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6"/>
  </p:notesMasterIdLst>
  <p:sldIdLst>
    <p:sldId id="256" r:id="rId2"/>
    <p:sldId id="351" r:id="rId3"/>
    <p:sldId id="352" r:id="rId4"/>
    <p:sldId id="381" r:id="rId5"/>
    <p:sldId id="412" r:id="rId6"/>
    <p:sldId id="399" r:id="rId7"/>
    <p:sldId id="374" r:id="rId8"/>
    <p:sldId id="376" r:id="rId9"/>
    <p:sldId id="377" r:id="rId10"/>
    <p:sldId id="378" r:id="rId11"/>
    <p:sldId id="379" r:id="rId12"/>
    <p:sldId id="353" r:id="rId13"/>
    <p:sldId id="315" r:id="rId14"/>
    <p:sldId id="370" r:id="rId15"/>
    <p:sldId id="346" r:id="rId16"/>
    <p:sldId id="382" r:id="rId17"/>
    <p:sldId id="306" r:id="rId18"/>
    <p:sldId id="350" r:id="rId19"/>
    <p:sldId id="368" r:id="rId20"/>
    <p:sldId id="402" r:id="rId21"/>
    <p:sldId id="354" r:id="rId22"/>
    <p:sldId id="339" r:id="rId23"/>
    <p:sldId id="383" r:id="rId24"/>
    <p:sldId id="409" r:id="rId25"/>
    <p:sldId id="408" r:id="rId26"/>
    <p:sldId id="406" r:id="rId27"/>
    <p:sldId id="413" r:id="rId28"/>
    <p:sldId id="389" r:id="rId29"/>
    <p:sldId id="396" r:id="rId30"/>
    <p:sldId id="337" r:id="rId31"/>
    <p:sldId id="410" r:id="rId32"/>
    <p:sldId id="404" r:id="rId33"/>
    <p:sldId id="411" r:id="rId34"/>
    <p:sldId id="300" r:id="rId3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17" autoAdjust="0"/>
    <p:restoredTop sz="94635" autoAdjust="0"/>
  </p:normalViewPr>
  <p:slideViewPr>
    <p:cSldViewPr>
      <p:cViewPr varScale="1">
        <p:scale>
          <a:sx n="108" d="100"/>
          <a:sy n="108" d="100"/>
        </p:scale>
        <p:origin x="-188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8CDF6B-FF08-47DF-A033-84B7E0E64FD0}" type="datetimeFigureOut">
              <a:rPr lang="zh-CN" altLang="en-US" smtClean="0"/>
              <a:pPr/>
              <a:t>2018-1-9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49618D-408A-4596-8C47-583276A54022}" type="slidenum">
              <a:rPr lang="zh-CN" altLang="en-US" smtClean="0"/>
              <a:pPr/>
              <a:t>‹#›</a:t>
            </a:fld>
            <a:endParaRPr lang="zh-CN" altLang="en-US"/>
          </a:p>
        </p:txBody>
      </p:sp>
    </p:spTree>
    <p:extLst>
      <p:ext uri="{BB962C8B-B14F-4D97-AF65-F5344CB8AC3E}">
        <p14:creationId xmlns:p14="http://schemas.microsoft.com/office/powerpoint/2010/main" val="840717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1"/>
      </p:bgRef>
    </p:bg>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圆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副标题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p:txBody>
          <a:bodyPr/>
          <a:lstStyle/>
          <a:p>
            <a:fld id="{4C36AC8F-001A-46ED-9328-B9B4F3AF011B}" type="datetime1">
              <a:rPr lang="zh-CN" altLang="en-US" smtClean="0"/>
              <a:pPr/>
              <a:t>2018-1-9</a:t>
            </a:fld>
            <a:endParaRPr lang="zh-CN" altLang="en-US"/>
          </a:p>
        </p:txBody>
      </p:sp>
      <p:sp>
        <p:nvSpPr>
          <p:cNvPr id="17" name="页脚占位符 16"/>
          <p:cNvSpPr>
            <a:spLocks noGrp="1"/>
          </p:cNvSpPr>
          <p:nvPr>
            <p:ph type="ftr" sz="quarter" idx="11"/>
          </p:nvPr>
        </p:nvSpPr>
        <p:spPr/>
        <p:txBody>
          <a:bodyPr/>
          <a:lstStyle/>
          <a:p>
            <a:endParaRPr lang="zh-CN" altLang="en-US"/>
          </a:p>
        </p:txBody>
      </p:sp>
      <p:sp>
        <p:nvSpPr>
          <p:cNvPr id="29" name="灯片编号占位符 28"/>
          <p:cNvSpPr>
            <a:spLocks noGrp="1"/>
          </p:cNvSpPr>
          <p:nvPr>
            <p:ph type="sldNum" sz="quarter" idx="12"/>
          </p:nvPr>
        </p:nvSpPr>
        <p:spPr/>
        <p:txBody>
          <a:bodyPr lIns="0" tIns="0" rIns="0" bIns="0">
            <a:noAutofit/>
          </a:bodyPr>
          <a:lstStyle>
            <a:lvl1pPr>
              <a:defRPr sz="1400">
                <a:solidFill>
                  <a:srgbClr val="FFFFFF"/>
                </a:solidFill>
              </a:defRPr>
            </a:lvl1pPr>
          </a:lstStyle>
          <a:p>
            <a:fld id="{0C913308-F349-4B6D-A68A-DD1791B4A57B}" type="slidenum">
              <a:rPr lang="zh-CN" altLang="en-US" smtClean="0"/>
              <a:pPr/>
              <a:t>‹#›</a:t>
            </a:fld>
            <a:endParaRPr lang="zh-CN" altLang="en-US"/>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标题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CN" altLang="en-US" smtClean="0"/>
              <a:t>单击此处编辑母版标题样式</a:t>
            </a:r>
            <a:endParaRPr kumimoji="0" lang="en-US"/>
          </a:p>
        </p:txBody>
      </p:sp>
      <p:pic>
        <p:nvPicPr>
          <p:cNvPr id="1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2105025" cy="438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77CF482B-AAC8-4DCE-A442-0BCAF78DECFF}" type="datetime1">
              <a:rPr lang="zh-CN" altLang="en-US" smtClean="0"/>
              <a:pPr/>
              <a:t>2018-1-9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41"/>
            <a:ext cx="201168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914400" y="274640"/>
            <a:ext cx="55626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CF411AC5-1DBB-4C54-B598-4FD92FCA243F}" type="datetime1">
              <a:rPr lang="zh-CN" altLang="en-US" smtClean="0"/>
              <a:pPr/>
              <a:t>2018-1-9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4" name="日期占位符 3"/>
          <p:cNvSpPr>
            <a:spLocks noGrp="1"/>
          </p:cNvSpPr>
          <p:nvPr>
            <p:ph type="dt" sz="half" idx="10"/>
          </p:nvPr>
        </p:nvSpPr>
        <p:spPr/>
        <p:txBody>
          <a:bodyPr/>
          <a:lstStyle/>
          <a:p>
            <a:fld id="{E28F2D90-A9F6-407C-9321-C9F9380A5192}" type="datetime1">
              <a:rPr lang="zh-CN" altLang="en-US" smtClean="0"/>
              <a:pPr/>
              <a:t>2018-1-9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8" name="内容占位符 7"/>
          <p:cNvSpPr>
            <a:spLocks noGrp="1"/>
          </p:cNvSpPr>
          <p:nvPr>
            <p:ph sz="quarter" idx="1"/>
          </p:nvPr>
        </p:nvSpPr>
        <p:spPr>
          <a:xfrm>
            <a:off x="914400" y="1447800"/>
            <a:ext cx="7772400" cy="45720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圆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DAA0814-215A-4055-991F-31F684F2C1F9}" type="datetime1">
              <a:rPr lang="zh-CN" altLang="en-US" smtClean="0"/>
              <a:pPr/>
              <a:t>2018-1-9</a:t>
            </a:fld>
            <a:endParaRPr lang="zh-CN" altLang="en-US"/>
          </a:p>
        </p:txBody>
      </p:sp>
      <p:sp>
        <p:nvSpPr>
          <p:cNvPr id="5" name="页脚占位符 4"/>
          <p:cNvSpPr>
            <a:spLocks noGrp="1"/>
          </p:cNvSpPr>
          <p:nvPr>
            <p:ph type="ftr" sz="quarter" idx="11"/>
          </p:nvPr>
        </p:nvSpPr>
        <p:spPr>
          <a:xfrm>
            <a:off x="800100" y="6172200"/>
            <a:ext cx="4000500" cy="457200"/>
          </a:xfrm>
        </p:spPr>
        <p:txBody>
          <a:bodyPr/>
          <a:lstStyle/>
          <a:p>
            <a:endParaRPr lang="zh-CN" altLang="en-US"/>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灯片编号占位符 5"/>
          <p:cNvSpPr>
            <a:spLocks noGrp="1"/>
          </p:cNvSpPr>
          <p:nvPr>
            <p:ph type="sldNum" sz="quarter" idx="12"/>
          </p:nvPr>
        </p:nvSpPr>
        <p:spPr>
          <a:xfrm>
            <a:off x="146304" y="6208776"/>
            <a:ext cx="457200" cy="457200"/>
          </a:xfrm>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C4328941-811C-40F5-9F4D-E960E2AA4673}" type="datetime1">
              <a:rPr lang="zh-CN" altLang="en-US" smtClean="0"/>
              <a:pPr/>
              <a:t>2018-1-9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9" name="内容占位符 8"/>
          <p:cNvSpPr>
            <a:spLocks noGrp="1"/>
          </p:cNvSpPr>
          <p:nvPr>
            <p:ph sz="quarter" idx="1"/>
          </p:nvPr>
        </p:nvSpPr>
        <p:spPr>
          <a:xfrm>
            <a:off x="914400" y="1447800"/>
            <a:ext cx="3749040" cy="45720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933950" y="1447800"/>
            <a:ext cx="3749040" cy="45720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914400" y="273050"/>
            <a:ext cx="7772400" cy="1143000"/>
          </a:xfrm>
        </p:spPr>
        <p:txBody>
          <a:bodyPr anchor="b" anchorCtr="0"/>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7" name="日期占位符 6"/>
          <p:cNvSpPr>
            <a:spLocks noGrp="1"/>
          </p:cNvSpPr>
          <p:nvPr>
            <p:ph type="dt" sz="half" idx="10"/>
          </p:nvPr>
        </p:nvSpPr>
        <p:spPr/>
        <p:txBody>
          <a:bodyPr/>
          <a:lstStyle/>
          <a:p>
            <a:fld id="{0EE7FB37-05DC-4102-A21B-A31705580093}" type="datetime1">
              <a:rPr lang="zh-CN" altLang="en-US" smtClean="0"/>
              <a:pPr/>
              <a:t>2018-1-9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11" name="内容占位符 10"/>
          <p:cNvSpPr>
            <a:spLocks noGrp="1"/>
          </p:cNvSpPr>
          <p:nvPr>
            <p:ph sz="half" idx="2"/>
          </p:nvPr>
        </p:nvSpPr>
        <p:spPr>
          <a:xfrm>
            <a:off x="914400" y="2247900"/>
            <a:ext cx="3733800" cy="38862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half" idx="4"/>
          </p:nvPr>
        </p:nvSpPr>
        <p:spPr>
          <a:xfrm>
            <a:off x="4953000" y="2247900"/>
            <a:ext cx="3733800" cy="38862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C11618F-A0B8-4F3F-8C71-E599FF79EEB5}" type="datetime1">
              <a:rPr lang="zh-CN" altLang="en-US" smtClean="0"/>
              <a:pPr/>
              <a:t>2018-1-9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D999EC4-CB0E-42DE-B2C3-8F6E075592C8}" type="datetime1">
              <a:rPr lang="zh-CN" altLang="en-US" smtClean="0"/>
              <a:pPr/>
              <a:t>2018-1-9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圆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914400" y="273050"/>
            <a:ext cx="7772400" cy="1143000"/>
          </a:xfrm>
        </p:spPr>
        <p:txBody>
          <a:bodyPr anchor="b" anchorCtr="0"/>
          <a:lstStyle>
            <a:lvl1pPr algn="l">
              <a:buNone/>
              <a:defRPr sz="4000" b="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B3926176-63DE-4672-A106-CB85FDE06AE1}" type="datetime1">
              <a:rPr lang="zh-CN" altLang="en-US" smtClean="0"/>
              <a:pPr/>
              <a:t>2018-1-9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11" name="内容占位符 10"/>
          <p:cNvSpPr>
            <a:spLocks noGrp="1"/>
          </p:cNvSpPr>
          <p:nvPr>
            <p:ph sz="quarter" idx="1"/>
          </p:nvPr>
        </p:nvSpPr>
        <p:spPr>
          <a:xfrm>
            <a:off x="2971800" y="1600200"/>
            <a:ext cx="5715000" cy="44958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C12CE682-00D7-49FA-B59E-E7A0FB027DE6}" type="datetime1">
              <a:rPr lang="zh-CN" altLang="en-US" smtClean="0"/>
              <a:pPr/>
              <a:t>2018-1-9</a:t>
            </a:fld>
            <a:endParaRPr lang="zh-CN" altLang="en-US"/>
          </a:p>
        </p:txBody>
      </p:sp>
      <p:sp>
        <p:nvSpPr>
          <p:cNvPr id="6" name="页脚占位符 5"/>
          <p:cNvSpPr>
            <a:spLocks noGrp="1"/>
          </p:cNvSpPr>
          <p:nvPr>
            <p:ph type="ftr" sz="quarter" idx="11"/>
          </p:nvPr>
        </p:nvSpPr>
        <p:spPr>
          <a:xfrm>
            <a:off x="914400" y="6172200"/>
            <a:ext cx="3886200" cy="457200"/>
          </a:xfrm>
        </p:spPr>
        <p:txBody>
          <a:bodyPr/>
          <a:lstStyle/>
          <a:p>
            <a:endParaRPr lang="zh-CN" altLang="en-US"/>
          </a:p>
        </p:txBody>
      </p:sp>
      <p:sp>
        <p:nvSpPr>
          <p:cNvPr id="7" name="灯片编号占位符 6"/>
          <p:cNvSpPr>
            <a:spLocks noGrp="1"/>
          </p:cNvSpPr>
          <p:nvPr>
            <p:ph type="sldNum" sz="quarter" idx="12"/>
          </p:nvPr>
        </p:nvSpPr>
        <p:spPr>
          <a:xfrm>
            <a:off x="146304" y="6208776"/>
            <a:ext cx="457200" cy="457200"/>
          </a:xfrm>
        </p:spPr>
        <p:txBody>
          <a:bodyPr/>
          <a:lstStyle/>
          <a:p>
            <a:fld id="{0C913308-F349-4B6D-A68A-DD1791B4A57B}" type="slidenum">
              <a:rPr lang="zh-CN" altLang="en-US" smtClean="0"/>
              <a:pPr/>
              <a:t>‹#›</a:t>
            </a:fld>
            <a:endParaRPr lang="zh-CN"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图片占位符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CN" altLang="en-US" smtClean="0"/>
              <a:t>单击图标添加图片</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圆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标题占位符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D0BD6DB-4F08-4843-8EBE-FB04003718E7}" type="datetime1">
              <a:rPr lang="zh-CN" altLang="en-US" smtClean="0"/>
              <a:pPr/>
              <a:t>2018-1-9</a:t>
            </a:fld>
            <a:endParaRPr lang="zh-CN" altLang="en-US"/>
          </a:p>
        </p:txBody>
      </p:sp>
      <p:sp>
        <p:nvSpPr>
          <p:cNvPr id="3" name="页脚占位符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zh-CN" altLang="en-US"/>
          </a:p>
        </p:txBody>
      </p:sp>
      <p:sp>
        <p:nvSpPr>
          <p:cNvPr id="23" name="灯片编号占位符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C913308-F349-4B6D-A68A-DD1791B4A57B}" type="slidenum">
              <a:rPr lang="zh-CN" altLang="en-US" smtClean="0"/>
              <a:pPr/>
              <a:t>‹#›</a:t>
            </a:fld>
            <a:endParaRPr lang="zh-CN" altLang="en-US"/>
          </a:p>
        </p:txBody>
      </p:sp>
      <p:pic>
        <p:nvPicPr>
          <p:cNvPr id="10"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2105025" cy="438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so.com/link?url=http://baike.so.com/doc/1107452-1171802.html&amp;q=%E9%A9%AC%E4%BA%91&amp;ts=1463062060&amp;t=60a9a72415c6e307dc3758760eadd8d"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conference.ifla.org/sites/default/files/files/papers/ifla77/123-berndtson-en.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zazhipu.com/bookpic/201511/2015115172445.jpg"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251520" y="3429000"/>
            <a:ext cx="8712968" cy="3429000"/>
          </a:xfrm>
        </p:spPr>
        <p:txBody>
          <a:bodyPr>
            <a:normAutofit lnSpcReduction="10000"/>
          </a:bodyPr>
          <a:lstStyle/>
          <a:p>
            <a:r>
              <a:rPr lang="zh-CN" altLang="en-US" sz="4600" b="1" dirty="0" smtClean="0">
                <a:solidFill>
                  <a:srgbClr val="9900FF"/>
                </a:solidFill>
                <a:latin typeface="华文行楷" pitchFamily="2" charset="-122"/>
                <a:ea typeface="华文行楷" pitchFamily="2" charset="-122"/>
              </a:rPr>
              <a:t>初景利 </a:t>
            </a:r>
            <a:endParaRPr lang="en-US" altLang="zh-CN" sz="4600" b="1" dirty="0" smtClean="0">
              <a:solidFill>
                <a:srgbClr val="9900FF"/>
              </a:solidFill>
              <a:latin typeface="华文行楷" pitchFamily="2" charset="-122"/>
              <a:ea typeface="华文行楷" pitchFamily="2" charset="-122"/>
            </a:endParaRPr>
          </a:p>
          <a:p>
            <a:endParaRPr lang="en-US" altLang="zh-CN" b="1" dirty="0" smtClean="0">
              <a:latin typeface="幼圆" panose="02010509060101010101" pitchFamily="49" charset="-122"/>
              <a:ea typeface="幼圆" panose="02010509060101010101" pitchFamily="49" charset="-122"/>
            </a:endParaRPr>
          </a:p>
          <a:p>
            <a:pPr>
              <a:lnSpc>
                <a:spcPct val="80000"/>
              </a:lnSpc>
              <a:defRPr/>
            </a:pPr>
            <a:r>
              <a:rPr lang="zh-CN" altLang="en-US" sz="2800" b="1" dirty="0" smtClean="0">
                <a:latin typeface="华文新魏" panose="02010800040101010101" pitchFamily="2" charset="-122"/>
                <a:ea typeface="华文新魏" panose="02010800040101010101" pitchFamily="2" charset="-122"/>
              </a:rPr>
              <a:t>中国科学院文献情报中心</a:t>
            </a:r>
            <a:endParaRPr lang="en-US" altLang="zh-CN" sz="2800" b="1" dirty="0" smtClean="0">
              <a:latin typeface="华文新魏" panose="02010800040101010101" pitchFamily="2" charset="-122"/>
              <a:ea typeface="华文新魏" panose="02010800040101010101" pitchFamily="2" charset="-122"/>
            </a:endParaRPr>
          </a:p>
          <a:p>
            <a:pPr>
              <a:lnSpc>
                <a:spcPct val="80000"/>
              </a:lnSpc>
              <a:defRPr/>
            </a:pPr>
            <a:r>
              <a:rPr lang="en-US" altLang="zh-CN" sz="2800" b="1" dirty="0" smtClean="0">
                <a:latin typeface="华文新魏" panose="02010800040101010101" pitchFamily="2" charset="-122"/>
                <a:ea typeface="华文新魏" panose="02010800040101010101" pitchFamily="2" charset="-122"/>
              </a:rPr>
              <a:t>《</a:t>
            </a:r>
            <a:r>
              <a:rPr lang="zh-CN" altLang="en-US" sz="2800" b="1" dirty="0" smtClean="0">
                <a:latin typeface="华文新魏" panose="02010800040101010101" pitchFamily="2" charset="-122"/>
                <a:ea typeface="华文新魏" panose="02010800040101010101" pitchFamily="2" charset="-122"/>
              </a:rPr>
              <a:t>图书情报工作</a:t>
            </a:r>
            <a:r>
              <a:rPr lang="en-US" altLang="zh-CN" sz="2800" b="1" dirty="0" smtClean="0">
                <a:latin typeface="华文新魏" panose="02010800040101010101" pitchFamily="2" charset="-122"/>
                <a:ea typeface="华文新魏" panose="02010800040101010101" pitchFamily="2" charset="-122"/>
              </a:rPr>
              <a:t>》</a:t>
            </a:r>
            <a:r>
              <a:rPr lang="zh-CN" altLang="en-US" sz="2800" b="1" dirty="0" smtClean="0">
                <a:latin typeface="华文新魏" panose="02010800040101010101" pitchFamily="2" charset="-122"/>
                <a:ea typeface="华文新魏" panose="02010800040101010101" pitchFamily="2" charset="-122"/>
              </a:rPr>
              <a:t>杂志社</a:t>
            </a:r>
            <a:endParaRPr lang="en-US" altLang="zh-CN" sz="2800" b="1" dirty="0">
              <a:latin typeface="华文新魏" panose="02010800040101010101" pitchFamily="2" charset="-122"/>
              <a:ea typeface="华文新魏" panose="02010800040101010101" pitchFamily="2" charset="-122"/>
            </a:endParaRPr>
          </a:p>
          <a:p>
            <a:pPr>
              <a:lnSpc>
                <a:spcPct val="80000"/>
              </a:lnSpc>
              <a:defRPr/>
            </a:pPr>
            <a:r>
              <a:rPr lang="zh-CN" altLang="en-US" sz="2800" b="1" dirty="0" smtClean="0">
                <a:latin typeface="华文新魏" panose="02010800040101010101" pitchFamily="2" charset="-122"/>
                <a:ea typeface="华文新魏" panose="02010800040101010101" pitchFamily="2" charset="-122"/>
              </a:rPr>
              <a:t>中国科学院大学图书情报与档案管理系</a:t>
            </a:r>
            <a:endParaRPr lang="en-US" altLang="zh-CN" sz="2800" b="1" dirty="0">
              <a:latin typeface="华文新魏" panose="02010800040101010101" pitchFamily="2" charset="-122"/>
              <a:ea typeface="华文新魏" panose="02010800040101010101" pitchFamily="2" charset="-122"/>
            </a:endParaRPr>
          </a:p>
          <a:p>
            <a:endParaRPr lang="en-US" altLang="zh-CN" dirty="0" smtClean="0">
              <a:solidFill>
                <a:srgbClr val="FF0000"/>
              </a:solidFill>
              <a:latin typeface="华文新魏" panose="02010800040101010101" pitchFamily="2" charset="-122"/>
              <a:ea typeface="华文新魏" panose="02010800040101010101" pitchFamily="2" charset="-122"/>
            </a:endParaRPr>
          </a:p>
          <a:p>
            <a:r>
              <a:rPr lang="en-US" altLang="zh-CN" dirty="0" smtClean="0">
                <a:solidFill>
                  <a:srgbClr val="FF0000"/>
                </a:solidFill>
                <a:latin typeface="华文新魏" panose="02010800040101010101" pitchFamily="2" charset="-122"/>
                <a:ea typeface="华文新魏" panose="02010800040101010101" pitchFamily="2" charset="-122"/>
              </a:rPr>
              <a:t>2018</a:t>
            </a:r>
            <a:r>
              <a:rPr lang="zh-CN" altLang="en-US" dirty="0" smtClean="0">
                <a:solidFill>
                  <a:srgbClr val="FF0000"/>
                </a:solidFill>
                <a:latin typeface="华文新魏" panose="02010800040101010101" pitchFamily="2" charset="-122"/>
                <a:ea typeface="华文新魏" panose="02010800040101010101" pitchFamily="2" charset="-122"/>
              </a:rPr>
              <a:t>年</a:t>
            </a:r>
            <a:r>
              <a:rPr lang="en-US" altLang="zh-CN" dirty="0" smtClean="0">
                <a:solidFill>
                  <a:srgbClr val="FF0000"/>
                </a:solidFill>
                <a:latin typeface="华文新魏" panose="02010800040101010101" pitchFamily="2" charset="-122"/>
                <a:ea typeface="华文新魏" panose="02010800040101010101" pitchFamily="2" charset="-122"/>
              </a:rPr>
              <a:t>01</a:t>
            </a:r>
            <a:r>
              <a:rPr lang="zh-CN" altLang="en-US" dirty="0" smtClean="0">
                <a:solidFill>
                  <a:srgbClr val="FF0000"/>
                </a:solidFill>
                <a:latin typeface="华文新魏" panose="02010800040101010101" pitchFamily="2" charset="-122"/>
                <a:ea typeface="华文新魏" panose="02010800040101010101" pitchFamily="2" charset="-122"/>
              </a:rPr>
              <a:t>月</a:t>
            </a:r>
            <a:r>
              <a:rPr lang="en-US" altLang="zh-CN" dirty="0" smtClean="0">
                <a:solidFill>
                  <a:srgbClr val="FF0000"/>
                </a:solidFill>
                <a:latin typeface="华文新魏" panose="02010800040101010101" pitchFamily="2" charset="-122"/>
                <a:ea typeface="华文新魏" panose="02010800040101010101" pitchFamily="2" charset="-122"/>
              </a:rPr>
              <a:t>12</a:t>
            </a:r>
            <a:r>
              <a:rPr lang="zh-CN" altLang="en-US" dirty="0" smtClean="0">
                <a:solidFill>
                  <a:srgbClr val="FF0000"/>
                </a:solidFill>
                <a:latin typeface="华文新魏" panose="02010800040101010101" pitchFamily="2" charset="-122"/>
                <a:ea typeface="华文新魏" panose="02010800040101010101" pitchFamily="2" charset="-122"/>
              </a:rPr>
              <a:t>日 长春</a:t>
            </a:r>
            <a:endParaRPr lang="zh-CN" altLang="en-US" dirty="0">
              <a:solidFill>
                <a:srgbClr val="FF0000"/>
              </a:solidFill>
              <a:latin typeface="华文新魏" panose="02010800040101010101" pitchFamily="2" charset="-122"/>
              <a:ea typeface="华文新魏" panose="02010800040101010101" pitchFamily="2" charset="-122"/>
            </a:endParaRPr>
          </a:p>
        </p:txBody>
      </p:sp>
      <p:sp>
        <p:nvSpPr>
          <p:cNvPr id="2" name="标题 1"/>
          <p:cNvSpPr>
            <a:spLocks noGrp="1"/>
          </p:cNvSpPr>
          <p:nvPr>
            <p:ph type="ctrTitle"/>
          </p:nvPr>
        </p:nvSpPr>
        <p:spPr>
          <a:xfrm>
            <a:off x="0" y="1556792"/>
            <a:ext cx="9144000" cy="1470025"/>
          </a:xfrm>
        </p:spPr>
        <p:txBody>
          <a:bodyPr>
            <a:normAutofit fontScale="90000"/>
          </a:bodyPr>
          <a:lstStyle/>
          <a:p>
            <a:r>
              <a:rPr lang="zh-CN" altLang="en-US" sz="4900" b="1" dirty="0" smtClean="0"/>
              <a:t>从资源能力到服务能力的转型变革</a:t>
            </a:r>
            <a:endParaRPr lang="zh-CN" altLang="en-US" sz="4900" dirty="0"/>
          </a:p>
        </p:txBody>
      </p:sp>
    </p:spTree>
    <p:extLst>
      <p:ext uri="{BB962C8B-B14F-4D97-AF65-F5344CB8AC3E}">
        <p14:creationId xmlns:p14="http://schemas.microsoft.com/office/powerpoint/2010/main" val="42686810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sz="3600" b="1" dirty="0" smtClean="0">
                <a:solidFill>
                  <a:srgbClr val="C00000"/>
                </a:solidFill>
              </a:rPr>
              <a:t>图书馆已经不是原来的图书馆</a:t>
            </a:r>
            <a:endParaRPr lang="zh-CN" altLang="en-US" sz="3600" b="1" dirty="0">
              <a:solidFill>
                <a:srgbClr val="C00000"/>
              </a:solidFill>
            </a:endParaRPr>
          </a:p>
        </p:txBody>
      </p:sp>
      <p:sp>
        <p:nvSpPr>
          <p:cNvPr id="3" name="内容占位符 2"/>
          <p:cNvSpPr>
            <a:spLocks noGrp="1"/>
          </p:cNvSpPr>
          <p:nvPr>
            <p:ph sz="quarter" idx="1"/>
          </p:nvPr>
        </p:nvSpPr>
        <p:spPr>
          <a:xfrm>
            <a:off x="214282" y="1428736"/>
            <a:ext cx="8606760" cy="5143536"/>
          </a:xfrm>
        </p:spPr>
        <p:txBody>
          <a:bodyPr>
            <a:normAutofit fontScale="92500" lnSpcReduction="10000"/>
          </a:bodyPr>
          <a:lstStyle/>
          <a:p>
            <a:pPr lvl="1">
              <a:lnSpc>
                <a:spcPct val="80000"/>
              </a:lnSpc>
            </a:pPr>
            <a:r>
              <a:rPr lang="en-US" altLang="zh-CN" sz="3600" b="1" dirty="0" smtClean="0"/>
              <a:t>Library</a:t>
            </a:r>
            <a:r>
              <a:rPr lang="zh-CN" altLang="en-US" sz="3600" b="1" dirty="0" smtClean="0"/>
              <a:t>：</a:t>
            </a:r>
            <a:endParaRPr lang="en-US" altLang="zh-CN" sz="3600" b="1" dirty="0" smtClean="0"/>
          </a:p>
          <a:p>
            <a:pPr lvl="2">
              <a:lnSpc>
                <a:spcPct val="80000"/>
              </a:lnSpc>
            </a:pPr>
            <a:r>
              <a:rPr lang="en-US" altLang="zh-CN" sz="3600" b="1" dirty="0" smtClean="0"/>
              <a:t>Not about books, never was</a:t>
            </a:r>
          </a:p>
          <a:p>
            <a:pPr lvl="2">
              <a:lnSpc>
                <a:spcPct val="80000"/>
              </a:lnSpc>
            </a:pPr>
            <a:r>
              <a:rPr lang="en-US" altLang="zh-CN" sz="3600" b="1" dirty="0" smtClean="0"/>
              <a:t>Also not about information!</a:t>
            </a:r>
          </a:p>
          <a:p>
            <a:pPr lvl="2">
              <a:lnSpc>
                <a:spcPct val="80000"/>
              </a:lnSpc>
            </a:pPr>
            <a:r>
              <a:rPr lang="en-US" altLang="zh-CN" sz="3600" b="1" dirty="0" smtClean="0"/>
              <a:t>But it is about people-connecting</a:t>
            </a:r>
          </a:p>
          <a:p>
            <a:pPr lvl="1">
              <a:lnSpc>
                <a:spcPct val="80000"/>
              </a:lnSpc>
              <a:buFontTx/>
              <a:buNone/>
            </a:pPr>
            <a:r>
              <a:rPr lang="en-US" altLang="zh-CN" sz="3600" b="1" dirty="0" smtClean="0">
                <a:solidFill>
                  <a:srgbClr val="0000CC"/>
                </a:solidFill>
              </a:rPr>
              <a:t>    </a:t>
            </a:r>
            <a:r>
              <a:rPr lang="en-US" altLang="zh-CN" sz="2800" b="1" dirty="0" smtClean="0">
                <a:solidFill>
                  <a:srgbClr val="0000CC"/>
                </a:solidFill>
              </a:rPr>
              <a:t>---- Rush </a:t>
            </a:r>
            <a:r>
              <a:rPr lang="en-US" altLang="zh-CN" sz="2800" b="1" dirty="0" err="1" smtClean="0">
                <a:solidFill>
                  <a:srgbClr val="0000CC"/>
                </a:solidFill>
              </a:rPr>
              <a:t>G.Miller</a:t>
            </a:r>
            <a:r>
              <a:rPr lang="zh-CN" altLang="en-US" b="1" dirty="0" smtClean="0">
                <a:solidFill>
                  <a:srgbClr val="0000CC"/>
                </a:solidFill>
              </a:rPr>
              <a:t>（</a:t>
            </a:r>
            <a:r>
              <a:rPr lang="zh-CN" altLang="en-US" b="1" dirty="0" smtClean="0">
                <a:solidFill>
                  <a:srgbClr val="0000CC"/>
                </a:solidFill>
                <a:ea typeface="楷体_GB2312" pitchFamily="49" charset="-122"/>
              </a:rPr>
              <a:t>匹斯堡大学馆长</a:t>
            </a:r>
            <a:r>
              <a:rPr lang="zh-CN" altLang="en-US" b="1" dirty="0" smtClean="0">
                <a:solidFill>
                  <a:srgbClr val="0000CC"/>
                </a:solidFill>
              </a:rPr>
              <a:t>）</a:t>
            </a:r>
          </a:p>
          <a:p>
            <a:pPr lvl="1">
              <a:lnSpc>
                <a:spcPct val="80000"/>
              </a:lnSpc>
            </a:pPr>
            <a:r>
              <a:rPr lang="en-US" altLang="zh-CN" sz="3600" b="1" dirty="0" smtClean="0"/>
              <a:t>Individual library value will be judged on quality of provision rather than on breadth of collection.</a:t>
            </a:r>
          </a:p>
          <a:p>
            <a:pPr lvl="1">
              <a:buNone/>
            </a:pPr>
            <a:r>
              <a:rPr lang="en-US" altLang="zh-CN" sz="3200" dirty="0" smtClean="0">
                <a:solidFill>
                  <a:srgbClr val="0000CC"/>
                </a:solidFill>
              </a:rPr>
              <a:t>    </a:t>
            </a:r>
            <a:r>
              <a:rPr lang="en-US" altLang="zh-CN" sz="2800" b="1" dirty="0" smtClean="0">
                <a:solidFill>
                  <a:srgbClr val="0000CC"/>
                </a:solidFill>
              </a:rPr>
              <a:t>----Moving towards an open access future</a:t>
            </a:r>
          </a:p>
          <a:p>
            <a:pPr lvl="1">
              <a:lnSpc>
                <a:spcPct val="90000"/>
              </a:lnSpc>
            </a:pPr>
            <a:r>
              <a:rPr lang="en-US" altLang="zh-CN" sz="3600" b="1" dirty="0" smtClean="0"/>
              <a:t>Collection Size Rapidly Losing Importance.</a:t>
            </a:r>
          </a:p>
          <a:p>
            <a:pPr lvl="1">
              <a:buNone/>
            </a:pPr>
            <a:r>
              <a:rPr lang="en-US" altLang="zh-CN" sz="2800" b="1" dirty="0" smtClean="0">
                <a:solidFill>
                  <a:srgbClr val="0000CC"/>
                </a:solidFill>
              </a:rPr>
              <a:t>     ----Redefining the academic library.</a:t>
            </a:r>
          </a:p>
          <a:p>
            <a:pPr lvl="1">
              <a:buNone/>
            </a:pPr>
            <a:endParaRPr lang="en-US" altLang="zh-CN" sz="2800" b="1" dirty="0" smtClean="0">
              <a:solidFill>
                <a:srgbClr val="7030A0"/>
              </a:solidFill>
            </a:endParaRPr>
          </a:p>
          <a:p>
            <a:pPr lvl="1">
              <a:buNone/>
            </a:pPr>
            <a:endParaRPr lang="en-US" altLang="zh-CN" sz="2800" b="1" dirty="0" smtClean="0">
              <a:solidFill>
                <a:srgbClr val="0000CC"/>
              </a:solidFill>
            </a:endParaRPr>
          </a:p>
          <a:p>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10</a:t>
            </a:fld>
            <a:endParaRPr lang="zh-CN" altLang="en-US" dirty="0"/>
          </a:p>
        </p:txBody>
      </p:sp>
      <p:sp>
        <p:nvSpPr>
          <p:cNvPr id="5" name="页脚占位符 4"/>
          <p:cNvSpPr>
            <a:spLocks noGrp="1"/>
          </p:cNvSpPr>
          <p:nvPr>
            <p:ph type="ftr" sz="quarter" idx="11"/>
          </p:nvPr>
        </p:nvSpPr>
        <p:spPr/>
        <p:txBody>
          <a:bodyPr/>
          <a:lstStyle/>
          <a:p>
            <a:endParaRPr lang="zh-CN"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00034" y="571480"/>
            <a:ext cx="8229600" cy="655639"/>
          </a:xfrm>
        </p:spPr>
        <p:txBody>
          <a:bodyPr>
            <a:normAutofit fontScale="90000"/>
          </a:bodyPr>
          <a:lstStyle/>
          <a:p>
            <a:pPr algn="ctr" eaLnBrk="1" hangingPunct="1"/>
            <a:r>
              <a:rPr lang="zh-CN" altLang="en-US" sz="3600" b="1" dirty="0" smtClean="0">
                <a:solidFill>
                  <a:srgbClr val="CC3300"/>
                </a:solidFill>
              </a:rPr>
              <a:t>评价标准：从输入规模到输出成效</a:t>
            </a:r>
          </a:p>
        </p:txBody>
      </p:sp>
      <p:sp>
        <p:nvSpPr>
          <p:cNvPr id="13315" name="Rectangle 3"/>
          <p:cNvSpPr>
            <a:spLocks noGrp="1" noChangeArrowheads="1"/>
          </p:cNvSpPr>
          <p:nvPr>
            <p:ph type="body" sz="half" idx="1"/>
          </p:nvPr>
        </p:nvSpPr>
        <p:spPr>
          <a:xfrm>
            <a:off x="357158" y="1571612"/>
            <a:ext cx="3963354" cy="4572000"/>
          </a:xfrm>
        </p:spPr>
        <p:txBody>
          <a:bodyPr>
            <a:normAutofit/>
          </a:bodyPr>
          <a:lstStyle/>
          <a:p>
            <a:pPr eaLnBrk="1" hangingPunct="1">
              <a:buFontTx/>
              <a:buNone/>
            </a:pPr>
            <a:r>
              <a:rPr lang="zh-CN" altLang="en-US" sz="2800" b="1" dirty="0" smtClean="0">
                <a:solidFill>
                  <a:srgbClr val="0000FF"/>
                </a:solidFill>
              </a:rPr>
              <a:t>传统指标：</a:t>
            </a:r>
            <a:r>
              <a:rPr lang="zh-CN" altLang="en-US" sz="2800" b="1" dirty="0" smtClean="0">
                <a:solidFill>
                  <a:srgbClr val="C00000"/>
                </a:solidFill>
              </a:rPr>
              <a:t>投入与规模</a:t>
            </a:r>
            <a:endParaRPr lang="en-US" altLang="zh-CN" sz="2800" b="1" dirty="0" smtClean="0">
              <a:solidFill>
                <a:srgbClr val="C00000"/>
              </a:solidFill>
            </a:endParaRPr>
          </a:p>
          <a:p>
            <a:pPr eaLnBrk="1" hangingPunct="1">
              <a:buFontTx/>
              <a:buNone/>
            </a:pPr>
            <a:r>
              <a:rPr lang="en-US" altLang="zh-CN" sz="4000" b="1" dirty="0" smtClean="0">
                <a:solidFill>
                  <a:srgbClr val="C00000"/>
                </a:solidFill>
              </a:rPr>
              <a:t>Input</a:t>
            </a:r>
            <a:endParaRPr lang="zh-CN" altLang="en-US" sz="4000" b="1" dirty="0" smtClean="0">
              <a:solidFill>
                <a:srgbClr val="C00000"/>
              </a:solidFill>
            </a:endParaRPr>
          </a:p>
          <a:p>
            <a:pPr eaLnBrk="1" hangingPunct="1"/>
            <a:r>
              <a:rPr lang="zh-CN" altLang="en-US" sz="2800" b="1" dirty="0" smtClean="0">
                <a:ea typeface="楷体_GB2312" pitchFamily="49" charset="-122"/>
              </a:rPr>
              <a:t>馆藏量</a:t>
            </a:r>
          </a:p>
          <a:p>
            <a:pPr eaLnBrk="1" hangingPunct="1"/>
            <a:r>
              <a:rPr lang="zh-CN" altLang="en-US" sz="2800" b="1" dirty="0" smtClean="0">
                <a:ea typeface="楷体_GB2312" pitchFamily="49" charset="-122"/>
              </a:rPr>
              <a:t>期刊种类</a:t>
            </a:r>
          </a:p>
          <a:p>
            <a:pPr eaLnBrk="1" hangingPunct="1"/>
            <a:r>
              <a:rPr lang="zh-CN" altLang="en-US" sz="2800" b="1" dirty="0" smtClean="0">
                <a:ea typeface="楷体_GB2312" pitchFamily="49" charset="-122"/>
              </a:rPr>
              <a:t>经费量</a:t>
            </a:r>
          </a:p>
          <a:p>
            <a:pPr eaLnBrk="1" hangingPunct="1"/>
            <a:r>
              <a:rPr lang="zh-CN" altLang="en-US" sz="2800" b="1" dirty="0" smtClean="0">
                <a:ea typeface="楷体_GB2312" pitchFamily="49" charset="-122"/>
              </a:rPr>
              <a:t>到馆读者数</a:t>
            </a:r>
          </a:p>
          <a:p>
            <a:pPr eaLnBrk="1" hangingPunct="1"/>
            <a:r>
              <a:rPr lang="zh-CN" altLang="en-US" sz="2800" b="1" dirty="0" smtClean="0">
                <a:ea typeface="楷体_GB2312" pitchFamily="49" charset="-122"/>
              </a:rPr>
              <a:t>参考咨询数</a:t>
            </a:r>
          </a:p>
          <a:p>
            <a:pPr eaLnBrk="1" hangingPunct="1"/>
            <a:r>
              <a:rPr lang="zh-CN" altLang="en-US" sz="2800" b="1" dirty="0" smtClean="0">
                <a:ea typeface="楷体_GB2312" pitchFamily="49" charset="-122"/>
              </a:rPr>
              <a:t>培训次数</a:t>
            </a:r>
          </a:p>
        </p:txBody>
      </p:sp>
      <p:sp>
        <p:nvSpPr>
          <p:cNvPr id="13316" name="Rectangle 4"/>
          <p:cNvSpPr>
            <a:spLocks noGrp="1" noChangeArrowheads="1"/>
          </p:cNvSpPr>
          <p:nvPr>
            <p:ph type="body" sz="half" idx="2"/>
          </p:nvPr>
        </p:nvSpPr>
        <p:spPr>
          <a:xfrm>
            <a:off x="4214810" y="1571612"/>
            <a:ext cx="4572000" cy="4525963"/>
          </a:xfrm>
        </p:spPr>
        <p:txBody>
          <a:bodyPr/>
          <a:lstStyle/>
          <a:p>
            <a:pPr eaLnBrk="1" hangingPunct="1">
              <a:buFontTx/>
              <a:buNone/>
            </a:pPr>
            <a:r>
              <a:rPr lang="zh-CN" altLang="en-US" sz="2800" b="1" dirty="0" smtClean="0">
                <a:solidFill>
                  <a:srgbClr val="0000FF"/>
                </a:solidFill>
              </a:rPr>
              <a:t>新的指标：</a:t>
            </a:r>
            <a:r>
              <a:rPr lang="zh-CN" altLang="en-US" sz="2800" b="1" dirty="0" smtClean="0">
                <a:solidFill>
                  <a:srgbClr val="C00000"/>
                </a:solidFill>
              </a:rPr>
              <a:t>产出与成效</a:t>
            </a:r>
            <a:endParaRPr lang="en-US" altLang="zh-CN" sz="2800" b="1" dirty="0" smtClean="0">
              <a:solidFill>
                <a:srgbClr val="C00000"/>
              </a:solidFill>
            </a:endParaRPr>
          </a:p>
          <a:p>
            <a:pPr>
              <a:buNone/>
            </a:pPr>
            <a:r>
              <a:rPr lang="en-US" altLang="zh-CN" sz="4000" b="1" dirty="0" smtClean="0">
                <a:solidFill>
                  <a:srgbClr val="C00000"/>
                </a:solidFill>
              </a:rPr>
              <a:t>Output</a:t>
            </a:r>
            <a:endParaRPr lang="zh-CN" altLang="en-US" sz="4000" b="1" dirty="0" smtClean="0">
              <a:solidFill>
                <a:srgbClr val="C00000"/>
              </a:solidFill>
            </a:endParaRPr>
          </a:p>
          <a:p>
            <a:pPr eaLnBrk="1" hangingPunct="1"/>
            <a:r>
              <a:rPr lang="zh-CN" altLang="en-US" sz="2800" b="1" dirty="0" smtClean="0">
                <a:ea typeface="楷体_GB2312" pitchFamily="49" charset="-122"/>
              </a:rPr>
              <a:t>对入学率、保持率、毕业率的影响</a:t>
            </a:r>
          </a:p>
          <a:p>
            <a:pPr eaLnBrk="1" hangingPunct="1"/>
            <a:r>
              <a:rPr lang="zh-CN" altLang="en-US" sz="2800" b="1" dirty="0" smtClean="0">
                <a:ea typeface="楷体_GB2312" pitchFamily="49" charset="-122"/>
              </a:rPr>
              <a:t>对学生学习的影响</a:t>
            </a:r>
          </a:p>
          <a:p>
            <a:pPr eaLnBrk="1" hangingPunct="1"/>
            <a:r>
              <a:rPr lang="zh-CN" altLang="en-US" sz="2800" b="1" dirty="0" smtClean="0">
                <a:ea typeface="楷体_GB2312" pitchFamily="49" charset="-122"/>
              </a:rPr>
              <a:t>对教师科研生产率的贡献</a:t>
            </a:r>
          </a:p>
          <a:p>
            <a:pPr eaLnBrk="1" hangingPunct="1"/>
            <a:r>
              <a:rPr lang="zh-CN" altLang="en-US" sz="2800" b="1" dirty="0" smtClean="0">
                <a:ea typeface="楷体_GB2312" pitchFamily="49" charset="-122"/>
              </a:rPr>
              <a:t>对教师立项和资助的影响</a:t>
            </a:r>
          </a:p>
          <a:p>
            <a:pPr eaLnBrk="1" hangingPunct="1"/>
            <a:r>
              <a:rPr lang="zh-CN" altLang="en-US" sz="2800" b="1" dirty="0" smtClean="0">
                <a:ea typeface="楷体_GB2312" pitchFamily="49" charset="-122"/>
              </a:rPr>
              <a:t>对教师教学的支撑</a:t>
            </a:r>
          </a:p>
          <a:p>
            <a:pPr eaLnBrk="1" hangingPunct="1"/>
            <a:endParaRPr lang="en-US" altLang="zh-CN" dirty="0" smtClean="0"/>
          </a:p>
        </p:txBody>
      </p:sp>
      <p:sp>
        <p:nvSpPr>
          <p:cNvPr id="13318" name="灯片编号占位符 5"/>
          <p:cNvSpPr>
            <a:spLocks noGrp="1"/>
          </p:cNvSpPr>
          <p:nvPr>
            <p:ph type="sldNum" sz="quarter" idx="12"/>
          </p:nvPr>
        </p:nvSpPr>
        <p:spPr>
          <a:noFill/>
        </p:spPr>
        <p:txBody>
          <a:bodyPr/>
          <a:lstStyle/>
          <a:p>
            <a:fld id="{D61B17E1-4006-45A7-8347-EA2088DC2D28}" type="slidenum">
              <a:rPr lang="en-US" altLang="zh-CN" smtClean="0">
                <a:ea typeface="宋体" charset="-122"/>
              </a:rPr>
              <a:pPr/>
              <a:t>11</a:t>
            </a:fld>
            <a:endParaRPr lang="en-US" altLang="zh-CN" smtClean="0">
              <a:ea typeface="宋体" charset="-122"/>
            </a:endParaRPr>
          </a:p>
        </p:txBody>
      </p:sp>
      <p:sp>
        <p:nvSpPr>
          <p:cNvPr id="13319" name="TextBox 6"/>
          <p:cNvSpPr txBox="1">
            <a:spLocks noChangeArrowheads="1"/>
          </p:cNvSpPr>
          <p:nvPr/>
        </p:nvSpPr>
        <p:spPr bwMode="auto">
          <a:xfrm>
            <a:off x="571472" y="6143644"/>
            <a:ext cx="8143932" cy="400110"/>
          </a:xfrm>
          <a:prstGeom prst="rect">
            <a:avLst/>
          </a:prstGeom>
          <a:noFill/>
          <a:ln w="9525">
            <a:noFill/>
            <a:miter lim="800000"/>
            <a:headEnd/>
            <a:tailEnd/>
          </a:ln>
        </p:spPr>
        <p:txBody>
          <a:bodyPr wrap="square">
            <a:spAutoFit/>
          </a:bodyPr>
          <a:lstStyle/>
          <a:p>
            <a:r>
              <a:rPr lang="en-US" altLang="zh-CN" sz="2000" dirty="0">
                <a:solidFill>
                  <a:srgbClr val="0000FF"/>
                </a:solidFill>
              </a:rPr>
              <a:t>ACRL</a:t>
            </a:r>
            <a:r>
              <a:rPr lang="zh-CN" altLang="en-US" sz="2000" dirty="0">
                <a:solidFill>
                  <a:srgbClr val="0000FF"/>
                </a:solidFill>
              </a:rPr>
              <a:t>（</a:t>
            </a:r>
            <a:r>
              <a:rPr lang="en-US" altLang="zh-CN" sz="2000" dirty="0">
                <a:solidFill>
                  <a:srgbClr val="0000FF"/>
                </a:solidFill>
              </a:rPr>
              <a:t>2011)</a:t>
            </a:r>
            <a:r>
              <a:rPr lang="zh-CN" altLang="en-US" sz="2000" dirty="0">
                <a:solidFill>
                  <a:srgbClr val="0000FF"/>
                </a:solidFill>
              </a:rPr>
              <a:t>：</a:t>
            </a:r>
            <a:r>
              <a:rPr lang="en-US" altLang="zh-CN" sz="2000" dirty="0">
                <a:solidFill>
                  <a:srgbClr val="0000FF"/>
                </a:solidFill>
              </a:rPr>
              <a:t> Value, Outcomes, and Return on Investment of Academic Libraries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85786" y="2071678"/>
            <a:ext cx="7772400" cy="1143000"/>
          </a:xfrm>
        </p:spPr>
        <p:txBody>
          <a:bodyPr>
            <a:normAutofit/>
          </a:bodyPr>
          <a:lstStyle/>
          <a:p>
            <a:pPr algn="ctr"/>
            <a:r>
              <a:rPr lang="en-US" altLang="zh-CN" sz="4800" b="1" dirty="0" smtClean="0">
                <a:solidFill>
                  <a:srgbClr val="C00000"/>
                </a:solidFill>
              </a:rPr>
              <a:t>2.</a:t>
            </a:r>
            <a:r>
              <a:rPr lang="zh-CN" altLang="en-US" sz="4800" b="1" dirty="0" smtClean="0">
                <a:solidFill>
                  <a:srgbClr val="C00000"/>
                </a:solidFill>
              </a:rPr>
              <a:t>用户的传统需求与新需求</a:t>
            </a:r>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12</a:t>
            </a:fld>
            <a:endParaRPr lang="zh-CN"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sz="3600" b="1" dirty="0" smtClean="0">
                <a:solidFill>
                  <a:srgbClr val="C00000"/>
                </a:solidFill>
              </a:rPr>
              <a:t>图书馆的存在与发展取决于需求</a:t>
            </a:r>
            <a:endParaRPr lang="zh-CN" altLang="en-US" sz="3600" b="1" dirty="0">
              <a:solidFill>
                <a:srgbClr val="C00000"/>
              </a:solidFill>
            </a:endParaRPr>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13</a:t>
            </a:fld>
            <a:endParaRPr lang="zh-CN" altLang="en-US"/>
          </a:p>
        </p:txBody>
      </p:sp>
      <p:sp>
        <p:nvSpPr>
          <p:cNvPr id="6" name="圆角矩形 5"/>
          <p:cNvSpPr/>
          <p:nvPr/>
        </p:nvSpPr>
        <p:spPr>
          <a:xfrm>
            <a:off x="5000628" y="2071678"/>
            <a:ext cx="3714776" cy="3500462"/>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indent="-274320">
              <a:spcBef>
                <a:spcPts val="580"/>
              </a:spcBef>
              <a:buClr>
                <a:schemeClr val="accent1"/>
              </a:buClr>
              <a:buSzPct val="85000"/>
              <a:buFont typeface="Wingdings 2"/>
              <a:buChar char=""/>
            </a:pPr>
            <a:r>
              <a:rPr lang="zh-CN" altLang="en-US" sz="3200" b="1" dirty="0" smtClean="0">
                <a:solidFill>
                  <a:schemeClr val="tx1"/>
                </a:solidFill>
              </a:rPr>
              <a:t>不到馆的读者</a:t>
            </a:r>
            <a:endParaRPr lang="en-US" altLang="zh-CN" sz="3200" b="1" dirty="0" smtClean="0">
              <a:solidFill>
                <a:schemeClr val="tx1"/>
              </a:solidFill>
            </a:endParaRPr>
          </a:p>
          <a:p>
            <a:pPr marL="548640" lvl="1" indent="-228600">
              <a:spcBef>
                <a:spcPts val="370"/>
              </a:spcBef>
              <a:buClr>
                <a:schemeClr val="accent2"/>
              </a:buClr>
              <a:buSzPct val="85000"/>
              <a:buFont typeface="Wingdings" pitchFamily="2" charset="2"/>
              <a:buChar char="l"/>
            </a:pPr>
            <a:r>
              <a:rPr lang="zh-CN" altLang="en-US" sz="3200" b="1" dirty="0" smtClean="0">
                <a:solidFill>
                  <a:schemeClr val="tx1"/>
                </a:solidFill>
                <a:latin typeface="楷体" panose="02010609060101010101" pitchFamily="49" charset="-122"/>
                <a:ea typeface="楷体" panose="02010609060101010101" pitchFamily="49" charset="-122"/>
              </a:rPr>
              <a:t>教师</a:t>
            </a:r>
            <a:endParaRPr lang="en-US" altLang="zh-CN" sz="3200" b="1" dirty="0" smtClean="0">
              <a:solidFill>
                <a:schemeClr val="tx1"/>
              </a:solidFill>
              <a:latin typeface="楷体" panose="02010609060101010101" pitchFamily="49" charset="-122"/>
              <a:ea typeface="楷体" panose="02010609060101010101" pitchFamily="49" charset="-122"/>
            </a:endParaRPr>
          </a:p>
          <a:p>
            <a:pPr marL="548640" lvl="1" indent="-228600">
              <a:spcBef>
                <a:spcPts val="370"/>
              </a:spcBef>
              <a:buClr>
                <a:schemeClr val="accent2"/>
              </a:buClr>
              <a:buSzPct val="85000"/>
              <a:buFont typeface="Wingdings" pitchFamily="2" charset="2"/>
              <a:buChar char="l"/>
            </a:pPr>
            <a:r>
              <a:rPr lang="zh-CN" altLang="en-US" sz="3200" b="1" dirty="0" smtClean="0">
                <a:solidFill>
                  <a:schemeClr val="tx1"/>
                </a:solidFill>
                <a:latin typeface="楷体" panose="02010609060101010101" pitchFamily="49" charset="-122"/>
                <a:ea typeface="楷体" panose="02010609060101010101" pitchFamily="49" charset="-122"/>
              </a:rPr>
              <a:t>科研人员</a:t>
            </a:r>
            <a:endParaRPr lang="en-US" altLang="zh-CN" sz="3200" b="1" dirty="0" smtClean="0">
              <a:solidFill>
                <a:schemeClr val="tx1"/>
              </a:solidFill>
              <a:latin typeface="楷体" panose="02010609060101010101" pitchFamily="49" charset="-122"/>
              <a:ea typeface="楷体" panose="02010609060101010101" pitchFamily="49" charset="-122"/>
            </a:endParaRPr>
          </a:p>
          <a:p>
            <a:pPr marL="548640" lvl="1" indent="-228600">
              <a:spcBef>
                <a:spcPts val="370"/>
              </a:spcBef>
              <a:buClr>
                <a:schemeClr val="accent2"/>
              </a:buClr>
              <a:buSzPct val="85000"/>
              <a:buFont typeface="Wingdings" pitchFamily="2" charset="2"/>
              <a:buChar char="l"/>
            </a:pPr>
            <a:r>
              <a:rPr lang="zh-CN" altLang="en-US" sz="3200" b="1" dirty="0" smtClean="0">
                <a:solidFill>
                  <a:schemeClr val="tx1"/>
                </a:solidFill>
                <a:latin typeface="楷体" panose="02010609060101010101" pitchFamily="49" charset="-122"/>
                <a:ea typeface="楷体" panose="02010609060101010101" pitchFamily="49" charset="-122"/>
              </a:rPr>
              <a:t>职能部门领导</a:t>
            </a:r>
            <a:endParaRPr lang="en-US" altLang="zh-CN" sz="3200" b="1" dirty="0" smtClean="0">
              <a:solidFill>
                <a:schemeClr val="tx1"/>
              </a:solidFill>
              <a:latin typeface="楷体" panose="02010609060101010101" pitchFamily="49" charset="-122"/>
              <a:ea typeface="楷体" panose="02010609060101010101" pitchFamily="49" charset="-122"/>
            </a:endParaRPr>
          </a:p>
          <a:p>
            <a:pPr marL="548640" lvl="1" indent="-228600">
              <a:spcBef>
                <a:spcPts val="370"/>
              </a:spcBef>
              <a:buClr>
                <a:schemeClr val="accent2"/>
              </a:buClr>
              <a:buSzPct val="85000"/>
              <a:buFont typeface="Wingdings" pitchFamily="2" charset="2"/>
              <a:buChar char="l"/>
            </a:pPr>
            <a:r>
              <a:rPr lang="zh-CN" altLang="en-US" sz="3200" b="1" dirty="0" smtClean="0">
                <a:solidFill>
                  <a:schemeClr val="tx1"/>
                </a:solidFill>
                <a:latin typeface="楷体" panose="02010609060101010101" pitchFamily="49" charset="-122"/>
                <a:ea typeface="楷体" panose="02010609060101010101" pitchFamily="49" charset="-122"/>
              </a:rPr>
              <a:t>校领导</a:t>
            </a:r>
            <a:endParaRPr lang="en-US" altLang="zh-CN" sz="3200" b="1" dirty="0" smtClean="0">
              <a:solidFill>
                <a:schemeClr val="tx1"/>
              </a:solidFill>
              <a:latin typeface="楷体" panose="02010609060101010101" pitchFamily="49" charset="-122"/>
              <a:ea typeface="楷体" panose="02010609060101010101" pitchFamily="49" charset="-122"/>
            </a:endParaRPr>
          </a:p>
          <a:p>
            <a:pPr lvl="2"/>
            <a:r>
              <a:rPr lang="zh-CN" altLang="en-US" sz="3200" b="1" dirty="0" smtClean="0">
                <a:solidFill>
                  <a:srgbClr val="C00000"/>
                </a:solidFill>
                <a:latin typeface="楷体" panose="02010609060101010101" pitchFamily="49" charset="-122"/>
                <a:ea typeface="楷体" panose="02010609060101010101" pitchFamily="49" charset="-122"/>
              </a:rPr>
              <a:t>需求？</a:t>
            </a:r>
            <a:endParaRPr lang="en-US" altLang="zh-CN" sz="3200" b="1" dirty="0" smtClean="0">
              <a:solidFill>
                <a:srgbClr val="C00000"/>
              </a:solidFill>
              <a:latin typeface="楷体" panose="02010609060101010101" pitchFamily="49" charset="-122"/>
              <a:ea typeface="楷体" panose="02010609060101010101" pitchFamily="49" charset="-122"/>
            </a:endParaRPr>
          </a:p>
          <a:p>
            <a:pPr algn="ctr"/>
            <a:endParaRPr lang="zh-CN" altLang="en-US" dirty="0"/>
          </a:p>
        </p:txBody>
      </p:sp>
      <p:sp>
        <p:nvSpPr>
          <p:cNvPr id="7" name="圆角矩形 6"/>
          <p:cNvSpPr/>
          <p:nvPr/>
        </p:nvSpPr>
        <p:spPr>
          <a:xfrm>
            <a:off x="571472" y="2214554"/>
            <a:ext cx="4143404" cy="2286016"/>
          </a:xfrm>
          <a:prstGeom prst="roundRec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3200" b="1" dirty="0" smtClean="0"/>
              <a:t>到馆读者</a:t>
            </a:r>
            <a:endParaRPr lang="en-US" altLang="zh-CN" sz="3200" b="1" dirty="0" smtClean="0"/>
          </a:p>
          <a:p>
            <a:pPr lvl="1"/>
            <a:r>
              <a:rPr lang="zh-CN" altLang="en-US" sz="3200" b="1" dirty="0" smtClean="0">
                <a:latin typeface="楷体" panose="02010609060101010101" pitchFamily="49" charset="-122"/>
                <a:ea typeface="楷体" panose="02010609060101010101" pitchFamily="49" charset="-122"/>
              </a:rPr>
              <a:t>本科生</a:t>
            </a:r>
            <a:endParaRPr lang="en-US" altLang="zh-CN" sz="3200" b="1" dirty="0" smtClean="0">
              <a:latin typeface="楷体" panose="02010609060101010101" pitchFamily="49" charset="-122"/>
              <a:ea typeface="楷体" panose="02010609060101010101" pitchFamily="49" charset="-122"/>
            </a:endParaRPr>
          </a:p>
          <a:p>
            <a:pPr lvl="2"/>
            <a:r>
              <a:rPr lang="zh-CN" altLang="en-US" sz="3200" b="1" dirty="0" smtClean="0">
                <a:solidFill>
                  <a:srgbClr val="C00000"/>
                </a:solidFill>
                <a:latin typeface="楷体" panose="02010609060101010101" pitchFamily="49" charset="-122"/>
                <a:ea typeface="楷体" panose="02010609060101010101" pitchFamily="49" charset="-122"/>
              </a:rPr>
              <a:t>需求</a:t>
            </a:r>
            <a:endParaRPr lang="en-US" altLang="zh-CN" sz="3200" b="1" dirty="0" smtClean="0">
              <a:solidFill>
                <a:srgbClr val="C00000"/>
              </a:solidFill>
              <a:latin typeface="楷体" panose="02010609060101010101" pitchFamily="49" charset="-122"/>
              <a:ea typeface="楷体" panose="02010609060101010101" pitchFamily="49" charset="-122"/>
            </a:endParaRPr>
          </a:p>
          <a:p>
            <a:pPr lvl="3"/>
            <a:r>
              <a:rPr lang="zh-CN" altLang="en-US" sz="3200" b="1" dirty="0" smtClean="0">
                <a:latin typeface="楷体" panose="02010609060101010101" pitchFamily="49" charset="-122"/>
                <a:ea typeface="楷体" panose="02010609060101010101" pitchFamily="49" charset="-122"/>
              </a:rPr>
              <a:t>自习、阅览</a:t>
            </a:r>
            <a:endParaRPr lang="en-US" altLang="zh-CN" sz="3200" b="1" dirty="0" smtClean="0">
              <a:latin typeface="楷体" panose="02010609060101010101" pitchFamily="49" charset="-122"/>
              <a:ea typeface="楷体" panose="02010609060101010101" pitchFamily="49" charset="-122"/>
            </a:endParaRPr>
          </a:p>
          <a:p>
            <a:pPr algn="ctr"/>
            <a:endParaRPr lang="zh-CN" altLang="en-US" dirty="0"/>
          </a:p>
        </p:txBody>
      </p:sp>
      <p:sp>
        <p:nvSpPr>
          <p:cNvPr id="8" name="圆角矩形 7"/>
          <p:cNvSpPr/>
          <p:nvPr/>
        </p:nvSpPr>
        <p:spPr>
          <a:xfrm>
            <a:off x="500034" y="4572008"/>
            <a:ext cx="4429156" cy="214314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3200" b="1" dirty="0" smtClean="0">
                <a:solidFill>
                  <a:schemeClr val="tx1"/>
                </a:solidFill>
              </a:rPr>
              <a:t>基本不到馆的读者</a:t>
            </a:r>
            <a:endParaRPr lang="en-US" altLang="zh-CN" sz="3200" b="1" dirty="0" smtClean="0">
              <a:solidFill>
                <a:schemeClr val="tx1"/>
              </a:solidFill>
            </a:endParaRPr>
          </a:p>
          <a:p>
            <a:pPr lvl="1"/>
            <a:r>
              <a:rPr lang="zh-CN" altLang="en-US" sz="3200" b="1" dirty="0" smtClean="0">
                <a:solidFill>
                  <a:schemeClr val="tx1"/>
                </a:solidFill>
                <a:latin typeface="楷体" panose="02010609060101010101" pitchFamily="49" charset="-122"/>
                <a:ea typeface="楷体" panose="02010609060101010101" pitchFamily="49" charset="-122"/>
              </a:rPr>
              <a:t>研究生</a:t>
            </a:r>
            <a:endParaRPr lang="en-US" altLang="zh-CN" sz="3200" b="1" dirty="0" smtClean="0">
              <a:solidFill>
                <a:schemeClr val="tx1"/>
              </a:solidFill>
              <a:latin typeface="楷体" panose="02010609060101010101" pitchFamily="49" charset="-122"/>
              <a:ea typeface="楷体" panose="02010609060101010101" pitchFamily="49" charset="-122"/>
            </a:endParaRPr>
          </a:p>
          <a:p>
            <a:pPr lvl="2"/>
            <a:r>
              <a:rPr lang="zh-CN" altLang="en-US" sz="3200" b="1" dirty="0" smtClean="0">
                <a:solidFill>
                  <a:srgbClr val="C00000"/>
                </a:solidFill>
                <a:latin typeface="楷体" panose="02010609060101010101" pitchFamily="49" charset="-122"/>
                <a:ea typeface="楷体" panose="02010609060101010101" pitchFamily="49" charset="-122"/>
              </a:rPr>
              <a:t>需求？</a:t>
            </a:r>
            <a:endParaRPr lang="en-US" altLang="zh-CN" sz="3200" b="1" dirty="0" smtClean="0">
              <a:solidFill>
                <a:srgbClr val="C00000"/>
              </a:solidFill>
              <a:latin typeface="楷体" panose="02010609060101010101" pitchFamily="49" charset="-122"/>
              <a:ea typeface="楷体" panose="02010609060101010101" pitchFamily="49" charset="-122"/>
            </a:endParaRPr>
          </a:p>
          <a:p>
            <a:pPr algn="ctr"/>
            <a:endParaRPr lang="zh-CN" altLang="en-US" dirty="0"/>
          </a:p>
        </p:txBody>
      </p:sp>
      <p:sp>
        <p:nvSpPr>
          <p:cNvPr id="9" name="椭圆 8"/>
          <p:cNvSpPr/>
          <p:nvPr/>
        </p:nvSpPr>
        <p:spPr>
          <a:xfrm>
            <a:off x="5143504" y="5643578"/>
            <a:ext cx="3429024" cy="1214422"/>
          </a:xfrm>
          <a:prstGeom prst="ellipse">
            <a:avLst/>
          </a:prstGeom>
          <a:solidFill>
            <a:srgbClr val="99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latin typeface="+mj-ea"/>
                <a:ea typeface="+mj-ea"/>
              </a:rPr>
              <a:t>需求决定存在</a:t>
            </a:r>
            <a:endParaRPr lang="zh-CN" altLang="en-US" sz="3600" b="1" dirty="0">
              <a:latin typeface="+mj-ea"/>
              <a:ea typeface="+mj-ea"/>
            </a:endParaRPr>
          </a:p>
        </p:txBody>
      </p:sp>
      <p:sp>
        <p:nvSpPr>
          <p:cNvPr id="10" name="圆角矩形 9"/>
          <p:cNvSpPr/>
          <p:nvPr/>
        </p:nvSpPr>
        <p:spPr>
          <a:xfrm>
            <a:off x="1214414" y="1428736"/>
            <a:ext cx="7000924"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smtClean="0"/>
              <a:t>不怕做不到，只怕想不到。</a:t>
            </a:r>
            <a:endParaRPr lang="zh-CN" altLang="en-US" sz="3200" b="1" dirty="0"/>
          </a:p>
        </p:txBody>
      </p:sp>
    </p:spTree>
    <p:extLst>
      <p:ext uri="{BB962C8B-B14F-4D97-AF65-F5344CB8AC3E}">
        <p14:creationId xmlns:p14="http://schemas.microsoft.com/office/powerpoint/2010/main" val="25029391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428604"/>
            <a:ext cx="8229600" cy="939784"/>
          </a:xfrm>
        </p:spPr>
        <p:txBody>
          <a:bodyPr>
            <a:normAutofit/>
          </a:bodyPr>
          <a:lstStyle/>
          <a:p>
            <a:pPr algn="ctr"/>
            <a:r>
              <a:rPr lang="zh-CN" altLang="en-US" sz="3600" b="1" dirty="0" smtClean="0">
                <a:solidFill>
                  <a:srgbClr val="C00000"/>
                </a:solidFill>
              </a:rPr>
              <a:t>用户传统需求与图书馆员职业特点</a:t>
            </a:r>
            <a:endParaRPr lang="zh-CN" altLang="en-US" sz="3600" b="1" dirty="0">
              <a:solidFill>
                <a:srgbClr val="C00000"/>
              </a:solidFill>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7" name="圆角矩形 6"/>
          <p:cNvSpPr/>
          <p:nvPr/>
        </p:nvSpPr>
        <p:spPr>
          <a:xfrm>
            <a:off x="179512" y="1844824"/>
            <a:ext cx="2664296" cy="4248472"/>
          </a:xfrm>
          <a:prstGeom prst="roundRec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smtClean="0"/>
              <a:t>基本判断</a:t>
            </a:r>
            <a:endParaRPr lang="en-US" altLang="zh-CN" sz="2800" b="1" dirty="0" smtClean="0"/>
          </a:p>
          <a:p>
            <a:pPr marL="285750" indent="-285750">
              <a:buFont typeface="Wingdings" panose="05000000000000000000" pitchFamily="2" charset="2"/>
              <a:buChar char="u"/>
            </a:pPr>
            <a:r>
              <a:rPr lang="zh-CN" altLang="en-US" sz="2400" b="1" dirty="0" smtClean="0"/>
              <a:t>用户传统需求是对文献</a:t>
            </a:r>
            <a:r>
              <a:rPr lang="zh-CN" altLang="en-US" sz="2400" b="1" dirty="0"/>
              <a:t>的</a:t>
            </a:r>
            <a:r>
              <a:rPr lang="zh-CN" altLang="en-US" sz="2400" b="1" dirty="0" smtClean="0"/>
              <a:t>需求。</a:t>
            </a:r>
            <a:endParaRPr lang="en-US" altLang="zh-CN" sz="2400" b="1" dirty="0" smtClean="0"/>
          </a:p>
          <a:p>
            <a:pPr marL="285750" indent="-285750">
              <a:buFont typeface="Wingdings" panose="05000000000000000000" pitchFamily="2" charset="2"/>
              <a:buChar char="u"/>
            </a:pPr>
            <a:r>
              <a:rPr lang="zh-CN" altLang="en-US" sz="2400" b="1" dirty="0" smtClean="0"/>
              <a:t>图书馆的传统服务是文献服务。</a:t>
            </a:r>
            <a:endParaRPr lang="en-US" altLang="zh-CN" sz="2400" b="1" dirty="0" smtClean="0"/>
          </a:p>
          <a:p>
            <a:pPr marL="285750" indent="-285750">
              <a:buFont typeface="Wingdings" panose="05000000000000000000" pitchFamily="2" charset="2"/>
              <a:buChar char="u"/>
            </a:pPr>
            <a:r>
              <a:rPr lang="zh-CN" altLang="en-US" sz="2400" b="1" dirty="0"/>
              <a:t>图书</a:t>
            </a:r>
            <a:r>
              <a:rPr lang="zh-CN" altLang="en-US" sz="2400" b="1" dirty="0" smtClean="0"/>
              <a:t>馆员的传统能力是文献能力。</a:t>
            </a:r>
            <a:endParaRPr lang="zh-CN" altLang="en-US" sz="2400" b="1" dirty="0"/>
          </a:p>
        </p:txBody>
      </p:sp>
      <p:sp>
        <p:nvSpPr>
          <p:cNvPr id="8" name="圆角矩形 7"/>
          <p:cNvSpPr/>
          <p:nvPr/>
        </p:nvSpPr>
        <p:spPr>
          <a:xfrm>
            <a:off x="3635896" y="1628800"/>
            <a:ext cx="5040560" cy="2016224"/>
          </a:xfrm>
          <a:prstGeom prst="roundRect">
            <a:avLst/>
          </a:prstGeom>
          <a:solidFill>
            <a:srgbClr val="99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solidFill>
                  <a:schemeClr val="bg1"/>
                </a:solidFill>
              </a:rPr>
              <a:t>用户需求与工作</a:t>
            </a:r>
            <a:r>
              <a:rPr lang="zh-CN" altLang="en-US" sz="3200" b="1" dirty="0" smtClean="0">
                <a:solidFill>
                  <a:schemeClr val="bg1"/>
                </a:solidFill>
              </a:rPr>
              <a:t>内容</a:t>
            </a:r>
            <a:endParaRPr lang="en-US" altLang="zh-CN" sz="3200" b="1" dirty="0">
              <a:solidFill>
                <a:schemeClr val="bg1"/>
              </a:solidFill>
            </a:endParaRPr>
          </a:p>
          <a:p>
            <a:pPr algn="ctr"/>
            <a:r>
              <a:rPr lang="zh-CN" altLang="en-US" sz="2400" b="1" dirty="0" smtClean="0"/>
              <a:t>文献</a:t>
            </a:r>
            <a:r>
              <a:rPr lang="zh-CN" altLang="en-US" sz="2400" b="1" dirty="0"/>
              <a:t>采集、编目分类、流通阅览、文献检索、参考咨询、阅读推广等。</a:t>
            </a:r>
          </a:p>
        </p:txBody>
      </p:sp>
      <p:sp>
        <p:nvSpPr>
          <p:cNvPr id="9" name="圆角矩形 8"/>
          <p:cNvSpPr/>
          <p:nvPr/>
        </p:nvSpPr>
        <p:spPr>
          <a:xfrm>
            <a:off x="2915816" y="3901616"/>
            <a:ext cx="6139417" cy="252028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solidFill>
                  <a:schemeClr val="bg1"/>
                </a:solidFill>
              </a:rPr>
              <a:t>职业</a:t>
            </a:r>
            <a:r>
              <a:rPr lang="zh-CN" altLang="en-US" sz="3200" b="1" dirty="0" smtClean="0">
                <a:solidFill>
                  <a:schemeClr val="bg1"/>
                </a:solidFill>
              </a:rPr>
              <a:t>特点</a:t>
            </a:r>
            <a:endParaRPr lang="en-US" altLang="zh-CN" sz="3200" b="1" dirty="0">
              <a:solidFill>
                <a:schemeClr val="bg1"/>
              </a:solidFill>
            </a:endParaRPr>
          </a:p>
          <a:p>
            <a:pPr marL="800100" lvl="1" indent="-342900">
              <a:buFont typeface="Wingdings" panose="05000000000000000000" pitchFamily="2" charset="2"/>
              <a:buChar char="ü"/>
            </a:pPr>
            <a:r>
              <a:rPr lang="zh-CN" altLang="en-US" sz="2400" b="1" dirty="0"/>
              <a:t>馆内工作。</a:t>
            </a:r>
            <a:endParaRPr lang="en-US" altLang="zh-CN" sz="2400" b="1" dirty="0"/>
          </a:p>
          <a:p>
            <a:pPr marL="800100" lvl="1" indent="-342900">
              <a:buFont typeface="Wingdings" panose="05000000000000000000" pitchFamily="2" charset="2"/>
              <a:buChar char="ü"/>
            </a:pPr>
            <a:r>
              <a:rPr lang="zh-CN" altLang="en-US" sz="2400" b="1" dirty="0"/>
              <a:t>与文献相关。</a:t>
            </a:r>
            <a:endParaRPr lang="en-US" altLang="zh-CN" sz="2400" b="1" dirty="0"/>
          </a:p>
          <a:p>
            <a:pPr marL="800100" lvl="1" indent="-342900">
              <a:buFont typeface="Wingdings" panose="05000000000000000000" pitchFamily="2" charset="2"/>
              <a:buChar char="ü"/>
            </a:pPr>
            <a:r>
              <a:rPr lang="zh-CN" altLang="en-US" sz="2400" b="1" dirty="0"/>
              <a:t>中介性。</a:t>
            </a:r>
            <a:endParaRPr lang="en-US" altLang="zh-CN" sz="2400" b="1" dirty="0"/>
          </a:p>
          <a:p>
            <a:pPr marL="800100" lvl="1" indent="-342900">
              <a:buFont typeface="Wingdings" panose="05000000000000000000" pitchFamily="2" charset="2"/>
              <a:buChar char="ü"/>
            </a:pPr>
            <a:r>
              <a:rPr lang="zh-CN" altLang="en-US" sz="2400" b="1" dirty="0"/>
              <a:t>事务性、技能性。</a:t>
            </a:r>
            <a:endParaRPr lang="en-US" altLang="zh-CN" sz="2400" b="1" dirty="0"/>
          </a:p>
          <a:p>
            <a:pPr marL="800100" lvl="1" indent="-342900">
              <a:buFont typeface="Wingdings" panose="05000000000000000000" pitchFamily="2" charset="2"/>
              <a:buChar char="ü"/>
            </a:pPr>
            <a:r>
              <a:rPr lang="zh-CN" altLang="en-US" sz="2400" b="1" dirty="0"/>
              <a:t>对学科、专业、知识与能力要求不</a:t>
            </a:r>
            <a:r>
              <a:rPr lang="zh-CN" altLang="en-US" sz="2400" b="1" dirty="0" smtClean="0"/>
              <a:t>高。</a:t>
            </a:r>
            <a:endParaRPr lang="zh-CN" altLang="en-US" sz="2400" dirty="0"/>
          </a:p>
        </p:txBody>
      </p:sp>
    </p:spTree>
    <p:extLst>
      <p:ext uri="{BB962C8B-B14F-4D97-AF65-F5344CB8AC3E}">
        <p14:creationId xmlns:p14="http://schemas.microsoft.com/office/powerpoint/2010/main" val="28878632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sz="3600" b="1" dirty="0" smtClean="0">
                <a:solidFill>
                  <a:srgbClr val="C00000"/>
                </a:solidFill>
              </a:rPr>
              <a:t>用户的需求正在从资源走向服务</a:t>
            </a:r>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15</a:t>
            </a:fld>
            <a:endParaRPr lang="zh-CN" altLang="en-US" dirty="0"/>
          </a:p>
        </p:txBody>
      </p:sp>
      <p:sp>
        <p:nvSpPr>
          <p:cNvPr id="5" name="内容占位符 4"/>
          <p:cNvSpPr>
            <a:spLocks noGrp="1"/>
          </p:cNvSpPr>
          <p:nvPr>
            <p:ph sz="quarter" idx="1"/>
          </p:nvPr>
        </p:nvSpPr>
        <p:spPr>
          <a:xfrm>
            <a:off x="571472" y="1785926"/>
            <a:ext cx="8115328" cy="4233874"/>
          </a:xfrm>
        </p:spPr>
        <p:txBody>
          <a:bodyPr>
            <a:normAutofit/>
          </a:bodyPr>
          <a:lstStyle/>
          <a:p>
            <a:r>
              <a:rPr lang="zh-CN" altLang="en-US" sz="3200" b="1" dirty="0" smtClean="0"/>
              <a:t>服务就是满足用户需求的措施与手段。</a:t>
            </a:r>
            <a:endParaRPr lang="en-US" altLang="zh-CN" sz="3200" b="1" dirty="0" smtClean="0"/>
          </a:p>
          <a:p>
            <a:r>
              <a:rPr lang="zh-CN" altLang="en-US" sz="3200" b="1" dirty="0" smtClean="0"/>
              <a:t>服务好坏取决于满足用户的程度（满意度）。</a:t>
            </a:r>
            <a:endParaRPr lang="en-US" altLang="zh-CN" sz="3200" b="1" dirty="0" smtClean="0"/>
          </a:p>
          <a:p>
            <a:r>
              <a:rPr lang="zh-CN" altLang="en-US" sz="3200" b="1" dirty="0" smtClean="0"/>
              <a:t>传统的服务满足用户的一般需求，新型服务满足用户新的潜在的需求。</a:t>
            </a:r>
            <a:endParaRPr lang="en-US" altLang="zh-CN" sz="3200" b="1" dirty="0" smtClean="0"/>
          </a:p>
          <a:p>
            <a:r>
              <a:rPr lang="zh-CN" altLang="en-US" sz="3200" b="1" dirty="0" smtClean="0"/>
              <a:t>今天的图书馆是一个服务为王的时代，而不是资源为王。</a:t>
            </a:r>
            <a:endParaRPr lang="zh-CN" altLang="en-US" sz="32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fld id="{8B91FA2C-F7E1-447C-A10C-19D0A1EE7BA1}" type="slidenum">
              <a:rPr lang="en-US" altLang="zh-CN" smtClean="0"/>
              <a:pPr eaLnBrk="1" hangingPunct="1"/>
              <a:t>16</a:t>
            </a:fld>
            <a:endParaRPr lang="en-US" altLang="zh-CN" smtClean="0"/>
          </a:p>
        </p:txBody>
      </p:sp>
      <p:sp>
        <p:nvSpPr>
          <p:cNvPr id="10" name="云形 9"/>
          <p:cNvSpPr/>
          <p:nvPr/>
        </p:nvSpPr>
        <p:spPr>
          <a:xfrm>
            <a:off x="1696985" y="2708920"/>
            <a:ext cx="5976664" cy="1655762"/>
          </a:xfrm>
          <a:prstGeom prst="cloud">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3200" b="1" dirty="0">
                <a:solidFill>
                  <a:srgbClr val="7030A0"/>
                </a:solidFill>
                <a:latin typeface="+mj-ea"/>
                <a:ea typeface="+mj-ea"/>
              </a:rPr>
              <a:t>需求为本，资源为基，</a:t>
            </a:r>
            <a:endParaRPr lang="en-US" altLang="zh-CN" sz="3200" b="1" dirty="0">
              <a:solidFill>
                <a:srgbClr val="7030A0"/>
              </a:solidFill>
              <a:latin typeface="+mj-ea"/>
              <a:ea typeface="+mj-ea"/>
            </a:endParaRPr>
          </a:p>
          <a:p>
            <a:pPr algn="ctr">
              <a:defRPr/>
            </a:pPr>
            <a:r>
              <a:rPr lang="zh-CN" altLang="en-US" sz="3200" b="1" dirty="0">
                <a:solidFill>
                  <a:srgbClr val="7030A0"/>
                </a:solidFill>
                <a:latin typeface="+mj-ea"/>
                <a:ea typeface="+mj-ea"/>
              </a:rPr>
              <a:t>技术为翼，服务为王。</a:t>
            </a:r>
          </a:p>
        </p:txBody>
      </p:sp>
      <p:sp>
        <p:nvSpPr>
          <p:cNvPr id="5" name="标题 1"/>
          <p:cNvSpPr>
            <a:spLocks noGrp="1"/>
          </p:cNvSpPr>
          <p:nvPr>
            <p:ph type="title"/>
          </p:nvPr>
        </p:nvSpPr>
        <p:spPr>
          <a:xfrm>
            <a:off x="456434" y="548680"/>
            <a:ext cx="8490842" cy="998240"/>
          </a:xfrm>
        </p:spPr>
        <p:txBody>
          <a:bodyPr>
            <a:normAutofit/>
          </a:bodyPr>
          <a:lstStyle/>
          <a:p>
            <a:pPr algn="ctr"/>
            <a:r>
              <a:rPr lang="zh-CN" altLang="en-US" sz="3600" b="1" dirty="0" smtClean="0">
                <a:solidFill>
                  <a:srgbClr val="C00000"/>
                </a:solidFill>
              </a:rPr>
              <a:t>从资源为王到服务为王</a:t>
            </a:r>
            <a:endParaRPr lang="zh-CN" altLang="en-US" sz="3600" b="1" dirty="0">
              <a:solidFill>
                <a:srgbClr val="C00000"/>
              </a:solidFill>
            </a:endParaRPr>
          </a:p>
        </p:txBody>
      </p:sp>
      <p:sp>
        <p:nvSpPr>
          <p:cNvPr id="6" name="AutoShape 6"/>
          <p:cNvSpPr>
            <a:spLocks noChangeArrowheads="1"/>
          </p:cNvSpPr>
          <p:nvPr/>
        </p:nvSpPr>
        <p:spPr bwMode="auto">
          <a:xfrm>
            <a:off x="1907704" y="4561428"/>
            <a:ext cx="3657600" cy="1304925"/>
          </a:xfrm>
          <a:prstGeom prst="chevron">
            <a:avLst>
              <a:gd name="adj" fmla="val 85632"/>
            </a:avLst>
          </a:prstGeom>
          <a:solidFill>
            <a:srgbClr val="92D050"/>
          </a:solidFill>
          <a:ln w="9525">
            <a:solidFill>
              <a:schemeClr val="tx1"/>
            </a:solidFill>
            <a:miter lim="800000"/>
            <a:headEnd/>
            <a:tailEnd/>
          </a:ln>
          <a:effectLst/>
        </p:spPr>
        <p:txBody>
          <a:bodyPr wrap="none"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r>
              <a:rPr lang="en-US" altLang="zh-CN" sz="2800" b="1" dirty="0">
                <a:solidFill>
                  <a:srgbClr val="591E64"/>
                </a:solidFill>
              </a:rPr>
              <a:t>       </a:t>
            </a:r>
            <a:r>
              <a:rPr lang="zh-CN" altLang="en-US" sz="2800" b="1" dirty="0">
                <a:solidFill>
                  <a:srgbClr val="591E64"/>
                </a:solidFill>
                <a:ea typeface="隶书" pitchFamily="49" charset="-122"/>
              </a:rPr>
              <a:t>需求决定服务</a:t>
            </a:r>
          </a:p>
          <a:p>
            <a:pPr algn="ctr" eaLnBrk="1" hangingPunct="1"/>
            <a:r>
              <a:rPr lang="zh-CN" altLang="en-US" sz="2800" b="1" dirty="0">
                <a:solidFill>
                  <a:srgbClr val="591E64"/>
                </a:solidFill>
                <a:ea typeface="隶书" pitchFamily="49" charset="-122"/>
              </a:rPr>
              <a:t>    服务决定资源</a:t>
            </a:r>
          </a:p>
        </p:txBody>
      </p:sp>
      <p:sp>
        <p:nvSpPr>
          <p:cNvPr id="7" name="AutoShape 7"/>
          <p:cNvSpPr>
            <a:spLocks noChangeArrowheads="1"/>
          </p:cNvSpPr>
          <p:nvPr/>
        </p:nvSpPr>
        <p:spPr bwMode="auto">
          <a:xfrm>
            <a:off x="5220072" y="4501103"/>
            <a:ext cx="3676650" cy="1365250"/>
          </a:xfrm>
          <a:prstGeom prst="chevron">
            <a:avLst>
              <a:gd name="adj" fmla="val 79482"/>
            </a:avLst>
          </a:prstGeom>
          <a:solidFill>
            <a:srgbClr val="FFC000"/>
          </a:solidFill>
          <a:ln w="9525">
            <a:solidFill>
              <a:schemeClr val="tx1"/>
            </a:solidFill>
            <a:miter lim="800000"/>
            <a:headEnd/>
            <a:tailEnd/>
          </a:ln>
          <a:effectLst/>
        </p:spPr>
        <p:txBody>
          <a:bodyPr wrap="none"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r>
              <a:rPr lang="en-US" altLang="zh-CN" sz="2800" b="1" dirty="0">
                <a:solidFill>
                  <a:srgbClr val="591E64"/>
                </a:solidFill>
                <a:ea typeface="华文新魏" pitchFamily="2" charset="-122"/>
              </a:rPr>
              <a:t>        </a:t>
            </a:r>
            <a:r>
              <a:rPr lang="zh-CN" altLang="en-US" sz="2800" b="1" dirty="0">
                <a:solidFill>
                  <a:srgbClr val="591E64"/>
                </a:solidFill>
                <a:ea typeface="隶书" pitchFamily="49" charset="-122"/>
              </a:rPr>
              <a:t>需求决定存在</a:t>
            </a:r>
          </a:p>
          <a:p>
            <a:pPr algn="ctr" eaLnBrk="1" hangingPunct="1"/>
            <a:r>
              <a:rPr lang="zh-CN" altLang="en-US" sz="2800" b="1" dirty="0">
                <a:solidFill>
                  <a:srgbClr val="591E64"/>
                </a:solidFill>
                <a:ea typeface="隶书" pitchFamily="49" charset="-122"/>
              </a:rPr>
              <a:t>        服务决定成败</a:t>
            </a:r>
          </a:p>
        </p:txBody>
      </p:sp>
      <p:sp>
        <p:nvSpPr>
          <p:cNvPr id="8" name="AutoShape 8"/>
          <p:cNvSpPr>
            <a:spLocks noChangeArrowheads="1"/>
          </p:cNvSpPr>
          <p:nvPr/>
        </p:nvSpPr>
        <p:spPr bwMode="auto">
          <a:xfrm>
            <a:off x="251520" y="3842291"/>
            <a:ext cx="1981200" cy="2743200"/>
          </a:xfrm>
          <a:prstGeom prst="rightArrowCallout">
            <a:avLst>
              <a:gd name="adj1" fmla="val 25000"/>
              <a:gd name="adj2" fmla="val 25000"/>
              <a:gd name="adj3" fmla="val 21667"/>
              <a:gd name="adj4" fmla="val 66667"/>
            </a:avLst>
          </a:prstGeom>
          <a:solidFill>
            <a:srgbClr val="00B0F0"/>
          </a:solidFill>
          <a:ln w="9525">
            <a:solidFill>
              <a:schemeClr val="tx1"/>
            </a:solidFill>
            <a:miter lim="800000"/>
            <a:headEnd/>
            <a:tailEnd/>
          </a:ln>
          <a:effectLst/>
        </p:spPr>
        <p:txBody>
          <a:bodyPr wrap="none"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endParaRPr lang="en-US" altLang="zh-CN" sz="2400" b="1" dirty="0">
              <a:solidFill>
                <a:srgbClr val="591E64"/>
              </a:solidFill>
              <a:ea typeface="隶书" pitchFamily="49" charset="-122"/>
            </a:endParaRPr>
          </a:p>
          <a:p>
            <a:pPr algn="ctr" eaLnBrk="1" hangingPunct="1"/>
            <a:endParaRPr lang="en-US" altLang="zh-CN" sz="1400" b="1" dirty="0">
              <a:solidFill>
                <a:srgbClr val="591E64"/>
              </a:solidFill>
              <a:ea typeface="隶书" pitchFamily="49" charset="-122"/>
            </a:endParaRPr>
          </a:p>
          <a:p>
            <a:pPr algn="ctr" eaLnBrk="1" hangingPunct="1"/>
            <a:r>
              <a:rPr lang="zh-CN" altLang="en-US" sz="2800" b="1" dirty="0">
                <a:solidFill>
                  <a:srgbClr val="591E64"/>
                </a:solidFill>
                <a:ea typeface="隶书" pitchFamily="49" charset="-122"/>
              </a:rPr>
              <a:t>服资</a:t>
            </a:r>
          </a:p>
          <a:p>
            <a:pPr algn="ctr" eaLnBrk="1" hangingPunct="1"/>
            <a:r>
              <a:rPr lang="zh-CN" altLang="en-US" sz="2800" b="1" dirty="0">
                <a:solidFill>
                  <a:srgbClr val="591E64"/>
                </a:solidFill>
                <a:ea typeface="隶书" pitchFamily="49" charset="-122"/>
              </a:rPr>
              <a:t>务源</a:t>
            </a:r>
          </a:p>
          <a:p>
            <a:pPr algn="ctr" eaLnBrk="1" hangingPunct="1"/>
            <a:r>
              <a:rPr lang="zh-CN" altLang="en-US" sz="2800" b="1" dirty="0">
                <a:solidFill>
                  <a:srgbClr val="591E64"/>
                </a:solidFill>
                <a:ea typeface="隶书" pitchFamily="49" charset="-122"/>
              </a:rPr>
              <a:t>决决</a:t>
            </a:r>
          </a:p>
          <a:p>
            <a:pPr algn="ctr" eaLnBrk="1" hangingPunct="1"/>
            <a:r>
              <a:rPr lang="zh-CN" altLang="en-US" sz="2800" b="1" dirty="0">
                <a:solidFill>
                  <a:srgbClr val="591E64"/>
                </a:solidFill>
                <a:ea typeface="隶书" pitchFamily="49" charset="-122"/>
              </a:rPr>
              <a:t>定定</a:t>
            </a:r>
          </a:p>
          <a:p>
            <a:pPr algn="ctr" eaLnBrk="1" hangingPunct="1"/>
            <a:r>
              <a:rPr lang="zh-CN" altLang="en-US" sz="2800" b="1" dirty="0">
                <a:solidFill>
                  <a:srgbClr val="591E64"/>
                </a:solidFill>
                <a:ea typeface="隶书" pitchFamily="49" charset="-122"/>
              </a:rPr>
              <a:t>需服</a:t>
            </a:r>
          </a:p>
          <a:p>
            <a:pPr algn="ctr" eaLnBrk="1" hangingPunct="1"/>
            <a:r>
              <a:rPr lang="zh-CN" altLang="en-US" sz="2800" b="1" dirty="0">
                <a:solidFill>
                  <a:srgbClr val="591E64"/>
                </a:solidFill>
                <a:ea typeface="隶书" pitchFamily="49" charset="-122"/>
              </a:rPr>
              <a:t>求务</a:t>
            </a:r>
          </a:p>
          <a:p>
            <a:pPr algn="ctr" eaLnBrk="1" hangingPunct="1"/>
            <a:r>
              <a:rPr lang="zh-CN" altLang="en-US" b="1" dirty="0">
                <a:solidFill>
                  <a:srgbClr val="591E64"/>
                </a:solidFill>
              </a:rPr>
              <a:t> </a:t>
            </a:r>
          </a:p>
          <a:p>
            <a:pPr algn="ctr" eaLnBrk="1" hangingPunct="1"/>
            <a:endParaRPr lang="en-US" altLang="zh-CN" b="1" dirty="0">
              <a:solidFill>
                <a:srgbClr val="591E64"/>
              </a:solidFill>
            </a:endParaRPr>
          </a:p>
        </p:txBody>
      </p:sp>
      <p:sp>
        <p:nvSpPr>
          <p:cNvPr id="2" name="圆角矩形 1"/>
          <p:cNvSpPr/>
          <p:nvPr/>
        </p:nvSpPr>
        <p:spPr>
          <a:xfrm>
            <a:off x="1071538" y="1775142"/>
            <a:ext cx="721523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solidFill>
                  <a:schemeClr val="bg1"/>
                </a:solidFill>
                <a:latin typeface="+mj-ea"/>
                <a:ea typeface="+mj-ea"/>
              </a:rPr>
              <a:t>程焕文</a:t>
            </a:r>
            <a:r>
              <a:rPr lang="zh-CN" altLang="en-US" sz="3200" dirty="0">
                <a:solidFill>
                  <a:schemeClr val="bg1"/>
                </a:solidFill>
                <a:latin typeface="+mj-ea"/>
                <a:ea typeface="+mj-ea"/>
              </a:rPr>
              <a:t>：</a:t>
            </a:r>
            <a:r>
              <a:rPr lang="zh-CN" altLang="en-US" sz="2800" b="1" dirty="0">
                <a:solidFill>
                  <a:schemeClr val="bg1"/>
                </a:solidFill>
                <a:latin typeface="+mj-ea"/>
                <a:ea typeface="+mj-ea"/>
              </a:rPr>
              <a:t>资源为王，服务为妃，技术为</a:t>
            </a:r>
            <a:r>
              <a:rPr lang="zh-CN" altLang="en-US" sz="2800" b="1" dirty="0" smtClean="0">
                <a:solidFill>
                  <a:schemeClr val="bg1"/>
                </a:solidFill>
                <a:latin typeface="+mj-ea"/>
                <a:ea typeface="+mj-ea"/>
              </a:rPr>
              <a:t>婢</a:t>
            </a:r>
            <a:endParaRPr lang="en-US" altLang="zh-CN" sz="2800" b="1" dirty="0">
              <a:solidFill>
                <a:schemeClr val="bg1"/>
              </a:solidFill>
              <a:latin typeface="+mj-ea"/>
              <a:ea typeface="+mj-ea"/>
            </a:endParaRPr>
          </a:p>
          <a:p>
            <a:pPr algn="ctr"/>
            <a:endParaRPr lang="zh-CN" altLang="en-US" dirty="0"/>
          </a:p>
        </p:txBody>
      </p:sp>
    </p:spTree>
    <p:extLst>
      <p:ext uri="{BB962C8B-B14F-4D97-AF65-F5344CB8AC3E}">
        <p14:creationId xmlns:p14="http://schemas.microsoft.com/office/powerpoint/2010/main" val="27119606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764704"/>
            <a:ext cx="8352928" cy="5616624"/>
          </a:xfrm>
        </p:spPr>
        <p:txBody>
          <a:bodyPr>
            <a:normAutofit/>
          </a:bodyPr>
          <a:lstStyle/>
          <a:p>
            <a:pPr marL="0" indent="0" algn="ctr">
              <a:spcBef>
                <a:spcPct val="0"/>
              </a:spcBef>
              <a:buNone/>
              <a:defRPr/>
            </a:pPr>
            <a:r>
              <a:rPr lang="zh-CN" altLang="en-US" sz="3600" b="1" dirty="0" smtClean="0">
                <a:solidFill>
                  <a:srgbClr val="C00000"/>
                </a:solidFill>
                <a:latin typeface="+mj-lt"/>
                <a:ea typeface="+mj-ea"/>
                <a:cs typeface="+mj-cs"/>
              </a:rPr>
              <a:t>为什么是服务为王，而不是资源为王？</a:t>
            </a:r>
            <a:endParaRPr lang="en-US" altLang="zh-CN" sz="3600" b="1" dirty="0" smtClean="0">
              <a:solidFill>
                <a:srgbClr val="C00000"/>
              </a:solidFill>
              <a:latin typeface="+mj-lt"/>
              <a:ea typeface="+mj-ea"/>
              <a:cs typeface="+mj-cs"/>
            </a:endParaRPr>
          </a:p>
          <a:p>
            <a:pPr>
              <a:defRPr/>
            </a:pPr>
            <a:endParaRPr lang="en-US" altLang="zh-CN" sz="3200" b="1" dirty="0" smtClean="0"/>
          </a:p>
          <a:p>
            <a:pPr>
              <a:defRPr/>
            </a:pPr>
            <a:r>
              <a:rPr lang="zh-CN" altLang="en-US" sz="3200" b="1" dirty="0" smtClean="0"/>
              <a:t>资源</a:t>
            </a:r>
            <a:r>
              <a:rPr lang="zh-CN" altLang="en-US" sz="3200" b="1" dirty="0"/>
              <a:t>是有限的，而服务是无限的。</a:t>
            </a:r>
            <a:endParaRPr lang="en-US" altLang="zh-CN" sz="3200" b="1" dirty="0"/>
          </a:p>
          <a:p>
            <a:pPr>
              <a:defRPr/>
            </a:pPr>
            <a:r>
              <a:rPr lang="zh-CN" altLang="en-US" sz="3200" b="1" dirty="0" smtClean="0"/>
              <a:t>用户及其服务是图书馆一切活动的核心。</a:t>
            </a:r>
            <a:endParaRPr lang="en-US" altLang="zh-CN" sz="3200" b="1" dirty="0" smtClean="0"/>
          </a:p>
          <a:p>
            <a:pPr>
              <a:defRPr/>
            </a:pPr>
            <a:r>
              <a:rPr lang="zh-CN" altLang="en-US" sz="3200" b="1" dirty="0" smtClean="0"/>
              <a:t>图书馆能力以用户服务水平及其效果为衡量标准；</a:t>
            </a:r>
            <a:endParaRPr lang="en-US" altLang="zh-CN" sz="3200" b="1" dirty="0" smtClean="0"/>
          </a:p>
          <a:p>
            <a:pPr>
              <a:defRPr/>
            </a:pPr>
            <a:r>
              <a:rPr lang="zh-CN" altLang="en-US" sz="3200" b="1" dirty="0" smtClean="0"/>
              <a:t>图书馆能力以其服务能力为标志；</a:t>
            </a:r>
            <a:endParaRPr lang="en-US" altLang="zh-CN" sz="3200" b="1" dirty="0" smtClean="0"/>
          </a:p>
          <a:p>
            <a:pPr>
              <a:defRPr/>
            </a:pPr>
            <a:r>
              <a:rPr lang="zh-CN" altLang="en-US" sz="3200" b="1" dirty="0" smtClean="0"/>
              <a:t>服务能力具有不可替代性，是核心竞争力。</a:t>
            </a:r>
            <a:endParaRPr lang="en-US" altLang="zh-CN" sz="3200" b="1" dirty="0" smtClean="0"/>
          </a:p>
          <a:p>
            <a:pPr>
              <a:defRPr/>
            </a:pPr>
            <a:endParaRPr lang="zh-CN" altLang="en-US" dirty="0"/>
          </a:p>
        </p:txBody>
      </p:sp>
      <p:sp>
        <p:nvSpPr>
          <p:cNvPr id="7172"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ea typeface="宋体" charset="-122"/>
              </a:defRPr>
            </a:lvl1pPr>
            <a:lvl2pPr marL="742950" indent="-285750" eaLnBrk="0" hangingPunct="0">
              <a:spcBef>
                <a:spcPct val="20000"/>
              </a:spcBef>
              <a:buChar char="–"/>
              <a:defRPr sz="2800">
                <a:solidFill>
                  <a:schemeClr val="tx1"/>
                </a:solidFill>
                <a:latin typeface="Arial" charset="0"/>
                <a:ea typeface="宋体" charset="-122"/>
              </a:defRPr>
            </a:lvl2pPr>
            <a:lvl3pPr marL="1143000" indent="-228600" eaLnBrk="0" hangingPunct="0">
              <a:spcBef>
                <a:spcPct val="20000"/>
              </a:spcBef>
              <a:buChar char="•"/>
              <a:defRPr sz="2400">
                <a:solidFill>
                  <a:schemeClr val="tx1"/>
                </a:solidFill>
                <a:latin typeface="Arial" charset="0"/>
                <a:ea typeface="宋体" charset="-122"/>
              </a:defRPr>
            </a:lvl3pPr>
            <a:lvl4pPr marL="1600200" indent="-228600" eaLnBrk="0" hangingPunct="0">
              <a:spcBef>
                <a:spcPct val="20000"/>
              </a:spcBef>
              <a:buChar char="–"/>
              <a:defRPr sz="2000">
                <a:solidFill>
                  <a:schemeClr val="tx1"/>
                </a:solidFill>
                <a:latin typeface="Arial" charset="0"/>
                <a:ea typeface="宋体" charset="-122"/>
              </a:defRPr>
            </a:lvl4pPr>
            <a:lvl5pPr marL="2057400" indent="-228600" eaLnBrk="0" hangingPunct="0">
              <a:spcBef>
                <a:spcPct val="20000"/>
              </a:spcBef>
              <a:buChar char="»"/>
              <a:defRPr sz="2000">
                <a:solidFill>
                  <a:schemeClr val="tx1"/>
                </a:solidFill>
                <a:latin typeface="Arial" charset="0"/>
                <a:ea typeface="宋体" charset="-122"/>
              </a:defRPr>
            </a:lvl5pPr>
            <a:lvl6pPr marL="2514600" indent="-228600" eaLnBrk="0" fontAlgn="base" hangingPunct="0">
              <a:spcBef>
                <a:spcPct val="20000"/>
              </a:spcBef>
              <a:spcAft>
                <a:spcPct val="0"/>
              </a:spcAft>
              <a:buChar char="»"/>
              <a:defRPr sz="2000">
                <a:solidFill>
                  <a:schemeClr val="tx1"/>
                </a:solidFill>
                <a:latin typeface="Arial" charset="0"/>
                <a:ea typeface="宋体" charset="-122"/>
              </a:defRPr>
            </a:lvl6pPr>
            <a:lvl7pPr marL="2971800" indent="-228600" eaLnBrk="0" fontAlgn="base" hangingPunct="0">
              <a:spcBef>
                <a:spcPct val="20000"/>
              </a:spcBef>
              <a:spcAft>
                <a:spcPct val="0"/>
              </a:spcAft>
              <a:buChar char="»"/>
              <a:defRPr sz="2000">
                <a:solidFill>
                  <a:schemeClr val="tx1"/>
                </a:solidFill>
                <a:latin typeface="Arial" charset="0"/>
                <a:ea typeface="宋体" charset="-122"/>
              </a:defRPr>
            </a:lvl7pPr>
            <a:lvl8pPr marL="3429000" indent="-228600" eaLnBrk="0" fontAlgn="base" hangingPunct="0">
              <a:spcBef>
                <a:spcPct val="20000"/>
              </a:spcBef>
              <a:spcAft>
                <a:spcPct val="0"/>
              </a:spcAft>
              <a:buChar char="»"/>
              <a:defRPr sz="2000">
                <a:solidFill>
                  <a:schemeClr val="tx1"/>
                </a:solidFill>
                <a:latin typeface="Arial" charset="0"/>
                <a:ea typeface="宋体" charset="-122"/>
              </a:defRPr>
            </a:lvl8pPr>
            <a:lvl9pPr marL="3886200" indent="-228600" eaLnBrk="0" fontAlgn="base" hangingPunct="0">
              <a:spcBef>
                <a:spcPct val="20000"/>
              </a:spcBef>
              <a:spcAft>
                <a:spcPct val="0"/>
              </a:spcAft>
              <a:buChar char="»"/>
              <a:defRPr sz="2000">
                <a:solidFill>
                  <a:schemeClr val="tx1"/>
                </a:solidFill>
                <a:latin typeface="Arial" charset="0"/>
                <a:ea typeface="宋体" charset="-122"/>
              </a:defRPr>
            </a:lvl9pPr>
          </a:lstStyle>
          <a:p>
            <a:pPr eaLnBrk="1" hangingPunct="1">
              <a:spcBef>
                <a:spcPct val="0"/>
              </a:spcBef>
              <a:buFontTx/>
              <a:buNone/>
            </a:pPr>
            <a:fld id="{07073653-91F5-477E-8DAD-78511BA0839D}" type="slidenum">
              <a:rPr lang="en-US" altLang="zh-CN" sz="1400" smtClean="0"/>
              <a:pPr eaLnBrk="1" hangingPunct="1">
                <a:spcBef>
                  <a:spcPct val="0"/>
                </a:spcBef>
                <a:buFontTx/>
                <a:buNone/>
              </a:pPr>
              <a:t>17</a:t>
            </a:fld>
            <a:endParaRPr lang="en-US" altLang="zh-CN" sz="1400" dirty="0" smtClean="0"/>
          </a:p>
        </p:txBody>
      </p:sp>
      <p:sp>
        <p:nvSpPr>
          <p:cNvPr id="4" name="页脚占位符 3"/>
          <p:cNvSpPr>
            <a:spLocks noGrp="1"/>
          </p:cNvSpPr>
          <p:nvPr>
            <p:ph type="ftr" sz="quarter" idx="11"/>
          </p:nvPr>
        </p:nvSpPr>
        <p:spPr/>
        <p:txBody>
          <a:bodyPr/>
          <a:lstStyle/>
          <a:p>
            <a:endParaRPr lang="zh-CN" altLang="en-US"/>
          </a:p>
        </p:txBody>
      </p:sp>
    </p:spTree>
    <p:extLst>
      <p:ext uri="{BB962C8B-B14F-4D97-AF65-F5344CB8AC3E}">
        <p14:creationId xmlns:p14="http://schemas.microsoft.com/office/powerpoint/2010/main" val="1925072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buClr>
                <a:schemeClr val="accent1"/>
              </a:buClr>
              <a:buSzPct val="85000"/>
              <a:defRPr/>
            </a:pPr>
            <a:r>
              <a:rPr lang="zh-CN" altLang="en-US" sz="3600" b="1" dirty="0" smtClean="0">
                <a:solidFill>
                  <a:srgbClr val="C00000"/>
                </a:solidFill>
              </a:rPr>
              <a:t>如何获取用户需求</a:t>
            </a:r>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18</a:t>
            </a:fld>
            <a:endParaRPr lang="zh-CN" altLang="en-US"/>
          </a:p>
        </p:txBody>
      </p:sp>
      <p:sp>
        <p:nvSpPr>
          <p:cNvPr id="7" name="圆角矩形 6"/>
          <p:cNvSpPr/>
          <p:nvPr/>
        </p:nvSpPr>
        <p:spPr>
          <a:xfrm>
            <a:off x="500034" y="1643050"/>
            <a:ext cx="4071966" cy="4857784"/>
          </a:xfrm>
          <a:prstGeom prst="roundRec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CN" sz="2800" dirty="0" smtClean="0"/>
          </a:p>
          <a:p>
            <a:pPr algn="ctr"/>
            <a:r>
              <a:rPr lang="zh-CN" altLang="en-US" sz="3200" b="1" dirty="0" smtClean="0">
                <a:solidFill>
                  <a:srgbClr val="FF0000"/>
                </a:solidFill>
              </a:rPr>
              <a:t>传统方式</a:t>
            </a:r>
            <a:endParaRPr lang="en-US" altLang="zh-CN" sz="3200" b="1" dirty="0" smtClean="0">
              <a:solidFill>
                <a:srgbClr val="FF0000"/>
              </a:solidFill>
            </a:endParaRPr>
          </a:p>
          <a:p>
            <a:pPr>
              <a:buFont typeface="Arial" pitchFamily="34" charset="0"/>
              <a:buChar char="•"/>
            </a:pPr>
            <a:r>
              <a:rPr lang="zh-CN" altLang="en-US" sz="2800" b="1" dirty="0" smtClean="0">
                <a:latin typeface="楷体" pitchFamily="49" charset="-122"/>
                <a:ea typeface="楷体" pitchFamily="49" charset="-122"/>
              </a:rPr>
              <a:t>年终用户座谈会？</a:t>
            </a:r>
            <a:endParaRPr lang="en-US" altLang="zh-CN" sz="2800" b="1" dirty="0" smtClean="0">
              <a:latin typeface="楷体" pitchFamily="49" charset="-122"/>
              <a:ea typeface="楷体" pitchFamily="49" charset="-122"/>
            </a:endParaRPr>
          </a:p>
          <a:p>
            <a:pPr>
              <a:buFont typeface="Arial" pitchFamily="34" charset="0"/>
              <a:buChar char="•"/>
            </a:pPr>
            <a:r>
              <a:rPr lang="zh-CN" altLang="en-US" sz="2800" b="1" dirty="0" smtClean="0">
                <a:latin typeface="楷体" pitchFamily="49" charset="-122"/>
                <a:ea typeface="楷体" pitchFamily="49" charset="-122"/>
              </a:rPr>
              <a:t>用户意见（建议）箱？</a:t>
            </a:r>
            <a:endParaRPr lang="en-US" altLang="zh-CN" sz="2800" b="1" dirty="0" smtClean="0">
              <a:latin typeface="楷体" pitchFamily="49" charset="-122"/>
              <a:ea typeface="楷体" pitchFamily="49" charset="-122"/>
            </a:endParaRPr>
          </a:p>
          <a:p>
            <a:pPr>
              <a:buFont typeface="Arial" pitchFamily="34" charset="0"/>
              <a:buChar char="•"/>
            </a:pPr>
            <a:r>
              <a:rPr lang="zh-CN" altLang="en-US" sz="2800" b="1" dirty="0" smtClean="0">
                <a:latin typeface="楷体" pitchFamily="49" charset="-122"/>
                <a:ea typeface="楷体" pitchFamily="49" charset="-122"/>
              </a:rPr>
              <a:t>用户需求调查表？</a:t>
            </a:r>
            <a:endParaRPr lang="en-US" altLang="zh-CN" sz="2800" b="1" dirty="0" smtClean="0">
              <a:latin typeface="楷体" pitchFamily="49" charset="-122"/>
              <a:ea typeface="楷体" pitchFamily="49" charset="-122"/>
            </a:endParaRPr>
          </a:p>
          <a:p>
            <a:pPr algn="ctr"/>
            <a:r>
              <a:rPr lang="zh-CN" altLang="en-US" sz="3200" b="1" dirty="0" smtClean="0">
                <a:solidFill>
                  <a:srgbClr val="FF0000"/>
                </a:solidFill>
              </a:rPr>
              <a:t>新方式</a:t>
            </a:r>
            <a:endParaRPr lang="en-US" altLang="zh-CN" sz="3200" b="1" dirty="0" smtClean="0">
              <a:solidFill>
                <a:srgbClr val="FF0000"/>
              </a:solidFill>
            </a:endParaRPr>
          </a:p>
          <a:p>
            <a:pPr>
              <a:buFont typeface="Arial" pitchFamily="34" charset="0"/>
              <a:buChar char="•"/>
            </a:pPr>
            <a:r>
              <a:rPr lang="zh-CN" altLang="en-US" sz="2800" b="1" dirty="0" smtClean="0">
                <a:latin typeface="楷体" pitchFamily="49" charset="-122"/>
                <a:ea typeface="楷体" pitchFamily="49" charset="-122"/>
              </a:rPr>
              <a:t>学科馆员常规融入过程。</a:t>
            </a:r>
            <a:endParaRPr lang="en-US" altLang="zh-CN" sz="2800" b="1" dirty="0" smtClean="0">
              <a:latin typeface="楷体" pitchFamily="49" charset="-122"/>
              <a:ea typeface="楷体" pitchFamily="49" charset="-122"/>
            </a:endParaRPr>
          </a:p>
          <a:p>
            <a:pPr>
              <a:buFont typeface="Arial" pitchFamily="34" charset="0"/>
              <a:buChar char="•"/>
            </a:pPr>
            <a:r>
              <a:rPr lang="zh-CN" altLang="en-US" sz="2800" b="1" dirty="0" smtClean="0">
                <a:latin typeface="楷体" pitchFamily="49" charset="-122"/>
                <a:ea typeface="楷体" pitchFamily="49" charset="-122"/>
              </a:rPr>
              <a:t>图书馆员融入用户虚拟社区。</a:t>
            </a:r>
            <a:endParaRPr lang="en-US" altLang="zh-CN" sz="2800" b="1" dirty="0" smtClean="0">
              <a:latin typeface="楷体" pitchFamily="49" charset="-122"/>
              <a:ea typeface="楷体" pitchFamily="49" charset="-122"/>
            </a:endParaRPr>
          </a:p>
          <a:p>
            <a:pPr>
              <a:buFont typeface="Arial" pitchFamily="34" charset="0"/>
              <a:buChar char="•"/>
            </a:pPr>
            <a:r>
              <a:rPr lang="zh-CN" altLang="en-US" sz="2800" b="1" dirty="0" smtClean="0">
                <a:latin typeface="楷体" pitchFamily="49" charset="-122"/>
                <a:ea typeface="楷体" pitchFamily="49" charset="-122"/>
              </a:rPr>
              <a:t>用户日志与数据挖掘。</a:t>
            </a:r>
            <a:endParaRPr lang="en-US" altLang="zh-CN" sz="2800" b="1" dirty="0" smtClean="0">
              <a:latin typeface="楷体" pitchFamily="49" charset="-122"/>
              <a:ea typeface="楷体" pitchFamily="49" charset="-122"/>
            </a:endParaRPr>
          </a:p>
          <a:p>
            <a:pPr>
              <a:buFont typeface="Arial" pitchFamily="34" charset="0"/>
              <a:buChar char="•"/>
            </a:pPr>
            <a:endParaRPr lang="en-US" altLang="zh-CN" dirty="0" smtClean="0"/>
          </a:p>
          <a:p>
            <a:endParaRPr lang="en-US" altLang="zh-CN" dirty="0" smtClean="0"/>
          </a:p>
          <a:p>
            <a:pPr algn="ctr"/>
            <a:endParaRPr lang="zh-CN" altLang="en-US" dirty="0"/>
          </a:p>
        </p:txBody>
      </p:sp>
      <p:sp>
        <p:nvSpPr>
          <p:cNvPr id="8" name="圆角矩形 7"/>
          <p:cNvSpPr/>
          <p:nvPr/>
        </p:nvSpPr>
        <p:spPr>
          <a:xfrm>
            <a:off x="5000628" y="1571612"/>
            <a:ext cx="3857652" cy="5072098"/>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smtClean="0">
                <a:solidFill>
                  <a:srgbClr val="FF0000"/>
                </a:solidFill>
              </a:rPr>
              <a:t>乔布斯的</a:t>
            </a:r>
            <a:endParaRPr lang="en-US" altLang="zh-CN" sz="3200" b="1" dirty="0" smtClean="0">
              <a:solidFill>
                <a:srgbClr val="FF0000"/>
              </a:solidFill>
            </a:endParaRPr>
          </a:p>
          <a:p>
            <a:pPr algn="ctr"/>
            <a:r>
              <a:rPr lang="zh-CN" altLang="en-US" sz="3200" b="1" dirty="0" smtClean="0">
                <a:solidFill>
                  <a:srgbClr val="FF0000"/>
                </a:solidFill>
              </a:rPr>
              <a:t>用户需求观</a:t>
            </a:r>
            <a:endParaRPr lang="en-US" altLang="zh-CN" sz="3200" b="1" dirty="0" smtClean="0">
              <a:solidFill>
                <a:srgbClr val="FF0000"/>
              </a:solidFill>
            </a:endParaRPr>
          </a:p>
          <a:p>
            <a:pPr>
              <a:buFont typeface="Arial" pitchFamily="34" charset="0"/>
              <a:buChar char="•"/>
            </a:pPr>
            <a:r>
              <a:rPr lang="zh-CN" altLang="en-US" sz="2800" b="1" dirty="0" smtClean="0">
                <a:latin typeface="楷体" pitchFamily="49" charset="-122"/>
                <a:ea typeface="楷体" pitchFamily="49" charset="-122"/>
              </a:rPr>
              <a:t>高度重视用户体验。</a:t>
            </a:r>
            <a:endParaRPr lang="en-US" altLang="zh-CN" sz="2800" b="1" dirty="0" smtClean="0">
              <a:latin typeface="楷体" pitchFamily="49" charset="-122"/>
              <a:ea typeface="楷体" pitchFamily="49" charset="-122"/>
            </a:endParaRPr>
          </a:p>
          <a:p>
            <a:pPr>
              <a:buFont typeface="Arial" pitchFamily="34" charset="0"/>
              <a:buChar char="•"/>
            </a:pPr>
            <a:r>
              <a:rPr lang="zh-CN" altLang="en-US" sz="2800" b="1" dirty="0" smtClean="0">
                <a:latin typeface="楷体" pitchFamily="49" charset="-122"/>
                <a:ea typeface="楷体" pitchFamily="49" charset="-122"/>
              </a:rPr>
              <a:t>“用户不知道自己要什么，我的工作就是告诉他们自己想要什么”。</a:t>
            </a:r>
            <a:endParaRPr lang="en-US" altLang="zh-CN" sz="2800" b="1" dirty="0" smtClean="0">
              <a:latin typeface="楷体" pitchFamily="49" charset="-122"/>
              <a:ea typeface="楷体" pitchFamily="49" charset="-122"/>
            </a:endParaRPr>
          </a:p>
          <a:p>
            <a:pPr>
              <a:buFont typeface="Arial" pitchFamily="34" charset="0"/>
              <a:buChar char="•"/>
            </a:pPr>
            <a:r>
              <a:rPr lang="zh-CN" altLang="en-US" sz="2800" b="1" dirty="0" smtClean="0">
                <a:latin typeface="楷体" pitchFamily="49" charset="-122"/>
                <a:ea typeface="楷体" pitchFamily="49" charset="-122"/>
              </a:rPr>
              <a:t>把科技与用户需求完美结合。</a:t>
            </a:r>
            <a:endParaRPr lang="en-US" altLang="zh-CN" sz="2800" b="1" dirty="0" smtClean="0">
              <a:latin typeface="楷体" pitchFamily="49" charset="-122"/>
              <a:ea typeface="楷体" pitchFamily="49" charset="-122"/>
            </a:endParaRPr>
          </a:p>
          <a:p>
            <a:pPr>
              <a:buFont typeface="Arial" pitchFamily="34" charset="0"/>
              <a:buChar char="•"/>
            </a:pPr>
            <a:r>
              <a:rPr lang="zh-CN" altLang="en-US" sz="2800" b="1" dirty="0" smtClean="0">
                <a:latin typeface="楷体" pitchFamily="49" charset="-122"/>
                <a:ea typeface="楷体" pitchFamily="49" charset="-122"/>
              </a:rPr>
              <a:t>真正的用户需求要转化为产品。</a:t>
            </a:r>
            <a:endParaRPr lang="en-US" altLang="zh-CN" sz="2800" b="1" dirty="0" smtClean="0">
              <a:latin typeface="楷体" pitchFamily="49" charset="-122"/>
              <a:ea typeface="楷体" pitchFamily="49" charset="-122"/>
            </a:endParaRPr>
          </a:p>
          <a:p>
            <a:pPr algn="ctr"/>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260648"/>
            <a:ext cx="7772400" cy="1143000"/>
          </a:xfrm>
        </p:spPr>
        <p:txBody>
          <a:bodyPr>
            <a:normAutofit/>
          </a:bodyPr>
          <a:lstStyle/>
          <a:p>
            <a:pPr algn="ctr">
              <a:buClr>
                <a:schemeClr val="accent1"/>
              </a:buClr>
              <a:buSzPct val="85000"/>
              <a:defRPr/>
            </a:pPr>
            <a:r>
              <a:rPr lang="zh-CN" altLang="en-US" sz="3600" b="1" dirty="0">
                <a:solidFill>
                  <a:srgbClr val="C00000"/>
                </a:solidFill>
              </a:rPr>
              <a:t>客观地认识用户的需求</a:t>
            </a:r>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19</a:t>
            </a:fld>
            <a:endParaRPr lang="zh-CN" altLang="en-US"/>
          </a:p>
        </p:txBody>
      </p:sp>
      <p:sp>
        <p:nvSpPr>
          <p:cNvPr id="5" name="内容占位符 4"/>
          <p:cNvSpPr>
            <a:spLocks noGrp="1"/>
          </p:cNvSpPr>
          <p:nvPr>
            <p:ph sz="quarter" idx="1"/>
          </p:nvPr>
        </p:nvSpPr>
        <p:spPr>
          <a:xfrm>
            <a:off x="500034" y="1556792"/>
            <a:ext cx="8215370" cy="4944042"/>
          </a:xfrm>
        </p:spPr>
        <p:txBody>
          <a:bodyPr>
            <a:normAutofit lnSpcReduction="10000"/>
          </a:bodyPr>
          <a:lstStyle/>
          <a:p>
            <a:r>
              <a:rPr lang="zh-CN" altLang="en-US" sz="3200" b="1" dirty="0" smtClean="0"/>
              <a:t>用户不是不需要图书馆，而是与传统图书馆不一样的图书馆。</a:t>
            </a:r>
            <a:endParaRPr lang="en-US" altLang="zh-CN" sz="3200" b="1" dirty="0" smtClean="0"/>
          </a:p>
          <a:p>
            <a:r>
              <a:rPr lang="zh-CN" altLang="en-US" sz="3200" b="1" dirty="0" smtClean="0"/>
              <a:t>图书馆不能没有用户。图书馆需要到馆用户，更需要不到馆的用户。</a:t>
            </a:r>
            <a:endParaRPr lang="en-US" altLang="zh-CN" sz="3200" b="1" dirty="0" smtClean="0"/>
          </a:p>
          <a:p>
            <a:r>
              <a:rPr lang="zh-CN" altLang="en-US" sz="3200" b="1" dirty="0"/>
              <a:t>到</a:t>
            </a:r>
            <a:r>
              <a:rPr lang="zh-CN" altLang="en-US" sz="3200" b="1" dirty="0" smtClean="0"/>
              <a:t>馆用户的需求容易满足，不到馆用户的需求更复杂，需求满足的难度更大，但意义更大。</a:t>
            </a:r>
            <a:endParaRPr lang="en-US" altLang="zh-CN" sz="3200" b="1" dirty="0" smtClean="0"/>
          </a:p>
          <a:p>
            <a:r>
              <a:rPr lang="zh-CN" altLang="en-US" sz="3200" b="1" dirty="0" smtClean="0"/>
              <a:t>需要</a:t>
            </a:r>
            <a:r>
              <a:rPr lang="zh-CN" altLang="en-US" sz="3200" b="1" dirty="0" smtClean="0">
                <a:solidFill>
                  <a:srgbClr val="0000FF"/>
                </a:solidFill>
              </a:rPr>
              <a:t>分析</a:t>
            </a:r>
            <a:r>
              <a:rPr lang="zh-CN" altLang="en-US" sz="3200" b="1" dirty="0" smtClean="0"/>
              <a:t>、</a:t>
            </a:r>
            <a:r>
              <a:rPr lang="zh-CN" altLang="en-US" sz="3200" b="1" dirty="0" smtClean="0">
                <a:solidFill>
                  <a:srgbClr val="0000FF"/>
                </a:solidFill>
              </a:rPr>
              <a:t>挖掘</a:t>
            </a:r>
            <a:r>
              <a:rPr lang="zh-CN" altLang="en-US" sz="3200" b="1" dirty="0" smtClean="0"/>
              <a:t>、</a:t>
            </a:r>
            <a:r>
              <a:rPr lang="zh-CN" altLang="en-US" sz="3200" b="1" dirty="0" smtClean="0">
                <a:solidFill>
                  <a:srgbClr val="0000FF"/>
                </a:solidFill>
              </a:rPr>
              <a:t>预期、激发、超越</a:t>
            </a:r>
            <a:r>
              <a:rPr lang="zh-CN" altLang="en-US" sz="3200" b="1" dirty="0" smtClean="0"/>
              <a:t>用户的需求，将潜在需求转化为现实需求，并努力地加以满足。</a:t>
            </a:r>
            <a:endParaRPr lang="en-US" altLang="zh-CN" sz="3200" b="1" dirty="0" smtClean="0"/>
          </a:p>
          <a:p>
            <a:pPr marL="0" indent="0">
              <a:buNone/>
            </a:pPr>
            <a:endParaRPr lang="zh-CN" altLang="en-US" dirty="0"/>
          </a:p>
        </p:txBody>
      </p:sp>
    </p:spTree>
    <p:extLst>
      <p:ext uri="{BB962C8B-B14F-4D97-AF65-F5344CB8AC3E}">
        <p14:creationId xmlns:p14="http://schemas.microsoft.com/office/powerpoint/2010/main" val="2447412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b="1" dirty="0" smtClean="0">
                <a:solidFill>
                  <a:srgbClr val="C00000"/>
                </a:solidFill>
              </a:rPr>
              <a:t>目录</a:t>
            </a:r>
            <a:endParaRPr lang="zh-CN" altLang="en-US" b="1" dirty="0">
              <a:solidFill>
                <a:srgbClr val="C00000"/>
              </a:solidFill>
            </a:endParaRPr>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2</a:t>
            </a:fld>
            <a:endParaRPr lang="zh-CN" altLang="en-US"/>
          </a:p>
        </p:txBody>
      </p:sp>
      <p:sp>
        <p:nvSpPr>
          <p:cNvPr id="5" name="内容占位符 4"/>
          <p:cNvSpPr>
            <a:spLocks noGrp="1"/>
          </p:cNvSpPr>
          <p:nvPr>
            <p:ph sz="quarter" idx="1"/>
          </p:nvPr>
        </p:nvSpPr>
        <p:spPr>
          <a:xfrm>
            <a:off x="857224" y="1857364"/>
            <a:ext cx="7772400" cy="4572000"/>
          </a:xfrm>
        </p:spPr>
        <p:txBody>
          <a:bodyPr>
            <a:normAutofit/>
          </a:bodyPr>
          <a:lstStyle/>
          <a:p>
            <a:pPr>
              <a:buNone/>
            </a:pPr>
            <a:r>
              <a:rPr lang="en-US" altLang="zh-CN" sz="3600" b="1" dirty="0" smtClean="0">
                <a:solidFill>
                  <a:srgbClr val="0000FF"/>
                </a:solidFill>
              </a:rPr>
              <a:t>1.</a:t>
            </a:r>
            <a:r>
              <a:rPr lang="zh-CN" altLang="en-US" sz="3600" b="1" dirty="0" smtClean="0">
                <a:solidFill>
                  <a:srgbClr val="0000FF"/>
                </a:solidFill>
              </a:rPr>
              <a:t>正视我们所处的环境变化</a:t>
            </a:r>
            <a:endParaRPr lang="en-US" altLang="zh-CN" sz="3600" b="1" dirty="0" smtClean="0">
              <a:solidFill>
                <a:srgbClr val="0000FF"/>
              </a:solidFill>
            </a:endParaRPr>
          </a:p>
          <a:p>
            <a:pPr>
              <a:buNone/>
            </a:pPr>
            <a:r>
              <a:rPr lang="en-US" altLang="zh-CN" sz="3600" b="1" dirty="0" smtClean="0">
                <a:solidFill>
                  <a:srgbClr val="0000FF"/>
                </a:solidFill>
              </a:rPr>
              <a:t>2.</a:t>
            </a:r>
            <a:r>
              <a:rPr lang="zh-CN" altLang="en-US" sz="3600" b="1" dirty="0" smtClean="0">
                <a:solidFill>
                  <a:srgbClr val="0000FF"/>
                </a:solidFill>
              </a:rPr>
              <a:t>用户的传统需求与新需求</a:t>
            </a:r>
            <a:endParaRPr lang="en-US" altLang="zh-CN" sz="3600" b="1" dirty="0" smtClean="0">
              <a:solidFill>
                <a:srgbClr val="0000FF"/>
              </a:solidFill>
            </a:endParaRPr>
          </a:p>
          <a:p>
            <a:pPr>
              <a:buNone/>
            </a:pPr>
            <a:r>
              <a:rPr lang="en-US" altLang="zh-CN" sz="3600" b="1" dirty="0" smtClean="0">
                <a:solidFill>
                  <a:srgbClr val="0000FF"/>
                </a:solidFill>
              </a:rPr>
              <a:t>3.</a:t>
            </a:r>
            <a:r>
              <a:rPr lang="zh-CN" altLang="en-US" sz="3600" b="1" dirty="0" smtClean="0">
                <a:solidFill>
                  <a:srgbClr val="0000FF"/>
                </a:solidFill>
              </a:rPr>
              <a:t>图书馆的新型服务与能力</a:t>
            </a:r>
            <a:endParaRPr lang="zh-CN" altLang="en-US" sz="3600" b="1" dirty="0">
              <a:solidFill>
                <a:srgbClr val="0000FF"/>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1"/>
          <p:cNvSpPr>
            <a:spLocks noGrp="1"/>
          </p:cNvSpPr>
          <p:nvPr>
            <p:ph type="title"/>
          </p:nvPr>
        </p:nvSpPr>
        <p:spPr>
          <a:xfrm>
            <a:off x="928662" y="285728"/>
            <a:ext cx="7772400" cy="854968"/>
          </a:xfrm>
        </p:spPr>
        <p:txBody>
          <a:bodyPr>
            <a:normAutofit/>
          </a:bodyPr>
          <a:lstStyle/>
          <a:p>
            <a:pPr algn="ctr">
              <a:buClr>
                <a:schemeClr val="accent1"/>
              </a:buClr>
              <a:buSzPct val="85000"/>
              <a:defRPr/>
            </a:pPr>
            <a:r>
              <a:rPr lang="zh-CN" altLang="en-US" sz="3600" b="1" smtClean="0">
                <a:solidFill>
                  <a:srgbClr val="C00000"/>
                </a:solidFill>
              </a:rPr>
              <a:t>将</a:t>
            </a:r>
            <a:r>
              <a:rPr lang="zh-CN" altLang="en-US" sz="3600" b="1" dirty="0" smtClean="0">
                <a:solidFill>
                  <a:srgbClr val="C00000"/>
                </a:solidFill>
              </a:rPr>
              <a:t>图书馆的要素转化为服务</a:t>
            </a:r>
            <a:endParaRPr lang="zh-CN" altLang="en-US" sz="3600" b="1" dirty="0">
              <a:solidFill>
                <a:srgbClr val="C00000"/>
              </a:solidFill>
            </a:endParaRPr>
          </a:p>
        </p:txBody>
      </p:sp>
      <p:sp>
        <p:nvSpPr>
          <p:cNvPr id="3076"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fld id="{6EB63D0B-3A36-44C5-9D2A-7DC386DB71C1}" type="slidenum">
              <a:rPr lang="zh-CN" altLang="en-US" smtClean="0"/>
              <a:pPr eaLnBrk="1" hangingPunct="1"/>
              <a:t>20</a:t>
            </a:fld>
            <a:endParaRPr lang="zh-CN" altLang="en-US" smtClean="0"/>
          </a:p>
        </p:txBody>
      </p:sp>
      <p:sp>
        <p:nvSpPr>
          <p:cNvPr id="3077" name="内容占位符 4"/>
          <p:cNvSpPr>
            <a:spLocks noGrp="1"/>
          </p:cNvSpPr>
          <p:nvPr>
            <p:ph sz="quarter" idx="1"/>
          </p:nvPr>
        </p:nvSpPr>
        <p:spPr/>
        <p:txBody>
          <a:bodyPr/>
          <a:lstStyle/>
          <a:p>
            <a:endParaRPr lang="zh-CN" altLang="en-US" dirty="0" smtClean="0"/>
          </a:p>
        </p:txBody>
      </p:sp>
      <p:sp>
        <p:nvSpPr>
          <p:cNvPr id="6" name="椭圆 5"/>
          <p:cNvSpPr/>
          <p:nvPr/>
        </p:nvSpPr>
        <p:spPr>
          <a:xfrm>
            <a:off x="3357554" y="5143512"/>
            <a:ext cx="2857520" cy="857256"/>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800" b="1" dirty="0" smtClean="0"/>
              <a:t>馆舍</a:t>
            </a:r>
            <a:r>
              <a:rPr lang="en-US" altLang="zh-CN" sz="2800" b="1" dirty="0" smtClean="0"/>
              <a:t>VS</a:t>
            </a:r>
            <a:r>
              <a:rPr lang="zh-CN" altLang="en-US" sz="2800" b="1" dirty="0" smtClean="0"/>
              <a:t>奢华</a:t>
            </a:r>
            <a:endParaRPr lang="zh-CN" altLang="en-US" sz="2800" b="1" dirty="0"/>
          </a:p>
        </p:txBody>
      </p:sp>
      <p:sp>
        <p:nvSpPr>
          <p:cNvPr id="7" name="椭圆 6"/>
          <p:cNvSpPr/>
          <p:nvPr/>
        </p:nvSpPr>
        <p:spPr>
          <a:xfrm>
            <a:off x="6143636" y="4357694"/>
            <a:ext cx="2878139" cy="1008063"/>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800" b="1" dirty="0" smtClean="0"/>
              <a:t>经费</a:t>
            </a:r>
            <a:r>
              <a:rPr lang="en-US" altLang="zh-CN" sz="2800" b="1" dirty="0" smtClean="0"/>
              <a:t>VS</a:t>
            </a:r>
            <a:r>
              <a:rPr lang="zh-CN" altLang="en-US" sz="2800" b="1" dirty="0" smtClean="0"/>
              <a:t>浪费</a:t>
            </a:r>
            <a:endParaRPr lang="zh-CN" altLang="en-US" sz="2800" b="1" dirty="0"/>
          </a:p>
        </p:txBody>
      </p:sp>
      <p:sp>
        <p:nvSpPr>
          <p:cNvPr id="8" name="椭圆 7"/>
          <p:cNvSpPr/>
          <p:nvPr/>
        </p:nvSpPr>
        <p:spPr>
          <a:xfrm>
            <a:off x="0" y="4143380"/>
            <a:ext cx="2878107" cy="100806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800" b="1" dirty="0" smtClean="0"/>
              <a:t>资源</a:t>
            </a:r>
            <a:r>
              <a:rPr lang="en-US" altLang="zh-CN" sz="2800" b="1" dirty="0" smtClean="0"/>
              <a:t>VS</a:t>
            </a:r>
            <a:r>
              <a:rPr lang="zh-CN" altLang="en-US" sz="2800" b="1" dirty="0" smtClean="0"/>
              <a:t>垃圾</a:t>
            </a:r>
            <a:endParaRPr lang="zh-CN" altLang="en-US" sz="2800" b="1" dirty="0"/>
          </a:p>
        </p:txBody>
      </p:sp>
      <p:sp>
        <p:nvSpPr>
          <p:cNvPr id="9" name="椭圆 8"/>
          <p:cNvSpPr/>
          <p:nvPr/>
        </p:nvSpPr>
        <p:spPr>
          <a:xfrm>
            <a:off x="3214678" y="2714620"/>
            <a:ext cx="3349625" cy="1266056"/>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3200" b="1" dirty="0" smtClean="0"/>
              <a:t>服务</a:t>
            </a:r>
            <a:r>
              <a:rPr lang="en-US" altLang="zh-CN" sz="3200" b="1" dirty="0" smtClean="0"/>
              <a:t>VS</a:t>
            </a:r>
          </a:p>
          <a:p>
            <a:pPr algn="ctr">
              <a:defRPr/>
            </a:pPr>
            <a:r>
              <a:rPr lang="zh-CN" altLang="en-US" sz="3200" b="1" dirty="0" smtClean="0"/>
              <a:t>能力与实力</a:t>
            </a:r>
            <a:endParaRPr lang="zh-CN" altLang="en-US" sz="3200" b="1" dirty="0"/>
          </a:p>
        </p:txBody>
      </p:sp>
      <p:sp>
        <p:nvSpPr>
          <p:cNvPr id="10" name="椭圆 9"/>
          <p:cNvSpPr/>
          <p:nvPr/>
        </p:nvSpPr>
        <p:spPr>
          <a:xfrm>
            <a:off x="71406" y="1428736"/>
            <a:ext cx="2879726" cy="1008062"/>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800" b="1" dirty="0" smtClean="0"/>
              <a:t>技术</a:t>
            </a:r>
            <a:r>
              <a:rPr lang="en-US" altLang="zh-CN" sz="2800" b="1" dirty="0" smtClean="0"/>
              <a:t>VS</a:t>
            </a:r>
            <a:r>
              <a:rPr lang="zh-CN" altLang="en-US" sz="2800" b="1" dirty="0" smtClean="0"/>
              <a:t>花式</a:t>
            </a:r>
            <a:endParaRPr lang="zh-CN" altLang="en-US" sz="2800" b="1" dirty="0"/>
          </a:p>
        </p:txBody>
      </p:sp>
      <p:sp>
        <p:nvSpPr>
          <p:cNvPr id="12" name="椭圆 11"/>
          <p:cNvSpPr/>
          <p:nvPr/>
        </p:nvSpPr>
        <p:spPr>
          <a:xfrm>
            <a:off x="6286512" y="1500174"/>
            <a:ext cx="2857489" cy="1008062"/>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800" b="1" dirty="0" smtClean="0"/>
              <a:t>人才</a:t>
            </a:r>
            <a:r>
              <a:rPr lang="en-US" altLang="zh-CN" sz="2800" b="1" dirty="0" smtClean="0"/>
              <a:t>VS</a:t>
            </a:r>
            <a:r>
              <a:rPr lang="zh-CN" altLang="en-US" sz="2800" b="1" dirty="0" smtClean="0"/>
              <a:t>舞台</a:t>
            </a:r>
            <a:endParaRPr lang="zh-CN" altLang="en-US" sz="2800" b="1" dirty="0"/>
          </a:p>
        </p:txBody>
      </p:sp>
      <p:sp>
        <p:nvSpPr>
          <p:cNvPr id="13" name="右箭头 12"/>
          <p:cNvSpPr/>
          <p:nvPr/>
        </p:nvSpPr>
        <p:spPr>
          <a:xfrm rot="1826822">
            <a:off x="2379072" y="2586751"/>
            <a:ext cx="1224219" cy="1366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右箭头 13"/>
          <p:cNvSpPr/>
          <p:nvPr/>
        </p:nvSpPr>
        <p:spPr>
          <a:xfrm rot="9308650">
            <a:off x="6258532" y="2679830"/>
            <a:ext cx="1224219" cy="1366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右箭头 14"/>
          <p:cNvSpPr/>
          <p:nvPr/>
        </p:nvSpPr>
        <p:spPr>
          <a:xfrm rot="13147022">
            <a:off x="6263859" y="3942746"/>
            <a:ext cx="1224219" cy="1366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右箭头 15"/>
          <p:cNvSpPr/>
          <p:nvPr/>
        </p:nvSpPr>
        <p:spPr>
          <a:xfrm rot="19698446">
            <a:off x="2730668" y="4097579"/>
            <a:ext cx="1224219" cy="1366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右箭头 16"/>
          <p:cNvSpPr/>
          <p:nvPr/>
        </p:nvSpPr>
        <p:spPr>
          <a:xfrm rot="16200000">
            <a:off x="4272609" y="4514209"/>
            <a:ext cx="1143008" cy="1155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角矩形 17"/>
          <p:cNvSpPr/>
          <p:nvPr/>
        </p:nvSpPr>
        <p:spPr>
          <a:xfrm>
            <a:off x="3143240" y="1357298"/>
            <a:ext cx="3143272" cy="12858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CN" sz="2400" b="1" dirty="0" smtClean="0"/>
          </a:p>
          <a:p>
            <a:pPr>
              <a:buFont typeface="Wingdings" pitchFamily="2" charset="2"/>
              <a:buChar char="u"/>
            </a:pPr>
            <a:r>
              <a:rPr lang="zh-CN" altLang="en-US" sz="2400" b="1" dirty="0" smtClean="0"/>
              <a:t>服务能力是图书馆各要素的综合体现。</a:t>
            </a:r>
            <a:endParaRPr lang="en-US" altLang="zh-CN" sz="2400" b="1" dirty="0" smtClean="0"/>
          </a:p>
          <a:p>
            <a:pPr>
              <a:buFont typeface="Wingdings" pitchFamily="2" charset="2"/>
              <a:buChar char="u"/>
            </a:pPr>
            <a:r>
              <a:rPr lang="zh-CN" altLang="en-US" sz="2400" b="1" dirty="0" smtClean="0"/>
              <a:t>服务决定成败</a:t>
            </a:r>
            <a:endParaRPr lang="en-US" altLang="zh-CN" sz="2400" b="1" dirty="0" smtClean="0"/>
          </a:p>
          <a:p>
            <a:pPr algn="ctr"/>
            <a:endParaRPr lang="zh-CN" altLang="en-US" dirty="0"/>
          </a:p>
        </p:txBody>
      </p:sp>
      <p:sp>
        <p:nvSpPr>
          <p:cNvPr id="19" name="圆角矩形 18"/>
          <p:cNvSpPr/>
          <p:nvPr/>
        </p:nvSpPr>
        <p:spPr>
          <a:xfrm>
            <a:off x="2643174" y="6072206"/>
            <a:ext cx="4714908"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smtClean="0"/>
              <a:t>用户需求驱动</a:t>
            </a:r>
            <a:endParaRPr lang="zh-CN" altLang="en-US" sz="3200" b="1" dirty="0"/>
          </a:p>
        </p:txBody>
      </p:sp>
    </p:spTree>
    <p:extLst>
      <p:ext uri="{BB962C8B-B14F-4D97-AF65-F5344CB8AC3E}">
        <p14:creationId xmlns:p14="http://schemas.microsoft.com/office/powerpoint/2010/main" val="27357332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additive="base">
                                        <p:cTn id="32" dur="500" fill="hold"/>
                                        <p:tgtEl>
                                          <p:spTgt spid="17"/>
                                        </p:tgtEl>
                                        <p:attrNameLst>
                                          <p:attrName>ppt_x</p:attrName>
                                        </p:attrNameLst>
                                      </p:cBhvr>
                                      <p:tavLst>
                                        <p:tav tm="0">
                                          <p:val>
                                            <p:strVal val="#ppt_x"/>
                                          </p:val>
                                        </p:tav>
                                        <p:tav tm="100000">
                                          <p:val>
                                            <p:strVal val="#ppt_x"/>
                                          </p:val>
                                        </p:tav>
                                      </p:tavLst>
                                    </p:anim>
                                    <p:anim calcmode="lin" valueType="num">
                                      <p:cBhvr additive="base">
                                        <p:cTn id="3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6"/>
                                        </p:tgtEl>
                                        <p:attrNameLst>
                                          <p:attrName>style.visibility</p:attrName>
                                        </p:attrNameLst>
                                      </p:cBhvr>
                                      <p:to>
                                        <p:strVal val="visible"/>
                                      </p:to>
                                    </p:set>
                                    <p:anim calcmode="lin" valueType="num">
                                      <p:cBhvr additive="base">
                                        <p:cTn id="38" dur="500" fill="hold"/>
                                        <p:tgtEl>
                                          <p:spTgt spid="16"/>
                                        </p:tgtEl>
                                        <p:attrNameLst>
                                          <p:attrName>ppt_x</p:attrName>
                                        </p:attrNameLst>
                                      </p:cBhvr>
                                      <p:tavLst>
                                        <p:tav tm="0">
                                          <p:val>
                                            <p:strVal val="#ppt_x"/>
                                          </p:val>
                                        </p:tav>
                                        <p:tav tm="100000">
                                          <p:val>
                                            <p:strVal val="#ppt_x"/>
                                          </p:val>
                                        </p:tav>
                                      </p:tavLst>
                                    </p:anim>
                                    <p:anim calcmode="lin" valueType="num">
                                      <p:cBhvr additive="base">
                                        <p:cTn id="39"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 calcmode="lin" valueType="num">
                                      <p:cBhvr additive="base">
                                        <p:cTn id="44" dur="500" fill="hold"/>
                                        <p:tgtEl>
                                          <p:spTgt spid="13"/>
                                        </p:tgtEl>
                                        <p:attrNameLst>
                                          <p:attrName>ppt_x</p:attrName>
                                        </p:attrNameLst>
                                      </p:cBhvr>
                                      <p:tavLst>
                                        <p:tav tm="0">
                                          <p:val>
                                            <p:strVal val="#ppt_x"/>
                                          </p:val>
                                        </p:tav>
                                        <p:tav tm="100000">
                                          <p:val>
                                            <p:strVal val="#ppt_x"/>
                                          </p:val>
                                        </p:tav>
                                      </p:tavLst>
                                    </p:anim>
                                    <p:anim calcmode="lin" valueType="num">
                                      <p:cBhvr additive="base">
                                        <p:cTn id="4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additive="base">
                                        <p:cTn id="50" dur="500" fill="hold"/>
                                        <p:tgtEl>
                                          <p:spTgt spid="14"/>
                                        </p:tgtEl>
                                        <p:attrNameLst>
                                          <p:attrName>ppt_x</p:attrName>
                                        </p:attrNameLst>
                                      </p:cBhvr>
                                      <p:tavLst>
                                        <p:tav tm="0">
                                          <p:val>
                                            <p:strVal val="#ppt_x"/>
                                          </p:val>
                                        </p:tav>
                                        <p:tav tm="100000">
                                          <p:val>
                                            <p:strVal val="#ppt_x"/>
                                          </p:val>
                                        </p:tav>
                                      </p:tavLst>
                                    </p:anim>
                                    <p:anim calcmode="lin" valueType="num">
                                      <p:cBhvr additive="base">
                                        <p:cTn id="5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 calcmode="lin" valueType="num">
                                      <p:cBhvr additive="base">
                                        <p:cTn id="56" dur="500" fill="hold"/>
                                        <p:tgtEl>
                                          <p:spTgt spid="15"/>
                                        </p:tgtEl>
                                        <p:attrNameLst>
                                          <p:attrName>ppt_x</p:attrName>
                                        </p:attrNameLst>
                                      </p:cBhvr>
                                      <p:tavLst>
                                        <p:tav tm="0">
                                          <p:val>
                                            <p:strVal val="#ppt_x"/>
                                          </p:val>
                                        </p:tav>
                                        <p:tav tm="100000">
                                          <p:val>
                                            <p:strVal val="#ppt_x"/>
                                          </p:val>
                                        </p:tav>
                                      </p:tavLst>
                                    </p:anim>
                                    <p:anim calcmode="lin" valueType="num">
                                      <p:cBhvr additive="base">
                                        <p:cTn id="5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9"/>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4" presetClass="entr" presetSubtype="16" fill="hold" grpId="0" nodeType="click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box(in)">
                                      <p:cBhvr>
                                        <p:cTn id="6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1857364"/>
            <a:ext cx="7772400" cy="1143000"/>
          </a:xfrm>
        </p:spPr>
        <p:txBody>
          <a:bodyPr>
            <a:normAutofit/>
          </a:bodyPr>
          <a:lstStyle/>
          <a:p>
            <a:pPr algn="ctr"/>
            <a:r>
              <a:rPr lang="en-US" altLang="zh-CN" sz="4800" b="1" dirty="0" smtClean="0">
                <a:solidFill>
                  <a:srgbClr val="C00000"/>
                </a:solidFill>
              </a:rPr>
              <a:t>3.</a:t>
            </a:r>
            <a:r>
              <a:rPr lang="zh-CN" altLang="en-US" sz="4800" b="1" dirty="0" smtClean="0">
                <a:solidFill>
                  <a:srgbClr val="C00000"/>
                </a:solidFill>
              </a:rPr>
              <a:t>图书馆的新型服务与能力</a:t>
            </a:r>
            <a:endParaRPr lang="zh-CN" altLang="en-US" sz="4800" dirty="0">
              <a:solidFill>
                <a:srgbClr val="C00000"/>
              </a:solidFill>
            </a:endParaRPr>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21</a:t>
            </a:fld>
            <a:endParaRPr lang="zh-CN"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圆角矩形 8"/>
          <p:cNvSpPr/>
          <p:nvPr/>
        </p:nvSpPr>
        <p:spPr>
          <a:xfrm>
            <a:off x="4086200" y="4041068"/>
            <a:ext cx="4932040" cy="248427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4211960" y="1556792"/>
            <a:ext cx="4680520" cy="2376264"/>
          </a:xfrm>
          <a:prstGeom prst="roundRect">
            <a:avLst/>
          </a:prstGeom>
          <a:solidFill>
            <a:srgbClr val="99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p:txBody>
          <a:bodyPr>
            <a:normAutofit/>
          </a:bodyPr>
          <a:lstStyle/>
          <a:p>
            <a:pPr algn="ctr"/>
            <a:r>
              <a:rPr lang="zh-CN" altLang="en-US" sz="3600" b="1" dirty="0" smtClean="0">
                <a:solidFill>
                  <a:srgbClr val="C00000"/>
                </a:solidFill>
              </a:rPr>
              <a:t>图书馆员新型服务与职业特点</a:t>
            </a:r>
            <a:endParaRPr lang="zh-CN" altLang="en-US" sz="3600" b="1" dirty="0">
              <a:solidFill>
                <a:srgbClr val="C00000"/>
              </a:solidFill>
            </a:endParaRPr>
          </a:p>
        </p:txBody>
      </p:sp>
      <p:sp>
        <p:nvSpPr>
          <p:cNvPr id="3" name="内容占位符 2"/>
          <p:cNvSpPr>
            <a:spLocks noGrp="1"/>
          </p:cNvSpPr>
          <p:nvPr>
            <p:ph idx="1"/>
          </p:nvPr>
        </p:nvSpPr>
        <p:spPr>
          <a:xfrm>
            <a:off x="4355976" y="1772816"/>
            <a:ext cx="4392488" cy="4536504"/>
          </a:xfrm>
        </p:spPr>
        <p:txBody>
          <a:bodyPr>
            <a:normAutofit fontScale="85000" lnSpcReduction="20000"/>
          </a:bodyPr>
          <a:lstStyle/>
          <a:p>
            <a:pPr marL="0" indent="0" algn="ctr">
              <a:buNone/>
            </a:pPr>
            <a:r>
              <a:rPr lang="zh-CN" altLang="en-US" sz="3200" b="1" dirty="0" smtClean="0">
                <a:solidFill>
                  <a:schemeClr val="bg1"/>
                </a:solidFill>
              </a:rPr>
              <a:t>用户需求与工作内容</a:t>
            </a:r>
            <a:endParaRPr lang="en-US" altLang="zh-CN" sz="3200" b="1" dirty="0" smtClean="0">
              <a:solidFill>
                <a:schemeClr val="bg1"/>
              </a:solidFill>
            </a:endParaRPr>
          </a:p>
          <a:p>
            <a:pPr marL="0" indent="0">
              <a:buNone/>
            </a:pPr>
            <a:r>
              <a:rPr lang="zh-CN" altLang="en-US" sz="2800" b="1" dirty="0" smtClean="0">
                <a:solidFill>
                  <a:schemeClr val="bg1"/>
                </a:solidFill>
              </a:rPr>
              <a:t>学科</a:t>
            </a:r>
            <a:r>
              <a:rPr lang="zh-CN" altLang="en-US" sz="2800" b="1" dirty="0">
                <a:solidFill>
                  <a:schemeClr val="bg1"/>
                </a:solidFill>
              </a:rPr>
              <a:t>服务、知识咨询、情报分析与研究、数据管理与服务、出版服务、智库服务、智慧服务等。</a:t>
            </a:r>
            <a:endParaRPr lang="en-US" altLang="zh-CN" sz="2800" b="1" dirty="0">
              <a:solidFill>
                <a:schemeClr val="bg1"/>
              </a:solidFill>
            </a:endParaRPr>
          </a:p>
          <a:p>
            <a:pPr marL="0" indent="0" algn="ctr">
              <a:buNone/>
            </a:pPr>
            <a:endParaRPr lang="en-US" altLang="zh-CN" sz="3200" b="1" dirty="0" smtClean="0">
              <a:solidFill>
                <a:schemeClr val="bg1"/>
              </a:solidFill>
            </a:endParaRPr>
          </a:p>
          <a:p>
            <a:pPr marL="0" indent="0" algn="ctr">
              <a:buNone/>
            </a:pPr>
            <a:endParaRPr lang="en-US" altLang="zh-CN" sz="3200" b="1" dirty="0">
              <a:solidFill>
                <a:schemeClr val="bg1"/>
              </a:solidFill>
            </a:endParaRPr>
          </a:p>
          <a:p>
            <a:pPr marL="0" indent="0" algn="ctr">
              <a:buNone/>
            </a:pPr>
            <a:r>
              <a:rPr lang="zh-CN" altLang="en-US" sz="3200" b="1" dirty="0" smtClean="0">
                <a:solidFill>
                  <a:schemeClr val="bg1"/>
                </a:solidFill>
              </a:rPr>
              <a:t>职业特点</a:t>
            </a:r>
            <a:endParaRPr lang="en-US" altLang="zh-CN" sz="3200" b="1" dirty="0">
              <a:solidFill>
                <a:schemeClr val="bg1"/>
              </a:solidFill>
            </a:endParaRPr>
          </a:p>
          <a:p>
            <a:pPr>
              <a:buFont typeface="Wingdings" panose="05000000000000000000" pitchFamily="2" charset="2"/>
              <a:buChar char="ü"/>
            </a:pPr>
            <a:r>
              <a:rPr lang="zh-CN" altLang="en-US" sz="2400" b="1" dirty="0">
                <a:solidFill>
                  <a:schemeClr val="bg1"/>
                </a:solidFill>
              </a:rPr>
              <a:t>直接面向用户需求与用户过程。</a:t>
            </a:r>
            <a:endParaRPr lang="en-US" altLang="zh-CN" sz="2400" b="1" dirty="0">
              <a:solidFill>
                <a:schemeClr val="bg1"/>
              </a:solidFill>
            </a:endParaRPr>
          </a:p>
          <a:p>
            <a:pPr>
              <a:buFont typeface="Wingdings" panose="05000000000000000000" pitchFamily="2" charset="2"/>
              <a:buChar char="ü"/>
            </a:pPr>
            <a:r>
              <a:rPr lang="zh-CN" altLang="en-US" sz="2400" b="1" dirty="0">
                <a:solidFill>
                  <a:schemeClr val="bg1"/>
                </a:solidFill>
              </a:rPr>
              <a:t>知识性、创造性、增值性服务。</a:t>
            </a:r>
            <a:endParaRPr lang="en-US" altLang="zh-CN" sz="2400" b="1" dirty="0">
              <a:solidFill>
                <a:schemeClr val="bg1"/>
              </a:solidFill>
            </a:endParaRPr>
          </a:p>
          <a:p>
            <a:pPr>
              <a:buFont typeface="Wingdings" panose="05000000000000000000" pitchFamily="2" charset="2"/>
              <a:buChar char="ü"/>
            </a:pPr>
            <a:r>
              <a:rPr lang="zh-CN" altLang="en-US" sz="2400" b="1" dirty="0">
                <a:solidFill>
                  <a:schemeClr val="bg1"/>
                </a:solidFill>
              </a:rPr>
              <a:t>具有研究性（</a:t>
            </a:r>
            <a:r>
              <a:rPr lang="en-US" altLang="zh-CN" sz="2400" b="1" dirty="0">
                <a:solidFill>
                  <a:schemeClr val="bg1"/>
                </a:solidFill>
              </a:rPr>
              <a:t>research based</a:t>
            </a:r>
            <a:r>
              <a:rPr lang="zh-CN" altLang="en-US" sz="2400" b="1" dirty="0">
                <a:solidFill>
                  <a:schemeClr val="bg1"/>
                </a:solidFill>
              </a:rPr>
              <a:t>）。</a:t>
            </a:r>
            <a:endParaRPr lang="en-US" altLang="zh-CN" sz="2400" b="1" dirty="0">
              <a:solidFill>
                <a:schemeClr val="bg1"/>
              </a:solidFill>
            </a:endParaRPr>
          </a:p>
          <a:p>
            <a:pPr>
              <a:buFont typeface="Wingdings" panose="05000000000000000000" pitchFamily="2" charset="2"/>
              <a:buChar char="ü"/>
            </a:pPr>
            <a:r>
              <a:rPr lang="zh-CN" altLang="en-US" sz="2400" b="1" dirty="0">
                <a:solidFill>
                  <a:schemeClr val="bg1"/>
                </a:solidFill>
              </a:rPr>
              <a:t>非中介性。</a:t>
            </a:r>
            <a:endParaRPr lang="en-US" altLang="zh-CN" sz="2400" b="1" dirty="0">
              <a:solidFill>
                <a:schemeClr val="bg1"/>
              </a:solidFill>
            </a:endParaRPr>
          </a:p>
          <a:p>
            <a:pPr>
              <a:buFont typeface="Wingdings" panose="05000000000000000000" pitchFamily="2" charset="2"/>
              <a:buChar char="ü"/>
            </a:pPr>
            <a:r>
              <a:rPr lang="zh-CN" altLang="en-US" sz="2400" b="1" dirty="0">
                <a:solidFill>
                  <a:schemeClr val="bg1"/>
                </a:solidFill>
              </a:rPr>
              <a:t>高学历、高素质。</a:t>
            </a:r>
            <a:endParaRPr lang="zh-CN" altLang="en-US" sz="2400" b="1" dirty="0">
              <a:solidFill>
                <a:schemeClr val="bg1"/>
              </a:solidFill>
            </a:endParaRP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22</a:t>
            </a:fld>
            <a:endParaRPr lang="zh-CN" altLang="en-US"/>
          </a:p>
        </p:txBody>
      </p:sp>
      <p:sp>
        <p:nvSpPr>
          <p:cNvPr id="6" name="页脚占位符 5"/>
          <p:cNvSpPr>
            <a:spLocks noGrp="1"/>
          </p:cNvSpPr>
          <p:nvPr>
            <p:ph type="ftr" sz="quarter" idx="11"/>
          </p:nvPr>
        </p:nvSpPr>
        <p:spPr/>
        <p:txBody>
          <a:bodyPr/>
          <a:lstStyle/>
          <a:p>
            <a:endParaRPr lang="zh-CN" altLang="en-US" dirty="0"/>
          </a:p>
        </p:txBody>
      </p:sp>
      <p:sp>
        <p:nvSpPr>
          <p:cNvPr id="7" name="圆角矩形 6"/>
          <p:cNvSpPr/>
          <p:nvPr/>
        </p:nvSpPr>
        <p:spPr>
          <a:xfrm>
            <a:off x="251520" y="2204864"/>
            <a:ext cx="3744416" cy="3672408"/>
          </a:xfrm>
          <a:prstGeom prst="roundRec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smtClean="0"/>
              <a:t>基本判断</a:t>
            </a:r>
            <a:endParaRPr lang="en-US" altLang="zh-CN" sz="2800" b="1" dirty="0" smtClean="0"/>
          </a:p>
          <a:p>
            <a:pPr marL="285750" indent="-285750">
              <a:buFont typeface="Wingdings" panose="05000000000000000000" pitchFamily="2" charset="2"/>
              <a:buChar char="u"/>
            </a:pPr>
            <a:r>
              <a:rPr lang="zh-CN" altLang="en-US" sz="2400" b="1" dirty="0" smtClean="0"/>
              <a:t>用户的需求</a:t>
            </a:r>
            <a:r>
              <a:rPr lang="zh-CN" altLang="en-US" sz="2400" b="1" dirty="0"/>
              <a:t>是</a:t>
            </a:r>
            <a:r>
              <a:rPr lang="zh-CN" altLang="en-US" sz="2400" b="1" dirty="0" smtClean="0"/>
              <a:t>对</a:t>
            </a:r>
            <a:r>
              <a:rPr lang="zh-CN" altLang="en-US" sz="2400" b="1" dirty="0"/>
              <a:t>知识</a:t>
            </a:r>
            <a:r>
              <a:rPr lang="zh-CN" altLang="en-US" sz="2400" b="1" dirty="0" smtClean="0"/>
              <a:t>的</a:t>
            </a:r>
            <a:r>
              <a:rPr lang="zh-CN" altLang="en-US" sz="2400" b="1" dirty="0"/>
              <a:t>需求。</a:t>
            </a:r>
            <a:endParaRPr lang="en-US" altLang="zh-CN" sz="2400" b="1" dirty="0"/>
          </a:p>
          <a:p>
            <a:pPr marL="285750" indent="-285750">
              <a:buFont typeface="Wingdings" panose="05000000000000000000" pitchFamily="2" charset="2"/>
              <a:buChar char="u"/>
            </a:pPr>
            <a:r>
              <a:rPr lang="zh-CN" altLang="en-US" sz="2400" b="1" dirty="0"/>
              <a:t>图书馆</a:t>
            </a:r>
            <a:r>
              <a:rPr lang="zh-CN" altLang="en-US" sz="2400" b="1" dirty="0" smtClean="0"/>
              <a:t>的服务是嵌入用户过程的知识服务。</a:t>
            </a:r>
            <a:endParaRPr lang="en-US" altLang="zh-CN" sz="2400" b="1" dirty="0"/>
          </a:p>
          <a:p>
            <a:pPr marL="285750" indent="-285750">
              <a:buFont typeface="Wingdings" panose="05000000000000000000" pitchFamily="2" charset="2"/>
              <a:buChar char="u"/>
            </a:pPr>
            <a:r>
              <a:rPr lang="zh-CN" altLang="en-US" sz="2400" b="1" dirty="0"/>
              <a:t>图书馆员</a:t>
            </a:r>
            <a:r>
              <a:rPr lang="zh-CN" altLang="en-US" sz="2400" b="1" dirty="0" smtClean="0"/>
              <a:t>的能力是</a:t>
            </a:r>
            <a:r>
              <a:rPr lang="zh-CN" altLang="en-US" sz="2400" b="1" dirty="0"/>
              <a:t>基于研究的</a:t>
            </a:r>
            <a:r>
              <a:rPr lang="zh-CN" altLang="en-US" sz="2400" b="1" dirty="0" smtClean="0"/>
              <a:t>服务能力和</a:t>
            </a:r>
            <a:r>
              <a:rPr lang="zh-CN" altLang="en-US" sz="2400" b="1" dirty="0"/>
              <a:t>基于服务的研究</a:t>
            </a:r>
            <a:r>
              <a:rPr lang="zh-CN" altLang="en-US" sz="2400" b="1" dirty="0" smtClean="0"/>
              <a:t>能力。</a:t>
            </a:r>
            <a:endParaRPr lang="en-US" altLang="zh-CN" dirty="0" smtClean="0"/>
          </a:p>
          <a:p>
            <a:pPr marL="285750" indent="-285750" algn="ctr">
              <a:buFont typeface="Wingdings" panose="05000000000000000000" pitchFamily="2" charset="2"/>
              <a:buChar char="u"/>
            </a:pPr>
            <a:endParaRPr lang="zh-CN" altLang="en-US" dirty="0"/>
          </a:p>
        </p:txBody>
      </p:sp>
    </p:spTree>
    <p:extLst>
      <p:ext uri="{BB962C8B-B14F-4D97-AF65-F5344CB8AC3E}">
        <p14:creationId xmlns:p14="http://schemas.microsoft.com/office/powerpoint/2010/main" val="6985684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a:xfrm>
            <a:off x="285720" y="857232"/>
            <a:ext cx="6276975" cy="785812"/>
          </a:xfrm>
        </p:spPr>
        <p:txBody>
          <a:bodyPr>
            <a:noAutofit/>
          </a:bodyPr>
          <a:lstStyle/>
          <a:p>
            <a:r>
              <a:rPr lang="zh-CN" altLang="en-US" sz="3600" b="1" dirty="0" smtClean="0">
                <a:solidFill>
                  <a:srgbClr val="CC3300"/>
                </a:solidFill>
              </a:rPr>
              <a:t>重新布局：</a:t>
            </a:r>
            <a:r>
              <a:rPr lang="en-US" altLang="zh-CN" sz="3600" b="1" dirty="0" smtClean="0">
                <a:solidFill>
                  <a:srgbClr val="CC3300"/>
                </a:solidFill>
              </a:rPr>
              <a:t/>
            </a:r>
            <a:br>
              <a:rPr lang="en-US" altLang="zh-CN" sz="3600" b="1" dirty="0" smtClean="0">
                <a:solidFill>
                  <a:srgbClr val="CC3300"/>
                </a:solidFill>
              </a:rPr>
            </a:br>
            <a:r>
              <a:rPr lang="zh-CN" altLang="en-US" sz="3600" b="1" smtClean="0">
                <a:solidFill>
                  <a:srgbClr val="CC3300"/>
                </a:solidFill>
              </a:rPr>
              <a:t>构建新型服务能力</a:t>
            </a:r>
            <a:r>
              <a:rPr lang="zh-CN" altLang="en-US" sz="3600" b="1" dirty="0" smtClean="0">
                <a:solidFill>
                  <a:srgbClr val="CC3300"/>
                </a:solidFill>
              </a:rPr>
              <a:t>体系</a:t>
            </a:r>
            <a:endParaRPr lang="zh-CN" altLang="en-US" sz="3600" b="1" dirty="0" smtClean="0">
              <a:solidFill>
                <a:srgbClr val="C00000"/>
              </a:solidFill>
            </a:endParaRPr>
          </a:p>
        </p:txBody>
      </p:sp>
      <p:sp>
        <p:nvSpPr>
          <p:cNvPr id="5" name="圆角矩形 4"/>
          <p:cNvSpPr/>
          <p:nvPr/>
        </p:nvSpPr>
        <p:spPr>
          <a:xfrm>
            <a:off x="107950" y="6021388"/>
            <a:ext cx="2808288" cy="792163"/>
          </a:xfrm>
          <a:prstGeom prst="roundRect">
            <a:avLst/>
          </a:prstGeom>
          <a:solidFill>
            <a:srgbClr val="7030A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zh-CN" altLang="en-US" sz="2600" b="1" dirty="0" smtClean="0"/>
              <a:t>文献服务</a:t>
            </a:r>
            <a:endParaRPr lang="zh-CN" altLang="en-US" sz="2600" b="1" dirty="0"/>
          </a:p>
        </p:txBody>
      </p:sp>
      <p:sp>
        <p:nvSpPr>
          <p:cNvPr id="6" name="圆角矩形 5"/>
          <p:cNvSpPr/>
          <p:nvPr/>
        </p:nvSpPr>
        <p:spPr>
          <a:xfrm>
            <a:off x="6551615" y="71415"/>
            <a:ext cx="2592387" cy="792163"/>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600" b="1" dirty="0" smtClean="0"/>
              <a:t>智慧服务</a:t>
            </a:r>
            <a:endParaRPr lang="zh-CN" altLang="en-US" sz="2600" b="1" dirty="0"/>
          </a:p>
        </p:txBody>
      </p:sp>
      <p:sp>
        <p:nvSpPr>
          <p:cNvPr id="7" name="椭圆 6"/>
          <p:cNvSpPr/>
          <p:nvPr/>
        </p:nvSpPr>
        <p:spPr>
          <a:xfrm>
            <a:off x="1428752" y="4643438"/>
            <a:ext cx="2532063" cy="539751"/>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latin typeface="楷体" panose="02010609060101010101" pitchFamily="49" charset="-122"/>
                <a:ea typeface="楷体" panose="02010609060101010101" pitchFamily="49" charset="-122"/>
              </a:rPr>
              <a:t>移动图书馆</a:t>
            </a:r>
          </a:p>
        </p:txBody>
      </p:sp>
      <p:sp>
        <p:nvSpPr>
          <p:cNvPr id="12" name="椭圆 11"/>
          <p:cNvSpPr/>
          <p:nvPr/>
        </p:nvSpPr>
        <p:spPr>
          <a:xfrm>
            <a:off x="3214678" y="3071810"/>
            <a:ext cx="2605088" cy="563563"/>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smtClean="0">
                <a:latin typeface="楷体" panose="02010609060101010101" pitchFamily="49" charset="-122"/>
                <a:ea typeface="楷体" panose="02010609060101010101" pitchFamily="49" charset="-122"/>
              </a:rPr>
              <a:t>数据服务</a:t>
            </a:r>
            <a:endParaRPr lang="zh-CN" altLang="en-US" sz="2400" b="1" dirty="0">
              <a:latin typeface="楷体" panose="02010609060101010101" pitchFamily="49" charset="-122"/>
              <a:ea typeface="楷体" panose="02010609060101010101" pitchFamily="49" charset="-122"/>
            </a:endParaRPr>
          </a:p>
        </p:txBody>
      </p:sp>
      <p:sp>
        <p:nvSpPr>
          <p:cNvPr id="13" name="椭圆 12"/>
          <p:cNvSpPr/>
          <p:nvPr/>
        </p:nvSpPr>
        <p:spPr>
          <a:xfrm>
            <a:off x="2428860" y="3857628"/>
            <a:ext cx="2473325" cy="487363"/>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latin typeface="楷体" panose="02010609060101010101" pitchFamily="49" charset="-122"/>
                <a:ea typeface="楷体" panose="02010609060101010101" pitchFamily="49" charset="-122"/>
              </a:rPr>
              <a:t>学科服务</a:t>
            </a:r>
          </a:p>
        </p:txBody>
      </p:sp>
      <p:sp>
        <p:nvSpPr>
          <p:cNvPr id="14" name="椭圆 13"/>
          <p:cNvSpPr/>
          <p:nvPr/>
        </p:nvSpPr>
        <p:spPr>
          <a:xfrm>
            <a:off x="5572127" y="928688"/>
            <a:ext cx="2473325" cy="69532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latin typeface="楷体" panose="02010609060101010101" pitchFamily="49" charset="-122"/>
                <a:ea typeface="楷体" panose="02010609060101010101" pitchFamily="49" charset="-122"/>
              </a:rPr>
              <a:t>智库服务</a:t>
            </a:r>
          </a:p>
        </p:txBody>
      </p:sp>
      <p:sp>
        <p:nvSpPr>
          <p:cNvPr id="15" name="椭圆 14"/>
          <p:cNvSpPr/>
          <p:nvPr/>
        </p:nvSpPr>
        <p:spPr>
          <a:xfrm>
            <a:off x="857252" y="5286377"/>
            <a:ext cx="2563813" cy="638175"/>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latin typeface="楷体" panose="02010609060101010101" pitchFamily="49" charset="-122"/>
                <a:ea typeface="楷体" panose="02010609060101010101" pitchFamily="49" charset="-122"/>
              </a:rPr>
              <a:t>数字图书馆</a:t>
            </a:r>
          </a:p>
        </p:txBody>
      </p:sp>
      <p:sp>
        <p:nvSpPr>
          <p:cNvPr id="20" name="椭圆 19"/>
          <p:cNvSpPr/>
          <p:nvPr/>
        </p:nvSpPr>
        <p:spPr>
          <a:xfrm>
            <a:off x="3929065" y="2428876"/>
            <a:ext cx="2473325" cy="487363"/>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latin typeface="楷体" panose="02010609060101010101" pitchFamily="49" charset="-122"/>
                <a:ea typeface="楷体" panose="02010609060101010101" pitchFamily="49" charset="-122"/>
              </a:rPr>
              <a:t>开放获取</a:t>
            </a:r>
          </a:p>
        </p:txBody>
      </p:sp>
      <p:sp>
        <p:nvSpPr>
          <p:cNvPr id="21" name="椭圆 20"/>
          <p:cNvSpPr/>
          <p:nvPr/>
        </p:nvSpPr>
        <p:spPr>
          <a:xfrm>
            <a:off x="4857752" y="1785937"/>
            <a:ext cx="2473325" cy="487363"/>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latin typeface="楷体" panose="02010609060101010101" pitchFamily="49" charset="-122"/>
                <a:ea typeface="楷体" panose="02010609060101010101" pitchFamily="49" charset="-122"/>
              </a:rPr>
              <a:t>图书馆出版</a:t>
            </a:r>
          </a:p>
        </p:txBody>
      </p:sp>
      <p:sp>
        <p:nvSpPr>
          <p:cNvPr id="22" name="圆角矩形 21"/>
          <p:cNvSpPr/>
          <p:nvPr/>
        </p:nvSpPr>
        <p:spPr>
          <a:xfrm>
            <a:off x="6715140" y="2285993"/>
            <a:ext cx="1928796" cy="4191028"/>
          </a:xfrm>
          <a:prstGeom prst="roundRec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zh-CN" sz="2000" b="1" dirty="0" smtClean="0"/>
          </a:p>
          <a:p>
            <a:pPr algn="ctr">
              <a:defRPr/>
            </a:pPr>
            <a:r>
              <a:rPr lang="zh-CN" altLang="en-US" sz="2400" b="1" dirty="0" smtClean="0"/>
              <a:t>学科</a:t>
            </a:r>
            <a:r>
              <a:rPr lang="zh-CN" altLang="en-US" sz="2400" b="1" dirty="0"/>
              <a:t>馆员</a:t>
            </a:r>
            <a:endParaRPr lang="en-US" altLang="zh-CN" sz="2400" b="1" dirty="0"/>
          </a:p>
          <a:p>
            <a:pPr algn="ctr">
              <a:defRPr/>
            </a:pPr>
            <a:r>
              <a:rPr lang="zh-CN" altLang="en-US" sz="2400" b="1" dirty="0"/>
              <a:t>数据馆员</a:t>
            </a:r>
            <a:endParaRPr lang="en-US" altLang="zh-CN" sz="2400" b="1" dirty="0"/>
          </a:p>
          <a:p>
            <a:pPr algn="ctr">
              <a:defRPr/>
            </a:pPr>
            <a:r>
              <a:rPr lang="en-US" altLang="zh-CN" sz="2400" b="1" dirty="0"/>
              <a:t>OA</a:t>
            </a:r>
            <a:r>
              <a:rPr lang="zh-CN" altLang="en-US" sz="2400" b="1" dirty="0"/>
              <a:t>馆员</a:t>
            </a:r>
            <a:endParaRPr lang="en-US" altLang="zh-CN" sz="2400" b="1" dirty="0"/>
          </a:p>
          <a:p>
            <a:pPr algn="ctr">
              <a:defRPr/>
            </a:pPr>
            <a:r>
              <a:rPr lang="zh-CN" altLang="en-US" sz="2400" b="1" dirty="0"/>
              <a:t>交流馆员</a:t>
            </a:r>
            <a:endParaRPr lang="en-US" altLang="zh-CN" sz="2400" b="1" dirty="0"/>
          </a:p>
          <a:p>
            <a:pPr algn="ctr">
              <a:defRPr/>
            </a:pPr>
            <a:r>
              <a:rPr lang="zh-CN" altLang="en-US" sz="2400" b="1" dirty="0"/>
              <a:t>版权馆员</a:t>
            </a:r>
            <a:endParaRPr lang="en-US" altLang="zh-CN" sz="2400" b="1" dirty="0"/>
          </a:p>
          <a:p>
            <a:pPr algn="ctr">
              <a:defRPr/>
            </a:pPr>
            <a:r>
              <a:rPr lang="zh-CN" altLang="en-US" sz="2400" b="1" dirty="0"/>
              <a:t>出版</a:t>
            </a:r>
            <a:r>
              <a:rPr lang="zh-CN" altLang="en-US" sz="2400" b="1" dirty="0" smtClean="0"/>
              <a:t>馆员</a:t>
            </a:r>
            <a:endParaRPr lang="en-US" altLang="zh-CN" sz="2400" b="1" dirty="0" smtClean="0"/>
          </a:p>
          <a:p>
            <a:pPr algn="ctr">
              <a:defRPr/>
            </a:pPr>
            <a:r>
              <a:rPr lang="zh-CN" altLang="en-US" sz="2400" b="1" dirty="0" smtClean="0"/>
              <a:t>智库专家</a:t>
            </a:r>
            <a:endParaRPr lang="en-US" altLang="zh-CN" sz="2400" b="1" dirty="0" smtClean="0"/>
          </a:p>
          <a:p>
            <a:pPr algn="ctr">
              <a:defRPr/>
            </a:pPr>
            <a:r>
              <a:rPr lang="zh-CN" altLang="en-US" sz="2400" b="1" dirty="0" smtClean="0"/>
              <a:t>智慧馆员</a:t>
            </a:r>
            <a:endParaRPr lang="en-US" altLang="zh-CN" sz="2400" b="1" dirty="0"/>
          </a:p>
          <a:p>
            <a:pPr algn="ctr">
              <a:defRPr/>
            </a:pPr>
            <a:endParaRPr lang="zh-CN" altLang="en-US" dirty="0"/>
          </a:p>
        </p:txBody>
      </p:sp>
      <p:sp>
        <p:nvSpPr>
          <p:cNvPr id="16" name="灯片编号占位符 15"/>
          <p:cNvSpPr>
            <a:spLocks noGrp="1"/>
          </p:cNvSpPr>
          <p:nvPr>
            <p:ph type="sldNum" sz="quarter" idx="12"/>
          </p:nvPr>
        </p:nvSpPr>
        <p:spPr/>
        <p:txBody>
          <a:bodyPr/>
          <a:lstStyle/>
          <a:p>
            <a:fld id="{0C913308-F349-4B6D-A68A-DD1791B4A57B}" type="slidenum">
              <a:rPr lang="zh-CN" altLang="en-US" smtClean="0"/>
              <a:pPr/>
              <a:t>23</a:t>
            </a:fld>
            <a:endParaRPr lang="zh-CN" altLang="en-US" dirty="0"/>
          </a:p>
        </p:txBody>
      </p:sp>
      <p:sp>
        <p:nvSpPr>
          <p:cNvPr id="19" name="页脚占位符 18"/>
          <p:cNvSpPr>
            <a:spLocks noGrp="1"/>
          </p:cNvSpPr>
          <p:nvPr>
            <p:ph type="ftr" sz="quarter" idx="11"/>
          </p:nvPr>
        </p:nvSpPr>
        <p:spPr/>
        <p:txBody>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checkerboard(across)">
                                      <p:cBhvr>
                                        <p:cTn id="4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2" grpId="0" animBg="1"/>
      <p:bldP spid="13" grpId="0" animBg="1"/>
      <p:bldP spid="14" grpId="0" animBg="1"/>
      <p:bldP spid="15" grpId="0" animBg="1"/>
      <p:bldP spid="20" grpId="0" animBg="1"/>
      <p:bldP spid="21" grpId="0" animBg="1"/>
      <p:bldP spid="2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24</a:t>
            </a:fld>
            <a:endParaRPr lang="zh-CN" altLang="en-US"/>
          </a:p>
        </p:txBody>
      </p:sp>
      <p:sp>
        <p:nvSpPr>
          <p:cNvPr id="6" name="矩形 5"/>
          <p:cNvSpPr/>
          <p:nvPr/>
        </p:nvSpPr>
        <p:spPr>
          <a:xfrm>
            <a:off x="500034" y="548680"/>
            <a:ext cx="8501122" cy="1508105"/>
          </a:xfrm>
          <a:prstGeom prst="rect">
            <a:avLst/>
          </a:prstGeom>
        </p:spPr>
        <p:txBody>
          <a:bodyPr wrap="square">
            <a:spAutoFit/>
          </a:bodyPr>
          <a:lstStyle/>
          <a:p>
            <a:pPr algn="ctr"/>
            <a:r>
              <a:rPr lang="zh-CN" altLang="en-US" sz="4800" b="1" dirty="0" smtClean="0">
                <a:solidFill>
                  <a:srgbClr val="C00000"/>
                </a:solidFill>
              </a:rPr>
              <a:t>图书馆新型服务与馆员新</a:t>
            </a:r>
            <a:r>
              <a:rPr lang="zh-CN" altLang="en-US" sz="4800" b="1" dirty="0">
                <a:solidFill>
                  <a:srgbClr val="C00000"/>
                </a:solidFill>
              </a:rPr>
              <a:t>能力</a:t>
            </a:r>
            <a:r>
              <a:rPr lang="en-US" altLang="zh-CN" dirty="0"/>
              <a:t/>
            </a:r>
            <a:br>
              <a:rPr lang="en-US" altLang="zh-CN" dirty="0"/>
            </a:br>
            <a:endParaRPr lang="zh-CN" altLang="en-US" sz="4400" b="1" dirty="0">
              <a:solidFill>
                <a:srgbClr val="7030A0"/>
              </a:solidFill>
            </a:endParaRPr>
          </a:p>
        </p:txBody>
      </p:sp>
      <p:sp>
        <p:nvSpPr>
          <p:cNvPr id="7" name="椭圆 6"/>
          <p:cNvSpPr/>
          <p:nvPr/>
        </p:nvSpPr>
        <p:spPr>
          <a:xfrm>
            <a:off x="4357686" y="1571612"/>
            <a:ext cx="3571900" cy="1370432"/>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400" b="1" dirty="0"/>
              <a:t>智库</a:t>
            </a:r>
            <a:r>
              <a:rPr lang="zh-CN" altLang="en-US" sz="3400" b="1" dirty="0" smtClean="0"/>
              <a:t>服务</a:t>
            </a:r>
            <a:endParaRPr lang="en-US" altLang="zh-CN" sz="3400" b="1" dirty="0" smtClean="0"/>
          </a:p>
        </p:txBody>
      </p:sp>
      <p:sp>
        <p:nvSpPr>
          <p:cNvPr id="8" name="椭圆 7"/>
          <p:cNvSpPr/>
          <p:nvPr/>
        </p:nvSpPr>
        <p:spPr>
          <a:xfrm>
            <a:off x="1071538" y="2285992"/>
            <a:ext cx="3063929" cy="185738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400" b="1" dirty="0" smtClean="0"/>
              <a:t>出版服务</a:t>
            </a:r>
            <a:endParaRPr lang="zh-CN" altLang="en-US" sz="3400" b="1" dirty="0"/>
          </a:p>
        </p:txBody>
      </p:sp>
      <p:sp>
        <p:nvSpPr>
          <p:cNvPr id="12" name="圆角矩形 11"/>
          <p:cNvSpPr/>
          <p:nvPr/>
        </p:nvSpPr>
        <p:spPr>
          <a:xfrm>
            <a:off x="785786" y="5286388"/>
            <a:ext cx="4269409" cy="93610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400" b="1" dirty="0" smtClean="0"/>
              <a:t>嵌入式学科知识服务</a:t>
            </a:r>
            <a:endParaRPr lang="zh-CN" altLang="en-US" sz="3400" b="1" dirty="0"/>
          </a:p>
        </p:txBody>
      </p:sp>
      <p:sp>
        <p:nvSpPr>
          <p:cNvPr id="15" name="椭圆 14"/>
          <p:cNvSpPr/>
          <p:nvPr/>
        </p:nvSpPr>
        <p:spPr>
          <a:xfrm>
            <a:off x="4286248" y="3500438"/>
            <a:ext cx="3714777" cy="1285884"/>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400" b="1" dirty="0" smtClean="0"/>
              <a:t>智慧服务</a:t>
            </a:r>
            <a:endParaRPr lang="en-US" altLang="zh-CN" sz="3400" b="1" dirty="0" smtClean="0"/>
          </a:p>
        </p:txBody>
      </p:sp>
      <p:sp>
        <p:nvSpPr>
          <p:cNvPr id="10" name="圆角矩形 9"/>
          <p:cNvSpPr/>
          <p:nvPr/>
        </p:nvSpPr>
        <p:spPr>
          <a:xfrm>
            <a:off x="5357818" y="5357826"/>
            <a:ext cx="3571900"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400" b="1" dirty="0" smtClean="0"/>
              <a:t>情报分析与研究</a:t>
            </a:r>
          </a:p>
        </p:txBody>
      </p:sp>
    </p:spTree>
    <p:extLst>
      <p:ext uri="{BB962C8B-B14F-4D97-AF65-F5344CB8AC3E}">
        <p14:creationId xmlns:p14="http://schemas.microsoft.com/office/powerpoint/2010/main" val="364009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sz="3600" b="1" dirty="0" smtClean="0">
                <a:solidFill>
                  <a:srgbClr val="C00000"/>
                </a:solidFill>
              </a:rPr>
              <a:t>情报分析与研究</a:t>
            </a:r>
            <a:endParaRPr lang="zh-CN" altLang="en-US" sz="3600" b="1" dirty="0">
              <a:solidFill>
                <a:srgbClr val="C00000"/>
              </a:solidFill>
            </a:endParaRPr>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25</a:t>
            </a:fld>
            <a:endParaRPr lang="zh-CN" altLang="en-US"/>
          </a:p>
        </p:txBody>
      </p:sp>
      <p:sp>
        <p:nvSpPr>
          <p:cNvPr id="5" name="内容占位符 4"/>
          <p:cNvSpPr>
            <a:spLocks noGrp="1"/>
          </p:cNvSpPr>
          <p:nvPr>
            <p:ph sz="quarter" idx="1"/>
          </p:nvPr>
        </p:nvSpPr>
        <p:spPr>
          <a:xfrm>
            <a:off x="323528" y="1628800"/>
            <a:ext cx="4536504" cy="4535016"/>
          </a:xfrm>
        </p:spPr>
        <p:txBody>
          <a:bodyPr>
            <a:normAutofit/>
          </a:bodyPr>
          <a:lstStyle/>
          <a:p>
            <a:r>
              <a:rPr lang="zh-CN" altLang="en-US" sz="2800" b="1" dirty="0" smtClean="0"/>
              <a:t>（嵌入式）学科情报服务。</a:t>
            </a:r>
            <a:endParaRPr lang="en-US" altLang="zh-CN" sz="2800" b="1" dirty="0" smtClean="0"/>
          </a:p>
          <a:p>
            <a:r>
              <a:rPr lang="zh-CN" altLang="en-US" sz="2800" b="1" dirty="0" smtClean="0"/>
              <a:t>战略管理与决策支撑。</a:t>
            </a:r>
            <a:endParaRPr lang="en-US" altLang="zh-CN" sz="2800" b="1" dirty="0" smtClean="0"/>
          </a:p>
          <a:p>
            <a:r>
              <a:rPr lang="zh-CN" altLang="en-US" sz="2800" b="1" dirty="0" smtClean="0"/>
              <a:t>人才与学科评价分析。</a:t>
            </a:r>
            <a:endParaRPr lang="en-US" altLang="zh-CN" sz="2800" b="1" dirty="0" smtClean="0"/>
          </a:p>
          <a:p>
            <a:r>
              <a:rPr lang="zh-CN" altLang="en-US" sz="2800" b="1" dirty="0" smtClean="0"/>
              <a:t>竞争情报分析。</a:t>
            </a:r>
            <a:endParaRPr lang="en-US" altLang="zh-CN" sz="2800" b="1" dirty="0" smtClean="0"/>
          </a:p>
          <a:p>
            <a:r>
              <a:rPr lang="zh-CN" altLang="en-US" sz="2800" b="1" dirty="0" smtClean="0"/>
              <a:t>专利分析与知识产权解决方案。</a:t>
            </a:r>
            <a:endParaRPr lang="zh-CN" altLang="en-US" sz="2800" b="1" dirty="0"/>
          </a:p>
        </p:txBody>
      </p:sp>
      <p:sp>
        <p:nvSpPr>
          <p:cNvPr id="6" name="Rectangle 4"/>
          <p:cNvSpPr>
            <a:spLocks noChangeArrowheads="1"/>
          </p:cNvSpPr>
          <p:nvPr/>
        </p:nvSpPr>
        <p:spPr bwMode="auto">
          <a:xfrm>
            <a:off x="5148064" y="1844824"/>
            <a:ext cx="3810000" cy="3962400"/>
          </a:xfrm>
          <a:prstGeom prst="rect">
            <a:avLst/>
          </a:prstGeom>
          <a:solidFill>
            <a:srgbClr val="CCFFFF"/>
          </a:solidFill>
          <a:ln w="10000">
            <a:solidFill>
              <a:schemeClr val="accent1"/>
            </a:solidFill>
            <a:miter lim="800000"/>
            <a:headEnd/>
            <a:tailEnd/>
          </a:ln>
          <a:effectLst>
            <a:outerShdw dist="50800" dir="5400000" algn="ctr" rotWithShape="0">
              <a:srgbClr val="4E3B30">
                <a:alpha val="59000"/>
              </a:srgbClr>
            </a:outerShdw>
          </a:effectLst>
        </p:spPr>
        <p:txBody>
          <a:bodyPr anchor="ctr">
            <a:spAutoFit/>
          </a:bodyPr>
          <a:lstStyle>
            <a:lvl1pPr eaLnBrk="0" hangingPunct="0">
              <a:spcBef>
                <a:spcPct val="20000"/>
              </a:spcBef>
              <a:buChar char="•"/>
              <a:defRPr sz="3200">
                <a:solidFill>
                  <a:schemeClr val="tx1"/>
                </a:solidFill>
                <a:latin typeface="Arial" charset="0"/>
                <a:ea typeface="宋体" charset="-122"/>
              </a:defRPr>
            </a:lvl1pPr>
            <a:lvl2pPr marL="742950" indent="-285750" eaLnBrk="0" hangingPunct="0">
              <a:spcBef>
                <a:spcPct val="20000"/>
              </a:spcBef>
              <a:buChar char="–"/>
              <a:defRPr sz="2800">
                <a:solidFill>
                  <a:schemeClr val="tx1"/>
                </a:solidFill>
                <a:latin typeface="Arial" charset="0"/>
                <a:ea typeface="宋体" charset="-122"/>
              </a:defRPr>
            </a:lvl2pPr>
            <a:lvl3pPr marL="1143000" indent="-228600" eaLnBrk="0" hangingPunct="0">
              <a:spcBef>
                <a:spcPct val="20000"/>
              </a:spcBef>
              <a:buChar char="•"/>
              <a:defRPr sz="2400">
                <a:solidFill>
                  <a:schemeClr val="tx1"/>
                </a:solidFill>
                <a:latin typeface="Arial" charset="0"/>
                <a:ea typeface="宋体" charset="-122"/>
              </a:defRPr>
            </a:lvl3pPr>
            <a:lvl4pPr marL="1600200" indent="-228600" eaLnBrk="0" hangingPunct="0">
              <a:spcBef>
                <a:spcPct val="20000"/>
              </a:spcBef>
              <a:buChar char="–"/>
              <a:defRPr sz="2000">
                <a:solidFill>
                  <a:schemeClr val="tx1"/>
                </a:solidFill>
                <a:latin typeface="Arial" charset="0"/>
                <a:ea typeface="宋体" charset="-122"/>
              </a:defRPr>
            </a:lvl4pPr>
            <a:lvl5pPr marL="2057400" indent="-228600" eaLnBrk="0" hangingPunct="0">
              <a:spcBef>
                <a:spcPct val="20000"/>
              </a:spcBef>
              <a:buChar char="»"/>
              <a:defRPr sz="2000">
                <a:solidFill>
                  <a:schemeClr val="tx1"/>
                </a:solidFill>
                <a:latin typeface="Arial" charset="0"/>
                <a:ea typeface="宋体" charset="-122"/>
              </a:defRPr>
            </a:lvl5pPr>
            <a:lvl6pPr marL="2514600" indent="-228600" eaLnBrk="0" fontAlgn="base" hangingPunct="0">
              <a:spcBef>
                <a:spcPct val="20000"/>
              </a:spcBef>
              <a:spcAft>
                <a:spcPct val="0"/>
              </a:spcAft>
              <a:buChar char="»"/>
              <a:defRPr sz="2000">
                <a:solidFill>
                  <a:schemeClr val="tx1"/>
                </a:solidFill>
                <a:latin typeface="Arial" charset="0"/>
                <a:ea typeface="宋体" charset="-122"/>
              </a:defRPr>
            </a:lvl6pPr>
            <a:lvl7pPr marL="2971800" indent="-228600" eaLnBrk="0" fontAlgn="base" hangingPunct="0">
              <a:spcBef>
                <a:spcPct val="20000"/>
              </a:spcBef>
              <a:spcAft>
                <a:spcPct val="0"/>
              </a:spcAft>
              <a:buChar char="»"/>
              <a:defRPr sz="2000">
                <a:solidFill>
                  <a:schemeClr val="tx1"/>
                </a:solidFill>
                <a:latin typeface="Arial" charset="0"/>
                <a:ea typeface="宋体" charset="-122"/>
              </a:defRPr>
            </a:lvl7pPr>
            <a:lvl8pPr marL="3429000" indent="-228600" eaLnBrk="0" fontAlgn="base" hangingPunct="0">
              <a:spcBef>
                <a:spcPct val="20000"/>
              </a:spcBef>
              <a:spcAft>
                <a:spcPct val="0"/>
              </a:spcAft>
              <a:buChar char="»"/>
              <a:defRPr sz="2000">
                <a:solidFill>
                  <a:schemeClr val="tx1"/>
                </a:solidFill>
                <a:latin typeface="Arial" charset="0"/>
                <a:ea typeface="宋体" charset="-122"/>
              </a:defRPr>
            </a:lvl8pPr>
            <a:lvl9pPr marL="3886200" indent="-228600" eaLnBrk="0" fontAlgn="base" hangingPunct="0">
              <a:spcBef>
                <a:spcPct val="20000"/>
              </a:spcBef>
              <a:spcAft>
                <a:spcPct val="0"/>
              </a:spcAft>
              <a:buChar char="»"/>
              <a:defRPr sz="2000">
                <a:solidFill>
                  <a:schemeClr val="tx1"/>
                </a:solidFill>
                <a:latin typeface="Arial" charset="0"/>
                <a:ea typeface="宋体" charset="-122"/>
              </a:defRPr>
            </a:lvl9pPr>
          </a:lstStyle>
          <a:p>
            <a:pPr algn="ctr" eaLnBrk="1" hangingPunct="1">
              <a:spcBef>
                <a:spcPct val="0"/>
              </a:spcBef>
              <a:buFontTx/>
              <a:buNone/>
            </a:pPr>
            <a:r>
              <a:rPr lang="zh-CN" altLang="en-US" sz="2800" b="1">
                <a:solidFill>
                  <a:srgbClr val="CC3300"/>
                </a:solidFill>
              </a:rPr>
              <a:t>信息导航工具；</a:t>
            </a:r>
          </a:p>
          <a:p>
            <a:pPr algn="ctr" eaLnBrk="1" hangingPunct="1">
              <a:spcBef>
                <a:spcPct val="0"/>
              </a:spcBef>
              <a:buFontTx/>
              <a:buNone/>
            </a:pPr>
            <a:r>
              <a:rPr lang="zh-CN" altLang="en-US" sz="2800" b="1">
                <a:solidFill>
                  <a:srgbClr val="CC3300"/>
                </a:solidFill>
              </a:rPr>
              <a:t>信息检索工具；</a:t>
            </a:r>
          </a:p>
          <a:p>
            <a:pPr algn="ctr" eaLnBrk="1" hangingPunct="1">
              <a:spcBef>
                <a:spcPct val="0"/>
              </a:spcBef>
              <a:buFontTx/>
              <a:buNone/>
            </a:pPr>
            <a:r>
              <a:rPr lang="zh-CN" altLang="en-US" sz="2800" b="1">
                <a:solidFill>
                  <a:srgbClr val="CC3300"/>
                </a:solidFill>
              </a:rPr>
              <a:t>收引分析工具；</a:t>
            </a:r>
          </a:p>
          <a:p>
            <a:pPr algn="ctr" eaLnBrk="1" hangingPunct="1">
              <a:spcBef>
                <a:spcPct val="0"/>
              </a:spcBef>
              <a:buFontTx/>
              <a:buNone/>
            </a:pPr>
            <a:r>
              <a:rPr lang="zh-CN" altLang="en-US" sz="2800" b="1">
                <a:solidFill>
                  <a:srgbClr val="CC3300"/>
                </a:solidFill>
              </a:rPr>
              <a:t>检索查新工具；</a:t>
            </a:r>
          </a:p>
          <a:p>
            <a:pPr algn="ctr" eaLnBrk="1" hangingPunct="1">
              <a:spcBef>
                <a:spcPct val="0"/>
              </a:spcBef>
              <a:buFontTx/>
              <a:buNone/>
            </a:pPr>
            <a:r>
              <a:rPr lang="zh-CN" altLang="en-US" sz="2800" b="1">
                <a:solidFill>
                  <a:srgbClr val="CC3300"/>
                </a:solidFill>
              </a:rPr>
              <a:t>文献管理工具；</a:t>
            </a:r>
          </a:p>
          <a:p>
            <a:pPr algn="ctr" eaLnBrk="1" hangingPunct="1">
              <a:spcBef>
                <a:spcPct val="0"/>
              </a:spcBef>
              <a:buFontTx/>
              <a:buNone/>
            </a:pPr>
            <a:r>
              <a:rPr lang="zh-CN" altLang="en-US" sz="2800" b="1">
                <a:solidFill>
                  <a:srgbClr val="CC3300"/>
                </a:solidFill>
              </a:rPr>
              <a:t>数据管理工具；</a:t>
            </a:r>
            <a:endParaRPr lang="en-US" altLang="zh-CN" sz="2800" b="1">
              <a:solidFill>
                <a:srgbClr val="CC3300"/>
              </a:solidFill>
            </a:endParaRPr>
          </a:p>
          <a:p>
            <a:pPr algn="ctr" eaLnBrk="1" hangingPunct="1">
              <a:spcBef>
                <a:spcPct val="0"/>
              </a:spcBef>
              <a:buFontTx/>
              <a:buNone/>
            </a:pPr>
            <a:r>
              <a:rPr lang="zh-CN" altLang="en-US" sz="2800" b="1">
                <a:solidFill>
                  <a:srgbClr val="CC3300"/>
                </a:solidFill>
              </a:rPr>
              <a:t>知识发现工具；</a:t>
            </a:r>
          </a:p>
          <a:p>
            <a:pPr algn="ctr" eaLnBrk="1" hangingPunct="1">
              <a:spcBef>
                <a:spcPct val="0"/>
              </a:spcBef>
              <a:buFontTx/>
              <a:buNone/>
            </a:pPr>
            <a:r>
              <a:rPr lang="zh-CN" altLang="en-US" sz="2800" b="1">
                <a:solidFill>
                  <a:srgbClr val="CC3300"/>
                </a:solidFill>
              </a:rPr>
              <a:t>专利分析工具。</a:t>
            </a:r>
          </a:p>
          <a:p>
            <a:pPr algn="ctr" eaLnBrk="1" hangingPunct="1">
              <a:spcBef>
                <a:spcPct val="0"/>
              </a:spcBef>
              <a:buFontTx/>
              <a:buNone/>
            </a:pPr>
            <a:endParaRPr lang="zh-CN" altLang="en-US" sz="1800"/>
          </a:p>
        </p:txBody>
      </p:sp>
      <p:sp>
        <p:nvSpPr>
          <p:cNvPr id="7" name="圆角矩形 6"/>
          <p:cNvSpPr/>
          <p:nvPr/>
        </p:nvSpPr>
        <p:spPr>
          <a:xfrm>
            <a:off x="1148" y="4653136"/>
            <a:ext cx="5146915" cy="1872208"/>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smtClean="0"/>
              <a:t>北大：专利竞争力分析</a:t>
            </a:r>
            <a:endParaRPr lang="en-US" altLang="zh-CN" sz="2800" b="1" dirty="0" smtClean="0"/>
          </a:p>
          <a:p>
            <a:pPr algn="ctr"/>
            <a:r>
              <a:rPr lang="zh-CN" altLang="en-US" sz="2800" b="1" dirty="0" smtClean="0"/>
              <a:t>同济：管理决策支持服务</a:t>
            </a:r>
            <a:endParaRPr lang="en-US" altLang="zh-CN" sz="2800" b="1" dirty="0" smtClean="0"/>
          </a:p>
          <a:p>
            <a:pPr algn="ctr"/>
            <a:r>
              <a:rPr lang="zh-CN" altLang="en-US" sz="2800" b="1" dirty="0"/>
              <a:t>上</a:t>
            </a:r>
            <a:r>
              <a:rPr lang="zh-CN" altLang="en-US" sz="2800" b="1" dirty="0" smtClean="0"/>
              <a:t>交大：人才引进评价服务</a:t>
            </a:r>
            <a:endParaRPr lang="en-US" altLang="zh-CN" sz="2800" b="1" dirty="0" smtClean="0"/>
          </a:p>
          <a:p>
            <a:pPr algn="ctr"/>
            <a:r>
              <a:rPr lang="zh-CN" altLang="en-US" sz="2800" b="1" dirty="0" smtClean="0"/>
              <a:t>华南师大：学科与决策服务</a:t>
            </a:r>
            <a:endParaRPr lang="zh-CN" altLang="en-US" sz="2800" b="1" dirty="0"/>
          </a:p>
        </p:txBody>
      </p:sp>
    </p:spTree>
    <p:extLst>
      <p:ext uri="{BB962C8B-B14F-4D97-AF65-F5344CB8AC3E}">
        <p14:creationId xmlns:p14="http://schemas.microsoft.com/office/powerpoint/2010/main" val="3792273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椭圆 4"/>
          <p:cNvSpPr/>
          <p:nvPr/>
        </p:nvSpPr>
        <p:spPr>
          <a:xfrm>
            <a:off x="591206" y="5530644"/>
            <a:ext cx="2304468" cy="6480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zh-CN" altLang="en-US" sz="2400" b="1" dirty="0">
                <a:solidFill>
                  <a:schemeClr val="tx1"/>
                </a:solidFill>
              </a:rPr>
              <a:t>用户</a:t>
            </a:r>
          </a:p>
        </p:txBody>
      </p:sp>
      <p:sp>
        <p:nvSpPr>
          <p:cNvPr id="6" name="椭圆 5"/>
          <p:cNvSpPr/>
          <p:nvPr/>
        </p:nvSpPr>
        <p:spPr>
          <a:xfrm>
            <a:off x="4848690" y="1163687"/>
            <a:ext cx="2376264" cy="64807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2400" b="1" dirty="0" smtClean="0">
                <a:solidFill>
                  <a:schemeClr val="tx1"/>
                </a:solidFill>
              </a:rPr>
              <a:t>出版者</a:t>
            </a:r>
            <a:endParaRPr lang="zh-CN" altLang="en-US" sz="2400" b="1" dirty="0">
              <a:solidFill>
                <a:schemeClr val="tx1"/>
              </a:solidFill>
            </a:endParaRPr>
          </a:p>
        </p:txBody>
      </p:sp>
      <p:sp>
        <p:nvSpPr>
          <p:cNvPr id="7" name="椭圆 6"/>
          <p:cNvSpPr/>
          <p:nvPr/>
        </p:nvSpPr>
        <p:spPr>
          <a:xfrm>
            <a:off x="3275856" y="3741056"/>
            <a:ext cx="2016224" cy="648072"/>
          </a:xfrm>
          <a:prstGeom prst="ellipse">
            <a:avLst/>
          </a:prstGeom>
          <a:solidFill>
            <a:srgbClr val="FFC000"/>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zh-CN" altLang="en-US" sz="2400" b="1" dirty="0">
                <a:solidFill>
                  <a:schemeClr val="tx1"/>
                </a:solidFill>
              </a:rPr>
              <a:t>图书馆</a:t>
            </a:r>
          </a:p>
        </p:txBody>
      </p:sp>
      <p:sp>
        <p:nvSpPr>
          <p:cNvPr id="8" name="椭圆 7"/>
          <p:cNvSpPr/>
          <p:nvPr/>
        </p:nvSpPr>
        <p:spPr>
          <a:xfrm>
            <a:off x="5267264" y="5672894"/>
            <a:ext cx="2016224" cy="648072"/>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zh-CN" altLang="en-US" sz="2400" b="1" dirty="0">
                <a:solidFill>
                  <a:schemeClr val="tx1"/>
                </a:solidFill>
              </a:rPr>
              <a:t>作者</a:t>
            </a:r>
          </a:p>
        </p:txBody>
      </p:sp>
      <p:sp>
        <p:nvSpPr>
          <p:cNvPr id="9" name="左右箭头 8"/>
          <p:cNvSpPr/>
          <p:nvPr/>
        </p:nvSpPr>
        <p:spPr>
          <a:xfrm>
            <a:off x="3059832" y="5834912"/>
            <a:ext cx="2132450" cy="32403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上下箭头 10"/>
          <p:cNvSpPr/>
          <p:nvPr/>
        </p:nvSpPr>
        <p:spPr>
          <a:xfrm rot="2749666">
            <a:off x="2747390" y="4150447"/>
            <a:ext cx="236241" cy="171787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上下箭头 12"/>
          <p:cNvSpPr/>
          <p:nvPr/>
        </p:nvSpPr>
        <p:spPr>
          <a:xfrm>
            <a:off x="6275377" y="2395845"/>
            <a:ext cx="74882" cy="3269112"/>
          </a:xfrm>
          <a:prstGeom prst="up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CN" altLang="en-US"/>
          </a:p>
        </p:txBody>
      </p:sp>
      <p:sp>
        <p:nvSpPr>
          <p:cNvPr id="15" name="上下箭头 14"/>
          <p:cNvSpPr/>
          <p:nvPr/>
        </p:nvSpPr>
        <p:spPr>
          <a:xfrm rot="2677749">
            <a:off x="3192599" y="1116231"/>
            <a:ext cx="254910" cy="5242667"/>
          </a:xfrm>
          <a:prstGeom prst="up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zh-CN" altLang="en-US"/>
          </a:p>
        </p:txBody>
      </p:sp>
      <p:sp>
        <p:nvSpPr>
          <p:cNvPr id="16" name="下箭头 15"/>
          <p:cNvSpPr/>
          <p:nvPr/>
        </p:nvSpPr>
        <p:spPr>
          <a:xfrm rot="2489222">
            <a:off x="4737143" y="1937893"/>
            <a:ext cx="223095" cy="208552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17" name="圆角矩形 16"/>
          <p:cNvSpPr/>
          <p:nvPr/>
        </p:nvSpPr>
        <p:spPr>
          <a:xfrm>
            <a:off x="400509" y="1249814"/>
            <a:ext cx="3302634" cy="79208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CN" altLang="en-US" sz="2800" b="1" dirty="0" smtClean="0">
                <a:solidFill>
                  <a:srgbClr val="FF0000"/>
                </a:solidFill>
              </a:rPr>
              <a:t>学术交流流程变化</a:t>
            </a:r>
            <a:endParaRPr lang="zh-CN" altLang="en-US" sz="2800" b="1" dirty="0">
              <a:solidFill>
                <a:srgbClr val="FF0000"/>
              </a:solidFill>
            </a:endParaRPr>
          </a:p>
        </p:txBody>
      </p:sp>
      <p:sp>
        <p:nvSpPr>
          <p:cNvPr id="19" name="上下箭头 18"/>
          <p:cNvSpPr/>
          <p:nvPr/>
        </p:nvSpPr>
        <p:spPr>
          <a:xfrm rot="20549767">
            <a:off x="5206426" y="4257179"/>
            <a:ext cx="170671" cy="1661637"/>
          </a:xfrm>
          <a:prstGeom prst="up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zh-CN" altLang="en-US"/>
          </a:p>
        </p:txBody>
      </p:sp>
      <p:sp>
        <p:nvSpPr>
          <p:cNvPr id="14" name="上下箭头 13"/>
          <p:cNvSpPr/>
          <p:nvPr/>
        </p:nvSpPr>
        <p:spPr>
          <a:xfrm rot="2437236" flipH="1">
            <a:off x="5304570" y="1811850"/>
            <a:ext cx="195019" cy="2157590"/>
          </a:xfrm>
          <a:prstGeom prst="up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3" name="灯片编号占位符 2"/>
          <p:cNvSpPr>
            <a:spLocks noGrp="1"/>
          </p:cNvSpPr>
          <p:nvPr>
            <p:ph type="sldNum" sz="quarter" idx="12"/>
          </p:nvPr>
        </p:nvSpPr>
        <p:spPr/>
        <p:txBody>
          <a:bodyPr/>
          <a:lstStyle/>
          <a:p>
            <a:fld id="{0C913308-F349-4B6D-A68A-DD1791B4A57B}" type="slidenum">
              <a:rPr lang="zh-CN" altLang="en-US" smtClean="0"/>
              <a:pPr/>
              <a:t>26</a:t>
            </a:fld>
            <a:endParaRPr lang="zh-CN" altLang="en-US"/>
          </a:p>
        </p:txBody>
      </p:sp>
      <p:sp>
        <p:nvSpPr>
          <p:cNvPr id="2" name="圆角矩形 1"/>
          <p:cNvSpPr/>
          <p:nvPr/>
        </p:nvSpPr>
        <p:spPr>
          <a:xfrm>
            <a:off x="2423639" y="4743248"/>
            <a:ext cx="1512380" cy="432048"/>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zh-CN" altLang="en-US" b="1" dirty="0" smtClean="0"/>
              <a:t>固化、挖掘</a:t>
            </a:r>
            <a:endParaRPr lang="zh-CN" altLang="en-US" b="1" dirty="0"/>
          </a:p>
        </p:txBody>
      </p:sp>
      <p:sp>
        <p:nvSpPr>
          <p:cNvPr id="4" name="TextBox 3"/>
          <p:cNvSpPr txBox="1"/>
          <p:nvPr/>
        </p:nvSpPr>
        <p:spPr>
          <a:xfrm>
            <a:off x="142844" y="6215082"/>
            <a:ext cx="3416375" cy="738664"/>
          </a:xfrm>
          <a:prstGeom prst="rect">
            <a:avLst/>
          </a:prstGeom>
          <a:solidFill>
            <a:srgbClr val="0070C0"/>
          </a:solidFill>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zh-CN" altLang="en-US" sz="2200" dirty="0" smtClean="0"/>
              <a:t> </a:t>
            </a:r>
            <a:r>
              <a:rPr lang="zh-CN" altLang="en-US" sz="2000" dirty="0" smtClean="0"/>
              <a:t>学科服务；数据管理与服务；知识产权服务；智库服务</a:t>
            </a:r>
            <a:endParaRPr lang="zh-CN" altLang="en-US" sz="2000" dirty="0"/>
          </a:p>
        </p:txBody>
      </p:sp>
      <p:sp>
        <p:nvSpPr>
          <p:cNvPr id="18" name="TextBox 17"/>
          <p:cNvSpPr txBox="1"/>
          <p:nvPr/>
        </p:nvSpPr>
        <p:spPr>
          <a:xfrm>
            <a:off x="7026837" y="1687959"/>
            <a:ext cx="1895713" cy="1015663"/>
          </a:xfrm>
          <a:prstGeom prst="rect">
            <a:avLst/>
          </a:prstGeom>
          <a:solidFill>
            <a:srgbClr val="0070C0"/>
          </a:solidFill>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zh-CN" altLang="en-US" sz="2000" dirty="0" smtClean="0"/>
              <a:t> </a:t>
            </a:r>
            <a:r>
              <a:rPr lang="zh-CN" altLang="en-US" sz="2000" b="1" dirty="0" smtClean="0"/>
              <a:t>出版服务；图书馆出版；</a:t>
            </a:r>
            <a:endParaRPr lang="en-US" altLang="zh-CN" sz="2000" b="1" dirty="0"/>
          </a:p>
          <a:p>
            <a:r>
              <a:rPr lang="zh-CN" altLang="en-US" sz="2000" b="1" dirty="0" smtClean="0"/>
              <a:t> 学术交流服务</a:t>
            </a:r>
            <a:endParaRPr lang="zh-CN" altLang="en-US" sz="2000" b="1" dirty="0"/>
          </a:p>
        </p:txBody>
      </p:sp>
      <p:sp>
        <p:nvSpPr>
          <p:cNvPr id="20" name="圆角矩形 19"/>
          <p:cNvSpPr/>
          <p:nvPr/>
        </p:nvSpPr>
        <p:spPr>
          <a:xfrm>
            <a:off x="5183856" y="1905736"/>
            <a:ext cx="1512380" cy="432048"/>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zh-CN" altLang="en-US" b="1" dirty="0" smtClean="0"/>
              <a:t>延伸、拓展</a:t>
            </a:r>
            <a:endParaRPr lang="zh-CN" altLang="en-US" b="1" dirty="0"/>
          </a:p>
        </p:txBody>
      </p:sp>
      <p:sp>
        <p:nvSpPr>
          <p:cNvPr id="10" name="上箭头 9"/>
          <p:cNvSpPr/>
          <p:nvPr/>
        </p:nvSpPr>
        <p:spPr>
          <a:xfrm>
            <a:off x="6060756" y="2395844"/>
            <a:ext cx="53340" cy="327705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a:off x="6350259" y="3835691"/>
            <a:ext cx="1296144" cy="6163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数字化</a:t>
            </a:r>
          </a:p>
        </p:txBody>
      </p:sp>
      <p:sp>
        <p:nvSpPr>
          <p:cNvPr id="21" name="椭圆 20"/>
          <p:cNvSpPr/>
          <p:nvPr/>
        </p:nvSpPr>
        <p:spPr>
          <a:xfrm>
            <a:off x="2423640" y="2354129"/>
            <a:ext cx="1618050" cy="6163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开放获取</a:t>
            </a:r>
            <a:endParaRPr lang="zh-CN" altLang="en-US" dirty="0"/>
          </a:p>
        </p:txBody>
      </p:sp>
      <p:sp>
        <p:nvSpPr>
          <p:cNvPr id="23" name="标题 1"/>
          <p:cNvSpPr>
            <a:spLocks noGrp="1"/>
          </p:cNvSpPr>
          <p:nvPr>
            <p:ph type="title"/>
          </p:nvPr>
        </p:nvSpPr>
        <p:spPr>
          <a:xfrm>
            <a:off x="962490" y="139367"/>
            <a:ext cx="7772400" cy="889049"/>
          </a:xfrm>
        </p:spPr>
        <p:txBody>
          <a:bodyPr>
            <a:normAutofit/>
          </a:bodyPr>
          <a:lstStyle/>
          <a:p>
            <a:pPr algn="ctr"/>
            <a:r>
              <a:rPr lang="zh-CN" altLang="en-US" sz="3600" b="1" dirty="0" smtClean="0">
                <a:solidFill>
                  <a:srgbClr val="C00000"/>
                </a:solidFill>
              </a:rPr>
              <a:t>出版服务</a:t>
            </a:r>
            <a:endParaRPr lang="zh-CN" altLang="en-US" sz="3600" b="1" dirty="0">
              <a:solidFill>
                <a:srgbClr val="C00000"/>
              </a:solidFill>
            </a:endParaRPr>
          </a:p>
        </p:txBody>
      </p:sp>
      <p:sp>
        <p:nvSpPr>
          <p:cNvPr id="24" name="圆角矩形 23"/>
          <p:cNvSpPr/>
          <p:nvPr/>
        </p:nvSpPr>
        <p:spPr>
          <a:xfrm>
            <a:off x="155494" y="2941048"/>
            <a:ext cx="2544297" cy="1663852"/>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lnSpc>
                <a:spcPct val="90000"/>
              </a:lnSpc>
              <a:buClrTx/>
            </a:pPr>
            <a:endParaRPr lang="en-US" altLang="zh-CN" b="1" dirty="0" smtClean="0">
              <a:latin typeface="仿宋_GB2312" pitchFamily="67" charset="-122"/>
              <a:ea typeface="仿宋_GB2312" pitchFamily="67" charset="-122"/>
            </a:endParaRPr>
          </a:p>
          <a:p>
            <a:pPr lvl="1">
              <a:lnSpc>
                <a:spcPct val="90000"/>
              </a:lnSpc>
              <a:buClrTx/>
            </a:pPr>
            <a:r>
              <a:rPr lang="zh-CN" altLang="zh-CN" b="1" dirty="0" smtClean="0">
                <a:latin typeface="仿宋_GB2312" pitchFamily="67" charset="-122"/>
                <a:ea typeface="仿宋_GB2312" pitchFamily="67" charset="-122"/>
              </a:rPr>
              <a:t>在</a:t>
            </a:r>
            <a:r>
              <a:rPr lang="zh-CN" altLang="zh-CN" b="1" dirty="0">
                <a:latin typeface="仿宋_GB2312" pitchFamily="67" charset="-122"/>
                <a:ea typeface="仿宋_GB2312" pitchFamily="67" charset="-122"/>
              </a:rPr>
              <a:t>数字世界里，出版商、图书馆、集成商和作者在信息的创造和传播方面的角色将融合。 </a:t>
            </a:r>
          </a:p>
          <a:p>
            <a:pPr lvl="1">
              <a:lnSpc>
                <a:spcPct val="90000"/>
              </a:lnSpc>
              <a:buFontTx/>
              <a:buNone/>
            </a:pPr>
            <a:r>
              <a:rPr lang="zh-CN" altLang="zh-CN" sz="2400" b="1" dirty="0">
                <a:solidFill>
                  <a:srgbClr val="0000CC"/>
                </a:solidFill>
                <a:latin typeface="仿宋_GB2312" pitchFamily="67" charset="-122"/>
                <a:ea typeface="仿宋_GB2312" pitchFamily="67" charset="-122"/>
              </a:rPr>
              <a:t>                </a:t>
            </a:r>
            <a:endParaRPr lang="zh-CN" altLang="en-US" dirty="0"/>
          </a:p>
        </p:txBody>
      </p:sp>
      <p:pic>
        <p:nvPicPr>
          <p:cNvPr id="1027" name="Picture 3"/>
          <p:cNvPicPr>
            <a:picLocks noChangeAspect="1" noChangeArrowheads="1"/>
          </p:cNvPicPr>
          <p:nvPr/>
        </p:nvPicPr>
        <p:blipFill>
          <a:blip r:embed="rId2"/>
          <a:srcRect/>
          <a:stretch>
            <a:fillRect/>
          </a:stretch>
        </p:blipFill>
        <p:spPr bwMode="auto">
          <a:xfrm>
            <a:off x="5072066" y="1005574"/>
            <a:ext cx="3926655" cy="5852426"/>
          </a:xfrm>
          <a:prstGeom prst="rect">
            <a:avLst/>
          </a:prstGeom>
          <a:noFill/>
          <a:ln w="9525">
            <a:noFill/>
            <a:miter lim="800000"/>
            <a:headEnd/>
            <a:tailEnd/>
          </a:ln>
          <a:effectLst/>
        </p:spPr>
      </p:pic>
      <p:sp>
        <p:nvSpPr>
          <p:cNvPr id="26" name="圆角矩形 25"/>
          <p:cNvSpPr/>
          <p:nvPr/>
        </p:nvSpPr>
        <p:spPr>
          <a:xfrm>
            <a:off x="5072066" y="4643446"/>
            <a:ext cx="3929090" cy="21431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provide overviews of the library publishing programs in 118 institutions in the US, Canada, Brazil, the UK, Germany, and Australia.</a:t>
            </a:r>
            <a:endParaRPr lang="zh-CN" altLang="en-US" sz="2400" dirty="0"/>
          </a:p>
        </p:txBody>
      </p:sp>
    </p:spTree>
    <p:extLst>
      <p:ext uri="{BB962C8B-B14F-4D97-AF65-F5344CB8AC3E}">
        <p14:creationId xmlns:p14="http://schemas.microsoft.com/office/powerpoint/2010/main" val="3778217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heel(1)">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heel(1)">
                                      <p:cBhvr>
                                        <p:cTn id="27" dur="20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barn(inVertical)">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barn(inVertical)">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wipe(down)">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wipe(down)">
                                      <p:cBhvr>
                                        <p:cTn id="57" dur="500"/>
                                        <p:tgtEl>
                                          <p:spTgt spid="18"/>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1027"/>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1" nodeType="clickEffect">
                                  <p:stCondLst>
                                    <p:cond delay="0"/>
                                  </p:stCondLst>
                                  <p:childTnLst>
                                    <p:set>
                                      <p:cBhvr>
                                        <p:cTn id="65"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9" grpId="0" animBg="1"/>
      <p:bldP spid="14" grpId="0" animBg="1"/>
      <p:bldP spid="2" grpId="0" animBg="1"/>
      <p:bldP spid="4" grpId="0" animBg="1"/>
      <p:bldP spid="18" grpId="0" animBg="1"/>
      <p:bldP spid="20" grpId="0" animBg="1"/>
      <p:bldP spid="12" grpId="0" animBg="1"/>
      <p:bldP spid="21" grpId="0" animBg="1"/>
      <p:bldP spid="24" grpId="0" animBg="1"/>
      <p:bldP spid="26"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57224" y="214290"/>
            <a:ext cx="7772400" cy="1143000"/>
          </a:xfrm>
        </p:spPr>
        <p:txBody>
          <a:bodyPr>
            <a:normAutofit fontScale="90000"/>
          </a:bodyPr>
          <a:lstStyle/>
          <a:p>
            <a:pPr algn="ctr"/>
            <a:r>
              <a:rPr lang="zh-CN" altLang="en-US" b="1" dirty="0" smtClean="0">
                <a:solidFill>
                  <a:srgbClr val="C00000"/>
                </a:solidFill>
              </a:rPr>
              <a:t>图书馆出版及其与传统出版的不同</a:t>
            </a:r>
            <a:endParaRPr lang="zh-CN" altLang="en-US" b="1" dirty="0">
              <a:solidFill>
                <a:srgbClr val="C00000"/>
              </a:solidFill>
            </a:endParaRPr>
          </a:p>
        </p:txBody>
      </p:sp>
      <p:sp>
        <p:nvSpPr>
          <p:cNvPr id="3" name="内容占位符 2"/>
          <p:cNvSpPr>
            <a:spLocks noGrp="1"/>
          </p:cNvSpPr>
          <p:nvPr>
            <p:ph idx="1"/>
          </p:nvPr>
        </p:nvSpPr>
        <p:spPr>
          <a:xfrm>
            <a:off x="3500430" y="1447800"/>
            <a:ext cx="5186370" cy="4572000"/>
          </a:xfrm>
        </p:spPr>
        <p:txBody>
          <a:bodyPr>
            <a:noAutofit/>
          </a:bodyPr>
          <a:lstStyle/>
          <a:p>
            <a:r>
              <a:rPr lang="zh-CN" altLang="en-US" b="1" dirty="0" smtClean="0"/>
              <a:t>图书馆出版主要是非营利性的学术出版，而传统出版通常是以营利性的出版。</a:t>
            </a:r>
            <a:endParaRPr lang="en-US" altLang="zh-CN" b="1" dirty="0" smtClean="0"/>
          </a:p>
          <a:p>
            <a:r>
              <a:rPr lang="zh-CN" altLang="en-US" b="1" dirty="0" smtClean="0"/>
              <a:t>图书馆出版以数字出版为主（不排斥纸质出版），而传统出版以纸质出版为主导。</a:t>
            </a:r>
            <a:endParaRPr lang="en-US" altLang="zh-CN" b="1" dirty="0" smtClean="0"/>
          </a:p>
          <a:p>
            <a:r>
              <a:rPr lang="zh-CN" altLang="en-US" b="1" dirty="0" smtClean="0"/>
              <a:t>图书馆出版以开放获取出版为主，而传统出版以纸本发行为主。</a:t>
            </a:r>
            <a:endParaRPr lang="en-US" altLang="zh-CN" b="1" dirty="0" smtClean="0"/>
          </a:p>
          <a:p>
            <a:r>
              <a:rPr lang="zh-CN" altLang="en-US" b="1" dirty="0" smtClean="0"/>
              <a:t>图书馆出版以本机构拥有自主知识产权的成果出版为主，而传统出版以获取作者授权的出版为前提。</a:t>
            </a:r>
            <a:endParaRPr lang="zh-CN" altLang="en-US" b="1" dirty="0"/>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27</a:t>
            </a:fld>
            <a:endParaRPr lang="zh-CN" altLang="en-US"/>
          </a:p>
        </p:txBody>
      </p:sp>
      <p:sp>
        <p:nvSpPr>
          <p:cNvPr id="7" name="圆角矩形 6"/>
          <p:cNvSpPr/>
          <p:nvPr/>
        </p:nvSpPr>
        <p:spPr>
          <a:xfrm>
            <a:off x="285720" y="1785926"/>
            <a:ext cx="3071834" cy="4500594"/>
          </a:xfrm>
          <a:prstGeom prst="roundRec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smtClean="0"/>
              <a:t>图书馆出版</a:t>
            </a:r>
            <a:r>
              <a:rPr lang="zh-CN" altLang="en-US" sz="2000" b="1" dirty="0" smtClean="0"/>
              <a:t>（</a:t>
            </a:r>
            <a:r>
              <a:rPr lang="en-US" altLang="zh-CN" sz="2000" b="1" dirty="0" smtClean="0"/>
              <a:t>Library Publishing</a:t>
            </a:r>
            <a:r>
              <a:rPr lang="zh-CN" altLang="en-US" sz="2000" b="1" dirty="0" smtClean="0"/>
              <a:t>）</a:t>
            </a:r>
            <a:endParaRPr lang="en-US" altLang="zh-CN" sz="3200" b="1" dirty="0" smtClean="0"/>
          </a:p>
          <a:p>
            <a:r>
              <a:rPr lang="zh-CN" altLang="en-US" sz="2800" b="1" dirty="0" smtClean="0"/>
              <a:t>大学图书馆所主导的支撑学术性、创新性、教育性成果的创作、传播与管理的各种活动</a:t>
            </a:r>
            <a:r>
              <a:rPr lang="en-US" altLang="zh-CN" sz="2800" b="1" dirty="0" smtClean="0"/>
              <a:t>——LPC</a:t>
            </a:r>
            <a:endParaRPr lang="zh-CN" alt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0099CC"/>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0099CC"/>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0099CC"/>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b="1" dirty="0" smtClean="0">
                <a:solidFill>
                  <a:srgbClr val="C00000"/>
                </a:solidFill>
              </a:rPr>
              <a:t>智库服务</a:t>
            </a:r>
            <a:endParaRPr lang="zh-CN" altLang="en-US" dirty="0"/>
          </a:p>
        </p:txBody>
      </p:sp>
      <p:sp>
        <p:nvSpPr>
          <p:cNvPr id="3" name="内容占位符 2"/>
          <p:cNvSpPr>
            <a:spLocks noGrp="1"/>
          </p:cNvSpPr>
          <p:nvPr>
            <p:ph sz="quarter" idx="1"/>
          </p:nvPr>
        </p:nvSpPr>
        <p:spPr>
          <a:xfrm>
            <a:off x="285720" y="1643050"/>
            <a:ext cx="8572560" cy="5214950"/>
          </a:xfrm>
        </p:spPr>
        <p:txBody>
          <a:bodyPr/>
          <a:lstStyle/>
          <a:p>
            <a:r>
              <a:rPr lang="zh-CN" altLang="en-US" sz="3200" b="1" dirty="0" smtClean="0"/>
              <a:t>为智库机构和智库研究提供直接的、专门的的</a:t>
            </a:r>
            <a:r>
              <a:rPr lang="zh-CN" altLang="en-US" sz="3200" b="1" dirty="0" smtClean="0">
                <a:solidFill>
                  <a:srgbClr val="0000FF"/>
                </a:solidFill>
              </a:rPr>
              <a:t>文献保障与资源支撑</a:t>
            </a:r>
            <a:r>
              <a:rPr lang="zh-CN" altLang="en-US" sz="3200" b="1" dirty="0" smtClean="0"/>
              <a:t>。</a:t>
            </a:r>
            <a:endParaRPr lang="en-US" altLang="zh-CN" sz="3200" b="1" dirty="0" smtClean="0"/>
          </a:p>
          <a:p>
            <a:r>
              <a:rPr lang="zh-CN" altLang="en-US" sz="3200" b="1" dirty="0" smtClean="0"/>
              <a:t>建立或合作建立支撑智库研究的</a:t>
            </a:r>
            <a:r>
              <a:rPr lang="zh-CN" altLang="en-US" sz="3200" b="1" dirty="0" smtClean="0">
                <a:solidFill>
                  <a:srgbClr val="0000FF"/>
                </a:solidFill>
              </a:rPr>
              <a:t>数据库与知识组织和知识管理系统</a:t>
            </a:r>
            <a:r>
              <a:rPr lang="zh-CN" altLang="en-US" sz="3200" b="1" dirty="0" smtClean="0"/>
              <a:t>。</a:t>
            </a:r>
            <a:endParaRPr lang="en-US" altLang="zh-CN" sz="3200" b="1" dirty="0" smtClean="0"/>
          </a:p>
          <a:p>
            <a:r>
              <a:rPr lang="zh-CN" altLang="en-US" sz="3200" b="1" dirty="0" smtClean="0"/>
              <a:t>提供针对性的嵌入智库研究过程的</a:t>
            </a:r>
            <a:r>
              <a:rPr lang="zh-CN" altLang="en-US" sz="3200" b="1" dirty="0" smtClean="0">
                <a:solidFill>
                  <a:srgbClr val="0000FF"/>
                </a:solidFill>
              </a:rPr>
              <a:t>学科与情报服务</a:t>
            </a:r>
            <a:r>
              <a:rPr lang="zh-CN" altLang="en-US" sz="3200" b="1" dirty="0" smtClean="0"/>
              <a:t>（如课题情报跟踪服务）。</a:t>
            </a:r>
            <a:endParaRPr lang="en-US" altLang="zh-CN" sz="3200" b="1" dirty="0" smtClean="0"/>
          </a:p>
          <a:p>
            <a:r>
              <a:rPr lang="zh-CN" altLang="en-US" sz="3200" b="1" dirty="0" smtClean="0"/>
              <a:t>提供智库机构、人才、成果影响力</a:t>
            </a:r>
            <a:r>
              <a:rPr lang="zh-CN" altLang="en-US" sz="3200" b="1" dirty="0" smtClean="0">
                <a:solidFill>
                  <a:srgbClr val="0000FF"/>
                </a:solidFill>
              </a:rPr>
              <a:t>评价分析以及智库成果的传播系统</a:t>
            </a:r>
            <a:r>
              <a:rPr lang="zh-CN" altLang="en-US" sz="3200" b="1" dirty="0" smtClean="0"/>
              <a:t>。</a:t>
            </a:r>
            <a:endParaRPr lang="en-US" altLang="zh-CN" sz="3200" b="1" dirty="0" smtClean="0"/>
          </a:p>
          <a:p>
            <a:r>
              <a:rPr lang="zh-CN" altLang="en-US" sz="3200" b="1" dirty="0" smtClean="0"/>
              <a:t>独立或协同开展某一或若干领域的</a:t>
            </a:r>
            <a:r>
              <a:rPr lang="zh-CN" altLang="en-US" sz="3200" b="1" dirty="0" smtClean="0">
                <a:solidFill>
                  <a:srgbClr val="0000FF"/>
                </a:solidFill>
              </a:rPr>
              <a:t>智库研究</a:t>
            </a:r>
            <a:r>
              <a:rPr lang="zh-CN" altLang="en-US" sz="3200" b="1" dirty="0" smtClean="0"/>
              <a:t>。</a:t>
            </a:r>
            <a:endParaRPr lang="en-US" altLang="zh-CN" sz="3200" b="1" dirty="0" smtClean="0"/>
          </a:p>
          <a:p>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28</a:t>
            </a:fld>
            <a:endParaRPr lang="zh-CN"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6678" y="142738"/>
            <a:ext cx="8143932" cy="1011223"/>
          </a:xfrm>
        </p:spPr>
        <p:txBody>
          <a:bodyPr>
            <a:normAutofit/>
          </a:bodyPr>
          <a:lstStyle/>
          <a:p>
            <a:pPr algn="ctr"/>
            <a:r>
              <a:rPr lang="zh-CN" altLang="en-US" b="1" dirty="0" smtClean="0">
                <a:solidFill>
                  <a:srgbClr val="C00000"/>
                </a:solidFill>
              </a:rPr>
              <a:t>（智能）智慧图书馆与智慧服务</a:t>
            </a:r>
            <a:endParaRPr lang="zh-CN" altLang="en-US" b="1" dirty="0">
              <a:solidFill>
                <a:srgbClr val="C00000"/>
              </a:solidFill>
            </a:endParaRPr>
          </a:p>
        </p:txBody>
      </p:sp>
      <p:sp>
        <p:nvSpPr>
          <p:cNvPr id="4" name="矩形 3"/>
          <p:cNvSpPr/>
          <p:nvPr/>
        </p:nvSpPr>
        <p:spPr>
          <a:xfrm>
            <a:off x="3071802" y="1643049"/>
            <a:ext cx="2214578" cy="500067"/>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智能图书采访</a:t>
            </a:r>
          </a:p>
        </p:txBody>
      </p:sp>
      <p:sp>
        <p:nvSpPr>
          <p:cNvPr id="8" name="矩形 7"/>
          <p:cNvSpPr/>
          <p:nvPr/>
        </p:nvSpPr>
        <p:spPr>
          <a:xfrm>
            <a:off x="3071802" y="2428868"/>
            <a:ext cx="2214578" cy="500067"/>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智能图书推荐</a:t>
            </a:r>
          </a:p>
        </p:txBody>
      </p:sp>
      <p:sp>
        <p:nvSpPr>
          <p:cNvPr id="9" name="矩形 8"/>
          <p:cNvSpPr/>
          <p:nvPr/>
        </p:nvSpPr>
        <p:spPr>
          <a:xfrm>
            <a:off x="3071802" y="3214685"/>
            <a:ext cx="2214578" cy="50006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智能信息检索</a:t>
            </a:r>
          </a:p>
        </p:txBody>
      </p:sp>
      <p:sp>
        <p:nvSpPr>
          <p:cNvPr id="10" name="矩形 9"/>
          <p:cNvSpPr/>
          <p:nvPr/>
        </p:nvSpPr>
        <p:spPr>
          <a:xfrm>
            <a:off x="3071802" y="3929065"/>
            <a:ext cx="2214578" cy="500067"/>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智能信息咨询</a:t>
            </a:r>
          </a:p>
        </p:txBody>
      </p:sp>
      <p:sp>
        <p:nvSpPr>
          <p:cNvPr id="11" name="矩形 10"/>
          <p:cNvSpPr/>
          <p:nvPr/>
        </p:nvSpPr>
        <p:spPr>
          <a:xfrm>
            <a:off x="3000364" y="4643445"/>
            <a:ext cx="2214578" cy="500067"/>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智能情报分析</a:t>
            </a:r>
          </a:p>
        </p:txBody>
      </p:sp>
      <p:sp>
        <p:nvSpPr>
          <p:cNvPr id="12" name="矩形 11"/>
          <p:cNvSpPr/>
          <p:nvPr/>
        </p:nvSpPr>
        <p:spPr>
          <a:xfrm>
            <a:off x="3000364" y="5357825"/>
            <a:ext cx="2214578" cy="500067"/>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智能楼宇管理</a:t>
            </a:r>
          </a:p>
        </p:txBody>
      </p:sp>
      <p:sp>
        <p:nvSpPr>
          <p:cNvPr id="13" name="矩形 12"/>
          <p:cNvSpPr/>
          <p:nvPr/>
        </p:nvSpPr>
        <p:spPr>
          <a:xfrm>
            <a:off x="3000364" y="6072205"/>
            <a:ext cx="2214578" cy="50006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智能定位系统</a:t>
            </a:r>
            <a:endParaRPr lang="zh-CN" altLang="en-US" sz="2400" b="1" dirty="0"/>
          </a:p>
        </p:txBody>
      </p:sp>
      <p:sp>
        <p:nvSpPr>
          <p:cNvPr id="14" name="圆角矩形 13"/>
          <p:cNvSpPr/>
          <p:nvPr/>
        </p:nvSpPr>
        <p:spPr>
          <a:xfrm>
            <a:off x="285720" y="2571744"/>
            <a:ext cx="2000264" cy="85725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智能技术</a:t>
            </a:r>
            <a:endParaRPr lang="zh-CN" altLang="en-US" sz="2400" b="1" dirty="0"/>
          </a:p>
        </p:txBody>
      </p:sp>
      <p:sp>
        <p:nvSpPr>
          <p:cNvPr id="15" name="圆角矩形 14"/>
          <p:cNvSpPr/>
          <p:nvPr/>
        </p:nvSpPr>
        <p:spPr>
          <a:xfrm>
            <a:off x="214282" y="4714884"/>
            <a:ext cx="2000264" cy="857256"/>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图书馆业务与管理</a:t>
            </a:r>
            <a:endParaRPr lang="zh-CN" altLang="en-US" sz="2400" b="1" dirty="0"/>
          </a:p>
        </p:txBody>
      </p:sp>
      <p:sp>
        <p:nvSpPr>
          <p:cNvPr id="17" name="左大括号 16"/>
          <p:cNvSpPr/>
          <p:nvPr/>
        </p:nvSpPr>
        <p:spPr>
          <a:xfrm>
            <a:off x="2357422" y="1928801"/>
            <a:ext cx="642942" cy="4286280"/>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8" name="右大括号 17"/>
          <p:cNvSpPr/>
          <p:nvPr/>
        </p:nvSpPr>
        <p:spPr>
          <a:xfrm>
            <a:off x="5500694" y="1928801"/>
            <a:ext cx="1071570" cy="4286280"/>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9" name="圆角矩形 18"/>
          <p:cNvSpPr/>
          <p:nvPr/>
        </p:nvSpPr>
        <p:spPr>
          <a:xfrm>
            <a:off x="6715140" y="3857629"/>
            <a:ext cx="2143140" cy="6429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smtClean="0"/>
              <a:t>智慧图书馆</a:t>
            </a:r>
            <a:endParaRPr lang="zh-CN" altLang="en-US" sz="2800" dirty="0"/>
          </a:p>
        </p:txBody>
      </p:sp>
      <p:sp>
        <p:nvSpPr>
          <p:cNvPr id="21" name="圆角矩形 20"/>
          <p:cNvSpPr/>
          <p:nvPr/>
        </p:nvSpPr>
        <p:spPr>
          <a:xfrm>
            <a:off x="0" y="3714752"/>
            <a:ext cx="1500166" cy="642943"/>
          </a:xfrm>
          <a:prstGeom prst="roundRect">
            <a:avLst/>
          </a:prstGeom>
          <a:solidFill>
            <a:srgbClr val="9933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馆员智慧</a:t>
            </a:r>
          </a:p>
        </p:txBody>
      </p:sp>
      <p:sp>
        <p:nvSpPr>
          <p:cNvPr id="22" name="十字箭头 21"/>
          <p:cNvSpPr/>
          <p:nvPr/>
        </p:nvSpPr>
        <p:spPr>
          <a:xfrm>
            <a:off x="1500166" y="3714753"/>
            <a:ext cx="857256" cy="714380"/>
          </a:xfrm>
          <a:prstGeom prst="quad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灯片编号占位符 19"/>
          <p:cNvSpPr>
            <a:spLocks noGrp="1"/>
          </p:cNvSpPr>
          <p:nvPr>
            <p:ph type="sldNum" sz="quarter" idx="12"/>
          </p:nvPr>
        </p:nvSpPr>
        <p:spPr/>
        <p:txBody>
          <a:bodyPr/>
          <a:lstStyle/>
          <a:p>
            <a:fld id="{0C913308-F349-4B6D-A68A-DD1791B4A57B}" type="slidenum">
              <a:rPr lang="zh-CN" altLang="en-US" smtClean="0"/>
              <a:pPr/>
              <a:t>29</a:t>
            </a:fld>
            <a:endParaRPr lang="zh-CN" altLang="en-US" dirty="0"/>
          </a:p>
        </p:txBody>
      </p:sp>
      <p:sp>
        <p:nvSpPr>
          <p:cNvPr id="23" name="页脚占位符 22"/>
          <p:cNvSpPr>
            <a:spLocks noGrp="1"/>
          </p:cNvSpPr>
          <p:nvPr>
            <p:ph type="ftr" sz="quarter" idx="11"/>
          </p:nvPr>
        </p:nvSpPr>
        <p:spPr/>
        <p:txBody>
          <a:bodyPr/>
          <a:lstStyle/>
          <a:p>
            <a:endParaRPr lang="zh-CN"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85786" y="2000240"/>
            <a:ext cx="7772400" cy="1143000"/>
          </a:xfrm>
        </p:spPr>
        <p:txBody>
          <a:bodyPr>
            <a:normAutofit/>
          </a:bodyPr>
          <a:lstStyle/>
          <a:p>
            <a:pPr algn="ctr"/>
            <a:r>
              <a:rPr lang="en-US" altLang="zh-CN" sz="4800" b="1" dirty="0" smtClean="0">
                <a:solidFill>
                  <a:srgbClr val="C00000"/>
                </a:solidFill>
              </a:rPr>
              <a:t>1.</a:t>
            </a:r>
            <a:r>
              <a:rPr lang="zh-CN" altLang="en-US" sz="4800" b="1" dirty="0" smtClean="0">
                <a:solidFill>
                  <a:srgbClr val="C00000"/>
                </a:solidFill>
              </a:rPr>
              <a:t>正视我们所处的环境变化</a:t>
            </a:r>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3</a:t>
            </a:fld>
            <a:endParaRPr lang="zh-CN"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algn="ctr"/>
            <a:r>
              <a:rPr lang="zh-CN" altLang="en-US" b="1" dirty="0">
                <a:solidFill>
                  <a:srgbClr val="C00000"/>
                </a:solidFill>
              </a:rPr>
              <a:t>如何提升</a:t>
            </a:r>
            <a:r>
              <a:rPr lang="zh-CN" altLang="en-US" b="1" dirty="0" smtClean="0">
                <a:solidFill>
                  <a:srgbClr val="C00000"/>
                </a:solidFill>
              </a:rPr>
              <a:t>图书馆员的能力</a:t>
            </a:r>
            <a:r>
              <a:rPr lang="zh-CN" altLang="en-US" b="1" dirty="0">
                <a:solidFill>
                  <a:srgbClr val="C00000"/>
                </a:solidFill>
              </a:rPr>
              <a:t>？</a:t>
            </a:r>
          </a:p>
        </p:txBody>
      </p:sp>
      <p:sp>
        <p:nvSpPr>
          <p:cNvPr id="3" name="内容占位符 2"/>
          <p:cNvSpPr>
            <a:spLocks noGrp="1"/>
          </p:cNvSpPr>
          <p:nvPr>
            <p:ph idx="1"/>
          </p:nvPr>
        </p:nvSpPr>
        <p:spPr>
          <a:xfrm>
            <a:off x="395536" y="1484784"/>
            <a:ext cx="8501122" cy="5040560"/>
          </a:xfrm>
        </p:spPr>
        <p:txBody>
          <a:bodyPr>
            <a:normAutofit fontScale="92500" lnSpcReduction="20000"/>
          </a:bodyPr>
          <a:lstStyle/>
          <a:p>
            <a:r>
              <a:rPr lang="zh-CN" altLang="en-US" sz="3200" b="1" dirty="0" smtClean="0">
                <a:solidFill>
                  <a:srgbClr val="0000FF"/>
                </a:solidFill>
              </a:rPr>
              <a:t>图书馆员自身：</a:t>
            </a:r>
            <a:endParaRPr lang="en-US" altLang="zh-CN" sz="3200" b="1" dirty="0" smtClean="0">
              <a:solidFill>
                <a:srgbClr val="0000FF"/>
              </a:solidFill>
            </a:endParaRPr>
          </a:p>
          <a:p>
            <a:pPr lvl="1"/>
            <a:r>
              <a:rPr lang="zh-CN" altLang="en-US" sz="3200" b="1" dirty="0" smtClean="0"/>
              <a:t>善于沟通、交流与合作。</a:t>
            </a:r>
            <a:endParaRPr lang="en-US" altLang="zh-CN" sz="3200" b="1" dirty="0" smtClean="0"/>
          </a:p>
          <a:p>
            <a:pPr lvl="1"/>
            <a:r>
              <a:rPr lang="zh-CN" altLang="en-US" sz="3200" b="1" dirty="0" smtClean="0"/>
              <a:t>提升科学思维与研究素质。</a:t>
            </a:r>
            <a:endParaRPr lang="en-US" altLang="zh-CN" sz="3200" b="1" dirty="0" smtClean="0"/>
          </a:p>
          <a:p>
            <a:pPr lvl="1"/>
            <a:r>
              <a:rPr lang="zh-CN" altLang="en-US" sz="3200" b="1" dirty="0" smtClean="0"/>
              <a:t>增强基本专业素质与专业能力。</a:t>
            </a:r>
            <a:endParaRPr lang="en-US" altLang="zh-CN" sz="3200" b="1" dirty="0" smtClean="0"/>
          </a:p>
          <a:p>
            <a:pPr lvl="1"/>
            <a:r>
              <a:rPr lang="zh-CN" altLang="en-US" sz="3200" b="1" dirty="0" smtClean="0"/>
              <a:t>融入用户团队与过程。</a:t>
            </a:r>
            <a:endParaRPr lang="en-US" altLang="zh-CN" sz="3200" b="1" dirty="0" smtClean="0"/>
          </a:p>
          <a:p>
            <a:pPr lvl="1"/>
            <a:r>
              <a:rPr lang="zh-CN" altLang="en-US" sz="3200" b="1" dirty="0" smtClean="0"/>
              <a:t>职业精神与全身心投入。</a:t>
            </a:r>
            <a:endParaRPr lang="en-US" altLang="zh-CN" sz="3200" b="1" dirty="0" smtClean="0"/>
          </a:p>
          <a:p>
            <a:r>
              <a:rPr lang="zh-CN" altLang="en-US" sz="3200" b="1" dirty="0" smtClean="0">
                <a:solidFill>
                  <a:srgbClr val="0000FF"/>
                </a:solidFill>
              </a:rPr>
              <a:t>图书馆：</a:t>
            </a:r>
            <a:endParaRPr lang="en-US" altLang="zh-CN" sz="3200" b="1" dirty="0" smtClean="0">
              <a:solidFill>
                <a:srgbClr val="0000FF"/>
              </a:solidFill>
            </a:endParaRPr>
          </a:p>
          <a:p>
            <a:pPr lvl="1"/>
            <a:r>
              <a:rPr lang="zh-CN" altLang="en-US" sz="3200" b="1" dirty="0" smtClean="0"/>
              <a:t>提供以人（</a:t>
            </a:r>
            <a:r>
              <a:rPr lang="zh-CN" altLang="en-US" sz="3200" b="1" smtClean="0"/>
              <a:t>馆员、用户）</a:t>
            </a:r>
            <a:r>
              <a:rPr lang="zh-CN" altLang="en-US" sz="3200" b="1" dirty="0" smtClean="0"/>
              <a:t>为本的文化氛围。</a:t>
            </a:r>
            <a:endParaRPr lang="en-US" altLang="zh-CN" sz="3200" b="1" dirty="0" smtClean="0"/>
          </a:p>
          <a:p>
            <a:pPr lvl="1"/>
            <a:r>
              <a:rPr lang="zh-CN" altLang="en-US" sz="3200" b="1" dirty="0" smtClean="0"/>
              <a:t>创造开放共享、创新向上的工作环境。</a:t>
            </a:r>
            <a:endParaRPr lang="en-US" altLang="zh-CN" sz="3200" b="1" dirty="0" smtClean="0"/>
          </a:p>
          <a:p>
            <a:pPr lvl="1"/>
            <a:r>
              <a:rPr lang="zh-CN" altLang="en-US" sz="3200" b="1" dirty="0" smtClean="0"/>
              <a:t>建立学习型、科研型、创新型的团队与组织。</a:t>
            </a:r>
            <a:endParaRPr lang="en-US" altLang="zh-CN" sz="3200" b="1" dirty="0" smtClean="0"/>
          </a:p>
          <a:p>
            <a:pPr lvl="1"/>
            <a:r>
              <a:rPr lang="zh-CN" altLang="en-US" sz="3200" b="1" dirty="0" smtClean="0"/>
              <a:t>建立良好的激励与绩效考评机制。</a:t>
            </a:r>
            <a:endParaRPr lang="en-US" altLang="zh-CN" sz="3200" b="1" dirty="0" smtClean="0"/>
          </a:p>
          <a:p>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30</a:t>
            </a:fld>
            <a:endParaRPr lang="zh-CN" altLang="en-US"/>
          </a:p>
        </p:txBody>
      </p:sp>
      <p:sp>
        <p:nvSpPr>
          <p:cNvPr id="5" name="页脚占位符 4"/>
          <p:cNvSpPr>
            <a:spLocks noGrp="1"/>
          </p:cNvSpPr>
          <p:nvPr>
            <p:ph type="ftr" sz="quarter" idx="11"/>
          </p:nvPr>
        </p:nvSpPr>
        <p:spPr/>
        <p:txBody>
          <a:bodyPr/>
          <a:lstStyle/>
          <a:p>
            <a:endParaRPr lang="zh-CN" altLang="en-US"/>
          </a:p>
        </p:txBody>
      </p:sp>
    </p:spTree>
    <p:extLst>
      <p:ext uri="{BB962C8B-B14F-4D97-AF65-F5344CB8AC3E}">
        <p14:creationId xmlns:p14="http://schemas.microsoft.com/office/powerpoint/2010/main" val="7321679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sz="4500" b="1" dirty="0" smtClean="0">
                <a:solidFill>
                  <a:srgbClr val="C00000"/>
                </a:solidFill>
              </a:rPr>
              <a:t>结论：图书馆服务与能力建设</a:t>
            </a:r>
            <a:endParaRPr lang="zh-CN" altLang="en-US" sz="4500" b="1" dirty="0">
              <a:solidFill>
                <a:srgbClr val="C00000"/>
              </a:solidFill>
            </a:endParaRPr>
          </a:p>
        </p:txBody>
      </p:sp>
      <p:sp>
        <p:nvSpPr>
          <p:cNvPr id="3" name="内容占位符 2"/>
          <p:cNvSpPr>
            <a:spLocks noGrp="1"/>
          </p:cNvSpPr>
          <p:nvPr>
            <p:ph idx="1"/>
          </p:nvPr>
        </p:nvSpPr>
        <p:spPr>
          <a:xfrm>
            <a:off x="611560" y="1772816"/>
            <a:ext cx="8001056" cy="4697427"/>
          </a:xfrm>
        </p:spPr>
        <p:txBody>
          <a:bodyPr/>
          <a:lstStyle/>
          <a:p>
            <a:pPr>
              <a:buNone/>
            </a:pPr>
            <a:endParaRPr lang="en-US" altLang="zh-CN" dirty="0" smtClean="0"/>
          </a:p>
          <a:p>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圆角矩形 5"/>
          <p:cNvSpPr/>
          <p:nvPr/>
        </p:nvSpPr>
        <p:spPr>
          <a:xfrm>
            <a:off x="642910" y="5143512"/>
            <a:ext cx="7858180" cy="114300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zh-CN" altLang="en-US" sz="4000" b="1" dirty="0" smtClean="0">
                <a:solidFill>
                  <a:srgbClr val="C00000"/>
                </a:solidFill>
              </a:rPr>
              <a:t>从知识的宝库，到知识的喷泉</a:t>
            </a:r>
            <a:endParaRPr lang="zh-CN" altLang="en-US" sz="4000" dirty="0"/>
          </a:p>
        </p:txBody>
      </p:sp>
      <p:sp>
        <p:nvSpPr>
          <p:cNvPr id="7" name="圆角矩形 6"/>
          <p:cNvSpPr/>
          <p:nvPr/>
        </p:nvSpPr>
        <p:spPr>
          <a:xfrm>
            <a:off x="1214414" y="1857364"/>
            <a:ext cx="6786610" cy="1143008"/>
          </a:xfrm>
          <a:prstGeom prst="roundRec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t>从资源能力到服务能力</a:t>
            </a:r>
          </a:p>
        </p:txBody>
      </p:sp>
      <p:sp>
        <p:nvSpPr>
          <p:cNvPr id="8" name="圆角矩形 7"/>
          <p:cNvSpPr/>
          <p:nvPr/>
        </p:nvSpPr>
        <p:spPr>
          <a:xfrm>
            <a:off x="1142976" y="3429000"/>
            <a:ext cx="6929486" cy="128588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t>从传统服务能力到新型服务能力</a:t>
            </a:r>
            <a:endParaRPr lang="zh-CN" altLang="en-US" sz="3600" b="1" dirty="0"/>
          </a:p>
        </p:txBody>
      </p:sp>
    </p:spTree>
    <p:extLst>
      <p:ext uri="{BB962C8B-B14F-4D97-AF65-F5344CB8AC3E}">
        <p14:creationId xmlns:p14="http://schemas.microsoft.com/office/powerpoint/2010/main" val="2561209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5" name="Picture 3"/>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0" y="500042"/>
            <a:ext cx="6353086" cy="39290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descr="C:\Users\初景利\Desktop\140068324531095576.jpg"/>
          <p:cNvPicPr>
            <a:picLocks noChangeAspect="1" noChangeArrowheads="1"/>
          </p:cNvPicPr>
          <p:nvPr/>
        </p:nvPicPr>
        <p:blipFill>
          <a:blip r:embed="rId3"/>
          <a:srcRect/>
          <a:stretch>
            <a:fillRect/>
          </a:stretch>
        </p:blipFill>
        <p:spPr bwMode="auto">
          <a:xfrm>
            <a:off x="2983337" y="3500438"/>
            <a:ext cx="6160664" cy="335756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blinds(horizontal)">
                                      <p:cBhvr>
                                        <p:cTn id="11"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33</a:t>
            </a:fld>
            <a:endParaRPr lang="zh-CN" altLang="en-US"/>
          </a:p>
        </p:txBody>
      </p:sp>
      <p:sp>
        <p:nvSpPr>
          <p:cNvPr id="5" name="内容占位符 4"/>
          <p:cNvSpPr>
            <a:spLocks noGrp="1"/>
          </p:cNvSpPr>
          <p:nvPr>
            <p:ph sz="quarter" idx="1"/>
          </p:nvPr>
        </p:nvSpPr>
        <p:spPr>
          <a:xfrm>
            <a:off x="500034" y="928670"/>
            <a:ext cx="8143932" cy="5286380"/>
          </a:xfrm>
        </p:spPr>
        <p:txBody>
          <a:bodyPr>
            <a:normAutofit/>
          </a:bodyPr>
          <a:lstStyle/>
          <a:p>
            <a:pPr>
              <a:buNone/>
            </a:pPr>
            <a:r>
              <a:rPr lang="zh-CN" altLang="en-US" sz="4000" b="1" dirty="0" smtClean="0">
                <a:solidFill>
                  <a:srgbClr val="0000FF"/>
                </a:solidFill>
              </a:rPr>
              <a:t>  </a:t>
            </a:r>
            <a:r>
              <a:rPr lang="zh-CN" altLang="en-US" sz="4400" b="1" dirty="0" smtClean="0">
                <a:solidFill>
                  <a:srgbClr val="0000FF"/>
                </a:solidFill>
              </a:rPr>
              <a:t>很多人一生就输在对新生事物的看法上：</a:t>
            </a:r>
            <a:endParaRPr lang="en-US" altLang="zh-CN" sz="4400" b="1" dirty="0" smtClean="0">
              <a:solidFill>
                <a:srgbClr val="0000FF"/>
              </a:solidFill>
            </a:endParaRPr>
          </a:p>
          <a:p>
            <a:pPr>
              <a:buNone/>
            </a:pPr>
            <a:r>
              <a:rPr lang="zh-CN" altLang="en-US" sz="4000" b="1" dirty="0" smtClean="0">
                <a:solidFill>
                  <a:srgbClr val="0000FF"/>
                </a:solidFill>
              </a:rPr>
              <a:t>    </a:t>
            </a:r>
            <a:r>
              <a:rPr lang="zh-CN" altLang="en-US" sz="4000" b="1" dirty="0" smtClean="0">
                <a:solidFill>
                  <a:srgbClr val="0000FF"/>
                </a:solidFill>
              </a:rPr>
              <a:t>第一</a:t>
            </a:r>
            <a:r>
              <a:rPr lang="zh-CN" altLang="en-US" sz="4000" b="1" dirty="0" smtClean="0">
                <a:solidFill>
                  <a:srgbClr val="0000FF"/>
                </a:solidFill>
              </a:rPr>
              <a:t>，看不见；</a:t>
            </a:r>
            <a:endParaRPr lang="en-US" altLang="zh-CN" sz="4000" b="1" dirty="0" smtClean="0">
              <a:solidFill>
                <a:srgbClr val="0000FF"/>
              </a:solidFill>
            </a:endParaRPr>
          </a:p>
          <a:p>
            <a:pPr>
              <a:buNone/>
            </a:pPr>
            <a:r>
              <a:rPr lang="zh-CN" altLang="en-US" sz="4000" b="1" dirty="0" smtClean="0">
                <a:solidFill>
                  <a:srgbClr val="0000FF"/>
                </a:solidFill>
              </a:rPr>
              <a:t>    </a:t>
            </a:r>
            <a:r>
              <a:rPr lang="zh-CN" altLang="en-US" sz="4000" b="1" dirty="0" smtClean="0">
                <a:solidFill>
                  <a:srgbClr val="0000FF"/>
                </a:solidFill>
              </a:rPr>
              <a:t>第二</a:t>
            </a:r>
            <a:r>
              <a:rPr lang="zh-CN" altLang="en-US" sz="4000" b="1" dirty="0" smtClean="0">
                <a:solidFill>
                  <a:srgbClr val="0000FF"/>
                </a:solidFill>
              </a:rPr>
              <a:t>，看不起；</a:t>
            </a:r>
            <a:endParaRPr lang="en-US" altLang="zh-CN" sz="4000" b="1" dirty="0" smtClean="0">
              <a:solidFill>
                <a:srgbClr val="0000FF"/>
              </a:solidFill>
            </a:endParaRPr>
          </a:p>
          <a:p>
            <a:pPr>
              <a:buNone/>
            </a:pPr>
            <a:r>
              <a:rPr lang="zh-CN" altLang="en-US" sz="4000" b="1" dirty="0" smtClean="0">
                <a:solidFill>
                  <a:srgbClr val="0000FF"/>
                </a:solidFill>
              </a:rPr>
              <a:t>    </a:t>
            </a:r>
            <a:r>
              <a:rPr lang="zh-CN" altLang="en-US" sz="4000" b="1" dirty="0" smtClean="0">
                <a:solidFill>
                  <a:srgbClr val="0000FF"/>
                </a:solidFill>
              </a:rPr>
              <a:t>第三</a:t>
            </a:r>
            <a:r>
              <a:rPr lang="zh-CN" altLang="en-US" sz="4000" b="1" dirty="0" smtClean="0">
                <a:solidFill>
                  <a:srgbClr val="0000FF"/>
                </a:solidFill>
              </a:rPr>
              <a:t>，看不懂；</a:t>
            </a:r>
            <a:endParaRPr lang="en-US" altLang="zh-CN" sz="4000" b="1" dirty="0" smtClean="0">
              <a:solidFill>
                <a:srgbClr val="0000FF"/>
              </a:solidFill>
            </a:endParaRPr>
          </a:p>
          <a:p>
            <a:pPr>
              <a:buNone/>
            </a:pPr>
            <a:r>
              <a:rPr lang="zh-CN" altLang="en-US" sz="4000" b="1" dirty="0" smtClean="0">
                <a:solidFill>
                  <a:srgbClr val="0000FF"/>
                </a:solidFill>
              </a:rPr>
              <a:t>    </a:t>
            </a:r>
            <a:r>
              <a:rPr lang="zh-CN" altLang="en-US" sz="4000" b="1" dirty="0" smtClean="0">
                <a:solidFill>
                  <a:srgbClr val="0000FF"/>
                </a:solidFill>
              </a:rPr>
              <a:t>第四</a:t>
            </a:r>
            <a:r>
              <a:rPr lang="zh-CN" altLang="en-US" sz="4000" b="1" dirty="0" smtClean="0">
                <a:solidFill>
                  <a:srgbClr val="0000FF"/>
                </a:solidFill>
              </a:rPr>
              <a:t>，来不及。</a:t>
            </a:r>
            <a:endParaRPr lang="zh-CN" altLang="en-US" sz="4000" b="1" dirty="0">
              <a:solidFill>
                <a:srgbClr val="0000FF"/>
              </a:solidFill>
            </a:endParaRPr>
          </a:p>
        </p:txBody>
      </p:sp>
      <p:pic>
        <p:nvPicPr>
          <p:cNvPr id="6" name="Picture 4" descr="https://p.ssl.qhimg.com/dmfd/180_180_80/t012d83822b6200f890.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9256" y="2285992"/>
            <a:ext cx="2857520" cy="2857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灯片编号占位符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charset="0"/>
                <a:ea typeface="宋体" charset="-122"/>
              </a:defRPr>
            </a:lvl1pPr>
            <a:lvl2pPr marL="742950" indent="-285750" eaLnBrk="0" hangingPunct="0">
              <a:spcBef>
                <a:spcPct val="20000"/>
              </a:spcBef>
              <a:buChar char="–"/>
              <a:defRPr sz="2800">
                <a:solidFill>
                  <a:schemeClr val="tx1"/>
                </a:solidFill>
                <a:latin typeface="Arial" charset="0"/>
                <a:ea typeface="宋体" charset="-122"/>
              </a:defRPr>
            </a:lvl2pPr>
            <a:lvl3pPr marL="1143000" indent="-228600" eaLnBrk="0" hangingPunct="0">
              <a:spcBef>
                <a:spcPct val="20000"/>
              </a:spcBef>
              <a:buChar char="•"/>
              <a:defRPr sz="2400">
                <a:solidFill>
                  <a:schemeClr val="tx1"/>
                </a:solidFill>
                <a:latin typeface="Arial" charset="0"/>
                <a:ea typeface="宋体" charset="-122"/>
              </a:defRPr>
            </a:lvl3pPr>
            <a:lvl4pPr marL="1600200" indent="-228600" eaLnBrk="0" hangingPunct="0">
              <a:spcBef>
                <a:spcPct val="20000"/>
              </a:spcBef>
              <a:buChar char="–"/>
              <a:defRPr sz="2000">
                <a:solidFill>
                  <a:schemeClr val="tx1"/>
                </a:solidFill>
                <a:latin typeface="Arial" charset="0"/>
                <a:ea typeface="宋体" charset="-122"/>
              </a:defRPr>
            </a:lvl4pPr>
            <a:lvl5pPr marL="2057400" indent="-228600" eaLnBrk="0" hangingPunct="0">
              <a:spcBef>
                <a:spcPct val="20000"/>
              </a:spcBef>
              <a:buChar char="»"/>
              <a:defRPr sz="2000">
                <a:solidFill>
                  <a:schemeClr val="tx1"/>
                </a:solidFill>
                <a:latin typeface="Arial" charset="0"/>
                <a:ea typeface="宋体" charset="-122"/>
              </a:defRPr>
            </a:lvl5pPr>
            <a:lvl6pPr marL="2514600" indent="-228600" eaLnBrk="0" fontAlgn="base" hangingPunct="0">
              <a:spcBef>
                <a:spcPct val="20000"/>
              </a:spcBef>
              <a:spcAft>
                <a:spcPct val="0"/>
              </a:spcAft>
              <a:buChar char="»"/>
              <a:defRPr sz="2000">
                <a:solidFill>
                  <a:schemeClr val="tx1"/>
                </a:solidFill>
                <a:latin typeface="Arial" charset="0"/>
                <a:ea typeface="宋体" charset="-122"/>
              </a:defRPr>
            </a:lvl6pPr>
            <a:lvl7pPr marL="2971800" indent="-228600" eaLnBrk="0" fontAlgn="base" hangingPunct="0">
              <a:spcBef>
                <a:spcPct val="20000"/>
              </a:spcBef>
              <a:spcAft>
                <a:spcPct val="0"/>
              </a:spcAft>
              <a:buChar char="»"/>
              <a:defRPr sz="2000">
                <a:solidFill>
                  <a:schemeClr val="tx1"/>
                </a:solidFill>
                <a:latin typeface="Arial" charset="0"/>
                <a:ea typeface="宋体" charset="-122"/>
              </a:defRPr>
            </a:lvl7pPr>
            <a:lvl8pPr marL="3429000" indent="-228600" eaLnBrk="0" fontAlgn="base" hangingPunct="0">
              <a:spcBef>
                <a:spcPct val="20000"/>
              </a:spcBef>
              <a:spcAft>
                <a:spcPct val="0"/>
              </a:spcAft>
              <a:buChar char="»"/>
              <a:defRPr sz="2000">
                <a:solidFill>
                  <a:schemeClr val="tx1"/>
                </a:solidFill>
                <a:latin typeface="Arial" charset="0"/>
                <a:ea typeface="宋体" charset="-122"/>
              </a:defRPr>
            </a:lvl8pPr>
            <a:lvl9pPr marL="3886200" indent="-228600" eaLnBrk="0" fontAlgn="base" hangingPunct="0">
              <a:spcBef>
                <a:spcPct val="20000"/>
              </a:spcBef>
              <a:spcAft>
                <a:spcPct val="0"/>
              </a:spcAft>
              <a:buChar char="»"/>
              <a:defRPr sz="2000">
                <a:solidFill>
                  <a:schemeClr val="tx1"/>
                </a:solidFill>
                <a:latin typeface="Arial" charset="0"/>
                <a:ea typeface="宋体" charset="-122"/>
              </a:defRPr>
            </a:lvl9pPr>
          </a:lstStyle>
          <a:p>
            <a:pPr algn="r" eaLnBrk="1" hangingPunct="1">
              <a:spcBef>
                <a:spcPct val="0"/>
              </a:spcBef>
              <a:buFontTx/>
              <a:buNone/>
            </a:pPr>
            <a:fld id="{B1FB7E05-BAFD-4923-8B16-3E5BD41A4A68}" type="slidenum">
              <a:rPr lang="en-US" altLang="zh-CN" sz="1200">
                <a:solidFill>
                  <a:srgbClr val="898989"/>
                </a:solidFill>
                <a:latin typeface="Calibri" pitchFamily="34" charset="0"/>
              </a:rPr>
              <a:pPr algn="r" eaLnBrk="1" hangingPunct="1">
                <a:spcBef>
                  <a:spcPct val="0"/>
                </a:spcBef>
                <a:buFontTx/>
                <a:buNone/>
              </a:pPr>
              <a:t>34</a:t>
            </a:fld>
            <a:endParaRPr lang="en-US" altLang="zh-CN" sz="1200">
              <a:solidFill>
                <a:srgbClr val="898989"/>
              </a:solidFill>
              <a:latin typeface="Calibri" pitchFamily="34" charset="0"/>
            </a:endParaRPr>
          </a:p>
        </p:txBody>
      </p:sp>
      <p:sp>
        <p:nvSpPr>
          <p:cNvPr id="36867" name="灯片编号占位符 5"/>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ea typeface="宋体" charset="-122"/>
              </a:defRPr>
            </a:lvl1pPr>
            <a:lvl2pPr marL="742950" indent="-285750" eaLnBrk="0" hangingPunct="0">
              <a:spcBef>
                <a:spcPct val="20000"/>
              </a:spcBef>
              <a:buChar char="–"/>
              <a:defRPr sz="2800">
                <a:solidFill>
                  <a:schemeClr val="tx1"/>
                </a:solidFill>
                <a:latin typeface="Arial" charset="0"/>
                <a:ea typeface="宋体" charset="-122"/>
              </a:defRPr>
            </a:lvl2pPr>
            <a:lvl3pPr marL="1143000" indent="-228600" eaLnBrk="0" hangingPunct="0">
              <a:spcBef>
                <a:spcPct val="20000"/>
              </a:spcBef>
              <a:buChar char="•"/>
              <a:defRPr sz="2400">
                <a:solidFill>
                  <a:schemeClr val="tx1"/>
                </a:solidFill>
                <a:latin typeface="Arial" charset="0"/>
                <a:ea typeface="宋体" charset="-122"/>
              </a:defRPr>
            </a:lvl3pPr>
            <a:lvl4pPr marL="1600200" indent="-228600" eaLnBrk="0" hangingPunct="0">
              <a:spcBef>
                <a:spcPct val="20000"/>
              </a:spcBef>
              <a:buChar char="–"/>
              <a:defRPr sz="2000">
                <a:solidFill>
                  <a:schemeClr val="tx1"/>
                </a:solidFill>
                <a:latin typeface="Arial" charset="0"/>
                <a:ea typeface="宋体" charset="-122"/>
              </a:defRPr>
            </a:lvl4pPr>
            <a:lvl5pPr marL="2057400" indent="-228600" eaLnBrk="0" hangingPunct="0">
              <a:spcBef>
                <a:spcPct val="20000"/>
              </a:spcBef>
              <a:buChar char="»"/>
              <a:defRPr sz="2000">
                <a:solidFill>
                  <a:schemeClr val="tx1"/>
                </a:solidFill>
                <a:latin typeface="Arial" charset="0"/>
                <a:ea typeface="宋体" charset="-122"/>
              </a:defRPr>
            </a:lvl5pPr>
            <a:lvl6pPr marL="2514600" indent="-228600" eaLnBrk="0" fontAlgn="base" hangingPunct="0">
              <a:spcBef>
                <a:spcPct val="20000"/>
              </a:spcBef>
              <a:spcAft>
                <a:spcPct val="0"/>
              </a:spcAft>
              <a:buChar char="»"/>
              <a:defRPr sz="2000">
                <a:solidFill>
                  <a:schemeClr val="tx1"/>
                </a:solidFill>
                <a:latin typeface="Arial" charset="0"/>
                <a:ea typeface="宋体" charset="-122"/>
              </a:defRPr>
            </a:lvl6pPr>
            <a:lvl7pPr marL="2971800" indent="-228600" eaLnBrk="0" fontAlgn="base" hangingPunct="0">
              <a:spcBef>
                <a:spcPct val="20000"/>
              </a:spcBef>
              <a:spcAft>
                <a:spcPct val="0"/>
              </a:spcAft>
              <a:buChar char="»"/>
              <a:defRPr sz="2000">
                <a:solidFill>
                  <a:schemeClr val="tx1"/>
                </a:solidFill>
                <a:latin typeface="Arial" charset="0"/>
                <a:ea typeface="宋体" charset="-122"/>
              </a:defRPr>
            </a:lvl7pPr>
            <a:lvl8pPr marL="3429000" indent="-228600" eaLnBrk="0" fontAlgn="base" hangingPunct="0">
              <a:spcBef>
                <a:spcPct val="20000"/>
              </a:spcBef>
              <a:spcAft>
                <a:spcPct val="0"/>
              </a:spcAft>
              <a:buChar char="»"/>
              <a:defRPr sz="2000">
                <a:solidFill>
                  <a:schemeClr val="tx1"/>
                </a:solidFill>
                <a:latin typeface="Arial" charset="0"/>
                <a:ea typeface="宋体" charset="-122"/>
              </a:defRPr>
            </a:lvl8pPr>
            <a:lvl9pPr marL="3886200" indent="-228600" eaLnBrk="0" fontAlgn="base" hangingPunct="0">
              <a:spcBef>
                <a:spcPct val="20000"/>
              </a:spcBef>
              <a:spcAft>
                <a:spcPct val="0"/>
              </a:spcAft>
              <a:buChar char="»"/>
              <a:defRPr sz="2000">
                <a:solidFill>
                  <a:schemeClr val="tx1"/>
                </a:solidFill>
                <a:latin typeface="Arial" charset="0"/>
                <a:ea typeface="宋体" charset="-122"/>
              </a:defRPr>
            </a:lvl9pPr>
          </a:lstStyle>
          <a:p>
            <a:pPr algn="r" eaLnBrk="1" hangingPunct="1">
              <a:spcBef>
                <a:spcPct val="0"/>
              </a:spcBef>
              <a:buFontTx/>
              <a:buNone/>
            </a:pPr>
            <a:fld id="{32BD03C1-F093-4C06-9DA8-FC1A7A61C9C7}" type="slidenum">
              <a:rPr lang="en-US" altLang="zh-CN" sz="1000"/>
              <a:pPr algn="r" eaLnBrk="1" hangingPunct="1">
                <a:spcBef>
                  <a:spcPct val="0"/>
                </a:spcBef>
                <a:buFontTx/>
                <a:buNone/>
              </a:pPr>
              <a:t>34</a:t>
            </a:fld>
            <a:endParaRPr lang="en-US" altLang="zh-CN" sz="1000"/>
          </a:p>
        </p:txBody>
      </p:sp>
      <p:sp>
        <p:nvSpPr>
          <p:cNvPr id="36868" name="Rectangle 2"/>
          <p:cNvSpPr>
            <a:spLocks noGrp="1" noChangeArrowheads="1"/>
          </p:cNvSpPr>
          <p:nvPr>
            <p:ph type="title" idx="4294967295"/>
          </p:nvPr>
        </p:nvSpPr>
        <p:spPr/>
        <p:txBody>
          <a:bodyPr anchor="b"/>
          <a:lstStyle/>
          <a:p>
            <a:pPr eaLnBrk="1" hangingPunct="1"/>
            <a:endParaRPr lang="zh-CN" altLang="zh-CN" smtClean="0"/>
          </a:p>
        </p:txBody>
      </p:sp>
      <p:sp>
        <p:nvSpPr>
          <p:cNvPr id="36869"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ea typeface="宋体" charset="-122"/>
              </a:defRPr>
            </a:lvl1pPr>
            <a:lvl2pPr marL="742950" indent="-285750" eaLnBrk="0" hangingPunct="0">
              <a:spcBef>
                <a:spcPct val="20000"/>
              </a:spcBef>
              <a:buChar char="–"/>
              <a:defRPr sz="2800">
                <a:solidFill>
                  <a:schemeClr val="tx1"/>
                </a:solidFill>
                <a:latin typeface="Arial" charset="0"/>
                <a:ea typeface="宋体" charset="-122"/>
              </a:defRPr>
            </a:lvl2pPr>
            <a:lvl3pPr marL="1143000" indent="-228600" eaLnBrk="0" hangingPunct="0">
              <a:spcBef>
                <a:spcPct val="20000"/>
              </a:spcBef>
              <a:buChar char="•"/>
              <a:defRPr sz="2400">
                <a:solidFill>
                  <a:schemeClr val="tx1"/>
                </a:solidFill>
                <a:latin typeface="Arial" charset="0"/>
                <a:ea typeface="宋体" charset="-122"/>
              </a:defRPr>
            </a:lvl3pPr>
            <a:lvl4pPr marL="1600200" indent="-228600" eaLnBrk="0" hangingPunct="0">
              <a:spcBef>
                <a:spcPct val="20000"/>
              </a:spcBef>
              <a:buChar char="–"/>
              <a:defRPr sz="2000">
                <a:solidFill>
                  <a:schemeClr val="tx1"/>
                </a:solidFill>
                <a:latin typeface="Arial" charset="0"/>
                <a:ea typeface="宋体" charset="-122"/>
              </a:defRPr>
            </a:lvl4pPr>
            <a:lvl5pPr marL="2057400" indent="-228600" eaLnBrk="0" hangingPunct="0">
              <a:spcBef>
                <a:spcPct val="20000"/>
              </a:spcBef>
              <a:buChar char="»"/>
              <a:defRPr sz="2000">
                <a:solidFill>
                  <a:schemeClr val="tx1"/>
                </a:solidFill>
                <a:latin typeface="Arial" charset="0"/>
                <a:ea typeface="宋体" charset="-122"/>
              </a:defRPr>
            </a:lvl5pPr>
            <a:lvl6pPr marL="2514600" indent="-228600" eaLnBrk="0" fontAlgn="base" hangingPunct="0">
              <a:spcBef>
                <a:spcPct val="20000"/>
              </a:spcBef>
              <a:spcAft>
                <a:spcPct val="0"/>
              </a:spcAft>
              <a:buChar char="»"/>
              <a:defRPr sz="2000">
                <a:solidFill>
                  <a:schemeClr val="tx1"/>
                </a:solidFill>
                <a:latin typeface="Arial" charset="0"/>
                <a:ea typeface="宋体" charset="-122"/>
              </a:defRPr>
            </a:lvl6pPr>
            <a:lvl7pPr marL="2971800" indent="-228600" eaLnBrk="0" fontAlgn="base" hangingPunct="0">
              <a:spcBef>
                <a:spcPct val="20000"/>
              </a:spcBef>
              <a:spcAft>
                <a:spcPct val="0"/>
              </a:spcAft>
              <a:buChar char="»"/>
              <a:defRPr sz="2000">
                <a:solidFill>
                  <a:schemeClr val="tx1"/>
                </a:solidFill>
                <a:latin typeface="Arial" charset="0"/>
                <a:ea typeface="宋体" charset="-122"/>
              </a:defRPr>
            </a:lvl7pPr>
            <a:lvl8pPr marL="3429000" indent="-228600" eaLnBrk="0" fontAlgn="base" hangingPunct="0">
              <a:spcBef>
                <a:spcPct val="20000"/>
              </a:spcBef>
              <a:spcAft>
                <a:spcPct val="0"/>
              </a:spcAft>
              <a:buChar char="»"/>
              <a:defRPr sz="2000">
                <a:solidFill>
                  <a:schemeClr val="tx1"/>
                </a:solidFill>
                <a:latin typeface="Arial" charset="0"/>
                <a:ea typeface="宋体" charset="-122"/>
              </a:defRPr>
            </a:lvl8pPr>
            <a:lvl9pPr marL="3886200" indent="-228600" eaLnBrk="0" fontAlgn="base" hangingPunct="0">
              <a:spcBef>
                <a:spcPct val="20000"/>
              </a:spcBef>
              <a:spcAft>
                <a:spcPct val="0"/>
              </a:spcAft>
              <a:buChar char="»"/>
              <a:defRPr sz="2000">
                <a:solidFill>
                  <a:schemeClr val="tx1"/>
                </a:solidFill>
                <a:latin typeface="Arial" charset="0"/>
                <a:ea typeface="宋体" charset="-122"/>
              </a:defRPr>
            </a:lvl9pPr>
          </a:lstStyle>
          <a:p>
            <a:pPr eaLnBrk="1" hangingPunct="1">
              <a:spcBef>
                <a:spcPct val="0"/>
              </a:spcBef>
              <a:buFontTx/>
              <a:buNone/>
            </a:pPr>
            <a:fld id="{3A03A897-7A51-4FEB-97D7-EAEED798B93D}" type="slidenum">
              <a:rPr lang="en-US" altLang="zh-CN" sz="1400" smtClean="0"/>
              <a:pPr eaLnBrk="1" hangingPunct="1">
                <a:spcBef>
                  <a:spcPct val="0"/>
                </a:spcBef>
                <a:buFontTx/>
                <a:buNone/>
              </a:pPr>
              <a:t>34</a:t>
            </a:fld>
            <a:endParaRPr lang="en-US" altLang="zh-CN" sz="1400" smtClean="0"/>
          </a:p>
        </p:txBody>
      </p:sp>
      <p:sp>
        <p:nvSpPr>
          <p:cNvPr id="36870" name="TextBox 6"/>
          <p:cNvSpPr txBox="1">
            <a:spLocks noChangeArrowheads="1"/>
          </p:cNvSpPr>
          <p:nvPr/>
        </p:nvSpPr>
        <p:spPr bwMode="auto">
          <a:xfrm>
            <a:off x="1447800" y="4648200"/>
            <a:ext cx="6248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宋体" charset="-122"/>
              </a:defRPr>
            </a:lvl1pPr>
            <a:lvl2pPr marL="742950" indent="-285750" eaLnBrk="0" hangingPunct="0">
              <a:spcBef>
                <a:spcPct val="20000"/>
              </a:spcBef>
              <a:buChar char="–"/>
              <a:defRPr sz="2800">
                <a:solidFill>
                  <a:schemeClr val="tx1"/>
                </a:solidFill>
                <a:latin typeface="Arial" charset="0"/>
                <a:ea typeface="宋体" charset="-122"/>
              </a:defRPr>
            </a:lvl2pPr>
            <a:lvl3pPr marL="1143000" indent="-228600" eaLnBrk="0" hangingPunct="0">
              <a:spcBef>
                <a:spcPct val="20000"/>
              </a:spcBef>
              <a:buChar char="•"/>
              <a:defRPr sz="2400">
                <a:solidFill>
                  <a:schemeClr val="tx1"/>
                </a:solidFill>
                <a:latin typeface="Arial" charset="0"/>
                <a:ea typeface="宋体" charset="-122"/>
              </a:defRPr>
            </a:lvl3pPr>
            <a:lvl4pPr marL="1600200" indent="-228600" eaLnBrk="0" hangingPunct="0">
              <a:spcBef>
                <a:spcPct val="20000"/>
              </a:spcBef>
              <a:buChar char="–"/>
              <a:defRPr sz="2000">
                <a:solidFill>
                  <a:schemeClr val="tx1"/>
                </a:solidFill>
                <a:latin typeface="Arial" charset="0"/>
                <a:ea typeface="宋体" charset="-122"/>
              </a:defRPr>
            </a:lvl4pPr>
            <a:lvl5pPr marL="2057400" indent="-228600" eaLnBrk="0" hangingPunct="0">
              <a:spcBef>
                <a:spcPct val="20000"/>
              </a:spcBef>
              <a:buChar char="»"/>
              <a:defRPr sz="2000">
                <a:solidFill>
                  <a:schemeClr val="tx1"/>
                </a:solidFill>
                <a:latin typeface="Arial" charset="0"/>
                <a:ea typeface="宋体" charset="-122"/>
              </a:defRPr>
            </a:lvl5pPr>
            <a:lvl6pPr marL="2514600" indent="-228600" eaLnBrk="0" fontAlgn="base" hangingPunct="0">
              <a:spcBef>
                <a:spcPct val="20000"/>
              </a:spcBef>
              <a:spcAft>
                <a:spcPct val="0"/>
              </a:spcAft>
              <a:buChar char="»"/>
              <a:defRPr sz="2000">
                <a:solidFill>
                  <a:schemeClr val="tx1"/>
                </a:solidFill>
                <a:latin typeface="Arial" charset="0"/>
                <a:ea typeface="宋体" charset="-122"/>
              </a:defRPr>
            </a:lvl6pPr>
            <a:lvl7pPr marL="2971800" indent="-228600" eaLnBrk="0" fontAlgn="base" hangingPunct="0">
              <a:spcBef>
                <a:spcPct val="20000"/>
              </a:spcBef>
              <a:spcAft>
                <a:spcPct val="0"/>
              </a:spcAft>
              <a:buChar char="»"/>
              <a:defRPr sz="2000">
                <a:solidFill>
                  <a:schemeClr val="tx1"/>
                </a:solidFill>
                <a:latin typeface="Arial" charset="0"/>
                <a:ea typeface="宋体" charset="-122"/>
              </a:defRPr>
            </a:lvl7pPr>
            <a:lvl8pPr marL="3429000" indent="-228600" eaLnBrk="0" fontAlgn="base" hangingPunct="0">
              <a:spcBef>
                <a:spcPct val="20000"/>
              </a:spcBef>
              <a:spcAft>
                <a:spcPct val="0"/>
              </a:spcAft>
              <a:buChar char="»"/>
              <a:defRPr sz="2000">
                <a:solidFill>
                  <a:schemeClr val="tx1"/>
                </a:solidFill>
                <a:latin typeface="Arial" charset="0"/>
                <a:ea typeface="宋体" charset="-122"/>
              </a:defRPr>
            </a:lvl8pPr>
            <a:lvl9pPr marL="3886200" indent="-228600" eaLnBrk="0" fontAlgn="base" hangingPunct="0">
              <a:spcBef>
                <a:spcPct val="20000"/>
              </a:spcBef>
              <a:spcAft>
                <a:spcPct val="0"/>
              </a:spcAft>
              <a:buChar char="»"/>
              <a:defRPr sz="2000">
                <a:solidFill>
                  <a:schemeClr val="tx1"/>
                </a:solidFill>
                <a:latin typeface="Arial" charset="0"/>
                <a:ea typeface="宋体" charset="-122"/>
              </a:defRPr>
            </a:lvl9pPr>
          </a:lstStyle>
          <a:p>
            <a:pPr eaLnBrk="1" hangingPunct="1">
              <a:spcBef>
                <a:spcPct val="0"/>
              </a:spcBef>
              <a:buFontTx/>
              <a:buNone/>
            </a:pPr>
            <a:r>
              <a:rPr lang="zh-CN" altLang="en-US" sz="2800" b="1"/>
              <a:t>手机号：</a:t>
            </a:r>
            <a:r>
              <a:rPr lang="en-US" altLang="zh-CN" sz="2800" b="1"/>
              <a:t>13911281621</a:t>
            </a:r>
          </a:p>
          <a:p>
            <a:pPr eaLnBrk="1" hangingPunct="1">
              <a:spcBef>
                <a:spcPct val="0"/>
              </a:spcBef>
              <a:buFontTx/>
              <a:buNone/>
            </a:pPr>
            <a:r>
              <a:rPr lang="zh-CN" altLang="en-US" sz="2800" b="1"/>
              <a:t>电子邮箱：</a:t>
            </a:r>
            <a:r>
              <a:rPr lang="en-US" altLang="zh-CN" sz="2800" b="1"/>
              <a:t>chujl@mail.las.ac.cn</a:t>
            </a:r>
            <a:endParaRPr lang="zh-CN" altLang="en-US" sz="2800" b="1"/>
          </a:p>
        </p:txBody>
      </p:sp>
      <p:sp>
        <p:nvSpPr>
          <p:cNvPr id="2" name="矩形 1"/>
          <p:cNvSpPr/>
          <p:nvPr/>
        </p:nvSpPr>
        <p:spPr>
          <a:xfrm>
            <a:off x="3272605" y="762000"/>
            <a:ext cx="2598789" cy="110799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zh-CN" altLang="en-US" sz="6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宋体" pitchFamily="2" charset="-122"/>
              </a:rPr>
              <a:t>谢谢</a:t>
            </a:r>
            <a:r>
              <a:rPr lang="zh-CN" alt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宋体" pitchFamily="2" charset="-122"/>
              </a:rPr>
              <a:t>！</a:t>
            </a:r>
          </a:p>
        </p:txBody>
      </p:sp>
      <p:sp>
        <p:nvSpPr>
          <p:cNvPr id="9" name="页脚占位符 8"/>
          <p:cNvSpPr>
            <a:spLocks noGrp="1"/>
          </p:cNvSpPr>
          <p:nvPr>
            <p:ph type="ftr" sz="quarter" idx="11"/>
          </p:nvPr>
        </p:nvSpPr>
        <p:spPr/>
        <p:txBody>
          <a:bodyPr/>
          <a:lstStyle/>
          <a:p>
            <a:endParaRPr lang="zh-CN" altLang="en-US"/>
          </a:p>
        </p:txBody>
      </p:sp>
      <p:pic>
        <p:nvPicPr>
          <p:cNvPr id="10" name="Picture 2"/>
          <p:cNvPicPr>
            <a:picLocks noChangeAspect="1" noChangeArrowheads="1"/>
          </p:cNvPicPr>
          <p:nvPr/>
        </p:nvPicPr>
        <p:blipFill>
          <a:blip r:embed="rId2"/>
          <a:srcRect/>
          <a:stretch>
            <a:fillRect/>
          </a:stretch>
        </p:blipFill>
        <p:spPr bwMode="auto">
          <a:xfrm>
            <a:off x="3127365" y="1928802"/>
            <a:ext cx="2435235" cy="2528898"/>
          </a:xfrm>
          <a:prstGeom prst="rect">
            <a:avLst/>
          </a:prstGeom>
          <a:noFill/>
          <a:ln w="9525">
            <a:noFill/>
            <a:miter lim="800000"/>
            <a:headEnd/>
            <a:tailEnd/>
          </a:ln>
          <a:effectLst/>
        </p:spPr>
      </p:pic>
    </p:spTree>
    <p:extLst>
      <p:ext uri="{BB962C8B-B14F-4D97-AF65-F5344CB8AC3E}">
        <p14:creationId xmlns:p14="http://schemas.microsoft.com/office/powerpoint/2010/main" val="59616301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838200"/>
            <a:ext cx="8229600" cy="579438"/>
          </a:xfrm>
        </p:spPr>
        <p:txBody>
          <a:bodyPr>
            <a:noAutofit/>
          </a:bodyPr>
          <a:lstStyle/>
          <a:p>
            <a:pPr algn="ctr">
              <a:buClr>
                <a:schemeClr val="accent1"/>
              </a:buClr>
              <a:buSzPct val="85000"/>
              <a:defRPr/>
            </a:pPr>
            <a:r>
              <a:rPr lang="zh-CN" altLang="en-US" sz="4800" b="1" dirty="0" smtClean="0">
                <a:solidFill>
                  <a:srgbClr val="C00000"/>
                </a:solidFill>
              </a:rPr>
              <a:t>变化</a:t>
            </a:r>
            <a:r>
              <a:rPr lang="zh-CN" altLang="en-US" sz="3600" b="1" dirty="0" smtClean="0">
                <a:solidFill>
                  <a:srgbClr val="C00000"/>
                </a:solidFill>
              </a:rPr>
              <a:t>：变化速度超乎想象</a:t>
            </a:r>
          </a:p>
        </p:txBody>
      </p:sp>
      <p:sp>
        <p:nvSpPr>
          <p:cNvPr id="16387" name="Rectangle 3"/>
          <p:cNvSpPr>
            <a:spLocks noGrp="1" noChangeArrowheads="1"/>
          </p:cNvSpPr>
          <p:nvPr>
            <p:ph type="body" idx="1"/>
          </p:nvPr>
        </p:nvSpPr>
        <p:spPr>
          <a:xfrm>
            <a:off x="428596" y="1643050"/>
            <a:ext cx="8286808" cy="5000660"/>
          </a:xfrm>
        </p:spPr>
        <p:txBody>
          <a:bodyPr>
            <a:normAutofit fontScale="77500" lnSpcReduction="20000"/>
          </a:bodyPr>
          <a:lstStyle/>
          <a:p>
            <a:pPr>
              <a:spcBef>
                <a:spcPct val="0"/>
              </a:spcBef>
            </a:pPr>
            <a:r>
              <a:rPr lang="zh-CN" altLang="en-US" sz="3500" b="1" dirty="0" smtClean="0">
                <a:solidFill>
                  <a:srgbClr val="0000FF"/>
                </a:solidFill>
              </a:rPr>
              <a:t>我们所处的环境在过去的二十年里发生的变化超过了过去两百年的变化，特别是技术发展的驱动。这种变化正逐渐改变了传统的学术研究对物理图书馆作为重要信息源满足研究需要的依赖，而走向复杂的有多种选择（不同的获取水平、权威性、深度）的网络。</a:t>
            </a:r>
            <a:endParaRPr lang="en-US" altLang="zh-CN" sz="3500" b="1" dirty="0" smtClean="0">
              <a:solidFill>
                <a:srgbClr val="0000FF"/>
              </a:solidFill>
            </a:endParaRPr>
          </a:p>
          <a:p>
            <a:pPr>
              <a:spcBef>
                <a:spcPct val="0"/>
              </a:spcBef>
              <a:buNone/>
            </a:pPr>
            <a:r>
              <a:rPr lang="en-US" altLang="zh-CN" sz="3500" dirty="0" smtClean="0"/>
              <a:t>                       ----British Library Strategy Plan 2008-2011</a:t>
            </a:r>
          </a:p>
          <a:p>
            <a:pPr>
              <a:spcBef>
                <a:spcPct val="0"/>
              </a:spcBef>
              <a:buNone/>
            </a:pPr>
            <a:endParaRPr lang="en-US" altLang="zh-CN" sz="3500" dirty="0" smtClean="0"/>
          </a:p>
          <a:p>
            <a:pPr>
              <a:spcBef>
                <a:spcPct val="0"/>
              </a:spcBef>
            </a:pPr>
            <a:r>
              <a:rPr lang="en-US" altLang="zh-CN" sz="3500" b="1" dirty="0" smtClean="0">
                <a:solidFill>
                  <a:srgbClr val="0000FF"/>
                </a:solidFill>
              </a:rPr>
              <a:t>Scott </a:t>
            </a:r>
            <a:r>
              <a:rPr lang="en-US" sz="3500" b="1" dirty="0" smtClean="0">
                <a:solidFill>
                  <a:srgbClr val="0000FF"/>
                </a:solidFill>
              </a:rPr>
              <a:t>Nicholson</a:t>
            </a:r>
            <a:r>
              <a:rPr lang="zh-CN" altLang="en-US" sz="3500" b="1" dirty="0" smtClean="0">
                <a:solidFill>
                  <a:srgbClr val="0000FF"/>
                </a:solidFill>
              </a:rPr>
              <a:t>：图书馆界过去五年的变化超过了前面一百年的变化，而未来五年的变化将使过去五年的变化微不足道。</a:t>
            </a:r>
            <a:endParaRPr lang="en-US" altLang="zh-CN" sz="3500" b="1" dirty="0" smtClean="0">
              <a:solidFill>
                <a:srgbClr val="0000FF"/>
              </a:solidFill>
            </a:endParaRPr>
          </a:p>
          <a:p>
            <a:pPr>
              <a:spcBef>
                <a:spcPct val="0"/>
              </a:spcBef>
              <a:buNone/>
            </a:pPr>
            <a:r>
              <a:rPr lang="en-US" altLang="zh-CN" sz="3500" dirty="0" smtClean="0"/>
              <a:t>     </a:t>
            </a:r>
            <a:r>
              <a:rPr lang="en-US" altLang="zh-CN" sz="3300" dirty="0" smtClean="0">
                <a:latin typeface="楷体" pitchFamily="49" charset="-122"/>
                <a:ea typeface="楷体" pitchFamily="49" charset="-122"/>
              </a:rPr>
              <a:t>----</a:t>
            </a:r>
            <a:r>
              <a:rPr lang="zh-CN" altLang="en-US" sz="3300" dirty="0" smtClean="0">
                <a:latin typeface="楷体" pitchFamily="49" charset="-122"/>
                <a:ea typeface="楷体" pitchFamily="49" charset="-122"/>
              </a:rPr>
              <a:t>张晓林</a:t>
            </a:r>
            <a:r>
              <a:rPr lang="en-US" altLang="zh-CN" sz="3300" dirty="0" smtClean="0">
                <a:latin typeface="楷体" pitchFamily="49" charset="-122"/>
                <a:ea typeface="楷体" pitchFamily="49" charset="-122"/>
              </a:rPr>
              <a:t>.</a:t>
            </a:r>
            <a:r>
              <a:rPr lang="zh-CN" altLang="en-US" sz="3300" dirty="0" smtClean="0">
                <a:latin typeface="楷体" pitchFamily="49" charset="-122"/>
                <a:ea typeface="楷体" pitchFamily="49" charset="-122"/>
              </a:rPr>
              <a:t>颠覆数字图书馆的大趋势</a:t>
            </a:r>
            <a:r>
              <a:rPr lang="en-US" altLang="zh-CN" sz="3300" dirty="0" smtClean="0">
                <a:latin typeface="楷体" pitchFamily="49" charset="-122"/>
                <a:ea typeface="楷体" pitchFamily="49" charset="-122"/>
              </a:rPr>
              <a:t>.</a:t>
            </a:r>
            <a:r>
              <a:rPr lang="zh-CN" altLang="en-US" sz="3300" dirty="0" smtClean="0">
                <a:latin typeface="楷体" pitchFamily="49" charset="-122"/>
                <a:ea typeface="楷体" pitchFamily="49" charset="-122"/>
              </a:rPr>
              <a:t>中国图书馆学报</a:t>
            </a:r>
            <a:r>
              <a:rPr lang="en-US" altLang="zh-CN" sz="3300" dirty="0" smtClean="0">
                <a:latin typeface="楷体" pitchFamily="49" charset="-122"/>
                <a:ea typeface="楷体" pitchFamily="49" charset="-122"/>
              </a:rPr>
              <a:t>,2011(5)</a:t>
            </a:r>
            <a:endParaRPr lang="zh-CN" altLang="en-US" sz="3300" dirty="0" smtClean="0">
              <a:latin typeface="楷体" pitchFamily="49" charset="-122"/>
              <a:ea typeface="楷体" pitchFamily="49" charset="-122"/>
            </a:endParaRPr>
          </a:p>
          <a:p>
            <a:pPr>
              <a:spcBef>
                <a:spcPct val="0"/>
              </a:spcBef>
            </a:pPr>
            <a:endParaRPr lang="en-US" altLang="zh-CN" dirty="0" smtClean="0"/>
          </a:p>
          <a:p>
            <a:pPr eaLnBrk="1" hangingPunct="1">
              <a:spcBef>
                <a:spcPct val="0"/>
              </a:spcBef>
              <a:buFontTx/>
              <a:buNone/>
            </a:pPr>
            <a:endParaRPr lang="en-US" altLang="zh-CN" dirty="0" smtClean="0"/>
          </a:p>
          <a:p>
            <a:pPr eaLnBrk="1" hangingPunct="1"/>
            <a:endParaRPr lang="en-US" altLang="zh-C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blinds(horizontal)">
                                      <p:cBhvr>
                                        <p:cTn id="7" dur="500"/>
                                        <p:tgtEl>
                                          <p:spTgt spid="1638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6387">
                                            <p:txEl>
                                              <p:pRg st="3" end="3"/>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灯片编号占位符 5"/>
          <p:cNvSpPr>
            <a:spLocks noGrp="1"/>
          </p:cNvSpPr>
          <p:nvPr>
            <p:ph type="sldNum" sz="quarter" idx="12"/>
          </p:nvPr>
        </p:nvSpPr>
        <p:spPr/>
        <p:txBody>
          <a:bodyPr/>
          <a:lstStyle/>
          <a:p>
            <a:pPr>
              <a:defRPr/>
            </a:pPr>
            <a:fld id="{5955C493-4F81-420C-8074-627889215DAE}" type="slidenum">
              <a:rPr lang="en-US" altLang="zh-CN"/>
              <a:pPr>
                <a:defRPr/>
              </a:pPr>
              <a:t>5</a:t>
            </a:fld>
            <a:endParaRPr lang="en-US" altLang="zh-CN"/>
          </a:p>
        </p:txBody>
      </p:sp>
      <p:sp>
        <p:nvSpPr>
          <p:cNvPr id="10243" name="Rectangle 2"/>
          <p:cNvSpPr>
            <a:spLocks noGrp="1" noChangeArrowheads="1"/>
          </p:cNvSpPr>
          <p:nvPr>
            <p:ph type="title"/>
          </p:nvPr>
        </p:nvSpPr>
        <p:spPr>
          <a:xfrm>
            <a:off x="428596" y="571480"/>
            <a:ext cx="8229600" cy="731838"/>
          </a:xfrm>
        </p:spPr>
        <p:txBody>
          <a:bodyPr>
            <a:noAutofit/>
          </a:bodyPr>
          <a:lstStyle/>
          <a:p>
            <a:pPr algn="ctr"/>
            <a:r>
              <a:rPr lang="zh-CN" altLang="en-US" sz="3600" b="1" dirty="0" smtClean="0">
                <a:solidFill>
                  <a:srgbClr val="C00000"/>
                </a:solidFill>
              </a:rPr>
              <a:t>图书馆要因应而变</a:t>
            </a:r>
            <a:endParaRPr lang="en-US" altLang="zh-CN" sz="3600" b="1" dirty="0" smtClean="0">
              <a:solidFill>
                <a:srgbClr val="C00000"/>
              </a:solidFill>
            </a:endParaRPr>
          </a:p>
        </p:txBody>
      </p:sp>
      <p:sp>
        <p:nvSpPr>
          <p:cNvPr id="10244" name="Rectangle 3"/>
          <p:cNvSpPr>
            <a:spLocks noGrp="1" noChangeArrowheads="1"/>
          </p:cNvSpPr>
          <p:nvPr>
            <p:ph type="body" idx="1"/>
          </p:nvPr>
        </p:nvSpPr>
        <p:spPr/>
        <p:txBody>
          <a:bodyPr/>
          <a:lstStyle/>
          <a:p>
            <a:pPr eaLnBrk="1" hangingPunct="1"/>
            <a:endParaRPr lang="zh-CN" altLang="zh-CN" dirty="0" smtClean="0"/>
          </a:p>
        </p:txBody>
      </p:sp>
      <p:sp>
        <p:nvSpPr>
          <p:cNvPr id="10245" name="Oval 4"/>
          <p:cNvSpPr>
            <a:spLocks noChangeArrowheads="1"/>
          </p:cNvSpPr>
          <p:nvPr/>
        </p:nvSpPr>
        <p:spPr bwMode="auto">
          <a:xfrm>
            <a:off x="2895600" y="3200400"/>
            <a:ext cx="2743200" cy="1676400"/>
          </a:xfrm>
          <a:prstGeom prst="ellipse">
            <a:avLst/>
          </a:prstGeom>
          <a:solidFill>
            <a:srgbClr val="CC3300"/>
          </a:solidFill>
          <a:ln w="9525">
            <a:solidFill>
              <a:schemeClr val="tx1"/>
            </a:solidFill>
            <a:round/>
            <a:headEnd/>
            <a:tailEnd/>
          </a:ln>
        </p:spPr>
        <p:txBody>
          <a:bodyPr wrap="none" anchor="ctr"/>
          <a:lstStyle/>
          <a:p>
            <a:pPr algn="ctr"/>
            <a:r>
              <a:rPr lang="zh-CN" altLang="en-US" sz="2400" b="1" dirty="0" smtClean="0">
                <a:solidFill>
                  <a:schemeClr val="bg1"/>
                </a:solidFill>
                <a:latin typeface="Arial" charset="0"/>
                <a:ea typeface="宋体" pitchFamily="2" charset="-122"/>
              </a:rPr>
              <a:t>图书馆转型变革</a:t>
            </a:r>
            <a:endParaRPr lang="zh-CN" altLang="en-US" sz="2400" b="1" dirty="0">
              <a:solidFill>
                <a:schemeClr val="bg1"/>
              </a:solidFill>
              <a:latin typeface="Arial" charset="0"/>
              <a:ea typeface="宋体" pitchFamily="2" charset="-122"/>
            </a:endParaRPr>
          </a:p>
        </p:txBody>
      </p:sp>
      <p:sp>
        <p:nvSpPr>
          <p:cNvPr id="10246" name="Rectangle 5"/>
          <p:cNvSpPr>
            <a:spLocks noChangeArrowheads="1"/>
          </p:cNvSpPr>
          <p:nvPr/>
        </p:nvSpPr>
        <p:spPr bwMode="auto">
          <a:xfrm>
            <a:off x="685800" y="4572000"/>
            <a:ext cx="1752600" cy="1066800"/>
          </a:xfrm>
          <a:prstGeom prst="rect">
            <a:avLst/>
          </a:prstGeom>
          <a:solidFill>
            <a:srgbClr val="9966FF"/>
          </a:solidFill>
          <a:ln w="9525">
            <a:solidFill>
              <a:srgbClr val="9966FF"/>
            </a:solidFill>
            <a:miter lim="800000"/>
            <a:headEnd/>
            <a:tailEnd/>
          </a:ln>
        </p:spPr>
        <p:txBody>
          <a:bodyPr wrap="none" anchor="ctr"/>
          <a:lstStyle/>
          <a:p>
            <a:r>
              <a:rPr lang="zh-CN" altLang="en-US" sz="1800" b="1" dirty="0">
                <a:solidFill>
                  <a:schemeClr val="bg1"/>
                </a:solidFill>
                <a:latin typeface="Arial" charset="0"/>
                <a:ea typeface="宋体" pitchFamily="2" charset="-122"/>
              </a:rPr>
              <a:t>信息环境在变化</a:t>
            </a:r>
          </a:p>
        </p:txBody>
      </p:sp>
      <p:sp>
        <p:nvSpPr>
          <p:cNvPr id="10247" name="Rectangle 6"/>
          <p:cNvSpPr>
            <a:spLocks noChangeArrowheads="1"/>
          </p:cNvSpPr>
          <p:nvPr/>
        </p:nvSpPr>
        <p:spPr bwMode="auto">
          <a:xfrm>
            <a:off x="3429000" y="5334000"/>
            <a:ext cx="1752600" cy="1066800"/>
          </a:xfrm>
          <a:prstGeom prst="rect">
            <a:avLst/>
          </a:prstGeom>
          <a:solidFill>
            <a:schemeClr val="hlink"/>
          </a:solidFill>
          <a:ln w="9525">
            <a:solidFill>
              <a:schemeClr val="tx1"/>
            </a:solidFill>
            <a:miter lim="800000"/>
            <a:headEnd/>
            <a:tailEnd/>
          </a:ln>
        </p:spPr>
        <p:txBody>
          <a:bodyPr wrap="none" anchor="ctr"/>
          <a:lstStyle/>
          <a:p>
            <a:r>
              <a:rPr lang="zh-CN" altLang="en-US" sz="1800" b="1" dirty="0">
                <a:solidFill>
                  <a:schemeClr val="bg1"/>
                </a:solidFill>
                <a:latin typeface="Arial" charset="0"/>
                <a:ea typeface="宋体" pitchFamily="2" charset="-122"/>
              </a:rPr>
              <a:t>信息技术在变化</a:t>
            </a:r>
          </a:p>
        </p:txBody>
      </p:sp>
      <p:sp>
        <p:nvSpPr>
          <p:cNvPr id="10248" name="Rectangle 7"/>
          <p:cNvSpPr>
            <a:spLocks noChangeArrowheads="1"/>
          </p:cNvSpPr>
          <p:nvPr/>
        </p:nvSpPr>
        <p:spPr bwMode="auto">
          <a:xfrm>
            <a:off x="914400" y="2286000"/>
            <a:ext cx="1752600" cy="1066800"/>
          </a:xfrm>
          <a:prstGeom prst="rect">
            <a:avLst/>
          </a:prstGeom>
          <a:solidFill>
            <a:schemeClr val="accent2"/>
          </a:solidFill>
          <a:ln w="9525">
            <a:solidFill>
              <a:schemeClr val="tx1"/>
            </a:solidFill>
            <a:miter lim="800000"/>
            <a:headEnd/>
            <a:tailEnd/>
          </a:ln>
        </p:spPr>
        <p:txBody>
          <a:bodyPr wrap="none" anchor="ctr"/>
          <a:lstStyle/>
          <a:p>
            <a:r>
              <a:rPr lang="zh-CN" altLang="en-US" sz="1800" b="1" dirty="0">
                <a:solidFill>
                  <a:schemeClr val="bg1"/>
                </a:solidFill>
                <a:latin typeface="Arial" charset="0"/>
                <a:ea typeface="宋体" pitchFamily="2" charset="-122"/>
              </a:rPr>
              <a:t>用户需求在变化</a:t>
            </a:r>
          </a:p>
        </p:txBody>
      </p:sp>
      <p:sp>
        <p:nvSpPr>
          <p:cNvPr id="10249" name="Rectangle 8"/>
          <p:cNvSpPr>
            <a:spLocks noChangeArrowheads="1"/>
          </p:cNvSpPr>
          <p:nvPr/>
        </p:nvSpPr>
        <p:spPr bwMode="auto">
          <a:xfrm>
            <a:off x="6400800" y="4495800"/>
            <a:ext cx="1752600" cy="1066800"/>
          </a:xfrm>
          <a:prstGeom prst="rect">
            <a:avLst/>
          </a:prstGeom>
          <a:solidFill>
            <a:srgbClr val="996633"/>
          </a:solidFill>
          <a:ln w="9525">
            <a:solidFill>
              <a:schemeClr val="tx1"/>
            </a:solidFill>
            <a:miter lim="800000"/>
            <a:headEnd/>
            <a:tailEnd/>
          </a:ln>
        </p:spPr>
        <p:txBody>
          <a:bodyPr wrap="none" anchor="ctr"/>
          <a:lstStyle/>
          <a:p>
            <a:r>
              <a:rPr lang="zh-CN" altLang="en-US" sz="1800" b="1" dirty="0">
                <a:solidFill>
                  <a:schemeClr val="bg1"/>
                </a:solidFill>
                <a:latin typeface="Arial" charset="0"/>
                <a:ea typeface="宋体" pitchFamily="2" charset="-122"/>
              </a:rPr>
              <a:t>社会期望在变化</a:t>
            </a:r>
          </a:p>
        </p:txBody>
      </p:sp>
      <p:sp>
        <p:nvSpPr>
          <p:cNvPr id="10250" name="Rectangle 9"/>
          <p:cNvSpPr>
            <a:spLocks noChangeArrowheads="1"/>
          </p:cNvSpPr>
          <p:nvPr/>
        </p:nvSpPr>
        <p:spPr bwMode="auto">
          <a:xfrm>
            <a:off x="3276600" y="1447800"/>
            <a:ext cx="1752600" cy="1066800"/>
          </a:xfrm>
          <a:prstGeom prst="rect">
            <a:avLst/>
          </a:prstGeom>
          <a:solidFill>
            <a:srgbClr val="9900FF"/>
          </a:solidFill>
          <a:ln w="9525">
            <a:solidFill>
              <a:schemeClr val="tx1"/>
            </a:solidFill>
            <a:miter lim="800000"/>
            <a:headEnd/>
            <a:tailEnd/>
          </a:ln>
        </p:spPr>
        <p:txBody>
          <a:bodyPr wrap="none" anchor="ctr"/>
          <a:lstStyle/>
          <a:p>
            <a:r>
              <a:rPr lang="zh-CN" altLang="en-US" sz="1800" b="1" dirty="0">
                <a:solidFill>
                  <a:schemeClr val="bg1"/>
                </a:solidFill>
                <a:latin typeface="Arial" charset="0"/>
                <a:ea typeface="宋体" pitchFamily="2" charset="-122"/>
              </a:rPr>
              <a:t>用户行为在变化</a:t>
            </a:r>
          </a:p>
        </p:txBody>
      </p:sp>
      <p:sp>
        <p:nvSpPr>
          <p:cNvPr id="10251" name="Line 10"/>
          <p:cNvSpPr>
            <a:spLocks noChangeShapeType="1"/>
          </p:cNvSpPr>
          <p:nvPr/>
        </p:nvSpPr>
        <p:spPr bwMode="auto">
          <a:xfrm flipV="1">
            <a:off x="4267200" y="4876800"/>
            <a:ext cx="0" cy="457200"/>
          </a:xfrm>
          <a:prstGeom prst="line">
            <a:avLst/>
          </a:prstGeom>
          <a:noFill/>
          <a:ln w="28575">
            <a:solidFill>
              <a:schemeClr val="tx1"/>
            </a:solidFill>
            <a:round/>
            <a:headEnd/>
            <a:tailEnd type="triangle" w="med" len="med"/>
          </a:ln>
        </p:spPr>
        <p:txBody>
          <a:bodyPr/>
          <a:lstStyle/>
          <a:p>
            <a:endParaRPr lang="zh-CN" altLang="en-US"/>
          </a:p>
        </p:txBody>
      </p:sp>
      <p:sp>
        <p:nvSpPr>
          <p:cNvPr id="10252" name="Line 11"/>
          <p:cNvSpPr>
            <a:spLocks noChangeShapeType="1"/>
          </p:cNvSpPr>
          <p:nvPr/>
        </p:nvSpPr>
        <p:spPr bwMode="auto">
          <a:xfrm flipV="1">
            <a:off x="2438400" y="4648200"/>
            <a:ext cx="762000" cy="381000"/>
          </a:xfrm>
          <a:prstGeom prst="line">
            <a:avLst/>
          </a:prstGeom>
          <a:noFill/>
          <a:ln w="38100">
            <a:solidFill>
              <a:schemeClr val="tx1"/>
            </a:solidFill>
            <a:round/>
            <a:headEnd/>
            <a:tailEnd type="triangle" w="med" len="med"/>
          </a:ln>
        </p:spPr>
        <p:txBody>
          <a:bodyPr/>
          <a:lstStyle/>
          <a:p>
            <a:endParaRPr lang="zh-CN" altLang="en-US"/>
          </a:p>
        </p:txBody>
      </p:sp>
      <p:sp>
        <p:nvSpPr>
          <p:cNvPr id="10253" name="Line 12"/>
          <p:cNvSpPr>
            <a:spLocks noChangeShapeType="1"/>
          </p:cNvSpPr>
          <p:nvPr/>
        </p:nvSpPr>
        <p:spPr bwMode="auto">
          <a:xfrm>
            <a:off x="2667000" y="2667000"/>
            <a:ext cx="762000" cy="685800"/>
          </a:xfrm>
          <a:prstGeom prst="line">
            <a:avLst/>
          </a:prstGeom>
          <a:noFill/>
          <a:ln w="28575">
            <a:solidFill>
              <a:schemeClr val="tx1"/>
            </a:solidFill>
            <a:round/>
            <a:headEnd/>
            <a:tailEnd type="triangle" w="med" len="med"/>
          </a:ln>
        </p:spPr>
        <p:txBody>
          <a:bodyPr/>
          <a:lstStyle/>
          <a:p>
            <a:endParaRPr lang="zh-CN" altLang="en-US"/>
          </a:p>
        </p:txBody>
      </p:sp>
      <p:sp>
        <p:nvSpPr>
          <p:cNvPr id="10254" name="Line 13"/>
          <p:cNvSpPr>
            <a:spLocks noChangeShapeType="1"/>
          </p:cNvSpPr>
          <p:nvPr/>
        </p:nvSpPr>
        <p:spPr bwMode="auto">
          <a:xfrm flipH="1">
            <a:off x="5257800" y="2667000"/>
            <a:ext cx="838200" cy="838200"/>
          </a:xfrm>
          <a:prstGeom prst="line">
            <a:avLst/>
          </a:prstGeom>
          <a:noFill/>
          <a:ln w="38100">
            <a:solidFill>
              <a:schemeClr val="tx1"/>
            </a:solidFill>
            <a:round/>
            <a:headEnd/>
            <a:tailEnd type="triangle" w="med" len="med"/>
          </a:ln>
        </p:spPr>
        <p:txBody>
          <a:bodyPr/>
          <a:lstStyle/>
          <a:p>
            <a:endParaRPr lang="zh-CN" altLang="en-US"/>
          </a:p>
        </p:txBody>
      </p:sp>
      <p:sp>
        <p:nvSpPr>
          <p:cNvPr id="10255" name="Line 14"/>
          <p:cNvSpPr>
            <a:spLocks noChangeShapeType="1"/>
          </p:cNvSpPr>
          <p:nvPr/>
        </p:nvSpPr>
        <p:spPr bwMode="auto">
          <a:xfrm flipH="1" flipV="1">
            <a:off x="5334000" y="4495800"/>
            <a:ext cx="990600" cy="685800"/>
          </a:xfrm>
          <a:prstGeom prst="line">
            <a:avLst/>
          </a:prstGeom>
          <a:noFill/>
          <a:ln w="38100">
            <a:solidFill>
              <a:schemeClr val="tx1"/>
            </a:solidFill>
            <a:round/>
            <a:headEnd/>
            <a:tailEnd type="triangle" w="med" len="med"/>
          </a:ln>
        </p:spPr>
        <p:txBody>
          <a:bodyPr/>
          <a:lstStyle/>
          <a:p>
            <a:endParaRPr lang="zh-CN" altLang="en-US"/>
          </a:p>
        </p:txBody>
      </p:sp>
      <p:sp>
        <p:nvSpPr>
          <p:cNvPr id="10256" name="Rectangle 15"/>
          <p:cNvSpPr>
            <a:spLocks noChangeArrowheads="1"/>
          </p:cNvSpPr>
          <p:nvPr/>
        </p:nvSpPr>
        <p:spPr bwMode="auto">
          <a:xfrm>
            <a:off x="6096000" y="2133600"/>
            <a:ext cx="1752600" cy="1066800"/>
          </a:xfrm>
          <a:prstGeom prst="rect">
            <a:avLst/>
          </a:prstGeom>
          <a:solidFill>
            <a:srgbClr val="CC6600"/>
          </a:solidFill>
          <a:ln w="9525">
            <a:solidFill>
              <a:srgbClr val="9966FF"/>
            </a:solidFill>
            <a:miter lim="800000"/>
            <a:headEnd/>
            <a:tailEnd/>
          </a:ln>
        </p:spPr>
        <p:txBody>
          <a:bodyPr wrap="none" anchor="ctr"/>
          <a:lstStyle/>
          <a:p>
            <a:r>
              <a:rPr lang="zh-CN" altLang="en-US" sz="1800" dirty="0">
                <a:solidFill>
                  <a:schemeClr val="bg1"/>
                </a:solidFill>
                <a:latin typeface="Arial" charset="0"/>
                <a:ea typeface="宋体" pitchFamily="2" charset="-122"/>
              </a:rPr>
              <a:t>出版领域在变化</a:t>
            </a:r>
          </a:p>
        </p:txBody>
      </p:sp>
      <p:sp>
        <p:nvSpPr>
          <p:cNvPr id="10257" name="Line 16"/>
          <p:cNvSpPr>
            <a:spLocks noChangeShapeType="1"/>
          </p:cNvSpPr>
          <p:nvPr/>
        </p:nvSpPr>
        <p:spPr bwMode="auto">
          <a:xfrm>
            <a:off x="4191000" y="2514600"/>
            <a:ext cx="0" cy="685800"/>
          </a:xfrm>
          <a:prstGeom prst="line">
            <a:avLst/>
          </a:prstGeom>
          <a:noFill/>
          <a:ln w="28575">
            <a:solidFill>
              <a:schemeClr val="tx1"/>
            </a:solidFill>
            <a:round/>
            <a:headEnd/>
            <a:tailEnd type="triangle" w="med" len="med"/>
          </a:ln>
        </p:spPr>
        <p:txBody>
          <a:bodyPr/>
          <a:lstStyle/>
          <a:p>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sz="3600" b="1" dirty="0" smtClean="0">
                <a:solidFill>
                  <a:srgbClr val="C00000"/>
                </a:solidFill>
              </a:rPr>
              <a:t>用户的</a:t>
            </a:r>
            <a:r>
              <a:rPr lang="zh-CN" altLang="en-US" sz="3600" b="1" dirty="0">
                <a:solidFill>
                  <a:srgbClr val="C00000"/>
                </a:solidFill>
              </a:rPr>
              <a:t>基本认知与行为</a:t>
            </a:r>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6</a:t>
            </a:fld>
            <a:endParaRPr lang="zh-CN" altLang="en-US"/>
          </a:p>
        </p:txBody>
      </p:sp>
      <p:sp>
        <p:nvSpPr>
          <p:cNvPr id="5" name="内容占位符 4"/>
          <p:cNvSpPr>
            <a:spLocks noGrp="1"/>
          </p:cNvSpPr>
          <p:nvPr>
            <p:ph sz="quarter" idx="1"/>
          </p:nvPr>
        </p:nvSpPr>
        <p:spPr>
          <a:xfrm>
            <a:off x="785786" y="1628800"/>
            <a:ext cx="8001056" cy="4943472"/>
          </a:xfrm>
        </p:spPr>
        <p:txBody>
          <a:bodyPr>
            <a:normAutofit fontScale="62500" lnSpcReduction="20000"/>
          </a:bodyPr>
          <a:lstStyle/>
          <a:p>
            <a:pPr>
              <a:buFontTx/>
              <a:buNone/>
            </a:pPr>
            <a:r>
              <a:rPr lang="zh-CN" altLang="en-US" sz="5400" b="1" dirty="0">
                <a:solidFill>
                  <a:srgbClr val="0000FF"/>
                </a:solidFill>
                <a:ea typeface="华文新魏" pitchFamily="2" charset="-122"/>
              </a:rPr>
              <a:t>网上找不到，等于不存在。</a:t>
            </a:r>
            <a:endParaRPr lang="en-US" altLang="zh-CN" sz="5400" b="1" dirty="0">
              <a:solidFill>
                <a:srgbClr val="0000FF"/>
              </a:solidFill>
              <a:ea typeface="华文新魏" pitchFamily="2" charset="-122"/>
            </a:endParaRPr>
          </a:p>
          <a:p>
            <a:pPr>
              <a:buFontTx/>
              <a:buNone/>
            </a:pPr>
            <a:r>
              <a:rPr lang="en-US" altLang="zh-CN" sz="3800" dirty="0"/>
              <a:t> </a:t>
            </a:r>
            <a:r>
              <a:rPr lang="en-US" altLang="zh-CN" sz="3800" dirty="0">
                <a:latin typeface="华文新魏" pitchFamily="2" charset="-122"/>
                <a:ea typeface="华文新魏" pitchFamily="2" charset="-122"/>
              </a:rPr>
              <a:t>——</a:t>
            </a:r>
            <a:r>
              <a:rPr lang="zh-CN" altLang="en-US" sz="3800" dirty="0">
                <a:latin typeface="华文新魏" pitchFamily="2" charset="-122"/>
                <a:ea typeface="华文新魏" pitchFamily="2" charset="-122"/>
              </a:rPr>
              <a:t>中科院饶子和院士、农科院棉花所所长李付广</a:t>
            </a:r>
            <a:endParaRPr lang="en-US" altLang="zh-CN" sz="3800" dirty="0">
              <a:latin typeface="华文新魏" pitchFamily="2" charset="-122"/>
              <a:ea typeface="华文新魏" pitchFamily="2" charset="-122"/>
            </a:endParaRPr>
          </a:p>
          <a:p>
            <a:pPr>
              <a:buFontTx/>
              <a:buNone/>
            </a:pPr>
            <a:endParaRPr lang="en-US" altLang="zh-CN" sz="5400" b="1" dirty="0">
              <a:solidFill>
                <a:srgbClr val="C00000"/>
              </a:solidFill>
              <a:ea typeface="华文新魏" pitchFamily="2" charset="-122"/>
            </a:endParaRPr>
          </a:p>
          <a:p>
            <a:pPr>
              <a:buFontTx/>
              <a:buNone/>
            </a:pPr>
            <a:r>
              <a:rPr lang="zh-CN" altLang="en-US" sz="5400" b="1" dirty="0">
                <a:solidFill>
                  <a:srgbClr val="0000FF"/>
                </a:solidFill>
                <a:ea typeface="华文新魏" pitchFamily="2" charset="-122"/>
              </a:rPr>
              <a:t>获取信息</a:t>
            </a:r>
            <a:r>
              <a:rPr lang="zh-CN" altLang="en-US" sz="5400" b="1" dirty="0" smtClean="0">
                <a:solidFill>
                  <a:srgbClr val="0000FF"/>
                </a:solidFill>
                <a:ea typeface="华文新魏" pitchFamily="2" charset="-122"/>
              </a:rPr>
              <a:t>，基本靠</a:t>
            </a:r>
            <a:r>
              <a:rPr lang="en-US" altLang="zh-CN" sz="5400" b="1" dirty="0">
                <a:solidFill>
                  <a:srgbClr val="0000FF"/>
                </a:solidFill>
                <a:ea typeface="华文新魏" pitchFamily="2" charset="-122"/>
              </a:rPr>
              <a:t>Google</a:t>
            </a:r>
            <a:r>
              <a:rPr lang="zh-CN" altLang="en-US" sz="5400" b="1" dirty="0">
                <a:solidFill>
                  <a:srgbClr val="0000FF"/>
                </a:solidFill>
                <a:ea typeface="华文新魏" pitchFamily="2" charset="-122"/>
              </a:rPr>
              <a:t>、百度</a:t>
            </a:r>
            <a:endParaRPr lang="en-US" altLang="zh-CN" sz="5400" b="1" dirty="0">
              <a:solidFill>
                <a:srgbClr val="0000FF"/>
              </a:solidFill>
              <a:ea typeface="华文新魏" pitchFamily="2" charset="-122"/>
            </a:endParaRPr>
          </a:p>
          <a:p>
            <a:pPr>
              <a:buNone/>
            </a:pPr>
            <a:r>
              <a:rPr lang="en-US" altLang="zh-CN" dirty="0">
                <a:latin typeface="华文新魏" pitchFamily="2" charset="-122"/>
                <a:ea typeface="华文新魏" pitchFamily="2" charset="-122"/>
              </a:rPr>
              <a:t>     </a:t>
            </a:r>
            <a:r>
              <a:rPr lang="en-US" altLang="zh-CN" sz="3800" dirty="0">
                <a:latin typeface="华文新魏" pitchFamily="2" charset="-122"/>
                <a:ea typeface="华文新魏" pitchFamily="2" charset="-122"/>
              </a:rPr>
              <a:t>——</a:t>
            </a:r>
            <a:r>
              <a:rPr lang="zh-CN" altLang="en-US" sz="3800" dirty="0">
                <a:latin typeface="华文新魏" pitchFamily="2" charset="-122"/>
                <a:ea typeface="华文新魏" pitchFamily="2" charset="-122"/>
              </a:rPr>
              <a:t>中科院生物物理所院士</a:t>
            </a:r>
            <a:endParaRPr lang="en-US" altLang="zh-CN" sz="3800" dirty="0">
              <a:latin typeface="华文新魏" pitchFamily="2" charset="-122"/>
              <a:ea typeface="华文新魏" pitchFamily="2" charset="-122"/>
            </a:endParaRPr>
          </a:p>
          <a:p>
            <a:pPr>
              <a:buFontTx/>
              <a:buNone/>
            </a:pPr>
            <a:endParaRPr lang="en-US" altLang="zh-CN" sz="5400" b="1" dirty="0">
              <a:solidFill>
                <a:srgbClr val="C00000"/>
              </a:solidFill>
              <a:ea typeface="华文新魏" pitchFamily="2" charset="-122"/>
            </a:endParaRPr>
          </a:p>
          <a:p>
            <a:pPr>
              <a:buFontTx/>
              <a:buNone/>
            </a:pPr>
            <a:r>
              <a:rPr lang="zh-CN" altLang="en-US" sz="5400" b="1" dirty="0">
                <a:solidFill>
                  <a:srgbClr val="0000FF"/>
                </a:solidFill>
                <a:ea typeface="华文新魏" pitchFamily="2" charset="-122"/>
              </a:rPr>
              <a:t>当所有的信息都能在网上得到，</a:t>
            </a:r>
            <a:endParaRPr lang="en-US" altLang="zh-CN" sz="5400" b="1" dirty="0">
              <a:solidFill>
                <a:srgbClr val="0000FF"/>
              </a:solidFill>
              <a:ea typeface="华文新魏" pitchFamily="2" charset="-122"/>
            </a:endParaRPr>
          </a:p>
          <a:p>
            <a:pPr>
              <a:buFontTx/>
              <a:buNone/>
            </a:pPr>
            <a:r>
              <a:rPr lang="zh-CN" altLang="en-US" sz="5400" b="1" dirty="0">
                <a:solidFill>
                  <a:srgbClr val="0000FF"/>
                </a:solidFill>
                <a:ea typeface="华文新魏" pitchFamily="2" charset="-122"/>
              </a:rPr>
              <a:t>我们还需要图书馆吗？</a:t>
            </a:r>
            <a:endParaRPr lang="en-US" altLang="zh-CN" sz="5400" b="1" dirty="0">
              <a:solidFill>
                <a:srgbClr val="0000FF"/>
              </a:solidFill>
              <a:ea typeface="华文新魏" pitchFamily="2" charset="-122"/>
            </a:endParaRPr>
          </a:p>
          <a:p>
            <a:pPr>
              <a:buFontTx/>
              <a:buNone/>
            </a:pPr>
            <a:endParaRPr lang="en-US" altLang="zh-CN" sz="2800" dirty="0"/>
          </a:p>
          <a:p>
            <a:pPr>
              <a:buFontTx/>
              <a:buNone/>
            </a:pPr>
            <a:r>
              <a:rPr lang="en-US" altLang="zh-CN" sz="2800" dirty="0"/>
              <a:t>     ——MAIJA BERNDTSON. </a:t>
            </a:r>
            <a:r>
              <a:rPr lang="en-US" altLang="zh-CN" sz="2800" b="1" dirty="0"/>
              <a:t>"What and why libraries?" - </a:t>
            </a:r>
            <a:r>
              <a:rPr lang="en-US" altLang="zh-CN" sz="2800" u="sng" dirty="0">
                <a:hlinkClick r:id="rId2"/>
              </a:rPr>
              <a:t>http://conference.ifla.org/sites/default/files/files/papers/ifla77/123-berndtson-en.pdf</a:t>
            </a:r>
            <a:endParaRPr lang="en-US" altLang="zh-CN" sz="2800" u="sng" dirty="0"/>
          </a:p>
          <a:p>
            <a:endParaRPr lang="zh-CN" altLang="en-US" dirty="0"/>
          </a:p>
        </p:txBody>
      </p:sp>
    </p:spTree>
    <p:extLst>
      <p:ext uri="{BB962C8B-B14F-4D97-AF65-F5344CB8AC3E}">
        <p14:creationId xmlns:p14="http://schemas.microsoft.com/office/powerpoint/2010/main" val="28248022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a:xfrm>
            <a:off x="857224" y="0"/>
            <a:ext cx="7772400" cy="1143000"/>
          </a:xfrm>
        </p:spPr>
        <p:txBody>
          <a:bodyPr>
            <a:normAutofit/>
          </a:bodyPr>
          <a:lstStyle/>
          <a:p>
            <a:pPr algn="ctr">
              <a:buClr>
                <a:schemeClr val="accent1"/>
              </a:buClr>
              <a:buSzPct val="85000"/>
              <a:defRPr/>
            </a:pPr>
            <a:r>
              <a:rPr lang="zh-CN" altLang="en-US" sz="3600" b="1" dirty="0">
                <a:solidFill>
                  <a:srgbClr val="C00000"/>
                </a:solidFill>
              </a:rPr>
              <a:t>用户还需要图书馆吗</a:t>
            </a:r>
            <a:r>
              <a:rPr lang="zh-CN" altLang="en-US" sz="3600" b="1" dirty="0" smtClean="0">
                <a:solidFill>
                  <a:srgbClr val="C00000"/>
                </a:solidFill>
              </a:rPr>
              <a:t>？</a:t>
            </a:r>
            <a:endParaRPr lang="zh-CN" altLang="en-US" sz="3600" b="1" dirty="0">
              <a:solidFill>
                <a:srgbClr val="C00000"/>
              </a:solidFill>
            </a:endParaRPr>
          </a:p>
        </p:txBody>
      </p:sp>
      <p:sp>
        <p:nvSpPr>
          <p:cNvPr id="9219"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ea typeface="宋体" charset="-122"/>
              </a:defRPr>
            </a:lvl1pPr>
            <a:lvl2pPr marL="742950" indent="-285750" eaLnBrk="0" hangingPunct="0">
              <a:spcBef>
                <a:spcPct val="20000"/>
              </a:spcBef>
              <a:buChar char="–"/>
              <a:defRPr sz="2800">
                <a:solidFill>
                  <a:schemeClr val="tx1"/>
                </a:solidFill>
                <a:latin typeface="Arial" charset="0"/>
                <a:ea typeface="宋体" charset="-122"/>
              </a:defRPr>
            </a:lvl2pPr>
            <a:lvl3pPr marL="1143000" indent="-228600" eaLnBrk="0" hangingPunct="0">
              <a:spcBef>
                <a:spcPct val="20000"/>
              </a:spcBef>
              <a:buChar char="•"/>
              <a:defRPr sz="2400">
                <a:solidFill>
                  <a:schemeClr val="tx1"/>
                </a:solidFill>
                <a:latin typeface="Arial" charset="0"/>
                <a:ea typeface="宋体" charset="-122"/>
              </a:defRPr>
            </a:lvl3pPr>
            <a:lvl4pPr marL="1600200" indent="-228600" eaLnBrk="0" hangingPunct="0">
              <a:spcBef>
                <a:spcPct val="20000"/>
              </a:spcBef>
              <a:buChar char="–"/>
              <a:defRPr sz="2000">
                <a:solidFill>
                  <a:schemeClr val="tx1"/>
                </a:solidFill>
                <a:latin typeface="Arial" charset="0"/>
                <a:ea typeface="宋体" charset="-122"/>
              </a:defRPr>
            </a:lvl4pPr>
            <a:lvl5pPr marL="2057400" indent="-228600" eaLnBrk="0" hangingPunct="0">
              <a:spcBef>
                <a:spcPct val="20000"/>
              </a:spcBef>
              <a:buChar char="»"/>
              <a:defRPr sz="2000">
                <a:solidFill>
                  <a:schemeClr val="tx1"/>
                </a:solidFill>
                <a:latin typeface="Arial" charset="0"/>
                <a:ea typeface="宋体" charset="-122"/>
              </a:defRPr>
            </a:lvl5pPr>
            <a:lvl6pPr marL="2514600" indent="-228600" eaLnBrk="0" fontAlgn="base" hangingPunct="0">
              <a:spcBef>
                <a:spcPct val="20000"/>
              </a:spcBef>
              <a:spcAft>
                <a:spcPct val="0"/>
              </a:spcAft>
              <a:buChar char="»"/>
              <a:defRPr sz="2000">
                <a:solidFill>
                  <a:schemeClr val="tx1"/>
                </a:solidFill>
                <a:latin typeface="Arial" charset="0"/>
                <a:ea typeface="宋体" charset="-122"/>
              </a:defRPr>
            </a:lvl6pPr>
            <a:lvl7pPr marL="2971800" indent="-228600" eaLnBrk="0" fontAlgn="base" hangingPunct="0">
              <a:spcBef>
                <a:spcPct val="20000"/>
              </a:spcBef>
              <a:spcAft>
                <a:spcPct val="0"/>
              </a:spcAft>
              <a:buChar char="»"/>
              <a:defRPr sz="2000">
                <a:solidFill>
                  <a:schemeClr val="tx1"/>
                </a:solidFill>
                <a:latin typeface="Arial" charset="0"/>
                <a:ea typeface="宋体" charset="-122"/>
              </a:defRPr>
            </a:lvl7pPr>
            <a:lvl8pPr marL="3429000" indent="-228600" eaLnBrk="0" fontAlgn="base" hangingPunct="0">
              <a:spcBef>
                <a:spcPct val="20000"/>
              </a:spcBef>
              <a:spcAft>
                <a:spcPct val="0"/>
              </a:spcAft>
              <a:buChar char="»"/>
              <a:defRPr sz="2000">
                <a:solidFill>
                  <a:schemeClr val="tx1"/>
                </a:solidFill>
                <a:latin typeface="Arial" charset="0"/>
                <a:ea typeface="宋体" charset="-122"/>
              </a:defRPr>
            </a:lvl8pPr>
            <a:lvl9pPr marL="3886200" indent="-228600" eaLnBrk="0" fontAlgn="base" hangingPunct="0">
              <a:spcBef>
                <a:spcPct val="20000"/>
              </a:spcBef>
              <a:spcAft>
                <a:spcPct val="0"/>
              </a:spcAft>
              <a:buChar char="»"/>
              <a:defRPr sz="2000">
                <a:solidFill>
                  <a:schemeClr val="tx1"/>
                </a:solidFill>
                <a:latin typeface="Arial" charset="0"/>
                <a:ea typeface="宋体" charset="-122"/>
              </a:defRPr>
            </a:lvl9pPr>
          </a:lstStyle>
          <a:p>
            <a:pPr eaLnBrk="1" hangingPunct="1">
              <a:spcBef>
                <a:spcPct val="0"/>
              </a:spcBef>
              <a:buFontTx/>
              <a:buNone/>
            </a:pPr>
            <a:fld id="{536DE5FD-859C-499B-8A8F-BB2C36A5E8AF}" type="slidenum">
              <a:rPr lang="en-US" altLang="zh-CN" sz="1400" smtClean="0"/>
              <a:pPr eaLnBrk="1" hangingPunct="1">
                <a:spcBef>
                  <a:spcPct val="0"/>
                </a:spcBef>
                <a:buFontTx/>
                <a:buNone/>
              </a:pPr>
              <a:t>7</a:t>
            </a:fld>
            <a:endParaRPr lang="en-US" altLang="zh-CN" sz="1400" smtClean="0"/>
          </a:p>
        </p:txBody>
      </p:sp>
      <p:pic>
        <p:nvPicPr>
          <p:cNvPr id="9220" name="Picture 2" descr="凤凰都市（1年共12期）（杂志订阅）">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778621"/>
            <a:ext cx="4985570" cy="445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内容占位符 1"/>
          <p:cNvSpPr>
            <a:spLocks noGrp="1"/>
          </p:cNvSpPr>
          <p:nvPr>
            <p:ph idx="1"/>
          </p:nvPr>
        </p:nvSpPr>
        <p:spPr>
          <a:xfrm>
            <a:off x="5214942" y="1357298"/>
            <a:ext cx="3750117" cy="5286412"/>
          </a:xfrm>
        </p:spPr>
        <p:txBody>
          <a:bodyPr>
            <a:normAutofit fontScale="92500" lnSpcReduction="10000"/>
          </a:bodyPr>
          <a:lstStyle/>
          <a:p>
            <a:pPr>
              <a:buFontTx/>
              <a:buNone/>
            </a:pPr>
            <a:endParaRPr lang="en-US" altLang="zh-CN" sz="3200" dirty="0" smtClean="0">
              <a:solidFill>
                <a:srgbClr val="0000FF"/>
              </a:solidFill>
              <a:ea typeface="华文新魏" pitchFamily="2" charset="-122"/>
            </a:endParaRPr>
          </a:p>
          <a:p>
            <a:pPr>
              <a:buFontTx/>
              <a:buNone/>
            </a:pPr>
            <a:endParaRPr lang="en-US" altLang="zh-CN" dirty="0" smtClean="0">
              <a:solidFill>
                <a:srgbClr val="0000FF"/>
              </a:solidFill>
              <a:ea typeface="华文新魏" pitchFamily="2" charset="-122"/>
            </a:endParaRPr>
          </a:p>
          <a:p>
            <a:pPr>
              <a:buFontTx/>
              <a:buNone/>
            </a:pPr>
            <a:endParaRPr lang="en-US" altLang="zh-CN" sz="3200" dirty="0" smtClean="0">
              <a:solidFill>
                <a:srgbClr val="FF0000"/>
              </a:solidFill>
              <a:ea typeface="华文新魏" pitchFamily="2" charset="-122"/>
            </a:endParaRPr>
          </a:p>
          <a:p>
            <a:pPr>
              <a:buFontTx/>
              <a:buNone/>
            </a:pPr>
            <a:endParaRPr lang="en-US" altLang="zh-CN" sz="3200" dirty="0" smtClean="0">
              <a:solidFill>
                <a:srgbClr val="FF0000"/>
              </a:solidFill>
              <a:ea typeface="华文新魏" pitchFamily="2" charset="-122"/>
            </a:endParaRPr>
          </a:p>
          <a:p>
            <a:pPr>
              <a:buFontTx/>
              <a:buNone/>
            </a:pPr>
            <a:endParaRPr lang="en-US" altLang="zh-CN" sz="3200" dirty="0" smtClean="0">
              <a:solidFill>
                <a:srgbClr val="FF0000"/>
              </a:solidFill>
              <a:ea typeface="华文新魏" pitchFamily="2" charset="-122"/>
            </a:endParaRPr>
          </a:p>
          <a:p>
            <a:pPr>
              <a:buFont typeface="Wingdings" pitchFamily="2" charset="2"/>
              <a:buChar char="u"/>
            </a:pPr>
            <a:r>
              <a:rPr lang="zh-CN" altLang="en-US" sz="3000" dirty="0" smtClean="0">
                <a:solidFill>
                  <a:srgbClr val="0000FF"/>
                </a:solidFill>
                <a:ea typeface="华文新魏" pitchFamily="2" charset="-122"/>
              </a:rPr>
              <a:t>用户是否需要图书馆</a:t>
            </a:r>
            <a:r>
              <a:rPr lang="en-US" altLang="zh-CN" sz="3000" dirty="0" smtClean="0">
                <a:solidFill>
                  <a:srgbClr val="0000FF"/>
                </a:solidFill>
                <a:ea typeface="华文新魏" pitchFamily="2" charset="-122"/>
              </a:rPr>
              <a:t>?</a:t>
            </a:r>
          </a:p>
          <a:p>
            <a:pPr>
              <a:buFont typeface="Wingdings" pitchFamily="2" charset="2"/>
              <a:buChar char="u"/>
            </a:pPr>
            <a:r>
              <a:rPr lang="zh-CN" altLang="en-US" sz="3000" dirty="0" smtClean="0">
                <a:solidFill>
                  <a:srgbClr val="0000FF"/>
                </a:solidFill>
                <a:ea typeface="华文新魏" pitchFamily="2" charset="-122"/>
              </a:rPr>
              <a:t>图书馆是否将边缘化？</a:t>
            </a:r>
            <a:endParaRPr lang="en-US" altLang="zh-CN" sz="3000" dirty="0" smtClean="0">
              <a:solidFill>
                <a:srgbClr val="0000FF"/>
              </a:solidFill>
              <a:ea typeface="华文新魏" pitchFamily="2" charset="-122"/>
            </a:endParaRPr>
          </a:p>
          <a:p>
            <a:pPr>
              <a:buFont typeface="Wingdings" pitchFamily="2" charset="2"/>
              <a:buChar char="u"/>
            </a:pPr>
            <a:r>
              <a:rPr lang="zh-CN" altLang="en-US" sz="3000" dirty="0" smtClean="0">
                <a:solidFill>
                  <a:srgbClr val="0000FF"/>
                </a:solidFill>
                <a:ea typeface="华文新魏" pitchFamily="2" charset="-122"/>
              </a:rPr>
              <a:t>图书馆是否将消亡？</a:t>
            </a:r>
            <a:endParaRPr lang="en-US" altLang="zh-CN" sz="3000" dirty="0" smtClean="0">
              <a:solidFill>
                <a:srgbClr val="0000FF"/>
              </a:solidFill>
              <a:ea typeface="华文新魏" pitchFamily="2" charset="-122"/>
            </a:endParaRPr>
          </a:p>
          <a:p>
            <a:pPr>
              <a:buFont typeface="Wingdings" pitchFamily="2" charset="2"/>
              <a:buChar char="p"/>
            </a:pPr>
            <a:r>
              <a:rPr lang="zh-CN" altLang="en-US" sz="3000" dirty="0" smtClean="0">
                <a:solidFill>
                  <a:srgbClr val="FF0000"/>
                </a:solidFill>
                <a:ea typeface="华文新魏" pitchFamily="2" charset="-122"/>
              </a:rPr>
              <a:t>取决于图书馆提供什么样的服务，具有什么样的能力。</a:t>
            </a:r>
            <a:endParaRPr lang="en-US" altLang="zh-CN" sz="3000" dirty="0" smtClean="0">
              <a:solidFill>
                <a:srgbClr val="FF0000"/>
              </a:solidFill>
              <a:ea typeface="华文新魏" pitchFamily="2" charset="-122"/>
            </a:endParaRPr>
          </a:p>
          <a:p>
            <a:endParaRPr lang="zh-CN" altLang="en-US" dirty="0" smtClean="0"/>
          </a:p>
        </p:txBody>
      </p:sp>
      <p:sp>
        <p:nvSpPr>
          <p:cNvPr id="6" name="页脚占位符 5"/>
          <p:cNvSpPr>
            <a:spLocks noGrp="1"/>
          </p:cNvSpPr>
          <p:nvPr>
            <p:ph type="ftr" sz="quarter" idx="11"/>
          </p:nvPr>
        </p:nvSpPr>
        <p:spPr/>
        <p:txBody>
          <a:bodyPr/>
          <a:lstStyle/>
          <a:p>
            <a:endParaRPr lang="zh-CN" altLang="en-US"/>
          </a:p>
        </p:txBody>
      </p:sp>
      <p:sp>
        <p:nvSpPr>
          <p:cNvPr id="7" name="椭圆 6"/>
          <p:cNvSpPr/>
          <p:nvPr/>
        </p:nvSpPr>
        <p:spPr>
          <a:xfrm>
            <a:off x="5429256" y="1500174"/>
            <a:ext cx="3143272" cy="2214578"/>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latin typeface="+mj-ea"/>
                <a:ea typeface="+mj-ea"/>
              </a:rPr>
              <a:t>边缘化？</a:t>
            </a:r>
            <a:endParaRPr lang="en-US" altLang="zh-CN" sz="3600" b="1" dirty="0" smtClean="0">
              <a:latin typeface="+mj-ea"/>
              <a:ea typeface="+mj-ea"/>
            </a:endParaRPr>
          </a:p>
          <a:p>
            <a:pPr algn="ctr"/>
            <a:r>
              <a:rPr lang="zh-CN" altLang="en-US" sz="3600" b="1" dirty="0" smtClean="0">
                <a:latin typeface="+mj-ea"/>
                <a:ea typeface="+mj-ea"/>
              </a:rPr>
              <a:t>将消亡？</a:t>
            </a:r>
            <a:endParaRPr lang="zh-CN" altLang="en-US" sz="3600" b="1" dirty="0">
              <a:latin typeface="+mj-ea"/>
              <a:ea typeface="+mj-ea"/>
            </a:endParaRPr>
          </a:p>
        </p:txBody>
      </p:sp>
      <p:pic>
        <p:nvPicPr>
          <p:cNvPr id="8" name="Picture 2" descr="C:\Users\Administrator\Desktop\590903566627851895.jpg"/>
          <p:cNvPicPr>
            <a:picLocks noChangeAspect="1" noChangeArrowheads="1"/>
          </p:cNvPicPr>
          <p:nvPr/>
        </p:nvPicPr>
        <p:blipFill>
          <a:blip r:embed="rId4"/>
          <a:srcRect/>
          <a:stretch>
            <a:fillRect/>
          </a:stretch>
        </p:blipFill>
        <p:spPr bwMode="auto">
          <a:xfrm>
            <a:off x="642910" y="1071546"/>
            <a:ext cx="4286280" cy="5715515"/>
          </a:xfrm>
          <a:prstGeom prst="rect">
            <a:avLst/>
          </a:prstGeom>
          <a:noFill/>
          <a:ln w="9525">
            <a:noFill/>
            <a:miter lim="800000"/>
            <a:headEnd/>
            <a:tailEnd/>
          </a:ln>
        </p:spPr>
      </p:pic>
    </p:spTree>
    <p:extLst>
      <p:ext uri="{BB962C8B-B14F-4D97-AF65-F5344CB8AC3E}">
        <p14:creationId xmlns:p14="http://schemas.microsoft.com/office/powerpoint/2010/main" val="307430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9221">
                                            <p:txEl>
                                              <p:pRg st="5" end="5"/>
                                            </p:txEl>
                                          </p:spTgt>
                                        </p:tgtEl>
                                        <p:attrNameLst>
                                          <p:attrName>style.visibility</p:attrName>
                                        </p:attrNameLst>
                                      </p:cBhvr>
                                      <p:to>
                                        <p:strVal val="visible"/>
                                      </p:to>
                                    </p:set>
                                    <p:animEffect transition="in" filter="box(in)">
                                      <p:cBhvr>
                                        <p:cTn id="15" dur="500"/>
                                        <p:tgtEl>
                                          <p:spTgt spid="9221">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9221">
                                            <p:txEl>
                                              <p:pRg st="6" end="6"/>
                                            </p:txEl>
                                          </p:spTgt>
                                        </p:tgtEl>
                                        <p:attrNameLst>
                                          <p:attrName>style.visibility</p:attrName>
                                        </p:attrNameLst>
                                      </p:cBhvr>
                                      <p:to>
                                        <p:strVal val="visible"/>
                                      </p:to>
                                    </p:set>
                                    <p:animEffect transition="in" filter="box(in)">
                                      <p:cBhvr>
                                        <p:cTn id="20" dur="500"/>
                                        <p:tgtEl>
                                          <p:spTgt spid="9221">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9221">
                                            <p:txEl>
                                              <p:pRg st="7" end="7"/>
                                            </p:txEl>
                                          </p:spTgt>
                                        </p:tgtEl>
                                        <p:attrNameLst>
                                          <p:attrName>style.visibility</p:attrName>
                                        </p:attrNameLst>
                                      </p:cBhvr>
                                      <p:to>
                                        <p:strVal val="visible"/>
                                      </p:to>
                                    </p:set>
                                    <p:animEffect transition="in" filter="box(in)">
                                      <p:cBhvr>
                                        <p:cTn id="25" dur="500"/>
                                        <p:tgtEl>
                                          <p:spTgt spid="9221">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nodeType="clickEffect">
                                  <p:stCondLst>
                                    <p:cond delay="0"/>
                                  </p:stCondLst>
                                  <p:childTnLst>
                                    <p:set>
                                      <p:cBhvr>
                                        <p:cTn id="29" dur="1" fill="hold">
                                          <p:stCondLst>
                                            <p:cond delay="0"/>
                                          </p:stCondLst>
                                        </p:cTn>
                                        <p:tgtEl>
                                          <p:spTgt spid="9221">
                                            <p:txEl>
                                              <p:pRg st="8" end="8"/>
                                            </p:txEl>
                                          </p:spTgt>
                                        </p:tgtEl>
                                        <p:attrNameLst>
                                          <p:attrName>style.visibility</p:attrName>
                                        </p:attrNameLst>
                                      </p:cBhvr>
                                      <p:to>
                                        <p:strVal val="visible"/>
                                      </p:to>
                                    </p:set>
                                    <p:animEffect transition="in" filter="box(in)">
                                      <p:cBhvr>
                                        <p:cTn id="30" dur="500"/>
                                        <p:tgtEl>
                                          <p:spTgt spid="922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sz="quarter" idx="1"/>
          </p:nvPr>
        </p:nvSpPr>
        <p:spPr>
          <a:xfrm>
            <a:off x="285720" y="1428737"/>
            <a:ext cx="8643998" cy="4929223"/>
          </a:xfrm>
        </p:spPr>
        <p:txBody>
          <a:bodyPr>
            <a:normAutofit lnSpcReduction="10000"/>
          </a:bodyPr>
          <a:lstStyle/>
          <a:p>
            <a:pPr algn="ctr">
              <a:buFontTx/>
              <a:buNone/>
            </a:pPr>
            <a:r>
              <a:rPr lang="en-US" altLang="zh-CN" sz="6000" dirty="0" smtClean="0">
                <a:solidFill>
                  <a:srgbClr val="CC3300"/>
                </a:solidFill>
                <a:ea typeface="华文新魏" pitchFamily="2" charset="-122"/>
              </a:rPr>
              <a:t>Value that is not valued is not valuable!</a:t>
            </a:r>
          </a:p>
          <a:p>
            <a:pPr algn="ctr">
              <a:buFontTx/>
              <a:buNone/>
            </a:pPr>
            <a:r>
              <a:rPr lang="zh-CN" altLang="en-US" sz="4300" dirty="0" smtClean="0">
                <a:solidFill>
                  <a:srgbClr val="0000FF"/>
                </a:solidFill>
                <a:ea typeface="华文新魏" pitchFamily="2" charset="-122"/>
              </a:rPr>
              <a:t>未被珍视的价值是没有价值的。</a:t>
            </a:r>
            <a:endParaRPr lang="en-US" altLang="zh-CN" sz="4300" dirty="0" smtClean="0">
              <a:solidFill>
                <a:srgbClr val="0000FF"/>
              </a:solidFill>
              <a:ea typeface="华文新魏" pitchFamily="2" charset="-122"/>
            </a:endParaRPr>
          </a:p>
          <a:p>
            <a:pPr algn="ctr">
              <a:buFontTx/>
              <a:buNone/>
            </a:pPr>
            <a:endParaRPr lang="en-US" altLang="zh-CN" dirty="0" smtClean="0">
              <a:solidFill>
                <a:srgbClr val="A50021"/>
              </a:solidFill>
            </a:endParaRPr>
          </a:p>
          <a:p>
            <a:pPr>
              <a:buClr>
                <a:schemeClr val="folHlink"/>
              </a:buClr>
              <a:buSzPct val="60000"/>
              <a:buFontTx/>
              <a:buNone/>
            </a:pPr>
            <a:r>
              <a:rPr lang="zh-CN" altLang="en-US" sz="2600" dirty="0" smtClean="0"/>
              <a:t>－－</a:t>
            </a:r>
            <a:r>
              <a:rPr lang="en-US" altLang="zh-CN" sz="2600" dirty="0" smtClean="0"/>
              <a:t>Rick </a:t>
            </a:r>
            <a:r>
              <a:rPr lang="en-US" altLang="zh-CN" sz="2600" dirty="0" err="1" smtClean="0"/>
              <a:t>Anderson.The</a:t>
            </a:r>
            <a:r>
              <a:rPr lang="en-US" altLang="zh-CN" sz="2600" dirty="0" smtClean="0"/>
              <a:t> Crisis in Research Librarianship,   The Journal of Academic Librarianship, 2011(4).</a:t>
            </a:r>
            <a:endParaRPr lang="en-US" altLang="zh-CN" sz="2600" dirty="0" smtClean="0">
              <a:solidFill>
                <a:schemeClr val="folHlink"/>
              </a:solidFill>
            </a:endParaRPr>
          </a:p>
          <a:p>
            <a:pPr>
              <a:buNone/>
            </a:pPr>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8</a:t>
            </a:fld>
            <a:endParaRPr lang="zh-CN" altLang="en-US" dirty="0"/>
          </a:p>
        </p:txBody>
      </p:sp>
      <p:sp>
        <p:nvSpPr>
          <p:cNvPr id="5" name="页脚占位符 4"/>
          <p:cNvSpPr>
            <a:spLocks noGrp="1"/>
          </p:cNvSpPr>
          <p:nvPr>
            <p:ph type="ftr" sz="quarter" idx="11"/>
          </p:nvPr>
        </p:nvSpPr>
        <p:spPr/>
        <p:txBody>
          <a:bodyPr/>
          <a:lstStyle/>
          <a:p>
            <a:endParaRPr lang="zh-CN"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sz="3600" b="1" dirty="0" smtClean="0">
                <a:solidFill>
                  <a:srgbClr val="C00000"/>
                </a:solidFill>
              </a:rPr>
              <a:t>图书馆的价值</a:t>
            </a:r>
            <a:endParaRPr lang="zh-CN" altLang="en-US" sz="3600" b="1" dirty="0">
              <a:solidFill>
                <a:srgbClr val="C00000"/>
              </a:solidFill>
            </a:endParaRPr>
          </a:p>
        </p:txBody>
      </p:sp>
      <p:sp>
        <p:nvSpPr>
          <p:cNvPr id="3" name="内容占位符 2"/>
          <p:cNvSpPr>
            <a:spLocks noGrp="1"/>
          </p:cNvSpPr>
          <p:nvPr>
            <p:ph sz="quarter" idx="1"/>
          </p:nvPr>
        </p:nvSpPr>
        <p:spPr>
          <a:xfrm>
            <a:off x="642910" y="1447800"/>
            <a:ext cx="8043890" cy="4572000"/>
          </a:xfrm>
        </p:spPr>
        <p:txBody>
          <a:bodyPr>
            <a:normAutofit fontScale="92500"/>
          </a:bodyPr>
          <a:lstStyle/>
          <a:p>
            <a:r>
              <a:rPr lang="en-US" altLang="zh-CN" sz="3600" b="1" dirty="0" smtClean="0"/>
              <a:t>Make knowledge accessible</a:t>
            </a:r>
          </a:p>
          <a:p>
            <a:r>
              <a:rPr lang="en-US" altLang="zh-CN" sz="3600" b="1" dirty="0" smtClean="0"/>
              <a:t>Turn the Library inside out</a:t>
            </a:r>
          </a:p>
          <a:p>
            <a:r>
              <a:rPr lang="en-US" altLang="zh-CN" sz="3600" b="1" dirty="0" smtClean="0"/>
              <a:t>Spark connections -The library is all about connections: people to people, institutions to institutions, data to data.</a:t>
            </a:r>
          </a:p>
          <a:p>
            <a:pPr>
              <a:buNone/>
            </a:pPr>
            <a:r>
              <a:rPr lang="en-US" altLang="zh-CN" sz="2400" dirty="0" smtClean="0">
                <a:solidFill>
                  <a:srgbClr val="0000FF"/>
                </a:solidFill>
              </a:rPr>
              <a:t>---- Mary Lee Kennedy, Chief Library officer York Public Library (NYPL). https://www.researchgate.net/publication/262486716</a:t>
            </a:r>
            <a:endParaRPr lang="zh-CN" altLang="en-US" sz="2400" dirty="0">
              <a:solidFill>
                <a:srgbClr val="0000FF"/>
              </a:solidFill>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9</a:t>
            </a:fld>
            <a:endParaRPr lang="zh-CN" altLang="en-US" dirty="0"/>
          </a:p>
        </p:txBody>
      </p:sp>
      <p:sp>
        <p:nvSpPr>
          <p:cNvPr id="5" name="页脚占位符 4"/>
          <p:cNvSpPr>
            <a:spLocks noGrp="1"/>
          </p:cNvSpPr>
          <p:nvPr>
            <p:ph type="ftr" sz="quarter" idx="11"/>
          </p:nvPr>
        </p:nvSpPr>
        <p:spPr/>
        <p:txBody>
          <a:bodyPr/>
          <a:lstStyle/>
          <a:p>
            <a:endParaRPr lang="zh-CN" alt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平衡">
  <a:themeElements>
    <a:clrScheme name="平衡">
      <a:dk1>
        <a:sysClr val="windowText" lastClr="000000"/>
      </a:dk1>
      <a:lt1>
        <a:sysClr val="window" lastClr="CCE8C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平衡">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平衡">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3061</TotalTime>
  <Words>1947</Words>
  <Application>Microsoft Office PowerPoint</Application>
  <PresentationFormat>全屏显示(4:3)</PresentationFormat>
  <Paragraphs>339</Paragraphs>
  <Slides>34</Slides>
  <Notes>0</Notes>
  <HiddenSlides>0</HiddenSlides>
  <MMClips>0</MMClips>
  <ScaleCrop>false</ScaleCrop>
  <HeadingPairs>
    <vt:vector size="4" baseType="variant">
      <vt:variant>
        <vt:lpstr>主题</vt:lpstr>
      </vt:variant>
      <vt:variant>
        <vt:i4>1</vt:i4>
      </vt:variant>
      <vt:variant>
        <vt:lpstr>幻灯片标题</vt:lpstr>
      </vt:variant>
      <vt:variant>
        <vt:i4>34</vt:i4>
      </vt:variant>
    </vt:vector>
  </HeadingPairs>
  <TitlesOfParts>
    <vt:vector size="35" baseType="lpstr">
      <vt:lpstr>平衡</vt:lpstr>
      <vt:lpstr>从资源能力到服务能力的转型变革</vt:lpstr>
      <vt:lpstr>目录</vt:lpstr>
      <vt:lpstr>1.正视我们所处的环境变化</vt:lpstr>
      <vt:lpstr>变化：变化速度超乎想象</vt:lpstr>
      <vt:lpstr>图书馆要因应而变</vt:lpstr>
      <vt:lpstr>用户的基本认知与行为</vt:lpstr>
      <vt:lpstr>用户还需要图书馆吗？</vt:lpstr>
      <vt:lpstr>PowerPoint 演示文稿</vt:lpstr>
      <vt:lpstr>图书馆的价值</vt:lpstr>
      <vt:lpstr>图书馆已经不是原来的图书馆</vt:lpstr>
      <vt:lpstr>评价标准：从输入规模到输出成效</vt:lpstr>
      <vt:lpstr>2.用户的传统需求与新需求</vt:lpstr>
      <vt:lpstr>图书馆的存在与发展取决于需求</vt:lpstr>
      <vt:lpstr>用户传统需求与图书馆员职业特点</vt:lpstr>
      <vt:lpstr>用户的需求正在从资源走向服务</vt:lpstr>
      <vt:lpstr>从资源为王到服务为王</vt:lpstr>
      <vt:lpstr>PowerPoint 演示文稿</vt:lpstr>
      <vt:lpstr>如何获取用户需求</vt:lpstr>
      <vt:lpstr>客观地认识用户的需求</vt:lpstr>
      <vt:lpstr>将图书馆的要素转化为服务</vt:lpstr>
      <vt:lpstr>3.图书馆的新型服务与能力</vt:lpstr>
      <vt:lpstr>图书馆员新型服务与职业特点</vt:lpstr>
      <vt:lpstr>重新布局： 构建新型服务能力体系</vt:lpstr>
      <vt:lpstr>PowerPoint 演示文稿</vt:lpstr>
      <vt:lpstr>情报分析与研究</vt:lpstr>
      <vt:lpstr>出版服务</vt:lpstr>
      <vt:lpstr>图书馆出版及其与传统出版的不同</vt:lpstr>
      <vt:lpstr>智库服务</vt:lpstr>
      <vt:lpstr>（智能）智慧图书馆与智慧服务</vt:lpstr>
      <vt:lpstr>如何提升图书馆员的能力？</vt:lpstr>
      <vt:lpstr>结论：图书馆服务与能力建设</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初景利</cp:lastModifiedBy>
  <cp:revision>330</cp:revision>
  <dcterms:created xsi:type="dcterms:W3CDTF">2016-05-10T04:37:56Z</dcterms:created>
  <dcterms:modified xsi:type="dcterms:W3CDTF">2018-01-09T07:05:02Z</dcterms:modified>
</cp:coreProperties>
</file>