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tags/tag20.xml" ContentType="application/vnd.openxmlformats-officedocument.presentationml.tags+xml"/>
  <Override PartName="/ppt/notesSlides/notesSlide13.xml" ContentType="application/vnd.openxmlformats-officedocument.presentationml.notesSlide+xml"/>
  <Override PartName="/ppt/tags/tag21.xml" ContentType="application/vnd.openxmlformats-officedocument.presentationml.tags+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tags/tag22.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23.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5"/>
  </p:notesMasterIdLst>
  <p:sldIdLst>
    <p:sldId id="296" r:id="rId2"/>
    <p:sldId id="293" r:id="rId3"/>
    <p:sldId id="405" r:id="rId4"/>
    <p:sldId id="404" r:id="rId5"/>
    <p:sldId id="396" r:id="rId6"/>
    <p:sldId id="321" r:id="rId7"/>
    <p:sldId id="419" r:id="rId8"/>
    <p:sldId id="420" r:id="rId9"/>
    <p:sldId id="332" r:id="rId10"/>
    <p:sldId id="421" r:id="rId11"/>
    <p:sldId id="432" r:id="rId12"/>
    <p:sldId id="430" r:id="rId13"/>
    <p:sldId id="324" r:id="rId14"/>
    <p:sldId id="325" r:id="rId15"/>
    <p:sldId id="326" r:id="rId16"/>
    <p:sldId id="406" r:id="rId17"/>
    <p:sldId id="327" r:id="rId18"/>
    <p:sldId id="328" r:id="rId19"/>
    <p:sldId id="329" r:id="rId20"/>
    <p:sldId id="401" r:id="rId21"/>
    <p:sldId id="353" r:id="rId22"/>
    <p:sldId id="431" r:id="rId23"/>
    <p:sldId id="335" r:id="rId24"/>
    <p:sldId id="307" r:id="rId25"/>
    <p:sldId id="300" r:id="rId26"/>
    <p:sldId id="338" r:id="rId27"/>
    <p:sldId id="339" r:id="rId28"/>
    <p:sldId id="340" r:id="rId29"/>
    <p:sldId id="342" r:id="rId30"/>
    <p:sldId id="343" r:id="rId31"/>
    <p:sldId id="344" r:id="rId32"/>
    <p:sldId id="346" r:id="rId33"/>
    <p:sldId id="348" r:id="rId34"/>
    <p:sldId id="350" r:id="rId35"/>
    <p:sldId id="351" r:id="rId36"/>
    <p:sldId id="354" r:id="rId37"/>
    <p:sldId id="355" r:id="rId38"/>
    <p:sldId id="357" r:id="rId39"/>
    <p:sldId id="358" r:id="rId40"/>
    <p:sldId id="360" r:id="rId41"/>
    <p:sldId id="363" r:id="rId42"/>
    <p:sldId id="364" r:id="rId43"/>
    <p:sldId id="407" r:id="rId44"/>
    <p:sldId id="434" r:id="rId45"/>
    <p:sldId id="435" r:id="rId46"/>
    <p:sldId id="437" r:id="rId47"/>
    <p:sldId id="438" r:id="rId48"/>
    <p:sldId id="439" r:id="rId49"/>
    <p:sldId id="440" r:id="rId50"/>
    <p:sldId id="441" r:id="rId51"/>
    <p:sldId id="442" r:id="rId52"/>
    <p:sldId id="366" r:id="rId53"/>
    <p:sldId id="367" r:id="rId54"/>
  </p:sldIdLst>
  <p:sldSz cx="9144000" cy="5145088"/>
  <p:notesSz cx="6858000" cy="9144000"/>
  <p:custDataLst>
    <p:tags r:id="rId5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23E61"/>
    <a:srgbClr val="F5F5F6"/>
    <a:srgbClr val="18507E"/>
    <a:srgbClr val="EFEFEF"/>
    <a:srgbClr val="0B25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3" d="100"/>
          <a:sy n="113" d="100"/>
        </p:scale>
        <p:origin x="744" y="114"/>
      </p:cViewPr>
      <p:guideLst>
        <p:guide orient="horz" pos="1621"/>
        <p:guide pos="2880"/>
      </p:guideLst>
    </p:cSldViewPr>
  </p:slideViewPr>
  <p:notesTextViewPr>
    <p:cViewPr>
      <p:scale>
        <a:sx n="100" d="100"/>
        <a:sy n="100" d="100"/>
      </p:scale>
      <p:origin x="0" y="0"/>
    </p:cViewPr>
  </p:notesTextViewPr>
  <p:sorterViewPr>
    <p:cViewPr varScale="1">
      <p:scale>
        <a:sx n="1" d="1"/>
        <a:sy n="1" d="1"/>
      </p:scale>
      <p:origin x="0" y="-844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Microsoft%20PowerPoint%20&#20013;&#30340;&#22270;&#34920;"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D:\E\&#19968;&#32423;&#23398;&#31185;\&#23398;&#31185;&#35780;&#20272;&#32467;&#26524;-2012&#24180;&amp;2016&#24180;.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___.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Administrator\Desktop\&#39640;&#23618;&#27425;&#20154;&#25165;\&#25253;&#21578;&#22270;&#34920;\&#39640;&#23618;&#27425;&#20154;&#25165;&#25968;&#25454;&#349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92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r>
              <a:rPr lang="zh-CN"/>
              <a:t>一流高校、一流学科建设各省名单</a:t>
            </a:r>
          </a:p>
        </c:rich>
      </c:tx>
      <c:layout/>
      <c:overlay val="0"/>
      <c:spPr>
        <a:noFill/>
        <a:ln>
          <a:noFill/>
        </a:ln>
        <a:effectLst/>
      </c:spPr>
      <c:txPr>
        <a:bodyPr rot="0" spcFirstLastPara="1" vertOverflow="ellipsis" vert="horz" wrap="square" anchor="ctr" anchorCtr="1"/>
        <a:lstStyle/>
        <a:p>
          <a:pPr>
            <a:defRPr sz="1920" b="1" i="0" u="none" strike="noStrike" kern="1200" spc="0" baseline="0">
              <a:solidFill>
                <a:schemeClr val="tx1"/>
              </a:solidFill>
              <a:latin typeface="Times New Roman" panose="02020603050405020304" pitchFamily="18" charset="0"/>
              <a:ea typeface="+mn-ea"/>
              <a:cs typeface="Times New Roman" panose="02020603050405020304" pitchFamily="18" charset="0"/>
            </a:defRPr>
          </a:pPr>
          <a:endParaRPr lang="zh-CN"/>
        </a:p>
      </c:txPr>
    </c:title>
    <c:autoTitleDeleted val="0"/>
    <c:plotArea>
      <c:layout>
        <c:manualLayout>
          <c:layoutTarget val="inner"/>
          <c:xMode val="edge"/>
          <c:yMode val="edge"/>
          <c:x val="7.5006941732694107E-2"/>
          <c:y val="9.7374956343780378E-2"/>
          <c:w val="0.92413540827081664"/>
          <c:h val="0.69616907261592431"/>
        </c:manualLayout>
      </c:layout>
      <c:barChart>
        <c:barDir val="col"/>
        <c:grouping val="clustered"/>
        <c:varyColors val="0"/>
        <c:ser>
          <c:idx val="0"/>
          <c:order val="0"/>
          <c:tx>
            <c:strRef>
              <c:f>'[Microsoft PowerPoint 中的图表]Sheet2'!$B$1</c:f>
              <c:strCache>
                <c:ptCount val="1"/>
                <c:pt idx="0">
                  <c:v>一流建设高校</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'[Microsoft PowerPoint 中的图表]Sheet2'!$A$2:$A$25</c:f>
              <c:strCache>
                <c:ptCount val="24"/>
                <c:pt idx="0">
                  <c:v>北京</c:v>
                </c:pt>
                <c:pt idx="1">
                  <c:v>上海</c:v>
                </c:pt>
                <c:pt idx="2">
                  <c:v>江苏</c:v>
                </c:pt>
                <c:pt idx="3">
                  <c:v>湖北</c:v>
                </c:pt>
                <c:pt idx="4">
                  <c:v>广东</c:v>
                </c:pt>
                <c:pt idx="5">
                  <c:v>陕西</c:v>
                </c:pt>
                <c:pt idx="6">
                  <c:v>四川</c:v>
                </c:pt>
                <c:pt idx="7">
                  <c:v>湖南</c:v>
                </c:pt>
                <c:pt idx="8">
                  <c:v>天津</c:v>
                </c:pt>
                <c:pt idx="9">
                  <c:v>山东</c:v>
                </c:pt>
                <c:pt idx="10">
                  <c:v>浙江</c:v>
                </c:pt>
                <c:pt idx="11">
                  <c:v>陕西</c:v>
                </c:pt>
                <c:pt idx="12">
                  <c:v>安徽</c:v>
                </c:pt>
                <c:pt idx="13">
                  <c:v>吉林</c:v>
                </c:pt>
                <c:pt idx="14">
                  <c:v>湖南</c:v>
                </c:pt>
                <c:pt idx="15">
                  <c:v>黑龙江</c:v>
                </c:pt>
                <c:pt idx="16">
                  <c:v>福建</c:v>
                </c:pt>
                <c:pt idx="17">
                  <c:v>辽宁</c:v>
                </c:pt>
                <c:pt idx="18">
                  <c:v>辽宁</c:v>
                </c:pt>
                <c:pt idx="19">
                  <c:v>重庆</c:v>
                </c:pt>
                <c:pt idx="20">
                  <c:v>甘肃</c:v>
                </c:pt>
                <c:pt idx="21">
                  <c:v>河南</c:v>
                </c:pt>
                <c:pt idx="22">
                  <c:v>新疆</c:v>
                </c:pt>
                <c:pt idx="23">
                  <c:v>云南</c:v>
                </c:pt>
              </c:strCache>
            </c:strRef>
          </c:cat>
          <c:val>
            <c:numRef>
              <c:f>'[Microsoft PowerPoint 中的图表]Sheet2'!$B$2:$B$25</c:f>
              <c:numCache>
                <c:formatCode>General</c:formatCode>
                <c:ptCount val="24"/>
                <c:pt idx="0">
                  <c:v>7</c:v>
                </c:pt>
                <c:pt idx="1">
                  <c:v>4</c:v>
                </c:pt>
                <c:pt idx="2">
                  <c:v>2</c:v>
                </c:pt>
                <c:pt idx="3">
                  <c:v>2</c:v>
                </c:pt>
                <c:pt idx="4">
                  <c:v>2</c:v>
                </c:pt>
                <c:pt idx="5">
                  <c:v>2</c:v>
                </c:pt>
                <c:pt idx="6">
                  <c:v>2</c:v>
                </c:pt>
                <c:pt idx="7">
                  <c:v>2</c:v>
                </c:pt>
                <c:pt idx="8">
                  <c:v>2</c:v>
                </c:pt>
                <c:pt idx="9">
                  <c:v>2</c:v>
                </c:pt>
                <c:pt idx="10">
                  <c:v>1</c:v>
                </c:pt>
                <c:pt idx="11">
                  <c:v>1</c:v>
                </c:pt>
                <c:pt idx="12">
                  <c:v>1</c:v>
                </c:pt>
                <c:pt idx="13">
                  <c:v>1</c:v>
                </c:pt>
                <c:pt idx="14">
                  <c:v>1</c:v>
                </c:pt>
                <c:pt idx="15">
                  <c:v>1</c:v>
                </c:pt>
                <c:pt idx="16">
                  <c:v>1</c:v>
                </c:pt>
                <c:pt idx="17">
                  <c:v>1</c:v>
                </c:pt>
                <c:pt idx="18">
                  <c:v>1</c:v>
                </c:pt>
                <c:pt idx="19">
                  <c:v>1</c:v>
                </c:pt>
                <c:pt idx="20">
                  <c:v>1</c:v>
                </c:pt>
                <c:pt idx="21">
                  <c:v>1</c:v>
                </c:pt>
                <c:pt idx="22">
                  <c:v>1</c:v>
                </c:pt>
                <c:pt idx="23">
                  <c:v>1</c:v>
                </c:pt>
              </c:numCache>
            </c:numRef>
          </c:val>
          <c:extLst>
            <c:ext xmlns:c16="http://schemas.microsoft.com/office/drawing/2014/chart" uri="{C3380CC4-5D6E-409C-BE32-E72D297353CC}">
              <c16:uniqueId val="{00000000-51C3-4B9B-BC58-D0CCABAAED37}"/>
            </c:ext>
          </c:extLst>
        </c:ser>
        <c:ser>
          <c:idx val="1"/>
          <c:order val="1"/>
          <c:tx>
            <c:strRef>
              <c:f>'[Microsoft PowerPoint 中的图表]Sheet2'!$C$1</c:f>
              <c:strCache>
                <c:ptCount val="1"/>
                <c:pt idx="0">
                  <c:v>一流建设学科</c:v>
                </c:pt>
              </c:strCache>
            </c:strRef>
          </c:tx>
          <c:spPr>
            <a:solidFill>
              <a:schemeClr val="accent6">
                <a:lumMod val="75000"/>
              </a:schemeClr>
            </a:solidFill>
            <a:ln>
              <a:noFill/>
            </a:ln>
            <a:effectLst/>
          </c:spPr>
          <c:invertIfNegative val="0"/>
          <c:dLbls>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'[Microsoft PowerPoint 中的图表]Sheet2'!$A$2:$A$25</c:f>
              <c:strCache>
                <c:ptCount val="24"/>
                <c:pt idx="0">
                  <c:v>北京</c:v>
                </c:pt>
                <c:pt idx="1">
                  <c:v>上海</c:v>
                </c:pt>
                <c:pt idx="2">
                  <c:v>江苏</c:v>
                </c:pt>
                <c:pt idx="3">
                  <c:v>湖北</c:v>
                </c:pt>
                <c:pt idx="4">
                  <c:v>广东</c:v>
                </c:pt>
                <c:pt idx="5">
                  <c:v>陕西</c:v>
                </c:pt>
                <c:pt idx="6">
                  <c:v>四川</c:v>
                </c:pt>
                <c:pt idx="7">
                  <c:v>湖南</c:v>
                </c:pt>
                <c:pt idx="8">
                  <c:v>天津</c:v>
                </c:pt>
                <c:pt idx="9">
                  <c:v>山东</c:v>
                </c:pt>
                <c:pt idx="10">
                  <c:v>浙江</c:v>
                </c:pt>
                <c:pt idx="11">
                  <c:v>陕西</c:v>
                </c:pt>
                <c:pt idx="12">
                  <c:v>安徽</c:v>
                </c:pt>
                <c:pt idx="13">
                  <c:v>吉林</c:v>
                </c:pt>
                <c:pt idx="14">
                  <c:v>湖南</c:v>
                </c:pt>
                <c:pt idx="15">
                  <c:v>黑龙江</c:v>
                </c:pt>
                <c:pt idx="16">
                  <c:v>福建</c:v>
                </c:pt>
                <c:pt idx="17">
                  <c:v>辽宁</c:v>
                </c:pt>
                <c:pt idx="18">
                  <c:v>辽宁</c:v>
                </c:pt>
                <c:pt idx="19">
                  <c:v>重庆</c:v>
                </c:pt>
                <c:pt idx="20">
                  <c:v>甘肃</c:v>
                </c:pt>
                <c:pt idx="21">
                  <c:v>河南</c:v>
                </c:pt>
                <c:pt idx="22">
                  <c:v>新疆</c:v>
                </c:pt>
                <c:pt idx="23">
                  <c:v>云南</c:v>
                </c:pt>
              </c:strCache>
            </c:strRef>
          </c:cat>
          <c:val>
            <c:numRef>
              <c:f>'[Microsoft PowerPoint 中的图表]Sheet2'!$C$2:$C$25</c:f>
              <c:numCache>
                <c:formatCode>General</c:formatCode>
                <c:ptCount val="24"/>
                <c:pt idx="0">
                  <c:v>159</c:v>
                </c:pt>
                <c:pt idx="1">
                  <c:v>57</c:v>
                </c:pt>
                <c:pt idx="2">
                  <c:v>45</c:v>
                </c:pt>
                <c:pt idx="3">
                  <c:v>31</c:v>
                </c:pt>
                <c:pt idx="4">
                  <c:v>18</c:v>
                </c:pt>
                <c:pt idx="5">
                  <c:v>17</c:v>
                </c:pt>
                <c:pt idx="6">
                  <c:v>14</c:v>
                </c:pt>
                <c:pt idx="7">
                  <c:v>13</c:v>
                </c:pt>
                <c:pt idx="8">
                  <c:v>12</c:v>
                </c:pt>
                <c:pt idx="9">
                  <c:v>4</c:v>
                </c:pt>
                <c:pt idx="10">
                  <c:v>20</c:v>
                </c:pt>
                <c:pt idx="11">
                  <c:v>17</c:v>
                </c:pt>
                <c:pt idx="12">
                  <c:v>13</c:v>
                </c:pt>
                <c:pt idx="13">
                  <c:v>12</c:v>
                </c:pt>
                <c:pt idx="14">
                  <c:v>12</c:v>
                </c:pt>
                <c:pt idx="15">
                  <c:v>11</c:v>
                </c:pt>
                <c:pt idx="16">
                  <c:v>6</c:v>
                </c:pt>
                <c:pt idx="17">
                  <c:v>5</c:v>
                </c:pt>
                <c:pt idx="18">
                  <c:v>5</c:v>
                </c:pt>
                <c:pt idx="19">
                  <c:v>4</c:v>
                </c:pt>
                <c:pt idx="20">
                  <c:v>4</c:v>
                </c:pt>
                <c:pt idx="21">
                  <c:v>4</c:v>
                </c:pt>
                <c:pt idx="22">
                  <c:v>4</c:v>
                </c:pt>
                <c:pt idx="23">
                  <c:v>2</c:v>
                </c:pt>
              </c:numCache>
            </c:numRef>
          </c:val>
          <c:extLst>
            <c:ext xmlns:c16="http://schemas.microsoft.com/office/drawing/2014/chart" uri="{C3380CC4-5D6E-409C-BE32-E72D297353CC}">
              <c16:uniqueId val="{00000001-51C3-4B9B-BC58-D0CCABAAED37}"/>
            </c:ext>
          </c:extLst>
        </c:ser>
        <c:dLbls>
          <c:showLegendKey val="0"/>
          <c:showVal val="1"/>
          <c:showCatName val="0"/>
          <c:showSerName val="0"/>
          <c:showPercent val="0"/>
          <c:showBubbleSize val="0"/>
        </c:dLbls>
        <c:gapWidth val="219"/>
        <c:overlap val="-27"/>
        <c:axId val="196252416"/>
        <c:axId val="196253952"/>
      </c:barChart>
      <c:catAx>
        <c:axId val="1962524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96253952"/>
        <c:crosses val="autoZero"/>
        <c:auto val="1"/>
        <c:lblAlgn val="ctr"/>
        <c:lblOffset val="100"/>
        <c:noMultiLvlLbl val="0"/>
      </c:catAx>
      <c:valAx>
        <c:axId val="19625395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crossAx val="196252416"/>
        <c:crosses val="autoZero"/>
        <c:crossBetween val="between"/>
      </c:valAx>
      <c:spPr>
        <a:noFill/>
        <a:ln>
          <a:noFill/>
        </a:ln>
        <a:effectLst/>
      </c:spPr>
    </c:plotArea>
    <c:legend>
      <c:legendPos val="r"/>
      <c:layout>
        <c:manualLayout>
          <c:xMode val="edge"/>
          <c:yMode val="edge"/>
          <c:x val="0.7659829399475877"/>
          <c:y val="0.23026255591540171"/>
          <c:w val="0.20796942252932368"/>
          <c:h val="0.14449663323501821"/>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chart>
  <c:spPr>
    <a:noFill/>
    <a:ln>
      <a:noFill/>
    </a:ln>
    <a:effectLst/>
  </c:spPr>
  <c:txPr>
    <a:bodyPr/>
    <a:lstStyle/>
    <a:p>
      <a:pPr>
        <a:defRPr sz="1600" b="1">
          <a:solidFill>
            <a:schemeClr val="tx1"/>
          </a:solidFill>
          <a:latin typeface="Times New Roman" panose="02020603050405020304" pitchFamily="18" charset="0"/>
          <a:cs typeface="Times New Roman" panose="02020603050405020304" pitchFamily="18" charset="0"/>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sz="2000" b="1" i="0" u="none" strike="noStrike" kern="1200" spc="0" baseline="0">
                <a:solidFill>
                  <a:sysClr val="windowText" lastClr="000000"/>
                </a:solidFill>
                <a:latin typeface="Times New Roman" panose="02020603050405020304" pitchFamily="18" charset="0"/>
                <a:ea typeface="+mn-ea"/>
                <a:cs typeface="Times New Roman" panose="02020603050405020304" pitchFamily="18" charset="0"/>
              </a:defRPr>
            </a:pPr>
            <a:r>
              <a:rPr lang="zh-CN" altLang="zh-CN" sz="2000" b="1" i="0" u="none" strike="noStrike" baseline="0" dirty="0" smtClean="0">
                <a:effectLst/>
              </a:rPr>
              <a:t>第四轮一级</a:t>
            </a:r>
            <a:r>
              <a:rPr lang="zh-CN"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学科评估</a:t>
            </a:r>
            <a:r>
              <a: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A+</a:t>
            </a:r>
            <a:r>
              <a:rPr lang="zh-CN"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a:t>
            </a:r>
            <a:r>
              <a: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A</a:t>
            </a:r>
            <a:r>
              <a:rPr lang="zh-CN"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a:t>
            </a:r>
            <a:r>
              <a: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A- </a:t>
            </a:r>
            <a:r>
              <a:rPr lang="zh-CN"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学科</a:t>
            </a:r>
            <a:endParaRPr lang="zh-CN" altLang="en-US" sz="2000" b="1" i="0" u="none" strike="noStrike" kern="1200" spc="0" baseline="0" dirty="0">
              <a:solidFill>
                <a:sysClr val="windowText" lastClr="000000"/>
              </a:solidFill>
              <a:effectLst/>
              <a:latin typeface="Times New Roman" panose="02020603050405020304" pitchFamily="18" charset="0"/>
              <a:ea typeface="+mn-ea"/>
              <a:cs typeface="Times New Roman" panose="02020603050405020304" pitchFamily="18" charset="0"/>
            </a:endParaRPr>
          </a:p>
        </c:rich>
      </c:tx>
      <c:layout>
        <c:manualLayout>
          <c:xMode val="edge"/>
          <c:yMode val="edge"/>
          <c:x val="0.32392857765673644"/>
          <c:y val="2.6291002059806962E-2"/>
        </c:manualLayout>
      </c:layout>
      <c:overlay val="0"/>
      <c:spPr>
        <a:noFill/>
        <a:ln>
          <a:solidFill>
            <a:sysClr val="windowText" lastClr="000000">
              <a:lumMod val="50000"/>
              <a:lumOff val="50000"/>
            </a:sysClr>
          </a:solidFill>
        </a:ln>
        <a:effectLst/>
      </c:spPr>
      <c:txPr>
        <a:bodyPr rot="0" spcFirstLastPara="1" vertOverflow="ellipsis" vert="horz" wrap="square" anchor="ctr" anchorCtr="1"/>
        <a:lstStyle/>
        <a:p>
          <a:pPr algn="ctr" rtl="0">
            <a:defRPr sz="2000" b="1" i="0" u="none" strike="noStrike" kern="1200" spc="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title>
    <c:autoTitleDeleted val="0"/>
    <c:plotArea>
      <c:layout>
        <c:manualLayout>
          <c:layoutTarget val="inner"/>
          <c:xMode val="edge"/>
          <c:yMode val="edge"/>
          <c:x val="5.6149011226815586E-2"/>
          <c:y val="7.4009170798356283E-2"/>
          <c:w val="0.9298497913049879"/>
          <c:h val="0.684070136940928"/>
        </c:manualLayout>
      </c:layout>
      <c:barChart>
        <c:barDir val="col"/>
        <c:grouping val="clustered"/>
        <c:varyColors val="0"/>
        <c:ser>
          <c:idx val="0"/>
          <c:order val="0"/>
          <c:tx>
            <c:strRef>
              <c:f>省份列表!$AA$1</c:f>
              <c:strCache>
                <c:ptCount val="1"/>
                <c:pt idx="0">
                  <c:v>高校数量</c:v>
                </c:pt>
              </c:strCache>
            </c:strRef>
          </c:tx>
          <c:spPr>
            <a:solidFill>
              <a:schemeClr val="accent1"/>
            </a:solidFill>
            <a:ln>
              <a:noFill/>
            </a:ln>
            <a:effectLst/>
          </c:spPr>
          <c:invertIfNegative val="0"/>
          <c:dPt>
            <c:idx val="6"/>
            <c:invertIfNegative val="0"/>
            <c:bubble3D val="0"/>
            <c:spPr>
              <a:solidFill>
                <a:srgbClr val="00B0F0"/>
              </a:solidFill>
              <a:ln>
                <a:noFill/>
              </a:ln>
              <a:effectLst/>
            </c:spPr>
            <c:extLst>
              <c:ext xmlns:c16="http://schemas.microsoft.com/office/drawing/2014/chart" uri="{C3380CC4-5D6E-409C-BE32-E72D297353CC}">
                <c16:uniqueId val="{00000001-78F2-4F21-8704-6E4A3E67C97F}"/>
              </c:ext>
            </c:extLst>
          </c:dPt>
          <c:dLbls>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省份列表!$Z$2:$Z$11</c:f>
              <c:strCache>
                <c:ptCount val="10"/>
                <c:pt idx="0">
                  <c:v>北京</c:v>
                </c:pt>
                <c:pt idx="1">
                  <c:v>江苏</c:v>
                </c:pt>
                <c:pt idx="2">
                  <c:v>上海</c:v>
                </c:pt>
                <c:pt idx="3">
                  <c:v>湖北</c:v>
                </c:pt>
                <c:pt idx="4">
                  <c:v>陕西</c:v>
                </c:pt>
                <c:pt idx="5">
                  <c:v>广东</c:v>
                </c:pt>
                <c:pt idx="6">
                  <c:v>四川</c:v>
                </c:pt>
                <c:pt idx="7">
                  <c:v>黑龙江</c:v>
                </c:pt>
                <c:pt idx="8">
                  <c:v>天津</c:v>
                </c:pt>
                <c:pt idx="9">
                  <c:v>浙江</c:v>
                </c:pt>
              </c:strCache>
            </c:strRef>
          </c:cat>
          <c:val>
            <c:numRef>
              <c:f>省份列表!$AA$2:$AA$11</c:f>
              <c:numCache>
                <c:formatCode>General</c:formatCode>
                <c:ptCount val="10"/>
                <c:pt idx="0">
                  <c:v>31</c:v>
                </c:pt>
                <c:pt idx="1">
                  <c:v>20</c:v>
                </c:pt>
                <c:pt idx="2">
                  <c:v>16</c:v>
                </c:pt>
                <c:pt idx="3">
                  <c:v>10</c:v>
                </c:pt>
                <c:pt idx="4">
                  <c:v>9</c:v>
                </c:pt>
                <c:pt idx="5">
                  <c:v>8</c:v>
                </c:pt>
                <c:pt idx="6">
                  <c:v>7</c:v>
                </c:pt>
                <c:pt idx="7">
                  <c:v>6</c:v>
                </c:pt>
                <c:pt idx="8">
                  <c:v>5</c:v>
                </c:pt>
                <c:pt idx="9">
                  <c:v>4</c:v>
                </c:pt>
              </c:numCache>
            </c:numRef>
          </c:val>
          <c:extLst>
            <c:ext xmlns:c16="http://schemas.microsoft.com/office/drawing/2014/chart" uri="{C3380CC4-5D6E-409C-BE32-E72D297353CC}">
              <c16:uniqueId val="{00000002-78F2-4F21-8704-6E4A3E67C97F}"/>
            </c:ext>
          </c:extLst>
        </c:ser>
        <c:ser>
          <c:idx val="1"/>
          <c:order val="1"/>
          <c:tx>
            <c:strRef>
              <c:f>省份列表!$AB$1</c:f>
              <c:strCache>
                <c:ptCount val="1"/>
                <c:pt idx="0">
                  <c:v>学科数量</c:v>
                </c:pt>
              </c:strCache>
            </c:strRef>
          </c:tx>
          <c:spPr>
            <a:solidFill>
              <a:srgbClr val="ED7D31"/>
            </a:solidFill>
            <a:ln>
              <a:noFill/>
            </a:ln>
            <a:effectLst/>
          </c:spPr>
          <c:invertIfNegative val="0"/>
          <c:dPt>
            <c:idx val="6"/>
            <c:invertIfNegative val="0"/>
            <c:bubble3D val="0"/>
            <c:spPr>
              <a:solidFill>
                <a:srgbClr val="C85C12"/>
              </a:solidFill>
              <a:ln>
                <a:noFill/>
              </a:ln>
              <a:effectLst/>
            </c:spPr>
            <c:extLst>
              <c:ext xmlns:c16="http://schemas.microsoft.com/office/drawing/2014/chart" uri="{C3380CC4-5D6E-409C-BE32-E72D297353CC}">
                <c16:uniqueId val="{00000004-78F2-4F21-8704-6E4A3E67C97F}"/>
              </c:ext>
            </c:extLst>
          </c:dPt>
          <c:dLbls>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省份列表!$Z$2:$Z$11</c:f>
              <c:strCache>
                <c:ptCount val="10"/>
                <c:pt idx="0">
                  <c:v>北京</c:v>
                </c:pt>
                <c:pt idx="1">
                  <c:v>江苏</c:v>
                </c:pt>
                <c:pt idx="2">
                  <c:v>上海</c:v>
                </c:pt>
                <c:pt idx="3">
                  <c:v>湖北</c:v>
                </c:pt>
                <c:pt idx="4">
                  <c:v>陕西</c:v>
                </c:pt>
                <c:pt idx="5">
                  <c:v>广东</c:v>
                </c:pt>
                <c:pt idx="6">
                  <c:v>四川</c:v>
                </c:pt>
                <c:pt idx="7">
                  <c:v>黑龙江</c:v>
                </c:pt>
                <c:pt idx="8">
                  <c:v>天津</c:v>
                </c:pt>
                <c:pt idx="9">
                  <c:v>浙江</c:v>
                </c:pt>
              </c:strCache>
            </c:strRef>
          </c:cat>
          <c:val>
            <c:numRef>
              <c:f>省份列表!$AB$2:$AB$11</c:f>
              <c:numCache>
                <c:formatCode>General</c:formatCode>
                <c:ptCount val="10"/>
                <c:pt idx="0">
                  <c:v>186</c:v>
                </c:pt>
                <c:pt idx="1">
                  <c:v>80</c:v>
                </c:pt>
                <c:pt idx="2">
                  <c:v>91</c:v>
                </c:pt>
                <c:pt idx="3">
                  <c:v>52</c:v>
                </c:pt>
                <c:pt idx="4">
                  <c:v>27</c:v>
                </c:pt>
                <c:pt idx="5">
                  <c:v>31</c:v>
                </c:pt>
                <c:pt idx="6">
                  <c:v>27</c:v>
                </c:pt>
                <c:pt idx="7">
                  <c:v>23</c:v>
                </c:pt>
                <c:pt idx="8">
                  <c:v>31</c:v>
                </c:pt>
                <c:pt idx="9">
                  <c:v>44</c:v>
                </c:pt>
              </c:numCache>
            </c:numRef>
          </c:val>
          <c:extLst>
            <c:ext xmlns:c16="http://schemas.microsoft.com/office/drawing/2014/chart" uri="{C3380CC4-5D6E-409C-BE32-E72D297353CC}">
              <c16:uniqueId val="{00000005-78F2-4F21-8704-6E4A3E67C97F}"/>
            </c:ext>
          </c:extLst>
        </c:ser>
        <c:dLbls>
          <c:showLegendKey val="0"/>
          <c:showVal val="1"/>
          <c:showCatName val="0"/>
          <c:showSerName val="0"/>
          <c:showPercent val="0"/>
          <c:showBubbleSize val="0"/>
        </c:dLbls>
        <c:gapWidth val="219"/>
        <c:overlap val="-27"/>
        <c:axId val="196410752"/>
        <c:axId val="196572288"/>
      </c:barChart>
      <c:catAx>
        <c:axId val="196410752"/>
        <c:scaling>
          <c:orientation val="minMax"/>
        </c:scaling>
        <c:delete val="0"/>
        <c:axPos val="b"/>
        <c:numFmt formatCode="General" sourceLinked="1"/>
        <c:majorTickMark val="none"/>
        <c:minorTickMark val="none"/>
        <c:tickLblPos val="nextTo"/>
        <c:spPr>
          <a:noFill/>
          <a:ln w="9525" cap="flat" cmpd="sng" algn="ctr">
            <a:solidFill>
              <a:sysClr val="windowText" lastClr="000000">
                <a:lumMod val="65000"/>
                <a:lumOff val="35000"/>
              </a:sysClr>
            </a:solidFill>
            <a:round/>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96572288"/>
        <c:crosses val="autoZero"/>
        <c:auto val="1"/>
        <c:lblAlgn val="ctr"/>
        <c:lblOffset val="100"/>
        <c:noMultiLvlLbl val="0"/>
      </c:catAx>
      <c:valAx>
        <c:axId val="196572288"/>
        <c:scaling>
          <c:orientation val="minMax"/>
        </c:scaling>
        <c:delete val="0"/>
        <c:axPos val="l"/>
        <c:numFmt formatCode="General" sourceLinked="1"/>
        <c:majorTickMark val="none"/>
        <c:minorTickMark val="none"/>
        <c:tickLblPos val="nextTo"/>
        <c:spPr>
          <a:noFill/>
          <a:ln>
            <a:solidFill>
              <a:sysClr val="windowText" lastClr="000000">
                <a:lumMod val="50000"/>
                <a:lumOff val="50000"/>
              </a:sysClr>
            </a:solidFill>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96410752"/>
        <c:crosses val="autoZero"/>
        <c:crossBetween val="between"/>
      </c:valAx>
      <c:spPr>
        <a:noFill/>
        <a:ln>
          <a:noFill/>
        </a:ln>
        <a:effectLst/>
      </c:spPr>
    </c:plotArea>
    <c:plotVisOnly val="1"/>
    <c:dispBlanksAs val="gap"/>
    <c:showDLblsOverMax val="0"/>
  </c:chart>
  <c:spPr>
    <a:noFill/>
    <a:ln>
      <a:noFill/>
    </a:ln>
    <a:effectLst/>
  </c:spPr>
  <c:txPr>
    <a:bodyPr/>
    <a:lstStyle/>
    <a:p>
      <a:pPr>
        <a:defRPr sz="1600" b="1">
          <a:solidFill>
            <a:sysClr val="windowText" lastClr="000000"/>
          </a:solidFill>
          <a:latin typeface="Times New Roman" panose="02020603050405020304" pitchFamily="18" charset="0"/>
          <a:cs typeface="Times New Roman" panose="02020603050405020304" pitchFamily="18" charset="0"/>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lgn="ctr" rtl="0">
              <a:def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defRPr>
            </a:pPr>
            <a:r>
              <a: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rPr>
              <a:t>2018年5月ESI前1%学科</a:t>
            </a:r>
          </a:p>
        </c:rich>
      </c:tx>
      <c:layout>
        <c:manualLayout>
          <c:xMode val="edge"/>
          <c:yMode val="edge"/>
          <c:x val="0.32770886936869559"/>
          <c:y val="8.4394458950624914E-3"/>
        </c:manualLayout>
      </c:layout>
      <c:overlay val="0"/>
      <c:spPr>
        <a:noFill/>
        <a:ln>
          <a:solidFill>
            <a:sysClr val="windowText" lastClr="000000">
              <a:lumMod val="50000"/>
              <a:lumOff val="50000"/>
            </a:sysClr>
          </a:solidFill>
        </a:ln>
        <a:effectLst/>
      </c:spPr>
      <c:txPr>
        <a:bodyPr rot="0" spcFirstLastPara="1" vertOverflow="ellipsis" vert="horz" wrap="square" anchor="ctr" anchorCtr="1"/>
        <a:lstStyle/>
        <a:p>
          <a:pPr algn="ctr" rtl="0">
            <a:defRPr lang="en-US" altLang="zh-CN" sz="2000" b="1" i="0" u="none" strike="noStrike" kern="1200" spc="0" baseline="0" dirty="0" smtClean="0">
              <a:solidFill>
                <a:sysClr val="windowText" lastClr="000000"/>
              </a:solidFill>
              <a:effectLst/>
              <a:latin typeface="Times New Roman" panose="02020603050405020304" pitchFamily="18" charset="0"/>
              <a:ea typeface="+mn-ea"/>
              <a:cs typeface="Times New Roman" panose="02020603050405020304" pitchFamily="18" charset="0"/>
            </a:defRPr>
          </a:pPr>
          <a:endParaRPr lang="zh-CN"/>
        </a:p>
      </c:txPr>
    </c:title>
    <c:autoTitleDeleted val="0"/>
    <c:plotArea>
      <c:layout>
        <c:manualLayout>
          <c:layoutTarget val="inner"/>
          <c:xMode val="edge"/>
          <c:yMode val="edge"/>
          <c:x val="5.6149027467941683E-2"/>
          <c:y val="9.6277229171307849E-2"/>
          <c:w val="0.9298497913049879"/>
          <c:h val="0.56126203104173622"/>
        </c:manualLayout>
      </c:layout>
      <c:barChart>
        <c:barDir val="col"/>
        <c:grouping val="clustered"/>
        <c:varyColors val="0"/>
        <c:ser>
          <c:idx val="0"/>
          <c:order val="0"/>
          <c:tx>
            <c:strRef>
              <c:f>Sheet3!$S$1</c:f>
              <c:strCache>
                <c:ptCount val="1"/>
                <c:pt idx="0">
                  <c:v>高校数量</c:v>
                </c:pt>
              </c:strCache>
            </c:strRef>
          </c:tx>
          <c:spPr>
            <a:solidFill>
              <a:srgbClr val="4F81BD"/>
            </a:solidFill>
            <a:ln>
              <a:noFill/>
            </a:ln>
            <a:effectLst/>
          </c:spPr>
          <c:invertIfNegative val="0"/>
          <c:dPt>
            <c:idx val="6"/>
            <c:invertIfNegative val="0"/>
            <c:bubble3D val="0"/>
            <c:spPr>
              <a:solidFill>
                <a:srgbClr val="00B0F0"/>
              </a:solidFill>
              <a:ln>
                <a:noFill/>
              </a:ln>
              <a:effectLst/>
            </c:spPr>
            <c:extLst>
              <c:ext xmlns:c16="http://schemas.microsoft.com/office/drawing/2014/chart" uri="{C3380CC4-5D6E-409C-BE32-E72D297353CC}">
                <c16:uniqueId val="{00000001-14AD-4913-86FB-B3F4A720A973}"/>
              </c:ext>
            </c:extLst>
          </c:dPt>
          <c:dLbls>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Sheet3!$R$2:$R$11</c:f>
              <c:strCache>
                <c:ptCount val="10"/>
                <c:pt idx="0">
                  <c:v>北京</c:v>
                </c:pt>
                <c:pt idx="1">
                  <c:v>江苏</c:v>
                </c:pt>
                <c:pt idx="2">
                  <c:v>上海</c:v>
                </c:pt>
                <c:pt idx="3">
                  <c:v>湖北</c:v>
                </c:pt>
                <c:pt idx="4">
                  <c:v>陕西</c:v>
                </c:pt>
                <c:pt idx="5">
                  <c:v>广东</c:v>
                </c:pt>
                <c:pt idx="6">
                  <c:v>四川</c:v>
                </c:pt>
                <c:pt idx="7">
                  <c:v>黑龙江</c:v>
                </c:pt>
                <c:pt idx="8">
                  <c:v>天津</c:v>
                </c:pt>
                <c:pt idx="9">
                  <c:v>浙江</c:v>
                </c:pt>
              </c:strCache>
            </c:strRef>
          </c:cat>
          <c:val>
            <c:numRef>
              <c:f>Sheet3!$S$2:$S$11</c:f>
              <c:numCache>
                <c:formatCode>General</c:formatCode>
                <c:ptCount val="10"/>
                <c:pt idx="0">
                  <c:v>17</c:v>
                </c:pt>
                <c:pt idx="1">
                  <c:v>21</c:v>
                </c:pt>
                <c:pt idx="2">
                  <c:v>13</c:v>
                </c:pt>
                <c:pt idx="3">
                  <c:v>11</c:v>
                </c:pt>
                <c:pt idx="4">
                  <c:v>12</c:v>
                </c:pt>
                <c:pt idx="5">
                  <c:v>13</c:v>
                </c:pt>
                <c:pt idx="6">
                  <c:v>8</c:v>
                </c:pt>
                <c:pt idx="7">
                  <c:v>9</c:v>
                </c:pt>
                <c:pt idx="8">
                  <c:v>7</c:v>
                </c:pt>
                <c:pt idx="9">
                  <c:v>12</c:v>
                </c:pt>
              </c:numCache>
            </c:numRef>
          </c:val>
          <c:extLst>
            <c:ext xmlns:c16="http://schemas.microsoft.com/office/drawing/2014/chart" uri="{C3380CC4-5D6E-409C-BE32-E72D297353CC}">
              <c16:uniqueId val="{00000002-14AD-4913-86FB-B3F4A720A973}"/>
            </c:ext>
          </c:extLst>
        </c:ser>
        <c:ser>
          <c:idx val="1"/>
          <c:order val="1"/>
          <c:tx>
            <c:strRef>
              <c:f>Sheet3!$T$1</c:f>
              <c:strCache>
                <c:ptCount val="1"/>
                <c:pt idx="0">
                  <c:v>学科数量</c:v>
                </c:pt>
              </c:strCache>
            </c:strRef>
          </c:tx>
          <c:spPr>
            <a:solidFill>
              <a:schemeClr val="accent2"/>
            </a:solidFill>
            <a:ln>
              <a:noFill/>
            </a:ln>
            <a:effectLst/>
          </c:spPr>
          <c:invertIfNegative val="0"/>
          <c:dPt>
            <c:idx val="6"/>
            <c:invertIfNegative val="0"/>
            <c:bubble3D val="0"/>
            <c:spPr>
              <a:solidFill>
                <a:srgbClr val="C85C12"/>
              </a:solidFill>
              <a:ln>
                <a:noFill/>
              </a:ln>
              <a:effectLst/>
            </c:spPr>
            <c:extLst>
              <c:ext xmlns:c16="http://schemas.microsoft.com/office/drawing/2014/chart" uri="{C3380CC4-5D6E-409C-BE32-E72D297353CC}">
                <c16:uniqueId val="{00000004-14AD-4913-86FB-B3F4A720A973}"/>
              </c:ext>
            </c:extLst>
          </c:dPt>
          <c:dLbls>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Sheet3!$R$2:$R$11</c:f>
              <c:strCache>
                <c:ptCount val="10"/>
                <c:pt idx="0">
                  <c:v>北京</c:v>
                </c:pt>
                <c:pt idx="1">
                  <c:v>江苏</c:v>
                </c:pt>
                <c:pt idx="2">
                  <c:v>上海</c:v>
                </c:pt>
                <c:pt idx="3">
                  <c:v>湖北</c:v>
                </c:pt>
                <c:pt idx="4">
                  <c:v>陕西</c:v>
                </c:pt>
                <c:pt idx="5">
                  <c:v>广东</c:v>
                </c:pt>
                <c:pt idx="6">
                  <c:v>四川</c:v>
                </c:pt>
                <c:pt idx="7">
                  <c:v>黑龙江</c:v>
                </c:pt>
                <c:pt idx="8">
                  <c:v>天津</c:v>
                </c:pt>
                <c:pt idx="9">
                  <c:v>浙江</c:v>
                </c:pt>
              </c:strCache>
            </c:strRef>
          </c:cat>
          <c:val>
            <c:numRef>
              <c:f>Sheet3!$T$2:$T$11</c:f>
              <c:numCache>
                <c:formatCode>General</c:formatCode>
                <c:ptCount val="10"/>
                <c:pt idx="0">
                  <c:v>113</c:v>
                </c:pt>
                <c:pt idx="1">
                  <c:v>109</c:v>
                </c:pt>
                <c:pt idx="2">
                  <c:v>87</c:v>
                </c:pt>
                <c:pt idx="3">
                  <c:v>57</c:v>
                </c:pt>
                <c:pt idx="4">
                  <c:v>45</c:v>
                </c:pt>
                <c:pt idx="5">
                  <c:v>61</c:v>
                </c:pt>
                <c:pt idx="6">
                  <c:v>32</c:v>
                </c:pt>
                <c:pt idx="7">
                  <c:v>31</c:v>
                </c:pt>
                <c:pt idx="8">
                  <c:v>31</c:v>
                </c:pt>
                <c:pt idx="9">
                  <c:v>47</c:v>
                </c:pt>
              </c:numCache>
            </c:numRef>
          </c:val>
          <c:extLst>
            <c:ext xmlns:c16="http://schemas.microsoft.com/office/drawing/2014/chart" uri="{C3380CC4-5D6E-409C-BE32-E72D297353CC}">
              <c16:uniqueId val="{00000005-14AD-4913-86FB-B3F4A720A973}"/>
            </c:ext>
          </c:extLst>
        </c:ser>
        <c:dLbls>
          <c:showLegendKey val="0"/>
          <c:showVal val="1"/>
          <c:showCatName val="0"/>
          <c:showSerName val="0"/>
          <c:showPercent val="0"/>
          <c:showBubbleSize val="0"/>
        </c:dLbls>
        <c:gapWidth val="219"/>
        <c:overlap val="-27"/>
        <c:axId val="196603264"/>
        <c:axId val="196625536"/>
      </c:barChart>
      <c:catAx>
        <c:axId val="196603264"/>
        <c:scaling>
          <c:orientation val="minMax"/>
        </c:scaling>
        <c:delete val="0"/>
        <c:axPos val="b"/>
        <c:numFmt formatCode="General" sourceLinked="1"/>
        <c:majorTickMark val="none"/>
        <c:minorTickMark val="none"/>
        <c:tickLblPos val="nextTo"/>
        <c:spPr>
          <a:noFill/>
          <a:ln w="9525" cap="flat" cmpd="sng" algn="ctr">
            <a:solidFill>
              <a:sysClr val="windowText" lastClr="000000">
                <a:lumMod val="50000"/>
                <a:lumOff val="50000"/>
              </a:sysClr>
            </a:solidFill>
            <a:round/>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96625536"/>
        <c:crosses val="autoZero"/>
        <c:auto val="1"/>
        <c:lblAlgn val="ctr"/>
        <c:lblOffset val="100"/>
        <c:noMultiLvlLbl val="0"/>
      </c:catAx>
      <c:valAx>
        <c:axId val="196625536"/>
        <c:scaling>
          <c:orientation val="minMax"/>
        </c:scaling>
        <c:delete val="0"/>
        <c:axPos val="l"/>
        <c:numFmt formatCode="General" sourceLinked="1"/>
        <c:majorTickMark val="none"/>
        <c:minorTickMark val="none"/>
        <c:tickLblPos val="nextTo"/>
        <c:spPr>
          <a:noFill/>
          <a:ln>
            <a:solidFill>
              <a:sysClr val="windowText" lastClr="000000">
                <a:lumMod val="50000"/>
                <a:lumOff val="50000"/>
              </a:sysClr>
            </a:solidFill>
          </a:ln>
          <a:effectLst/>
        </c:spPr>
        <c:txPr>
          <a:bodyPr rot="-6000000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crossAx val="196603264"/>
        <c:crosses val="autoZero"/>
        <c:crossBetween val="between"/>
        <c:majorUnit val="40"/>
      </c:valAx>
      <c:spPr>
        <a:noFill/>
        <a:ln>
          <a:noFill/>
        </a:ln>
        <a:effectLst/>
      </c:spPr>
    </c:plotArea>
    <c:legend>
      <c:legendPos val="b"/>
      <c:layout>
        <c:manualLayout>
          <c:xMode val="edge"/>
          <c:yMode val="edge"/>
          <c:x val="0.83952963994372265"/>
          <c:y val="5.3485278590383644E-3"/>
          <c:w val="0.12410032033376771"/>
          <c:h val="0.23383879974924029"/>
        </c:manualLayout>
      </c:layout>
      <c:overlay val="0"/>
      <c:spPr>
        <a:noFill/>
        <a:ln>
          <a:noFill/>
        </a:ln>
        <a:effectLst/>
      </c:spPr>
      <c:txPr>
        <a:bodyPr rot="0" spcFirstLastPara="1" vertOverflow="ellipsis" vert="horz" wrap="square" anchor="ctr" anchorCtr="1"/>
        <a:lstStyle/>
        <a:p>
          <a:pPr>
            <a:defRPr sz="1600" b="1" i="0" u="none" strike="noStrike" kern="1200" baseline="0">
              <a:solidFill>
                <a:sysClr val="windowText" lastClr="000000"/>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chart>
  <c:spPr>
    <a:noFill/>
    <a:ln w="9525" cap="flat" cmpd="sng" algn="ctr">
      <a:noFill/>
      <a:round/>
    </a:ln>
    <a:effectLst/>
  </c:spPr>
  <c:txPr>
    <a:bodyPr/>
    <a:lstStyle/>
    <a:p>
      <a:pPr>
        <a:defRPr sz="1600" b="1">
          <a:solidFill>
            <a:sysClr val="windowText" lastClr="000000"/>
          </a:solidFill>
          <a:latin typeface="Times New Roman" panose="02020603050405020304" pitchFamily="18" charset="0"/>
          <a:cs typeface="Times New Roman" panose="02020603050405020304" pitchFamily="18" charset="0"/>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5565878688927"/>
          <c:y val="7.6503364468518298E-2"/>
          <c:w val="0.80711163144014864"/>
          <c:h val="0.58153322860786583"/>
        </c:manualLayout>
      </c:layout>
      <c:lineChart>
        <c:grouping val="standard"/>
        <c:varyColors val="0"/>
        <c:ser>
          <c:idx val="1"/>
          <c:order val="0"/>
          <c:tx>
            <c:strRef>
              <c:f>到校时间统计!$L$60</c:f>
              <c:strCache>
                <c:ptCount val="1"/>
                <c:pt idx="0">
                  <c:v>平均论文量</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tx>
                <c:rich>
                  <a:bodyPr/>
                  <a:lstStyle/>
                  <a:p>
                    <a:r>
                      <a:rPr lang="en-US" altLang="zh-CN"/>
                      <a:t>1.05</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0-5ED7-4636-AE54-9E5695668B08}"/>
                </c:ext>
              </c:extLst>
            </c:dLbl>
            <c:dLbl>
              <c:idx val="3"/>
              <c:layout/>
              <c:tx>
                <c:rich>
                  <a:bodyPr/>
                  <a:lstStyle/>
                  <a:p>
                    <a:r>
                      <a:rPr lang="en-US" altLang="zh-CN"/>
                      <a:t>4.67</a:t>
                    </a:r>
                  </a:p>
                </c:rich>
              </c:tx>
              <c:dLblPos val="t"/>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ED7-4636-AE54-9E5695668B08}"/>
                </c:ext>
              </c:extLst>
            </c:dLbl>
            <c:dLbl>
              <c:idx val="6"/>
              <c:layout>
                <c:manualLayout>
                  <c:x val="-1.3888888888888957E-3"/>
                  <c:y val="-3.5185185185185201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5ED7-4636-AE54-9E5695668B08}"/>
                </c:ext>
              </c:extLst>
            </c:dLbl>
            <c:dLbl>
              <c:idx val="7"/>
              <c:layout>
                <c:manualLayout>
                  <c:x val="-2.0833333333333377E-2"/>
                  <c:y val="-6.7592592592592704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5ED7-4636-AE54-9E5695668B08}"/>
                </c:ext>
              </c:extLst>
            </c:dLbl>
            <c:dLbl>
              <c:idx val="8"/>
              <c:layout>
                <c:manualLayout>
                  <c:x val="-2.9166666666666678E-2"/>
                  <c:y val="-4.9074074074074096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5ED7-4636-AE54-9E5695668B08}"/>
                </c:ext>
              </c:extLst>
            </c:dLbl>
            <c:dLbl>
              <c:idx val="9"/>
              <c:layout>
                <c:manualLayout>
                  <c:x val="-4.1666666666666701E-3"/>
                  <c:y val="6.481481481481503E-3"/>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5ED7-4636-AE54-9E5695668B08}"/>
                </c:ext>
              </c:extLst>
            </c:dLbl>
            <c:dLbl>
              <c:idx val="11"/>
              <c:layout>
                <c:manualLayout>
                  <c:x val="-1.42279090113736E-3"/>
                  <c:y val="-5.3703703703703823E-2"/>
                </c:manualLayout>
              </c:layout>
              <c:dLblPos val="r"/>
              <c:showLegendKey val="0"/>
              <c:showVal val="1"/>
              <c:showCatName val="0"/>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5ED7-4636-AE54-9E5695668B08}"/>
                </c:ext>
              </c:extLst>
            </c:dLbl>
            <c:spPr>
              <a:noFill/>
              <a:ln>
                <a:noFill/>
              </a:ln>
              <a:effectLst/>
            </c:spPr>
            <c:txPr>
              <a:bodyPr rot="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noFill/>
                      <a:round/>
                    </a:ln>
                    <a:effectLst/>
                  </c:spPr>
                </c15:leaderLines>
              </c:ext>
            </c:extLst>
          </c:dLbls>
          <c:cat>
            <c:numRef>
              <c:f>到校时间统计!$K$61:$K$72</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到校时间统计!$L$61:$L$72</c:f>
              <c:numCache>
                <c:formatCode>0.00_ </c:formatCode>
                <c:ptCount val="12"/>
                <c:pt idx="0">
                  <c:v>1.0181818181818181</c:v>
                </c:pt>
                <c:pt idx="1">
                  <c:v>2.9795918367346941</c:v>
                </c:pt>
                <c:pt idx="2">
                  <c:v>3.9411764705882337</c:v>
                </c:pt>
                <c:pt idx="3">
                  <c:v>4.75</c:v>
                </c:pt>
                <c:pt idx="4">
                  <c:v>5.1111111111111107</c:v>
                </c:pt>
                <c:pt idx="5">
                  <c:v>8.2727272727273018</c:v>
                </c:pt>
                <c:pt idx="6">
                  <c:v>4.2857142857142874</c:v>
                </c:pt>
                <c:pt idx="7">
                  <c:v>2.2000000000000002</c:v>
                </c:pt>
                <c:pt idx="8">
                  <c:v>2</c:v>
                </c:pt>
                <c:pt idx="9">
                  <c:v>1.6666666666666681</c:v>
                </c:pt>
                <c:pt idx="10">
                  <c:v>5</c:v>
                </c:pt>
                <c:pt idx="11">
                  <c:v>1</c:v>
                </c:pt>
              </c:numCache>
            </c:numRef>
          </c:val>
          <c:smooth val="0"/>
          <c:extLst>
            <c:ext xmlns:c16="http://schemas.microsoft.com/office/drawing/2014/chart" uri="{C3380CC4-5D6E-409C-BE32-E72D297353CC}">
              <c16:uniqueId val="{00000007-5ED7-4636-AE54-9E5695668B08}"/>
            </c:ext>
          </c:extLst>
        </c:ser>
        <c:dLbls>
          <c:showLegendKey val="0"/>
          <c:showVal val="0"/>
          <c:showCatName val="0"/>
          <c:showSerName val="0"/>
          <c:showPercent val="0"/>
          <c:showBubbleSize val="0"/>
        </c:dLbls>
        <c:marker val="1"/>
        <c:smooth val="0"/>
        <c:axId val="244273152"/>
        <c:axId val="244275072"/>
      </c:lineChart>
      <c:catAx>
        <c:axId val="244273152"/>
        <c:scaling>
          <c:orientation val="minMax"/>
        </c:scaling>
        <c:delete val="0"/>
        <c:axPos val="b"/>
        <c:title>
          <c:tx>
            <c:rich>
              <a:bodyPr rot="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r>
                  <a:rPr lang="zh-CN"/>
                  <a:t>到校年限（年）</a:t>
                </a:r>
              </a:p>
            </c:rich>
          </c:tx>
          <c:layout>
            <c:manualLayout>
              <c:xMode val="edge"/>
              <c:yMode val="edge"/>
              <c:x val="0.51433423482555496"/>
              <c:y val="0.82955278750073258"/>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zh-CN"/>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zh-CN"/>
          </a:p>
        </c:txPr>
        <c:crossAx val="244275072"/>
        <c:crosses val="autoZero"/>
        <c:auto val="1"/>
        <c:lblAlgn val="ctr"/>
        <c:lblOffset val="100"/>
        <c:noMultiLvlLbl val="0"/>
      </c:catAx>
      <c:valAx>
        <c:axId val="244275072"/>
        <c:scaling>
          <c:orientation val="minMax"/>
        </c:scaling>
        <c:delete val="0"/>
        <c:axPos val="l"/>
        <c:majorGridlines>
          <c:spPr>
            <a:ln w="9525" cap="flat" cmpd="sng" algn="ctr">
              <a:solidFill>
                <a:schemeClr val="tx1">
                  <a:lumMod val="15000"/>
                  <a:lumOff val="85000"/>
                </a:schemeClr>
              </a:solidFill>
              <a:round/>
            </a:ln>
            <a:effectLst/>
          </c:spPr>
        </c:majorGridlines>
        <c:numFmt formatCode="0.00_ "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zh-CN"/>
          </a:p>
        </c:txPr>
        <c:crossAx val="244273152"/>
        <c:crosses val="autoZero"/>
        <c:crossBetween val="between"/>
      </c:valAx>
      <c:spPr>
        <a:noFill/>
        <a:ln>
          <a:noFill/>
        </a:ln>
        <a:effectLst/>
      </c:spPr>
    </c:plotArea>
    <c:legend>
      <c:legendPos val="b"/>
      <c:layout>
        <c:manualLayout>
          <c:xMode val="edge"/>
          <c:yMode val="edge"/>
          <c:x val="0.12092516487734918"/>
          <c:y val="0.83108347401743798"/>
          <c:w val="0.33337307446177172"/>
          <c:h val="0.11064614114247009"/>
        </c:manualLayout>
      </c:layout>
      <c:overlay val="0"/>
      <c:spPr>
        <a:noFill/>
        <a:ln>
          <a:noFill/>
        </a:ln>
        <a:effectLst/>
      </c:spPr>
      <c:txPr>
        <a:bodyPr rot="0" spcFirstLastPara="1" vertOverflow="ellipsis" vert="horz" wrap="square" anchor="ctr" anchorCtr="1"/>
        <a:lstStyle/>
        <a:p>
          <a:pPr>
            <a:defRPr sz="1100" b="1" i="0" u="none" strike="noStrike" kern="1200" baseline="0">
              <a:solidFill>
                <a:schemeClr val="tx1">
                  <a:lumMod val="95000"/>
                  <a:lumOff val="5000"/>
                </a:schemeClr>
              </a:solidFill>
              <a:latin typeface="Times New Roman" panose="02020603050405020304" pitchFamily="18" charset="0"/>
              <a:ea typeface="+mn-ea"/>
              <a:cs typeface="Times New Roman" panose="02020603050405020304" pitchFamily="18" charset="0"/>
            </a:defRPr>
          </a:pPr>
          <a:endParaRPr lang="zh-CN"/>
        </a:p>
      </c:txPr>
    </c:legend>
    <c:plotVisOnly val="1"/>
    <c:dispBlanksAs val="gap"/>
    <c:showDLblsOverMax val="0"/>
  </c:chart>
  <c:spPr>
    <a:solidFill>
      <a:srgbClr val="4472C4">
        <a:lumMod val="20000"/>
        <a:lumOff val="80000"/>
      </a:srgbClr>
    </a:solidFill>
    <a:ln>
      <a:noFill/>
    </a:ln>
    <a:effectLst/>
  </c:spPr>
  <c:txPr>
    <a:bodyPr rot="0" vert="eaVert"/>
    <a:lstStyle/>
    <a:p>
      <a:pPr>
        <a:defRPr sz="1100" b="1">
          <a:solidFill>
            <a:schemeClr val="tx1">
              <a:lumMod val="95000"/>
              <a:lumOff val="5000"/>
            </a:schemeClr>
          </a:solidFill>
          <a:latin typeface="Times New Roman" panose="02020603050405020304" pitchFamily="18" charset="0"/>
          <a:cs typeface="Times New Roman" panose="02020603050405020304" pitchFamily="18" charset="0"/>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B49E3C1-BC3E-4236-A634-A25EEDF3FB4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zh-CN" altLang="en-US"/>
        </a:p>
      </dgm:t>
    </dgm:pt>
    <dgm:pt modelId="{D854ED85-6012-4910-B8A8-31A3EC5C9265}">
      <dgm:prSet phldrT="[文本]" custT="1"/>
      <dgm:spPr/>
      <dgm:t>
        <a:bodyPr/>
        <a:lstStyle/>
        <a:p>
          <a:r>
            <a:rPr lang="zh-CN" altLang="en-US" sz="2000" dirty="0" smtClean="0">
              <a:latin typeface="微软雅黑" pitchFamily="34" charset="-122"/>
              <a:ea typeface="微软雅黑" pitchFamily="34" charset="-122"/>
            </a:rPr>
            <a:t>定义</a:t>
          </a:r>
          <a:endParaRPr lang="zh-CN" altLang="en-US" sz="2000" dirty="0">
            <a:latin typeface="微软雅黑" pitchFamily="34" charset="-122"/>
            <a:ea typeface="微软雅黑" pitchFamily="34" charset="-122"/>
          </a:endParaRPr>
        </a:p>
      </dgm:t>
    </dgm:pt>
    <dgm:pt modelId="{5A23E6F8-ACE3-4DE0-9E37-914AACDC6BB7}" type="parTrans" cxnId="{FF196DB8-C948-4D13-A7A1-49B7FAA49607}">
      <dgm:prSet/>
      <dgm:spPr/>
      <dgm:t>
        <a:bodyPr/>
        <a:lstStyle/>
        <a:p>
          <a:endParaRPr lang="zh-CN" altLang="en-US" sz="2000">
            <a:latin typeface="微软雅黑" pitchFamily="34" charset="-122"/>
            <a:ea typeface="微软雅黑" pitchFamily="34" charset="-122"/>
          </a:endParaRPr>
        </a:p>
      </dgm:t>
    </dgm:pt>
    <dgm:pt modelId="{E5FA2104-194B-4F06-9AE3-12BDB32DDB6A}" type="sibTrans" cxnId="{FF196DB8-C948-4D13-A7A1-49B7FAA49607}">
      <dgm:prSet/>
      <dgm:spPr/>
      <dgm:t>
        <a:bodyPr/>
        <a:lstStyle/>
        <a:p>
          <a:endParaRPr lang="zh-CN" altLang="en-US" sz="2000">
            <a:latin typeface="微软雅黑" pitchFamily="34" charset="-122"/>
            <a:ea typeface="微软雅黑" pitchFamily="34" charset="-122"/>
          </a:endParaRPr>
        </a:p>
      </dgm:t>
    </dgm:pt>
    <dgm:pt modelId="{D235BBF0-C99A-48B8-9C70-05DC4B1D0F4C}">
      <dgm:prSet phldrT="[文本]" custT="1"/>
      <dgm:spPr/>
      <dgm:t>
        <a:bodyPr/>
        <a:lstStyle/>
        <a:p>
          <a:r>
            <a:rPr lang="zh-CN" altLang="en-US" sz="1600" b="1" baseline="0" dirty="0" smtClean="0">
              <a:latin typeface="微软雅黑" pitchFamily="34" charset="-122"/>
              <a:ea typeface="微软雅黑" pitchFamily="34" charset="-122"/>
            </a:rPr>
            <a:t>信息文献中心</a:t>
          </a:r>
          <a:endParaRPr lang="zh-CN" altLang="en-US" sz="1600" b="1" baseline="0" dirty="0">
            <a:latin typeface="微软雅黑" pitchFamily="34" charset="-122"/>
            <a:ea typeface="微软雅黑" pitchFamily="34" charset="-122"/>
          </a:endParaRPr>
        </a:p>
      </dgm:t>
    </dgm:pt>
    <dgm:pt modelId="{FBAF29D9-B448-4850-93CA-BB273D057974}" type="parTrans" cxnId="{B003180E-C60B-44CF-8145-3A99650ECEBA}">
      <dgm:prSet/>
      <dgm:spPr/>
      <dgm:t>
        <a:bodyPr/>
        <a:lstStyle/>
        <a:p>
          <a:endParaRPr lang="zh-CN" altLang="en-US" sz="2000">
            <a:latin typeface="微软雅黑" pitchFamily="34" charset="-122"/>
            <a:ea typeface="微软雅黑" pitchFamily="34" charset="-122"/>
          </a:endParaRPr>
        </a:p>
      </dgm:t>
    </dgm:pt>
    <dgm:pt modelId="{64671842-6E91-4A1A-88FB-FCD75B9BCA5E}" type="sibTrans" cxnId="{B003180E-C60B-44CF-8145-3A99650ECEBA}">
      <dgm:prSet/>
      <dgm:spPr/>
      <dgm:t>
        <a:bodyPr/>
        <a:lstStyle/>
        <a:p>
          <a:endParaRPr lang="zh-CN" altLang="en-US" sz="2000">
            <a:latin typeface="微软雅黑" pitchFamily="34" charset="-122"/>
            <a:ea typeface="微软雅黑" pitchFamily="34" charset="-122"/>
          </a:endParaRPr>
        </a:p>
      </dgm:t>
    </dgm:pt>
    <dgm:pt modelId="{347B64D2-E2CB-4355-AFA1-9AE61883D8FF}">
      <dgm:prSet phldrT="[文本]" custT="1"/>
      <dgm:spPr/>
      <dgm:t>
        <a:bodyPr/>
        <a:lstStyle/>
        <a:p>
          <a:r>
            <a:rPr lang="zh-CN" altLang="en-US" sz="1600" b="1" baseline="0" dirty="0" smtClean="0">
              <a:latin typeface="微软雅黑" pitchFamily="34" charset="-122"/>
              <a:ea typeface="微软雅黑" pitchFamily="34" charset="-122"/>
            </a:rPr>
            <a:t>服务、学术机构</a:t>
          </a:r>
          <a:endParaRPr lang="zh-CN" altLang="en-US" sz="1600" b="1" baseline="0" dirty="0">
            <a:latin typeface="微软雅黑" pitchFamily="34" charset="-122"/>
            <a:ea typeface="微软雅黑" pitchFamily="34" charset="-122"/>
          </a:endParaRPr>
        </a:p>
      </dgm:t>
    </dgm:pt>
    <dgm:pt modelId="{93A77350-5BE3-4DE5-8B47-468E7775D802}" type="parTrans" cxnId="{9430CC92-BBB4-4926-B42D-DB169DDE37DA}">
      <dgm:prSet/>
      <dgm:spPr/>
      <dgm:t>
        <a:bodyPr/>
        <a:lstStyle/>
        <a:p>
          <a:endParaRPr lang="zh-CN" altLang="en-US" sz="2000">
            <a:latin typeface="微软雅黑" pitchFamily="34" charset="-122"/>
            <a:ea typeface="微软雅黑" pitchFamily="34" charset="-122"/>
          </a:endParaRPr>
        </a:p>
      </dgm:t>
    </dgm:pt>
    <dgm:pt modelId="{DC10E4D8-0939-4B34-B5F6-2539CF16AA57}" type="sibTrans" cxnId="{9430CC92-BBB4-4926-B42D-DB169DDE37DA}">
      <dgm:prSet/>
      <dgm:spPr/>
      <dgm:t>
        <a:bodyPr/>
        <a:lstStyle/>
        <a:p>
          <a:endParaRPr lang="zh-CN" altLang="en-US" sz="2000">
            <a:latin typeface="微软雅黑" pitchFamily="34" charset="-122"/>
            <a:ea typeface="微软雅黑" pitchFamily="34" charset="-122"/>
          </a:endParaRPr>
        </a:p>
      </dgm:t>
    </dgm:pt>
    <dgm:pt modelId="{78AAEAFB-1552-4548-AE08-7AF1A25D64E9}">
      <dgm:prSet phldrT="[文本]" custT="1"/>
      <dgm:spPr/>
      <dgm:t>
        <a:bodyPr/>
        <a:lstStyle/>
        <a:p>
          <a:r>
            <a:rPr lang="zh-CN" altLang="en-US" sz="2000" dirty="0" smtClean="0">
              <a:latin typeface="微软雅黑" pitchFamily="34" charset="-122"/>
              <a:ea typeface="微软雅黑" pitchFamily="34" charset="-122"/>
            </a:rPr>
            <a:t>职能</a:t>
          </a:r>
          <a:endParaRPr lang="zh-CN" altLang="en-US" sz="2000" dirty="0">
            <a:latin typeface="微软雅黑" pitchFamily="34" charset="-122"/>
            <a:ea typeface="微软雅黑" pitchFamily="34" charset="-122"/>
          </a:endParaRPr>
        </a:p>
      </dgm:t>
    </dgm:pt>
    <dgm:pt modelId="{CF89ABDC-70F0-478F-AD25-F9077E014EE7}" type="parTrans" cxnId="{46D54F93-CD1E-4E3A-A3DB-9D90FBB82DEB}">
      <dgm:prSet/>
      <dgm:spPr/>
      <dgm:t>
        <a:bodyPr/>
        <a:lstStyle/>
        <a:p>
          <a:endParaRPr lang="zh-CN" altLang="en-US" sz="2000">
            <a:latin typeface="微软雅黑" pitchFamily="34" charset="-122"/>
            <a:ea typeface="微软雅黑" pitchFamily="34" charset="-122"/>
          </a:endParaRPr>
        </a:p>
      </dgm:t>
    </dgm:pt>
    <dgm:pt modelId="{896829BF-D018-41F6-BE48-1DA90611E08E}" type="sibTrans" cxnId="{46D54F93-CD1E-4E3A-A3DB-9D90FBB82DEB}">
      <dgm:prSet/>
      <dgm:spPr/>
      <dgm:t>
        <a:bodyPr/>
        <a:lstStyle/>
        <a:p>
          <a:endParaRPr lang="zh-CN" altLang="en-US" sz="2000">
            <a:latin typeface="微软雅黑" pitchFamily="34" charset="-122"/>
            <a:ea typeface="微软雅黑" pitchFamily="34" charset="-122"/>
          </a:endParaRPr>
        </a:p>
      </dgm:t>
    </dgm:pt>
    <dgm:pt modelId="{4BD6C8A3-7743-4F91-830E-52313CDC336A}">
      <dgm:prSet phldrT="[文本]" custT="1"/>
      <dgm:spPr/>
      <dgm:t>
        <a:bodyPr/>
        <a:lstStyle/>
        <a:p>
          <a:r>
            <a:rPr lang="zh-CN" altLang="en-US" sz="1600" b="1" dirty="0" smtClean="0">
              <a:latin typeface="微软雅黑" pitchFamily="34" charset="-122"/>
              <a:ea typeface="微软雅黑" pitchFamily="34" charset="-122"/>
            </a:rPr>
            <a:t>教育</a:t>
          </a:r>
          <a:endParaRPr lang="zh-CN" altLang="en-US" sz="1600" b="1" dirty="0">
            <a:latin typeface="微软雅黑" pitchFamily="34" charset="-122"/>
            <a:ea typeface="微软雅黑" pitchFamily="34" charset="-122"/>
          </a:endParaRPr>
        </a:p>
      </dgm:t>
    </dgm:pt>
    <dgm:pt modelId="{2475D26D-A2EF-4BD8-B93B-11A256C0DA5C}" type="parTrans" cxnId="{19CC5535-DACF-4BD7-B270-9ED885024F00}">
      <dgm:prSet/>
      <dgm:spPr/>
      <dgm:t>
        <a:bodyPr/>
        <a:lstStyle/>
        <a:p>
          <a:endParaRPr lang="zh-CN" altLang="en-US" sz="2000">
            <a:latin typeface="微软雅黑" pitchFamily="34" charset="-122"/>
            <a:ea typeface="微软雅黑" pitchFamily="34" charset="-122"/>
          </a:endParaRPr>
        </a:p>
      </dgm:t>
    </dgm:pt>
    <dgm:pt modelId="{42CD2D26-8E2D-48A0-B898-59F71D511AE8}" type="sibTrans" cxnId="{19CC5535-DACF-4BD7-B270-9ED885024F00}">
      <dgm:prSet/>
      <dgm:spPr/>
      <dgm:t>
        <a:bodyPr/>
        <a:lstStyle/>
        <a:p>
          <a:endParaRPr lang="zh-CN" altLang="en-US" sz="2000">
            <a:latin typeface="微软雅黑" pitchFamily="34" charset="-122"/>
            <a:ea typeface="微软雅黑" pitchFamily="34" charset="-122"/>
          </a:endParaRPr>
        </a:p>
      </dgm:t>
    </dgm:pt>
    <dgm:pt modelId="{89683ABC-40B8-40A1-84E5-7E54B45DCFA0}">
      <dgm:prSet phldrT="[文本]" custT="1"/>
      <dgm:spPr/>
      <dgm:t>
        <a:bodyPr/>
        <a:lstStyle/>
        <a:p>
          <a:r>
            <a:rPr lang="zh-CN" altLang="en-US" sz="1600" b="1" dirty="0" smtClean="0">
              <a:latin typeface="微软雅黑" pitchFamily="34" charset="-122"/>
              <a:ea typeface="微软雅黑" pitchFamily="34" charset="-122"/>
            </a:rPr>
            <a:t>信息服务</a:t>
          </a:r>
          <a:endParaRPr lang="zh-CN" altLang="en-US" sz="1600" b="1" dirty="0">
            <a:latin typeface="微软雅黑" pitchFamily="34" charset="-122"/>
            <a:ea typeface="微软雅黑" pitchFamily="34" charset="-122"/>
          </a:endParaRPr>
        </a:p>
      </dgm:t>
    </dgm:pt>
    <dgm:pt modelId="{6D5BADD6-AB20-4938-A50A-3E9D0F02D4D3}" type="parTrans" cxnId="{202D462D-198E-4055-9CEF-1FEF4F9E86CC}">
      <dgm:prSet/>
      <dgm:spPr/>
      <dgm:t>
        <a:bodyPr/>
        <a:lstStyle/>
        <a:p>
          <a:endParaRPr lang="zh-CN" altLang="en-US" sz="2000">
            <a:latin typeface="微软雅黑" pitchFamily="34" charset="-122"/>
            <a:ea typeface="微软雅黑" pitchFamily="34" charset="-122"/>
          </a:endParaRPr>
        </a:p>
      </dgm:t>
    </dgm:pt>
    <dgm:pt modelId="{5D374F19-2FFB-4BED-9EFF-F669CE89BA0C}" type="sibTrans" cxnId="{202D462D-198E-4055-9CEF-1FEF4F9E86CC}">
      <dgm:prSet/>
      <dgm:spPr/>
      <dgm:t>
        <a:bodyPr/>
        <a:lstStyle/>
        <a:p>
          <a:endParaRPr lang="zh-CN" altLang="en-US" sz="2000">
            <a:latin typeface="微软雅黑" pitchFamily="34" charset="-122"/>
            <a:ea typeface="微软雅黑" pitchFamily="34" charset="-122"/>
          </a:endParaRPr>
        </a:p>
      </dgm:t>
    </dgm:pt>
    <dgm:pt modelId="{A7E75C32-EBD9-4469-8952-09396078A043}">
      <dgm:prSet phldrT="[文本]" custT="1"/>
      <dgm:spPr/>
      <dgm:t>
        <a:bodyPr/>
        <a:lstStyle/>
        <a:p>
          <a:r>
            <a:rPr lang="zh-CN" altLang="en-US" sz="2000" dirty="0" smtClean="0">
              <a:latin typeface="微软雅黑" pitchFamily="34" charset="-122"/>
              <a:ea typeface="微软雅黑" pitchFamily="34" charset="-122"/>
            </a:rPr>
            <a:t>任务</a:t>
          </a:r>
          <a:endParaRPr lang="zh-CN" altLang="en-US" sz="2000" dirty="0">
            <a:latin typeface="微软雅黑" pitchFamily="34" charset="-122"/>
            <a:ea typeface="微软雅黑" pitchFamily="34" charset="-122"/>
          </a:endParaRPr>
        </a:p>
      </dgm:t>
    </dgm:pt>
    <dgm:pt modelId="{3FA31461-39B8-4CA4-885B-B17725A2B3CE}" type="parTrans" cxnId="{CB03A6D8-4868-4056-9D2B-66624D510F9D}">
      <dgm:prSet/>
      <dgm:spPr/>
      <dgm:t>
        <a:bodyPr/>
        <a:lstStyle/>
        <a:p>
          <a:endParaRPr lang="zh-CN" altLang="en-US" sz="2000">
            <a:latin typeface="微软雅黑" pitchFamily="34" charset="-122"/>
            <a:ea typeface="微软雅黑" pitchFamily="34" charset="-122"/>
          </a:endParaRPr>
        </a:p>
      </dgm:t>
    </dgm:pt>
    <dgm:pt modelId="{6A34794C-AA38-4F0C-A3FD-210B4714A603}" type="sibTrans" cxnId="{CB03A6D8-4868-4056-9D2B-66624D510F9D}">
      <dgm:prSet/>
      <dgm:spPr/>
      <dgm:t>
        <a:bodyPr/>
        <a:lstStyle/>
        <a:p>
          <a:endParaRPr lang="zh-CN" altLang="en-US" sz="2000">
            <a:latin typeface="微软雅黑" pitchFamily="34" charset="-122"/>
            <a:ea typeface="微软雅黑" pitchFamily="34" charset="-122"/>
          </a:endParaRPr>
        </a:p>
      </dgm:t>
    </dgm:pt>
    <dgm:pt modelId="{D4F05DA5-A5BE-42EF-8F09-3D7F61CEADEB}">
      <dgm:prSet phldrT="[文本]" custT="1"/>
      <dgm:spPr/>
      <dgm:t>
        <a:bodyPr/>
        <a:lstStyle/>
        <a:p>
          <a:r>
            <a:rPr lang="zh-CN" altLang="en-US" sz="1600" b="1" dirty="0" smtClean="0">
              <a:latin typeface="微软雅黑" pitchFamily="34" charset="-122"/>
              <a:ea typeface="微软雅黑" pitchFamily="34" charset="-122"/>
            </a:rPr>
            <a:t>文献信息资源体系</a:t>
          </a:r>
          <a:endParaRPr lang="zh-CN" altLang="en-US" sz="1600" b="1" dirty="0">
            <a:latin typeface="微软雅黑" pitchFamily="34" charset="-122"/>
            <a:ea typeface="微软雅黑" pitchFamily="34" charset="-122"/>
          </a:endParaRPr>
        </a:p>
      </dgm:t>
    </dgm:pt>
    <dgm:pt modelId="{8353479D-79E9-4861-B321-0EA26581FF1A}" type="parTrans" cxnId="{B3278637-3152-427B-83D3-1AAF5789DAA9}">
      <dgm:prSet/>
      <dgm:spPr/>
      <dgm:t>
        <a:bodyPr/>
        <a:lstStyle/>
        <a:p>
          <a:endParaRPr lang="zh-CN" altLang="en-US" sz="2000">
            <a:latin typeface="微软雅黑" pitchFamily="34" charset="-122"/>
            <a:ea typeface="微软雅黑" pitchFamily="34" charset="-122"/>
          </a:endParaRPr>
        </a:p>
      </dgm:t>
    </dgm:pt>
    <dgm:pt modelId="{06A18D56-ACB0-4CE7-95C6-72F21785E36C}" type="sibTrans" cxnId="{B3278637-3152-427B-83D3-1AAF5789DAA9}">
      <dgm:prSet/>
      <dgm:spPr/>
      <dgm:t>
        <a:bodyPr/>
        <a:lstStyle/>
        <a:p>
          <a:endParaRPr lang="zh-CN" altLang="en-US" sz="2000">
            <a:latin typeface="微软雅黑" pitchFamily="34" charset="-122"/>
            <a:ea typeface="微软雅黑" pitchFamily="34" charset="-122"/>
          </a:endParaRPr>
        </a:p>
      </dgm:t>
    </dgm:pt>
    <dgm:pt modelId="{01AC0C03-0A97-4FF8-9CEE-2A7095584ACE}">
      <dgm:prSet phldrT="[文本]" custT="1"/>
      <dgm:spPr/>
      <dgm:t>
        <a:bodyPr/>
        <a:lstStyle/>
        <a:p>
          <a:r>
            <a:rPr lang="zh-CN" altLang="en-US" sz="1600" b="1" dirty="0" smtClean="0">
              <a:latin typeface="微软雅黑" pitchFamily="34" charset="-122"/>
              <a:ea typeface="微软雅黑" pitchFamily="34" charset="-122"/>
            </a:rPr>
            <a:t>文献信息服务体系</a:t>
          </a:r>
          <a:endParaRPr lang="zh-CN" altLang="en-US" sz="1600" b="1" dirty="0">
            <a:latin typeface="微软雅黑" pitchFamily="34" charset="-122"/>
            <a:ea typeface="微软雅黑" pitchFamily="34" charset="-122"/>
          </a:endParaRPr>
        </a:p>
      </dgm:t>
    </dgm:pt>
    <dgm:pt modelId="{F9BA08D8-C738-486E-B284-2FE27389FC31}" type="parTrans" cxnId="{7A88B2F1-BBAE-41C0-85DF-478D79E6E45E}">
      <dgm:prSet/>
      <dgm:spPr/>
      <dgm:t>
        <a:bodyPr/>
        <a:lstStyle/>
        <a:p>
          <a:endParaRPr lang="zh-CN" altLang="en-US" sz="2000">
            <a:latin typeface="微软雅黑" pitchFamily="34" charset="-122"/>
            <a:ea typeface="微软雅黑" pitchFamily="34" charset="-122"/>
          </a:endParaRPr>
        </a:p>
      </dgm:t>
    </dgm:pt>
    <dgm:pt modelId="{848AA779-4CE9-47F0-9D3C-7DD694285C9A}" type="sibTrans" cxnId="{7A88B2F1-BBAE-41C0-85DF-478D79E6E45E}">
      <dgm:prSet/>
      <dgm:spPr/>
      <dgm:t>
        <a:bodyPr/>
        <a:lstStyle/>
        <a:p>
          <a:endParaRPr lang="zh-CN" altLang="en-US" sz="2000">
            <a:latin typeface="微软雅黑" pitchFamily="34" charset="-122"/>
            <a:ea typeface="微软雅黑" pitchFamily="34" charset="-122"/>
          </a:endParaRPr>
        </a:p>
      </dgm:t>
    </dgm:pt>
    <dgm:pt modelId="{7D7D7DCE-E980-45A3-A0FA-1FB85D776246}">
      <dgm:prSet phldrT="[文本]" custT="1"/>
      <dgm:spPr/>
      <dgm:t>
        <a:bodyPr/>
        <a:lstStyle/>
        <a:p>
          <a:r>
            <a:rPr lang="zh-CN" altLang="en-US" sz="1600" b="1" dirty="0" smtClean="0">
              <a:latin typeface="微软雅黑" pitchFamily="34" charset="-122"/>
              <a:ea typeface="微软雅黑" pitchFamily="34" charset="-122"/>
            </a:rPr>
            <a:t>社会服务</a:t>
          </a:r>
          <a:endParaRPr lang="zh-CN" altLang="en-US" sz="1600" b="1" dirty="0">
            <a:latin typeface="微软雅黑" pitchFamily="34" charset="-122"/>
            <a:ea typeface="微软雅黑" pitchFamily="34" charset="-122"/>
          </a:endParaRPr>
        </a:p>
      </dgm:t>
    </dgm:pt>
    <dgm:pt modelId="{7CD98E09-2B6D-43FD-AEAD-67F655F43C1D}" type="parTrans" cxnId="{1E0583DD-51FC-4B8E-88B1-4C065E2A1718}">
      <dgm:prSet/>
      <dgm:spPr/>
      <dgm:t>
        <a:bodyPr/>
        <a:lstStyle/>
        <a:p>
          <a:endParaRPr lang="zh-CN" altLang="en-US" sz="2000">
            <a:latin typeface="微软雅黑" pitchFamily="34" charset="-122"/>
            <a:ea typeface="微软雅黑" pitchFamily="34" charset="-122"/>
          </a:endParaRPr>
        </a:p>
      </dgm:t>
    </dgm:pt>
    <dgm:pt modelId="{F8E44E16-7F19-4B38-8BF2-1651FD04AAEC}" type="sibTrans" cxnId="{1E0583DD-51FC-4B8E-88B1-4C065E2A1718}">
      <dgm:prSet/>
      <dgm:spPr/>
      <dgm:t>
        <a:bodyPr/>
        <a:lstStyle/>
        <a:p>
          <a:endParaRPr lang="zh-CN" altLang="en-US" sz="2000">
            <a:latin typeface="微软雅黑" pitchFamily="34" charset="-122"/>
            <a:ea typeface="微软雅黑" pitchFamily="34" charset="-122"/>
          </a:endParaRPr>
        </a:p>
      </dgm:t>
    </dgm:pt>
    <dgm:pt modelId="{AC32305C-BC31-4481-B34E-6E5F5F6BA2E1}">
      <dgm:prSet phldrT="[文本]" custT="1"/>
      <dgm:spPr/>
      <dgm:t>
        <a:bodyPr/>
        <a:lstStyle/>
        <a:p>
          <a:r>
            <a:rPr lang="zh-CN" altLang="en-US" sz="1600" b="1" dirty="0" smtClean="0">
              <a:latin typeface="微软雅黑" pitchFamily="34" charset="-122"/>
              <a:ea typeface="微软雅黑" pitchFamily="34" charset="-122"/>
            </a:rPr>
            <a:t>人才培养、信息化建设和校园文化建设</a:t>
          </a:r>
          <a:endParaRPr lang="zh-CN" altLang="en-US" sz="1600" b="1" dirty="0">
            <a:latin typeface="微软雅黑" pitchFamily="34" charset="-122"/>
            <a:ea typeface="微软雅黑" pitchFamily="34" charset="-122"/>
          </a:endParaRPr>
        </a:p>
      </dgm:t>
    </dgm:pt>
    <dgm:pt modelId="{1A961C61-01E8-40BE-9DD3-5D8B1E3E68C8}" type="parTrans" cxnId="{460BD8DD-9070-411F-B32A-EC4C8AE5E022}">
      <dgm:prSet/>
      <dgm:spPr/>
      <dgm:t>
        <a:bodyPr/>
        <a:lstStyle/>
        <a:p>
          <a:endParaRPr lang="zh-CN" altLang="en-US" sz="2000">
            <a:latin typeface="微软雅黑" pitchFamily="34" charset="-122"/>
            <a:ea typeface="微软雅黑" pitchFamily="34" charset="-122"/>
          </a:endParaRPr>
        </a:p>
      </dgm:t>
    </dgm:pt>
    <dgm:pt modelId="{9B2FACC8-96A9-42E9-BD4D-27B330A178EC}" type="sibTrans" cxnId="{460BD8DD-9070-411F-B32A-EC4C8AE5E022}">
      <dgm:prSet/>
      <dgm:spPr/>
      <dgm:t>
        <a:bodyPr/>
        <a:lstStyle/>
        <a:p>
          <a:endParaRPr lang="zh-CN" altLang="en-US" sz="2000">
            <a:latin typeface="微软雅黑" pitchFamily="34" charset="-122"/>
            <a:ea typeface="微软雅黑" pitchFamily="34" charset="-122"/>
          </a:endParaRPr>
        </a:p>
      </dgm:t>
    </dgm:pt>
    <dgm:pt modelId="{731E368A-683F-4FCD-87E6-DB1CD1A37FF5}" type="pres">
      <dgm:prSet presAssocID="{3B49E3C1-BC3E-4236-A634-A25EEDF3FB49}" presName="Name0" presStyleCnt="0">
        <dgm:presLayoutVars>
          <dgm:dir/>
          <dgm:animLvl val="lvl"/>
          <dgm:resizeHandles val="exact"/>
        </dgm:presLayoutVars>
      </dgm:prSet>
      <dgm:spPr/>
      <dgm:t>
        <a:bodyPr/>
        <a:lstStyle/>
        <a:p>
          <a:endParaRPr lang="zh-CN" altLang="en-US"/>
        </a:p>
      </dgm:t>
    </dgm:pt>
    <dgm:pt modelId="{7896C8F5-5BC3-480F-B78C-6CEE1316752B}" type="pres">
      <dgm:prSet presAssocID="{D854ED85-6012-4910-B8A8-31A3EC5C9265}" presName="linNode" presStyleCnt="0"/>
      <dgm:spPr/>
    </dgm:pt>
    <dgm:pt modelId="{3A42A142-6B03-4C65-94FE-A45564EF766A}" type="pres">
      <dgm:prSet presAssocID="{D854ED85-6012-4910-B8A8-31A3EC5C9265}" presName="parentText" presStyleLbl="node1" presStyleIdx="0" presStyleCnt="3" custScaleX="105676">
        <dgm:presLayoutVars>
          <dgm:chMax val="1"/>
          <dgm:bulletEnabled val="1"/>
        </dgm:presLayoutVars>
      </dgm:prSet>
      <dgm:spPr/>
      <dgm:t>
        <a:bodyPr/>
        <a:lstStyle/>
        <a:p>
          <a:endParaRPr lang="zh-CN" altLang="en-US"/>
        </a:p>
      </dgm:t>
    </dgm:pt>
    <dgm:pt modelId="{683B3821-580B-45EC-8947-165318BF3C84}" type="pres">
      <dgm:prSet presAssocID="{D854ED85-6012-4910-B8A8-31A3EC5C9265}" presName="descendantText" presStyleLbl="alignAccFollowNode1" presStyleIdx="0" presStyleCnt="3">
        <dgm:presLayoutVars>
          <dgm:bulletEnabled val="1"/>
        </dgm:presLayoutVars>
      </dgm:prSet>
      <dgm:spPr/>
      <dgm:t>
        <a:bodyPr/>
        <a:lstStyle/>
        <a:p>
          <a:endParaRPr lang="zh-CN" altLang="en-US"/>
        </a:p>
      </dgm:t>
    </dgm:pt>
    <dgm:pt modelId="{AEE3E0C9-985E-4CD0-A44A-204AE4D3A182}" type="pres">
      <dgm:prSet presAssocID="{E5FA2104-194B-4F06-9AE3-12BDB32DDB6A}" presName="sp" presStyleCnt="0"/>
      <dgm:spPr/>
    </dgm:pt>
    <dgm:pt modelId="{8445CD60-F844-4B99-9F11-0AC94CFCAAA7}" type="pres">
      <dgm:prSet presAssocID="{78AAEAFB-1552-4548-AE08-7AF1A25D64E9}" presName="linNode" presStyleCnt="0"/>
      <dgm:spPr/>
    </dgm:pt>
    <dgm:pt modelId="{4AB70E71-4ECF-4F40-AE03-0C4CBDE36913}" type="pres">
      <dgm:prSet presAssocID="{78AAEAFB-1552-4548-AE08-7AF1A25D64E9}" presName="parentText" presStyleLbl="node1" presStyleIdx="1" presStyleCnt="3">
        <dgm:presLayoutVars>
          <dgm:chMax val="1"/>
          <dgm:bulletEnabled val="1"/>
        </dgm:presLayoutVars>
      </dgm:prSet>
      <dgm:spPr/>
      <dgm:t>
        <a:bodyPr/>
        <a:lstStyle/>
        <a:p>
          <a:endParaRPr lang="zh-CN" altLang="en-US"/>
        </a:p>
      </dgm:t>
    </dgm:pt>
    <dgm:pt modelId="{6C992FDD-DD5B-444E-88DE-C72F691EB64D}" type="pres">
      <dgm:prSet presAssocID="{78AAEAFB-1552-4548-AE08-7AF1A25D64E9}" presName="descendantText" presStyleLbl="alignAccFollowNode1" presStyleIdx="1" presStyleCnt="3" custLinFactNeighborX="1155">
        <dgm:presLayoutVars>
          <dgm:bulletEnabled val="1"/>
        </dgm:presLayoutVars>
      </dgm:prSet>
      <dgm:spPr/>
      <dgm:t>
        <a:bodyPr/>
        <a:lstStyle/>
        <a:p>
          <a:endParaRPr lang="zh-CN" altLang="en-US"/>
        </a:p>
      </dgm:t>
    </dgm:pt>
    <dgm:pt modelId="{B3D87423-0FEB-4F15-BB09-06CF39485766}" type="pres">
      <dgm:prSet presAssocID="{896829BF-D018-41F6-BE48-1DA90611E08E}" presName="sp" presStyleCnt="0"/>
      <dgm:spPr/>
    </dgm:pt>
    <dgm:pt modelId="{A94DB913-D2B4-4899-87FA-1D103782AA07}" type="pres">
      <dgm:prSet presAssocID="{A7E75C32-EBD9-4469-8952-09396078A043}" presName="linNode" presStyleCnt="0"/>
      <dgm:spPr/>
    </dgm:pt>
    <dgm:pt modelId="{5710EBF4-4806-40DA-9A2A-9A6A87FAD66F}" type="pres">
      <dgm:prSet presAssocID="{A7E75C32-EBD9-4469-8952-09396078A043}" presName="parentText" presStyleLbl="node1" presStyleIdx="2" presStyleCnt="3" custScaleX="104027">
        <dgm:presLayoutVars>
          <dgm:chMax val="1"/>
          <dgm:bulletEnabled val="1"/>
        </dgm:presLayoutVars>
      </dgm:prSet>
      <dgm:spPr/>
      <dgm:t>
        <a:bodyPr/>
        <a:lstStyle/>
        <a:p>
          <a:endParaRPr lang="zh-CN" altLang="en-US"/>
        </a:p>
      </dgm:t>
    </dgm:pt>
    <dgm:pt modelId="{789BF7EF-19BA-4530-9C49-C5726C47345D}" type="pres">
      <dgm:prSet presAssocID="{A7E75C32-EBD9-4469-8952-09396078A043}" presName="descendantText" presStyleLbl="alignAccFollowNode1" presStyleIdx="2" presStyleCnt="3" custScaleY="239716" custLinFactNeighborX="-2409" custLinFactNeighborY="85234">
        <dgm:presLayoutVars>
          <dgm:bulletEnabled val="1"/>
        </dgm:presLayoutVars>
      </dgm:prSet>
      <dgm:spPr/>
      <dgm:t>
        <a:bodyPr/>
        <a:lstStyle/>
        <a:p>
          <a:endParaRPr lang="zh-CN" altLang="en-US"/>
        </a:p>
      </dgm:t>
    </dgm:pt>
  </dgm:ptLst>
  <dgm:cxnLst>
    <dgm:cxn modelId="{202D462D-198E-4055-9CEF-1FEF4F9E86CC}" srcId="{78AAEAFB-1552-4548-AE08-7AF1A25D64E9}" destId="{89683ABC-40B8-40A1-84E5-7E54B45DCFA0}" srcOrd="1" destOrd="0" parTransId="{6D5BADD6-AB20-4938-A50A-3E9D0F02D4D3}" sibTransId="{5D374F19-2FFB-4BED-9EFF-F669CE89BA0C}"/>
    <dgm:cxn modelId="{BE427C84-AA36-4C3E-B650-997F51CFFBB6}" type="presOf" srcId="{4BD6C8A3-7743-4F91-830E-52313CDC336A}" destId="{6C992FDD-DD5B-444E-88DE-C72F691EB64D}" srcOrd="0" destOrd="0" presId="urn:microsoft.com/office/officeart/2005/8/layout/vList5"/>
    <dgm:cxn modelId="{FF196DB8-C948-4D13-A7A1-49B7FAA49607}" srcId="{3B49E3C1-BC3E-4236-A634-A25EEDF3FB49}" destId="{D854ED85-6012-4910-B8A8-31A3EC5C9265}" srcOrd="0" destOrd="0" parTransId="{5A23E6F8-ACE3-4DE0-9E37-914AACDC6BB7}" sibTransId="{E5FA2104-194B-4F06-9AE3-12BDB32DDB6A}"/>
    <dgm:cxn modelId="{460BD8DD-9070-411F-B32A-EC4C8AE5E022}" srcId="{A7E75C32-EBD9-4469-8952-09396078A043}" destId="{AC32305C-BC31-4481-B34E-6E5F5F6BA2E1}" srcOrd="2" destOrd="0" parTransId="{1A961C61-01E8-40BE-9DD3-5D8B1E3E68C8}" sibTransId="{9B2FACC8-96A9-42E9-BD4D-27B330A178EC}"/>
    <dgm:cxn modelId="{DD90DEB7-AA0A-4313-8F04-705B5A8F0D20}" type="presOf" srcId="{D4F05DA5-A5BE-42EF-8F09-3D7F61CEADEB}" destId="{789BF7EF-19BA-4530-9C49-C5726C47345D}" srcOrd="0" destOrd="0" presId="urn:microsoft.com/office/officeart/2005/8/layout/vList5"/>
    <dgm:cxn modelId="{95FF3244-ACD3-4CA8-8AC5-B4BDC9BF2207}" type="presOf" srcId="{7D7D7DCE-E980-45A3-A0FA-1FB85D776246}" destId="{789BF7EF-19BA-4530-9C49-C5726C47345D}" srcOrd="0" destOrd="3" presId="urn:microsoft.com/office/officeart/2005/8/layout/vList5"/>
    <dgm:cxn modelId="{7A88B2F1-BBAE-41C0-85DF-478D79E6E45E}" srcId="{A7E75C32-EBD9-4469-8952-09396078A043}" destId="{01AC0C03-0A97-4FF8-9CEE-2A7095584ACE}" srcOrd="1" destOrd="0" parTransId="{F9BA08D8-C738-486E-B284-2FE27389FC31}" sibTransId="{848AA779-4CE9-47F0-9D3C-7DD694285C9A}"/>
    <dgm:cxn modelId="{3855119B-FA3D-486C-B1C1-F8DD5A40174D}" type="presOf" srcId="{89683ABC-40B8-40A1-84E5-7E54B45DCFA0}" destId="{6C992FDD-DD5B-444E-88DE-C72F691EB64D}" srcOrd="0" destOrd="1" presId="urn:microsoft.com/office/officeart/2005/8/layout/vList5"/>
    <dgm:cxn modelId="{D64665E4-5EB5-4925-931C-A54D6C5355A5}" type="presOf" srcId="{AC32305C-BC31-4481-B34E-6E5F5F6BA2E1}" destId="{789BF7EF-19BA-4530-9C49-C5726C47345D}" srcOrd="0" destOrd="2" presId="urn:microsoft.com/office/officeart/2005/8/layout/vList5"/>
    <dgm:cxn modelId="{B3278637-3152-427B-83D3-1AAF5789DAA9}" srcId="{A7E75C32-EBD9-4469-8952-09396078A043}" destId="{D4F05DA5-A5BE-42EF-8F09-3D7F61CEADEB}" srcOrd="0" destOrd="0" parTransId="{8353479D-79E9-4861-B321-0EA26581FF1A}" sibTransId="{06A18D56-ACB0-4CE7-95C6-72F21785E36C}"/>
    <dgm:cxn modelId="{ECEE0919-DEB4-4261-8CA8-55481AB08AED}" type="presOf" srcId="{78AAEAFB-1552-4548-AE08-7AF1A25D64E9}" destId="{4AB70E71-4ECF-4F40-AE03-0C4CBDE36913}" srcOrd="0" destOrd="0" presId="urn:microsoft.com/office/officeart/2005/8/layout/vList5"/>
    <dgm:cxn modelId="{84F85B5F-6944-4C6E-91D0-4A929A0D3458}" type="presOf" srcId="{D235BBF0-C99A-48B8-9C70-05DC4B1D0F4C}" destId="{683B3821-580B-45EC-8947-165318BF3C84}" srcOrd="0" destOrd="0" presId="urn:microsoft.com/office/officeart/2005/8/layout/vList5"/>
    <dgm:cxn modelId="{46D54F93-CD1E-4E3A-A3DB-9D90FBB82DEB}" srcId="{3B49E3C1-BC3E-4236-A634-A25EEDF3FB49}" destId="{78AAEAFB-1552-4548-AE08-7AF1A25D64E9}" srcOrd="1" destOrd="0" parTransId="{CF89ABDC-70F0-478F-AD25-F9077E014EE7}" sibTransId="{896829BF-D018-41F6-BE48-1DA90611E08E}"/>
    <dgm:cxn modelId="{91CB35B0-18C4-4647-8034-51D79942C160}" type="presOf" srcId="{347B64D2-E2CB-4355-AFA1-9AE61883D8FF}" destId="{683B3821-580B-45EC-8947-165318BF3C84}" srcOrd="0" destOrd="1" presId="urn:microsoft.com/office/officeart/2005/8/layout/vList5"/>
    <dgm:cxn modelId="{9AD67449-1460-47F7-AB06-939F25EDCEFC}" type="presOf" srcId="{3B49E3C1-BC3E-4236-A634-A25EEDF3FB49}" destId="{731E368A-683F-4FCD-87E6-DB1CD1A37FF5}" srcOrd="0" destOrd="0" presId="urn:microsoft.com/office/officeart/2005/8/layout/vList5"/>
    <dgm:cxn modelId="{19CC5535-DACF-4BD7-B270-9ED885024F00}" srcId="{78AAEAFB-1552-4548-AE08-7AF1A25D64E9}" destId="{4BD6C8A3-7743-4F91-830E-52313CDC336A}" srcOrd="0" destOrd="0" parTransId="{2475D26D-A2EF-4BD8-B93B-11A256C0DA5C}" sibTransId="{42CD2D26-8E2D-48A0-B898-59F71D511AE8}"/>
    <dgm:cxn modelId="{2A07511A-9857-4ADC-92E6-CB0FDAD55957}" type="presOf" srcId="{D854ED85-6012-4910-B8A8-31A3EC5C9265}" destId="{3A42A142-6B03-4C65-94FE-A45564EF766A}" srcOrd="0" destOrd="0" presId="urn:microsoft.com/office/officeart/2005/8/layout/vList5"/>
    <dgm:cxn modelId="{B003180E-C60B-44CF-8145-3A99650ECEBA}" srcId="{D854ED85-6012-4910-B8A8-31A3EC5C9265}" destId="{D235BBF0-C99A-48B8-9C70-05DC4B1D0F4C}" srcOrd="0" destOrd="0" parTransId="{FBAF29D9-B448-4850-93CA-BB273D057974}" sibTransId="{64671842-6E91-4A1A-88FB-FCD75B9BCA5E}"/>
    <dgm:cxn modelId="{12E3A84E-6B5A-426C-976D-8040DADE4868}" type="presOf" srcId="{01AC0C03-0A97-4FF8-9CEE-2A7095584ACE}" destId="{789BF7EF-19BA-4530-9C49-C5726C47345D}" srcOrd="0" destOrd="1" presId="urn:microsoft.com/office/officeart/2005/8/layout/vList5"/>
    <dgm:cxn modelId="{CB03A6D8-4868-4056-9D2B-66624D510F9D}" srcId="{3B49E3C1-BC3E-4236-A634-A25EEDF3FB49}" destId="{A7E75C32-EBD9-4469-8952-09396078A043}" srcOrd="2" destOrd="0" parTransId="{3FA31461-39B8-4CA4-885B-B17725A2B3CE}" sibTransId="{6A34794C-AA38-4F0C-A3FD-210B4714A603}"/>
    <dgm:cxn modelId="{9430CC92-BBB4-4926-B42D-DB169DDE37DA}" srcId="{D854ED85-6012-4910-B8A8-31A3EC5C9265}" destId="{347B64D2-E2CB-4355-AFA1-9AE61883D8FF}" srcOrd="1" destOrd="0" parTransId="{93A77350-5BE3-4DE5-8B47-468E7775D802}" sibTransId="{DC10E4D8-0939-4B34-B5F6-2539CF16AA57}"/>
    <dgm:cxn modelId="{1E0583DD-51FC-4B8E-88B1-4C065E2A1718}" srcId="{A7E75C32-EBD9-4469-8952-09396078A043}" destId="{7D7D7DCE-E980-45A3-A0FA-1FB85D776246}" srcOrd="3" destOrd="0" parTransId="{7CD98E09-2B6D-43FD-AEAD-67F655F43C1D}" sibTransId="{F8E44E16-7F19-4B38-8BF2-1651FD04AAEC}"/>
    <dgm:cxn modelId="{B555AE4F-289B-4C6D-80A8-42C74418A517}" type="presOf" srcId="{A7E75C32-EBD9-4469-8952-09396078A043}" destId="{5710EBF4-4806-40DA-9A2A-9A6A87FAD66F}" srcOrd="0" destOrd="0" presId="urn:microsoft.com/office/officeart/2005/8/layout/vList5"/>
    <dgm:cxn modelId="{2226274D-153F-4B86-95C5-BEF074E00BEE}" type="presParOf" srcId="{731E368A-683F-4FCD-87E6-DB1CD1A37FF5}" destId="{7896C8F5-5BC3-480F-B78C-6CEE1316752B}" srcOrd="0" destOrd="0" presId="urn:microsoft.com/office/officeart/2005/8/layout/vList5"/>
    <dgm:cxn modelId="{79484378-541A-4EEB-B35A-C5752FF3828E}" type="presParOf" srcId="{7896C8F5-5BC3-480F-B78C-6CEE1316752B}" destId="{3A42A142-6B03-4C65-94FE-A45564EF766A}" srcOrd="0" destOrd="0" presId="urn:microsoft.com/office/officeart/2005/8/layout/vList5"/>
    <dgm:cxn modelId="{4437694E-53BA-419C-AB82-D17B5C4E5CAC}" type="presParOf" srcId="{7896C8F5-5BC3-480F-B78C-6CEE1316752B}" destId="{683B3821-580B-45EC-8947-165318BF3C84}" srcOrd="1" destOrd="0" presId="urn:microsoft.com/office/officeart/2005/8/layout/vList5"/>
    <dgm:cxn modelId="{3815241D-2767-4756-8779-EB4EB1C122C0}" type="presParOf" srcId="{731E368A-683F-4FCD-87E6-DB1CD1A37FF5}" destId="{AEE3E0C9-985E-4CD0-A44A-204AE4D3A182}" srcOrd="1" destOrd="0" presId="urn:microsoft.com/office/officeart/2005/8/layout/vList5"/>
    <dgm:cxn modelId="{38868B26-F509-4246-8F9A-4AF35509DFED}" type="presParOf" srcId="{731E368A-683F-4FCD-87E6-DB1CD1A37FF5}" destId="{8445CD60-F844-4B99-9F11-0AC94CFCAAA7}" srcOrd="2" destOrd="0" presId="urn:microsoft.com/office/officeart/2005/8/layout/vList5"/>
    <dgm:cxn modelId="{71D6A747-1011-4980-9D97-E6C6E1BD93AC}" type="presParOf" srcId="{8445CD60-F844-4B99-9F11-0AC94CFCAAA7}" destId="{4AB70E71-4ECF-4F40-AE03-0C4CBDE36913}" srcOrd="0" destOrd="0" presId="urn:microsoft.com/office/officeart/2005/8/layout/vList5"/>
    <dgm:cxn modelId="{ABEEBC77-09E6-46DA-A9E4-56CE73AB9EEC}" type="presParOf" srcId="{8445CD60-F844-4B99-9F11-0AC94CFCAAA7}" destId="{6C992FDD-DD5B-444E-88DE-C72F691EB64D}" srcOrd="1" destOrd="0" presId="urn:microsoft.com/office/officeart/2005/8/layout/vList5"/>
    <dgm:cxn modelId="{4C3140A4-5F4C-44A5-8C86-36648AC2C7EB}" type="presParOf" srcId="{731E368A-683F-4FCD-87E6-DB1CD1A37FF5}" destId="{B3D87423-0FEB-4F15-BB09-06CF39485766}" srcOrd="3" destOrd="0" presId="urn:microsoft.com/office/officeart/2005/8/layout/vList5"/>
    <dgm:cxn modelId="{188697A9-8433-4E75-AA2F-42ADE016EE80}" type="presParOf" srcId="{731E368A-683F-4FCD-87E6-DB1CD1A37FF5}" destId="{A94DB913-D2B4-4899-87FA-1D103782AA07}" srcOrd="4" destOrd="0" presId="urn:microsoft.com/office/officeart/2005/8/layout/vList5"/>
    <dgm:cxn modelId="{0DB55409-6D81-455D-82CC-4E3138FA10B5}" type="presParOf" srcId="{A94DB913-D2B4-4899-87FA-1D103782AA07}" destId="{5710EBF4-4806-40DA-9A2A-9A6A87FAD66F}" srcOrd="0" destOrd="0" presId="urn:microsoft.com/office/officeart/2005/8/layout/vList5"/>
    <dgm:cxn modelId="{DE3CC50C-6CC8-45B5-8554-963D20FA0CF8}" type="presParOf" srcId="{A94DB913-D2B4-4899-87FA-1D103782AA07}" destId="{789BF7EF-19BA-4530-9C49-C5726C47345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B22AE4B-1A6A-4610-9AD9-4F1978B160CE}" type="doc">
      <dgm:prSet loTypeId="urn:microsoft.com/office/officeart/2005/8/layout/venn1" loCatId="relationship" qsTypeId="urn:microsoft.com/office/officeart/2005/8/quickstyle/simple1" qsCatId="simple" csTypeId="urn:microsoft.com/office/officeart/2005/8/colors/accent1_2" csCatId="accent1" phldr="1"/>
      <dgm:spPr/>
    </dgm:pt>
    <dgm:pt modelId="{20DF0F0D-9958-4B99-87A2-EFCA348C7D42}">
      <dgm:prSet phldrT="[文本]"/>
      <dgm:spPr/>
      <dgm:t>
        <a:bodyPr/>
        <a:lstStyle/>
        <a:p>
          <a:r>
            <a:rPr lang="zh-CN" altLang="en-US" dirty="0"/>
            <a:t>学科情报服务</a:t>
          </a:r>
        </a:p>
      </dgm:t>
    </dgm:pt>
    <dgm:pt modelId="{49083B4A-39F3-4FC2-AF41-3635B649BD9D}" type="parTrans" cxnId="{E27E8206-3A90-41B0-9F04-AD7F1323304B}">
      <dgm:prSet/>
      <dgm:spPr/>
      <dgm:t>
        <a:bodyPr/>
        <a:lstStyle/>
        <a:p>
          <a:endParaRPr lang="zh-CN" altLang="en-US"/>
        </a:p>
      </dgm:t>
    </dgm:pt>
    <dgm:pt modelId="{6C2A1ECF-BA50-4C6C-8DC0-63D1E6AFA8FB}" type="sibTrans" cxnId="{E27E8206-3A90-41B0-9F04-AD7F1323304B}">
      <dgm:prSet/>
      <dgm:spPr/>
      <dgm:t>
        <a:bodyPr/>
        <a:lstStyle/>
        <a:p>
          <a:endParaRPr lang="zh-CN" altLang="en-US"/>
        </a:p>
      </dgm:t>
    </dgm:pt>
    <dgm:pt modelId="{F48124AF-7CB2-46C6-8C17-6F6FBA9AE103}">
      <dgm:prSet phldrT="[文本]"/>
      <dgm:spPr/>
      <dgm:t>
        <a:bodyPr/>
        <a:lstStyle/>
        <a:p>
          <a:r>
            <a:rPr lang="zh-CN" altLang="en-US" dirty="0"/>
            <a:t>智库支撑服务</a:t>
          </a:r>
        </a:p>
      </dgm:t>
    </dgm:pt>
    <dgm:pt modelId="{22CA0B28-F76E-4A2E-B585-B0BA9876EE14}" type="parTrans" cxnId="{658E9F96-3675-4AEC-8E6E-E825CD7DAD68}">
      <dgm:prSet/>
      <dgm:spPr/>
      <dgm:t>
        <a:bodyPr/>
        <a:lstStyle/>
        <a:p>
          <a:endParaRPr lang="zh-CN" altLang="en-US"/>
        </a:p>
      </dgm:t>
    </dgm:pt>
    <dgm:pt modelId="{376CF1A8-738D-48F7-8231-C015360F0B94}" type="sibTrans" cxnId="{658E9F96-3675-4AEC-8E6E-E825CD7DAD68}">
      <dgm:prSet/>
      <dgm:spPr/>
      <dgm:t>
        <a:bodyPr/>
        <a:lstStyle/>
        <a:p>
          <a:endParaRPr lang="zh-CN" altLang="en-US"/>
        </a:p>
      </dgm:t>
    </dgm:pt>
    <dgm:pt modelId="{DD6796C8-E0AB-46AD-A390-59147DECD540}">
      <dgm:prSet phldrT="[文本]"/>
      <dgm:spPr/>
      <dgm:t>
        <a:bodyPr/>
        <a:lstStyle/>
        <a:p>
          <a:r>
            <a:rPr lang="zh-CN" altLang="en-US" dirty="0"/>
            <a:t>专利信息服务</a:t>
          </a:r>
        </a:p>
      </dgm:t>
    </dgm:pt>
    <dgm:pt modelId="{D088ADAE-BD11-4823-823D-07453746F1AD}" type="parTrans" cxnId="{FD9C3B91-BCEB-45B1-A187-CFBA7632CC5B}">
      <dgm:prSet/>
      <dgm:spPr/>
      <dgm:t>
        <a:bodyPr/>
        <a:lstStyle/>
        <a:p>
          <a:endParaRPr lang="zh-CN" altLang="en-US"/>
        </a:p>
      </dgm:t>
    </dgm:pt>
    <dgm:pt modelId="{4AEEDBAB-0B48-47D7-9B1B-06AF5B4E0218}" type="sibTrans" cxnId="{FD9C3B91-BCEB-45B1-A187-CFBA7632CC5B}">
      <dgm:prSet/>
      <dgm:spPr/>
      <dgm:t>
        <a:bodyPr/>
        <a:lstStyle/>
        <a:p>
          <a:endParaRPr lang="zh-CN" altLang="en-US"/>
        </a:p>
      </dgm:t>
    </dgm:pt>
    <dgm:pt modelId="{C0807A44-794A-4471-B7C5-1682C702EAC1}" type="pres">
      <dgm:prSet presAssocID="{CB22AE4B-1A6A-4610-9AD9-4F1978B160CE}" presName="compositeShape" presStyleCnt="0">
        <dgm:presLayoutVars>
          <dgm:chMax val="7"/>
          <dgm:dir/>
          <dgm:resizeHandles val="exact"/>
        </dgm:presLayoutVars>
      </dgm:prSet>
      <dgm:spPr/>
    </dgm:pt>
    <dgm:pt modelId="{85B1E8D0-214E-4A59-ACEB-EECD5337AC48}" type="pres">
      <dgm:prSet presAssocID="{20DF0F0D-9958-4B99-87A2-EFCA348C7D42}" presName="circ1" presStyleLbl="vennNode1" presStyleIdx="0" presStyleCnt="3"/>
      <dgm:spPr/>
      <dgm:t>
        <a:bodyPr/>
        <a:lstStyle/>
        <a:p>
          <a:endParaRPr lang="zh-CN" altLang="en-US"/>
        </a:p>
      </dgm:t>
    </dgm:pt>
    <dgm:pt modelId="{B5866E16-9FC4-4DE7-9EE1-F269A9A6E0FA}" type="pres">
      <dgm:prSet presAssocID="{20DF0F0D-9958-4B99-87A2-EFCA348C7D42}" presName="circ1Tx" presStyleLbl="revTx" presStyleIdx="0" presStyleCnt="0">
        <dgm:presLayoutVars>
          <dgm:chMax val="0"/>
          <dgm:chPref val="0"/>
          <dgm:bulletEnabled val="1"/>
        </dgm:presLayoutVars>
      </dgm:prSet>
      <dgm:spPr/>
      <dgm:t>
        <a:bodyPr/>
        <a:lstStyle/>
        <a:p>
          <a:endParaRPr lang="zh-CN" altLang="en-US"/>
        </a:p>
      </dgm:t>
    </dgm:pt>
    <dgm:pt modelId="{BA12C564-BB7F-49B9-9C0E-F140A5664A1C}" type="pres">
      <dgm:prSet presAssocID="{F48124AF-7CB2-46C6-8C17-6F6FBA9AE103}" presName="circ2" presStyleLbl="vennNode1" presStyleIdx="1" presStyleCnt="3"/>
      <dgm:spPr/>
      <dgm:t>
        <a:bodyPr/>
        <a:lstStyle/>
        <a:p>
          <a:endParaRPr lang="zh-CN" altLang="en-US"/>
        </a:p>
      </dgm:t>
    </dgm:pt>
    <dgm:pt modelId="{AC056799-798B-40E2-836D-A0EFA6F3542D}" type="pres">
      <dgm:prSet presAssocID="{F48124AF-7CB2-46C6-8C17-6F6FBA9AE103}" presName="circ2Tx" presStyleLbl="revTx" presStyleIdx="0" presStyleCnt="0">
        <dgm:presLayoutVars>
          <dgm:chMax val="0"/>
          <dgm:chPref val="0"/>
          <dgm:bulletEnabled val="1"/>
        </dgm:presLayoutVars>
      </dgm:prSet>
      <dgm:spPr/>
      <dgm:t>
        <a:bodyPr/>
        <a:lstStyle/>
        <a:p>
          <a:endParaRPr lang="zh-CN" altLang="en-US"/>
        </a:p>
      </dgm:t>
    </dgm:pt>
    <dgm:pt modelId="{C27BBDE4-9F2B-4E05-985F-9C68D4760DA1}" type="pres">
      <dgm:prSet presAssocID="{DD6796C8-E0AB-46AD-A390-59147DECD540}" presName="circ3" presStyleLbl="vennNode1" presStyleIdx="2" presStyleCnt="3"/>
      <dgm:spPr/>
      <dgm:t>
        <a:bodyPr/>
        <a:lstStyle/>
        <a:p>
          <a:endParaRPr lang="zh-CN" altLang="en-US"/>
        </a:p>
      </dgm:t>
    </dgm:pt>
    <dgm:pt modelId="{666EEAFA-0720-4621-8C00-4E6D8C0877AA}" type="pres">
      <dgm:prSet presAssocID="{DD6796C8-E0AB-46AD-A390-59147DECD540}" presName="circ3Tx" presStyleLbl="revTx" presStyleIdx="0" presStyleCnt="0">
        <dgm:presLayoutVars>
          <dgm:chMax val="0"/>
          <dgm:chPref val="0"/>
          <dgm:bulletEnabled val="1"/>
        </dgm:presLayoutVars>
      </dgm:prSet>
      <dgm:spPr/>
      <dgm:t>
        <a:bodyPr/>
        <a:lstStyle/>
        <a:p>
          <a:endParaRPr lang="zh-CN" altLang="en-US"/>
        </a:p>
      </dgm:t>
    </dgm:pt>
  </dgm:ptLst>
  <dgm:cxnLst>
    <dgm:cxn modelId="{E27E8206-3A90-41B0-9F04-AD7F1323304B}" srcId="{CB22AE4B-1A6A-4610-9AD9-4F1978B160CE}" destId="{20DF0F0D-9958-4B99-87A2-EFCA348C7D42}" srcOrd="0" destOrd="0" parTransId="{49083B4A-39F3-4FC2-AF41-3635B649BD9D}" sibTransId="{6C2A1ECF-BA50-4C6C-8DC0-63D1E6AFA8FB}"/>
    <dgm:cxn modelId="{2170FFE9-4CC3-454F-903A-FB60CBC63D3B}" type="presOf" srcId="{F48124AF-7CB2-46C6-8C17-6F6FBA9AE103}" destId="{BA12C564-BB7F-49B9-9C0E-F140A5664A1C}" srcOrd="0" destOrd="0" presId="urn:microsoft.com/office/officeart/2005/8/layout/venn1"/>
    <dgm:cxn modelId="{1B662D12-7C3C-40B4-96BB-257C08E33186}" type="presOf" srcId="{CB22AE4B-1A6A-4610-9AD9-4F1978B160CE}" destId="{C0807A44-794A-4471-B7C5-1682C702EAC1}" srcOrd="0" destOrd="0" presId="urn:microsoft.com/office/officeart/2005/8/layout/venn1"/>
    <dgm:cxn modelId="{DDB3AE90-9FC7-41D8-A3DC-D2C15916FC5C}" type="presOf" srcId="{20DF0F0D-9958-4B99-87A2-EFCA348C7D42}" destId="{B5866E16-9FC4-4DE7-9EE1-F269A9A6E0FA}" srcOrd="1" destOrd="0" presId="urn:microsoft.com/office/officeart/2005/8/layout/venn1"/>
    <dgm:cxn modelId="{47E95B11-36E1-4EF7-A326-663DEC7A0953}" type="presOf" srcId="{20DF0F0D-9958-4B99-87A2-EFCA348C7D42}" destId="{85B1E8D0-214E-4A59-ACEB-EECD5337AC48}" srcOrd="0" destOrd="0" presId="urn:microsoft.com/office/officeart/2005/8/layout/venn1"/>
    <dgm:cxn modelId="{CBE73B51-ABC4-4AE0-9E18-424AAD8595D8}" type="presOf" srcId="{DD6796C8-E0AB-46AD-A390-59147DECD540}" destId="{666EEAFA-0720-4621-8C00-4E6D8C0877AA}" srcOrd="1" destOrd="0" presId="urn:microsoft.com/office/officeart/2005/8/layout/venn1"/>
    <dgm:cxn modelId="{FD9C3B91-BCEB-45B1-A187-CFBA7632CC5B}" srcId="{CB22AE4B-1A6A-4610-9AD9-4F1978B160CE}" destId="{DD6796C8-E0AB-46AD-A390-59147DECD540}" srcOrd="2" destOrd="0" parTransId="{D088ADAE-BD11-4823-823D-07453746F1AD}" sibTransId="{4AEEDBAB-0B48-47D7-9B1B-06AF5B4E0218}"/>
    <dgm:cxn modelId="{3E422F07-EC69-456E-9BF8-08CA8F5237B8}" type="presOf" srcId="{DD6796C8-E0AB-46AD-A390-59147DECD540}" destId="{C27BBDE4-9F2B-4E05-985F-9C68D4760DA1}" srcOrd="0" destOrd="0" presId="urn:microsoft.com/office/officeart/2005/8/layout/venn1"/>
    <dgm:cxn modelId="{658E9F96-3675-4AEC-8E6E-E825CD7DAD68}" srcId="{CB22AE4B-1A6A-4610-9AD9-4F1978B160CE}" destId="{F48124AF-7CB2-46C6-8C17-6F6FBA9AE103}" srcOrd="1" destOrd="0" parTransId="{22CA0B28-F76E-4A2E-B585-B0BA9876EE14}" sibTransId="{376CF1A8-738D-48F7-8231-C015360F0B94}"/>
    <dgm:cxn modelId="{396F659A-341B-4240-A98A-5222F25D480D}" type="presOf" srcId="{F48124AF-7CB2-46C6-8C17-6F6FBA9AE103}" destId="{AC056799-798B-40E2-836D-A0EFA6F3542D}" srcOrd="1" destOrd="0" presId="urn:microsoft.com/office/officeart/2005/8/layout/venn1"/>
    <dgm:cxn modelId="{98C6D62E-C409-48C7-AEC6-27A6DFE6BEC5}" type="presParOf" srcId="{C0807A44-794A-4471-B7C5-1682C702EAC1}" destId="{85B1E8D0-214E-4A59-ACEB-EECD5337AC48}" srcOrd="0" destOrd="0" presId="urn:microsoft.com/office/officeart/2005/8/layout/venn1"/>
    <dgm:cxn modelId="{015001CA-8BF0-4D0B-AF4E-AF8D2C5412D2}" type="presParOf" srcId="{C0807A44-794A-4471-B7C5-1682C702EAC1}" destId="{B5866E16-9FC4-4DE7-9EE1-F269A9A6E0FA}" srcOrd="1" destOrd="0" presId="urn:microsoft.com/office/officeart/2005/8/layout/venn1"/>
    <dgm:cxn modelId="{6FA828DB-6FB4-4C1D-9A88-EAE9C4CA7436}" type="presParOf" srcId="{C0807A44-794A-4471-B7C5-1682C702EAC1}" destId="{BA12C564-BB7F-49B9-9C0E-F140A5664A1C}" srcOrd="2" destOrd="0" presId="urn:microsoft.com/office/officeart/2005/8/layout/venn1"/>
    <dgm:cxn modelId="{43CD9426-DF46-488E-B588-260992944AB5}" type="presParOf" srcId="{C0807A44-794A-4471-B7C5-1682C702EAC1}" destId="{AC056799-798B-40E2-836D-A0EFA6F3542D}" srcOrd="3" destOrd="0" presId="urn:microsoft.com/office/officeart/2005/8/layout/venn1"/>
    <dgm:cxn modelId="{5B6B8A70-7953-4BB0-A710-7979D1FE9193}" type="presParOf" srcId="{C0807A44-794A-4471-B7C5-1682C702EAC1}" destId="{C27BBDE4-9F2B-4E05-985F-9C68D4760DA1}" srcOrd="4" destOrd="0" presId="urn:microsoft.com/office/officeart/2005/8/layout/venn1"/>
    <dgm:cxn modelId="{16818E7C-11B5-4AC9-AD5C-87C7AB9E737C}" type="presParOf" srcId="{C0807A44-794A-4471-B7C5-1682C702EAC1}" destId="{666EEAFA-0720-4621-8C00-4E6D8C0877AA}" srcOrd="5" destOrd="0" presId="urn:microsoft.com/office/officeart/2005/8/layout/venn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24F4AC-FFBF-46BF-9D7C-A5337C383FE4}" type="doc">
      <dgm:prSet loTypeId="urn:microsoft.com/office/officeart/2005/8/layout/cycle8" loCatId="cycle" qsTypeId="urn:microsoft.com/office/officeart/2005/8/quickstyle/3d2#1" qsCatId="3D" csTypeId="urn:microsoft.com/office/officeart/2005/8/colors/accent1_2" csCatId="accent1" phldr="1"/>
      <dgm:spPr/>
    </dgm:pt>
    <dgm:pt modelId="{EC6ECE69-42D3-4C0E-9EA9-1783E9F1D70D}">
      <dgm:prSet phldrT="[文本]" custT="1"/>
      <dgm:spPr>
        <a:solidFill>
          <a:schemeClr val="accent5">
            <a:lumMod val="40000"/>
            <a:lumOff val="60000"/>
          </a:schemeClr>
        </a:solidFill>
      </dgm:spPr>
      <dgm:t>
        <a:bodyPr/>
        <a:lstStyle/>
        <a:p>
          <a:pPr marL="0" algn="ctr" defTabSz="914400" rtl="0" eaLnBrk="1" latinLnBrk="0" hangingPunct="1"/>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潜力挖掘</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gm:t>
    </dgm:pt>
    <dgm:pt modelId="{28B634A6-3B0E-4728-9C3F-AE7E589EADAE}" type="parTrans" cxnId="{AC097E09-1176-464B-8F15-99113D3BFFB2}">
      <dgm:prSet/>
      <dgm:spPr/>
      <dgm:t>
        <a:bodyPr/>
        <a:lstStyle/>
        <a:p>
          <a:endParaRPr lang="zh-CN" altLang="en-US"/>
        </a:p>
      </dgm:t>
    </dgm:pt>
    <dgm:pt modelId="{F7778AF8-C21E-4F0E-9438-E9890C2D0DE6}" type="sibTrans" cxnId="{AC097E09-1176-464B-8F15-99113D3BFFB2}">
      <dgm:prSet/>
      <dgm:spPr/>
      <dgm:t>
        <a:bodyPr/>
        <a:lstStyle/>
        <a:p>
          <a:endParaRPr lang="zh-CN" altLang="en-US"/>
        </a:p>
      </dgm:t>
    </dgm:pt>
    <dgm:pt modelId="{2595C759-68F9-484A-98C2-467AFC662715}">
      <dgm:prSet phldrT="[文本]" custT="1"/>
      <dgm:spPr>
        <a:solidFill>
          <a:schemeClr val="accent2">
            <a:lumMod val="40000"/>
            <a:lumOff val="60000"/>
          </a:schemeClr>
        </a:solidFill>
      </dgm:spPr>
      <dgm:t>
        <a:bodyPr/>
        <a:lstStyle/>
        <a:p>
          <a:pPr marL="0" algn="ctr" defTabSz="914400" rtl="0" eaLnBrk="1" latinLnBrk="0" hangingPunct="1"/>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建议措施</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gm:t>
    </dgm:pt>
    <dgm:pt modelId="{54365804-2617-487C-BFB1-78E9936E5E11}" type="parTrans" cxnId="{69E42B86-8888-4298-A6C4-C5FC91108427}">
      <dgm:prSet/>
      <dgm:spPr/>
      <dgm:t>
        <a:bodyPr/>
        <a:lstStyle/>
        <a:p>
          <a:endParaRPr lang="zh-CN" altLang="en-US"/>
        </a:p>
      </dgm:t>
    </dgm:pt>
    <dgm:pt modelId="{862AC584-28EA-46E1-9C5E-F0055D687F14}" type="sibTrans" cxnId="{69E42B86-8888-4298-A6C4-C5FC91108427}">
      <dgm:prSet/>
      <dgm:spPr/>
      <dgm:t>
        <a:bodyPr/>
        <a:lstStyle/>
        <a:p>
          <a:endParaRPr lang="zh-CN" altLang="en-US"/>
        </a:p>
      </dgm:t>
    </dgm:pt>
    <dgm:pt modelId="{FB0C0B47-1050-4FA6-8547-7E3A80C0C8A4}">
      <dgm:prSet phldrT="[文本]" custT="1"/>
      <dgm:spPr>
        <a:solidFill>
          <a:schemeClr val="accent4">
            <a:lumMod val="40000"/>
            <a:lumOff val="60000"/>
          </a:schemeClr>
        </a:solidFill>
      </dgm:spPr>
      <dgm:t>
        <a:bodyPr/>
        <a:lstStyle/>
        <a:p>
          <a:pPr marL="0" algn="ctr" defTabSz="914400" rtl="0" eaLnBrk="1" latinLnBrk="0" hangingPunct="1"/>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优势分析</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gm:t>
    </dgm:pt>
    <dgm:pt modelId="{6C161D8D-AD65-488B-9BD9-FD6D7168A7A2}" type="parTrans" cxnId="{21E1CBED-76FC-45F6-B14A-903107644221}">
      <dgm:prSet/>
      <dgm:spPr/>
      <dgm:t>
        <a:bodyPr/>
        <a:lstStyle/>
        <a:p>
          <a:endParaRPr lang="zh-CN" altLang="en-US"/>
        </a:p>
      </dgm:t>
    </dgm:pt>
    <dgm:pt modelId="{93A54D4F-62A2-4442-B7BB-DB20EA429686}" type="sibTrans" cxnId="{21E1CBED-76FC-45F6-B14A-903107644221}">
      <dgm:prSet/>
      <dgm:spPr/>
      <dgm:t>
        <a:bodyPr/>
        <a:lstStyle/>
        <a:p>
          <a:endParaRPr lang="zh-CN" altLang="en-US"/>
        </a:p>
      </dgm:t>
    </dgm:pt>
    <dgm:pt modelId="{5261E8D6-8C87-4C0D-8437-53BA15734936}" type="pres">
      <dgm:prSet presAssocID="{4724F4AC-FFBF-46BF-9D7C-A5337C383FE4}" presName="compositeShape" presStyleCnt="0">
        <dgm:presLayoutVars>
          <dgm:chMax val="7"/>
          <dgm:dir/>
          <dgm:resizeHandles val="exact"/>
        </dgm:presLayoutVars>
      </dgm:prSet>
      <dgm:spPr/>
    </dgm:pt>
    <dgm:pt modelId="{3FA44F57-64A1-4186-8717-4CF080DD1AF5}" type="pres">
      <dgm:prSet presAssocID="{4724F4AC-FFBF-46BF-9D7C-A5337C383FE4}" presName="wedge1" presStyleLbl="node1" presStyleIdx="0" presStyleCnt="3"/>
      <dgm:spPr/>
      <dgm:t>
        <a:bodyPr/>
        <a:lstStyle/>
        <a:p>
          <a:endParaRPr lang="zh-CN" altLang="en-US"/>
        </a:p>
      </dgm:t>
    </dgm:pt>
    <dgm:pt modelId="{2D656A07-963E-4CE3-B309-A4E8BAE66004}" type="pres">
      <dgm:prSet presAssocID="{4724F4AC-FFBF-46BF-9D7C-A5337C383FE4}" presName="dummy1a" presStyleCnt="0"/>
      <dgm:spPr/>
    </dgm:pt>
    <dgm:pt modelId="{FB1917A6-54D5-479C-B08F-298168856EEB}" type="pres">
      <dgm:prSet presAssocID="{4724F4AC-FFBF-46BF-9D7C-A5337C383FE4}" presName="dummy1b" presStyleCnt="0"/>
      <dgm:spPr/>
    </dgm:pt>
    <dgm:pt modelId="{781A5064-4C50-4DF6-B031-C51AAE0AFD47}" type="pres">
      <dgm:prSet presAssocID="{4724F4AC-FFBF-46BF-9D7C-A5337C383FE4}" presName="wedge1Tx" presStyleLbl="node1" presStyleIdx="0" presStyleCnt="3">
        <dgm:presLayoutVars>
          <dgm:chMax val="0"/>
          <dgm:chPref val="0"/>
          <dgm:bulletEnabled val="1"/>
        </dgm:presLayoutVars>
      </dgm:prSet>
      <dgm:spPr/>
      <dgm:t>
        <a:bodyPr/>
        <a:lstStyle/>
        <a:p>
          <a:endParaRPr lang="zh-CN" altLang="en-US"/>
        </a:p>
      </dgm:t>
    </dgm:pt>
    <dgm:pt modelId="{6DE014EE-0E10-4318-B11C-35743B78C4E9}" type="pres">
      <dgm:prSet presAssocID="{4724F4AC-FFBF-46BF-9D7C-A5337C383FE4}" presName="wedge2" presStyleLbl="node1" presStyleIdx="1" presStyleCnt="3"/>
      <dgm:spPr/>
      <dgm:t>
        <a:bodyPr/>
        <a:lstStyle/>
        <a:p>
          <a:endParaRPr lang="zh-CN" altLang="en-US"/>
        </a:p>
      </dgm:t>
    </dgm:pt>
    <dgm:pt modelId="{DB4CA94A-61E8-419B-AD5A-1644225A2869}" type="pres">
      <dgm:prSet presAssocID="{4724F4AC-FFBF-46BF-9D7C-A5337C383FE4}" presName="dummy2a" presStyleCnt="0"/>
      <dgm:spPr/>
    </dgm:pt>
    <dgm:pt modelId="{EC10C08B-A92C-452D-A63B-741D1B360296}" type="pres">
      <dgm:prSet presAssocID="{4724F4AC-FFBF-46BF-9D7C-A5337C383FE4}" presName="dummy2b" presStyleCnt="0"/>
      <dgm:spPr/>
    </dgm:pt>
    <dgm:pt modelId="{9A75F686-F450-4B32-877D-28D4C6E7686C}" type="pres">
      <dgm:prSet presAssocID="{4724F4AC-FFBF-46BF-9D7C-A5337C383FE4}" presName="wedge2Tx" presStyleLbl="node1" presStyleIdx="1" presStyleCnt="3">
        <dgm:presLayoutVars>
          <dgm:chMax val="0"/>
          <dgm:chPref val="0"/>
          <dgm:bulletEnabled val="1"/>
        </dgm:presLayoutVars>
      </dgm:prSet>
      <dgm:spPr/>
      <dgm:t>
        <a:bodyPr/>
        <a:lstStyle/>
        <a:p>
          <a:endParaRPr lang="zh-CN" altLang="en-US"/>
        </a:p>
      </dgm:t>
    </dgm:pt>
    <dgm:pt modelId="{CE96EEA4-A173-4ABA-A10A-16E89F1D3ED8}" type="pres">
      <dgm:prSet presAssocID="{4724F4AC-FFBF-46BF-9D7C-A5337C383FE4}" presName="wedge3" presStyleLbl="node1" presStyleIdx="2" presStyleCnt="3"/>
      <dgm:spPr/>
      <dgm:t>
        <a:bodyPr/>
        <a:lstStyle/>
        <a:p>
          <a:endParaRPr lang="zh-CN" altLang="en-US"/>
        </a:p>
      </dgm:t>
    </dgm:pt>
    <dgm:pt modelId="{0875BB77-F8A2-437A-9571-8BE329814068}" type="pres">
      <dgm:prSet presAssocID="{4724F4AC-FFBF-46BF-9D7C-A5337C383FE4}" presName="dummy3a" presStyleCnt="0"/>
      <dgm:spPr/>
    </dgm:pt>
    <dgm:pt modelId="{F9599519-2CD4-4B6D-ADEC-86969D914C8B}" type="pres">
      <dgm:prSet presAssocID="{4724F4AC-FFBF-46BF-9D7C-A5337C383FE4}" presName="dummy3b" presStyleCnt="0"/>
      <dgm:spPr/>
    </dgm:pt>
    <dgm:pt modelId="{1FFE1969-75CA-4158-9396-01439092FBC5}" type="pres">
      <dgm:prSet presAssocID="{4724F4AC-FFBF-46BF-9D7C-A5337C383FE4}" presName="wedge3Tx" presStyleLbl="node1" presStyleIdx="2" presStyleCnt="3">
        <dgm:presLayoutVars>
          <dgm:chMax val="0"/>
          <dgm:chPref val="0"/>
          <dgm:bulletEnabled val="1"/>
        </dgm:presLayoutVars>
      </dgm:prSet>
      <dgm:spPr/>
      <dgm:t>
        <a:bodyPr/>
        <a:lstStyle/>
        <a:p>
          <a:endParaRPr lang="zh-CN" altLang="en-US"/>
        </a:p>
      </dgm:t>
    </dgm:pt>
    <dgm:pt modelId="{AEA10575-5F3F-4F26-A97A-520F7239086E}" type="pres">
      <dgm:prSet presAssocID="{F7778AF8-C21E-4F0E-9438-E9890C2D0DE6}" presName="arrowWedge1" presStyleLbl="fgSibTrans2D1" presStyleIdx="0" presStyleCnt="3"/>
      <dgm:spPr>
        <a:solidFill>
          <a:srgbClr val="FFC000"/>
        </a:solidFill>
      </dgm:spPr>
    </dgm:pt>
    <dgm:pt modelId="{A621913F-7633-4DA5-8DA3-3E91B8A7FF37}" type="pres">
      <dgm:prSet presAssocID="{862AC584-28EA-46E1-9C5E-F0055D687F14}" presName="arrowWedge2" presStyleLbl="fgSibTrans2D1" presStyleIdx="1" presStyleCnt="3"/>
      <dgm:spPr>
        <a:solidFill>
          <a:srgbClr val="FFC000"/>
        </a:solidFill>
      </dgm:spPr>
    </dgm:pt>
    <dgm:pt modelId="{632BFC2D-5E6F-4CAB-912B-6D052DCFE437}" type="pres">
      <dgm:prSet presAssocID="{93A54D4F-62A2-4442-B7BB-DB20EA429686}" presName="arrowWedge3" presStyleLbl="fgSibTrans2D1" presStyleIdx="2" presStyleCnt="3"/>
      <dgm:spPr>
        <a:solidFill>
          <a:srgbClr val="FFC000"/>
        </a:solidFill>
      </dgm:spPr>
    </dgm:pt>
  </dgm:ptLst>
  <dgm:cxnLst>
    <dgm:cxn modelId="{5AEEF006-3B10-4DA8-8AB5-36DB52E2D814}" type="presOf" srcId="{EC6ECE69-42D3-4C0E-9EA9-1783E9F1D70D}" destId="{3FA44F57-64A1-4186-8717-4CF080DD1AF5}" srcOrd="0" destOrd="0" presId="urn:microsoft.com/office/officeart/2005/8/layout/cycle8"/>
    <dgm:cxn modelId="{172FA848-6C98-4CF3-9972-7B6D69626C96}" type="presOf" srcId="{2595C759-68F9-484A-98C2-467AFC662715}" destId="{6DE014EE-0E10-4318-B11C-35743B78C4E9}" srcOrd="0" destOrd="0" presId="urn:microsoft.com/office/officeart/2005/8/layout/cycle8"/>
    <dgm:cxn modelId="{43D97A33-96CC-423F-9E6B-C32CD6FA1AD4}" type="presOf" srcId="{2595C759-68F9-484A-98C2-467AFC662715}" destId="{9A75F686-F450-4B32-877D-28D4C6E7686C}" srcOrd="1" destOrd="0" presId="urn:microsoft.com/office/officeart/2005/8/layout/cycle8"/>
    <dgm:cxn modelId="{82BD22B7-823B-46FF-9058-0092BC197207}" type="presOf" srcId="{FB0C0B47-1050-4FA6-8547-7E3A80C0C8A4}" destId="{1FFE1969-75CA-4158-9396-01439092FBC5}" srcOrd="1" destOrd="0" presId="urn:microsoft.com/office/officeart/2005/8/layout/cycle8"/>
    <dgm:cxn modelId="{69E42B86-8888-4298-A6C4-C5FC91108427}" srcId="{4724F4AC-FFBF-46BF-9D7C-A5337C383FE4}" destId="{2595C759-68F9-484A-98C2-467AFC662715}" srcOrd="1" destOrd="0" parTransId="{54365804-2617-487C-BFB1-78E9936E5E11}" sibTransId="{862AC584-28EA-46E1-9C5E-F0055D687F14}"/>
    <dgm:cxn modelId="{652C057D-0C57-476C-B950-2356DC3D3644}" type="presOf" srcId="{EC6ECE69-42D3-4C0E-9EA9-1783E9F1D70D}" destId="{781A5064-4C50-4DF6-B031-C51AAE0AFD47}" srcOrd="1" destOrd="0" presId="urn:microsoft.com/office/officeart/2005/8/layout/cycle8"/>
    <dgm:cxn modelId="{5E89E7EA-AD56-4AC8-952E-CDBA431A56D6}" type="presOf" srcId="{4724F4AC-FFBF-46BF-9D7C-A5337C383FE4}" destId="{5261E8D6-8C87-4C0D-8437-53BA15734936}" srcOrd="0" destOrd="0" presId="urn:microsoft.com/office/officeart/2005/8/layout/cycle8"/>
    <dgm:cxn modelId="{0E941694-1FAE-4C41-A382-8793147DAF3E}" type="presOf" srcId="{FB0C0B47-1050-4FA6-8547-7E3A80C0C8A4}" destId="{CE96EEA4-A173-4ABA-A10A-16E89F1D3ED8}" srcOrd="0" destOrd="0" presId="urn:microsoft.com/office/officeart/2005/8/layout/cycle8"/>
    <dgm:cxn modelId="{AC097E09-1176-464B-8F15-99113D3BFFB2}" srcId="{4724F4AC-FFBF-46BF-9D7C-A5337C383FE4}" destId="{EC6ECE69-42D3-4C0E-9EA9-1783E9F1D70D}" srcOrd="0" destOrd="0" parTransId="{28B634A6-3B0E-4728-9C3F-AE7E589EADAE}" sibTransId="{F7778AF8-C21E-4F0E-9438-E9890C2D0DE6}"/>
    <dgm:cxn modelId="{21E1CBED-76FC-45F6-B14A-903107644221}" srcId="{4724F4AC-FFBF-46BF-9D7C-A5337C383FE4}" destId="{FB0C0B47-1050-4FA6-8547-7E3A80C0C8A4}" srcOrd="2" destOrd="0" parTransId="{6C161D8D-AD65-488B-9BD9-FD6D7168A7A2}" sibTransId="{93A54D4F-62A2-4442-B7BB-DB20EA429686}"/>
    <dgm:cxn modelId="{708A9BE5-A062-4D8A-9F99-C336FE9D0195}" type="presParOf" srcId="{5261E8D6-8C87-4C0D-8437-53BA15734936}" destId="{3FA44F57-64A1-4186-8717-4CF080DD1AF5}" srcOrd="0" destOrd="0" presId="urn:microsoft.com/office/officeart/2005/8/layout/cycle8"/>
    <dgm:cxn modelId="{A41592D0-7189-4E29-82D3-EA573C572C81}" type="presParOf" srcId="{5261E8D6-8C87-4C0D-8437-53BA15734936}" destId="{2D656A07-963E-4CE3-B309-A4E8BAE66004}" srcOrd="1" destOrd="0" presId="urn:microsoft.com/office/officeart/2005/8/layout/cycle8"/>
    <dgm:cxn modelId="{9850744E-B5FE-438E-B97D-C9ABE726A9F5}" type="presParOf" srcId="{5261E8D6-8C87-4C0D-8437-53BA15734936}" destId="{FB1917A6-54D5-479C-B08F-298168856EEB}" srcOrd="2" destOrd="0" presId="urn:microsoft.com/office/officeart/2005/8/layout/cycle8"/>
    <dgm:cxn modelId="{48C233A1-A6CB-4989-B80F-9C8ED1113BE3}" type="presParOf" srcId="{5261E8D6-8C87-4C0D-8437-53BA15734936}" destId="{781A5064-4C50-4DF6-B031-C51AAE0AFD47}" srcOrd="3" destOrd="0" presId="urn:microsoft.com/office/officeart/2005/8/layout/cycle8"/>
    <dgm:cxn modelId="{413EA56E-3E51-41CB-944F-B6CA9940FC7D}" type="presParOf" srcId="{5261E8D6-8C87-4C0D-8437-53BA15734936}" destId="{6DE014EE-0E10-4318-B11C-35743B78C4E9}" srcOrd="4" destOrd="0" presId="urn:microsoft.com/office/officeart/2005/8/layout/cycle8"/>
    <dgm:cxn modelId="{99494E2B-8C90-42FB-82D6-9CD27F6417F4}" type="presParOf" srcId="{5261E8D6-8C87-4C0D-8437-53BA15734936}" destId="{DB4CA94A-61E8-419B-AD5A-1644225A2869}" srcOrd="5" destOrd="0" presId="urn:microsoft.com/office/officeart/2005/8/layout/cycle8"/>
    <dgm:cxn modelId="{C3C8ECEE-64D9-4F29-BA46-EADED4DA6FC9}" type="presParOf" srcId="{5261E8D6-8C87-4C0D-8437-53BA15734936}" destId="{EC10C08B-A92C-452D-A63B-741D1B360296}" srcOrd="6" destOrd="0" presId="urn:microsoft.com/office/officeart/2005/8/layout/cycle8"/>
    <dgm:cxn modelId="{57308264-4166-423B-9BE7-D139C2B3C4CA}" type="presParOf" srcId="{5261E8D6-8C87-4C0D-8437-53BA15734936}" destId="{9A75F686-F450-4B32-877D-28D4C6E7686C}" srcOrd="7" destOrd="0" presId="urn:microsoft.com/office/officeart/2005/8/layout/cycle8"/>
    <dgm:cxn modelId="{CF2CDB3B-C155-4BD7-B1B2-31F79400168F}" type="presParOf" srcId="{5261E8D6-8C87-4C0D-8437-53BA15734936}" destId="{CE96EEA4-A173-4ABA-A10A-16E89F1D3ED8}" srcOrd="8" destOrd="0" presId="urn:microsoft.com/office/officeart/2005/8/layout/cycle8"/>
    <dgm:cxn modelId="{2641CBA3-A881-4358-9296-94CDC704F2A9}" type="presParOf" srcId="{5261E8D6-8C87-4C0D-8437-53BA15734936}" destId="{0875BB77-F8A2-437A-9571-8BE329814068}" srcOrd="9" destOrd="0" presId="urn:microsoft.com/office/officeart/2005/8/layout/cycle8"/>
    <dgm:cxn modelId="{8F446A35-2486-47CD-AFA9-C71641E9AC64}" type="presParOf" srcId="{5261E8D6-8C87-4C0D-8437-53BA15734936}" destId="{F9599519-2CD4-4B6D-ADEC-86969D914C8B}" srcOrd="10" destOrd="0" presId="urn:microsoft.com/office/officeart/2005/8/layout/cycle8"/>
    <dgm:cxn modelId="{9F0BD81C-3177-407C-804C-D4745DC4C61B}" type="presParOf" srcId="{5261E8D6-8C87-4C0D-8437-53BA15734936}" destId="{1FFE1969-75CA-4158-9396-01439092FBC5}" srcOrd="11" destOrd="0" presId="urn:microsoft.com/office/officeart/2005/8/layout/cycle8"/>
    <dgm:cxn modelId="{218FD12C-78FC-4190-9DEB-49968B6FA1C6}" type="presParOf" srcId="{5261E8D6-8C87-4C0D-8437-53BA15734936}" destId="{AEA10575-5F3F-4F26-A97A-520F7239086E}" srcOrd="12" destOrd="0" presId="urn:microsoft.com/office/officeart/2005/8/layout/cycle8"/>
    <dgm:cxn modelId="{C9AA4E73-266F-4B67-B504-2F32657C92F5}" type="presParOf" srcId="{5261E8D6-8C87-4C0D-8437-53BA15734936}" destId="{A621913F-7633-4DA5-8DA3-3E91B8A7FF37}" srcOrd="13" destOrd="0" presId="urn:microsoft.com/office/officeart/2005/8/layout/cycle8"/>
    <dgm:cxn modelId="{22D8EFDD-6630-4E08-9B39-267EF75A7755}" type="presParOf" srcId="{5261E8D6-8C87-4C0D-8437-53BA15734936}" destId="{632BFC2D-5E6F-4CAB-912B-6D052DCFE437}"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255B6C-DB01-4391-A1FF-1150107AB9F9}" type="doc">
      <dgm:prSet loTypeId="urn:microsoft.com/office/officeart/2005/8/layout/process4" loCatId="list" qsTypeId="urn:microsoft.com/office/officeart/2005/8/quickstyle/simple1" qsCatId="simple" csTypeId="urn:microsoft.com/office/officeart/2005/8/colors/accent2_1" csCatId="accent2" phldr="1"/>
      <dgm:spPr/>
      <dgm:t>
        <a:bodyPr/>
        <a:lstStyle/>
        <a:p>
          <a:endParaRPr lang="zh-CN" altLang="en-US"/>
        </a:p>
      </dgm:t>
    </dgm:pt>
    <dgm:pt modelId="{97987FC2-DFE0-49E3-A0A4-A04107C229C6}">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世界学术排名分析</a:t>
          </a:r>
        </a:p>
      </dgm:t>
    </dgm:pt>
    <dgm:pt modelId="{847984F4-DADC-4134-83B5-ADA8A272239D}" type="parTrans" cxnId="{74F45D0B-0B80-415E-8346-C442F1D95E45}">
      <dgm:prSet/>
      <dgm:spPr/>
      <dgm:t>
        <a:bodyPr/>
        <a:lstStyle/>
        <a:p>
          <a:pPr algn="ctr"/>
          <a:endParaRPr lang="zh-CN" altLang="en-US" sz="1000"/>
        </a:p>
      </dgm:t>
    </dgm:pt>
    <dgm:pt modelId="{15E2A4B1-B121-4BE0-9672-1AD005E4BE11}" type="sibTrans" cxnId="{74F45D0B-0B80-415E-8346-C442F1D95E45}">
      <dgm:prSet/>
      <dgm:spPr/>
      <dgm:t>
        <a:bodyPr/>
        <a:lstStyle/>
        <a:p>
          <a:pPr algn="ctr"/>
          <a:endParaRPr lang="zh-CN" altLang="en-US" sz="1000"/>
        </a:p>
      </dgm:t>
    </dgm:pt>
    <dgm:pt modelId="{70753115-EE50-46FB-861C-A8FF03692331}">
      <dgm:prSet phldrT="[文本]" custT="1"/>
      <dgm:spPr/>
      <dgm:t>
        <a:bodyPr/>
        <a:lstStyle/>
        <a:p>
          <a:pPr algn="ctr"/>
          <a:r>
            <a:rPr lang="en-US" altLang="zh-CN" sz="1000" b="1" dirty="0">
              <a:solidFill>
                <a:schemeClr val="tx1">
                  <a:lumMod val="85000"/>
                  <a:lumOff val="15000"/>
                </a:schemeClr>
              </a:solidFill>
              <a:latin typeface="微软雅黑" panose="020B0503020204020204" pitchFamily="34" charset="-122"/>
              <a:ea typeface="微软雅黑" panose="020B0503020204020204" pitchFamily="34" charset="-122"/>
            </a:rPr>
            <a:t>USNEWS</a:t>
          </a:r>
          <a:endPar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endParaRPr>
        </a:p>
      </dgm:t>
    </dgm:pt>
    <dgm:pt modelId="{C1DEB8F4-DE1E-4F35-BCE5-466AAFC1126E}" type="parTrans" cxnId="{3B97C786-F5AB-41F4-8D7C-F0163CC079ED}">
      <dgm:prSet/>
      <dgm:spPr/>
      <dgm:t>
        <a:bodyPr/>
        <a:lstStyle/>
        <a:p>
          <a:pPr algn="ctr"/>
          <a:endParaRPr lang="zh-CN" altLang="en-US" sz="1000"/>
        </a:p>
      </dgm:t>
    </dgm:pt>
    <dgm:pt modelId="{37442C6D-E5D8-4116-94F8-071E5081327C}" type="sibTrans" cxnId="{3B97C786-F5AB-41F4-8D7C-F0163CC079ED}">
      <dgm:prSet/>
      <dgm:spPr/>
      <dgm:t>
        <a:bodyPr/>
        <a:lstStyle/>
        <a:p>
          <a:pPr algn="ctr"/>
          <a:endParaRPr lang="zh-CN" altLang="en-US" sz="1000"/>
        </a:p>
      </dgm:t>
    </dgm:pt>
    <dgm:pt modelId="{A87BAB76-D8DD-407C-9F5B-3D0654EB7302}">
      <dgm:prSet phldrT="[文本]" custT="1"/>
      <dgm:spPr/>
      <dgm:t>
        <a:bodyPr/>
        <a:lstStyle/>
        <a:p>
          <a:pPr algn="ctr"/>
          <a:r>
            <a:rPr lang="en-US" altLang="zh-CN" sz="1000" b="1" dirty="0">
              <a:solidFill>
                <a:schemeClr val="tx1">
                  <a:lumMod val="85000"/>
                  <a:lumOff val="15000"/>
                </a:schemeClr>
              </a:solidFill>
              <a:latin typeface="微软雅黑" panose="020B0503020204020204" pitchFamily="34" charset="-122"/>
              <a:ea typeface="微软雅黑" panose="020B0503020204020204" pitchFamily="34" charset="-122"/>
            </a:rPr>
            <a:t>QS</a:t>
          </a:r>
          <a:endPar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endParaRPr>
        </a:p>
      </dgm:t>
    </dgm:pt>
    <dgm:pt modelId="{369F039C-DBAE-4315-8602-AA7498D0B57E}" type="parTrans" cxnId="{2E246821-FD41-44B8-9AC9-8C248DB52861}">
      <dgm:prSet/>
      <dgm:spPr/>
      <dgm:t>
        <a:bodyPr/>
        <a:lstStyle/>
        <a:p>
          <a:pPr algn="ctr"/>
          <a:endParaRPr lang="zh-CN" altLang="en-US" sz="1000"/>
        </a:p>
      </dgm:t>
    </dgm:pt>
    <dgm:pt modelId="{0511BA42-09A6-48EB-9719-16C2F47A7D87}" type="sibTrans" cxnId="{2E246821-FD41-44B8-9AC9-8C248DB52861}">
      <dgm:prSet/>
      <dgm:spPr/>
      <dgm:t>
        <a:bodyPr/>
        <a:lstStyle/>
        <a:p>
          <a:pPr algn="ctr"/>
          <a:endParaRPr lang="zh-CN" altLang="en-US" sz="1000"/>
        </a:p>
      </dgm:t>
    </dgm:pt>
    <dgm:pt modelId="{B0B9DCD7-8190-4345-8FCF-B7789A9DFEFC}">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制定评价维度</a:t>
          </a:r>
        </a:p>
      </dgm:t>
    </dgm:pt>
    <dgm:pt modelId="{276957B3-D8A0-4B37-8299-5985E35E44F5}" type="parTrans" cxnId="{5A088012-FEBC-4B25-B0A7-7CBEE93F73B0}">
      <dgm:prSet/>
      <dgm:spPr/>
      <dgm:t>
        <a:bodyPr/>
        <a:lstStyle/>
        <a:p>
          <a:pPr algn="ctr"/>
          <a:endParaRPr lang="zh-CN" altLang="en-US" sz="1000"/>
        </a:p>
      </dgm:t>
    </dgm:pt>
    <dgm:pt modelId="{F1F2091C-2340-47D4-A9D0-3BB6C54AC32D}" type="sibTrans" cxnId="{5A088012-FEBC-4B25-B0A7-7CBEE93F73B0}">
      <dgm:prSet/>
      <dgm:spPr/>
      <dgm:t>
        <a:bodyPr/>
        <a:lstStyle/>
        <a:p>
          <a:pPr algn="ctr"/>
          <a:endParaRPr lang="zh-CN" altLang="en-US" sz="1000"/>
        </a:p>
      </dgm:t>
    </dgm:pt>
    <dgm:pt modelId="{BDD2247A-536C-427D-8F1C-7C7FDCBD8B3B}">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学术产出</a:t>
          </a:r>
        </a:p>
      </dgm:t>
    </dgm:pt>
    <dgm:pt modelId="{F1506BD2-4A3C-45D4-B10C-CF54EB5C7064}" type="parTrans" cxnId="{5F3BC3F5-2DBF-44B1-B84C-504C524A98AF}">
      <dgm:prSet/>
      <dgm:spPr/>
      <dgm:t>
        <a:bodyPr/>
        <a:lstStyle/>
        <a:p>
          <a:pPr algn="ctr"/>
          <a:endParaRPr lang="zh-CN" altLang="en-US" sz="1000"/>
        </a:p>
      </dgm:t>
    </dgm:pt>
    <dgm:pt modelId="{AD0EE913-2FAB-482B-8BE3-ECE2E1C1C030}" type="sibTrans" cxnId="{5F3BC3F5-2DBF-44B1-B84C-504C524A98AF}">
      <dgm:prSet/>
      <dgm:spPr/>
      <dgm:t>
        <a:bodyPr/>
        <a:lstStyle/>
        <a:p>
          <a:pPr algn="ctr"/>
          <a:endParaRPr lang="zh-CN" altLang="en-US" sz="1000"/>
        </a:p>
      </dgm:t>
    </dgm:pt>
    <dgm:pt modelId="{3E78914E-70D4-4AE0-A831-F27E3A008E33}">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学术质量</a:t>
          </a:r>
        </a:p>
      </dgm:t>
    </dgm:pt>
    <dgm:pt modelId="{4EE1489D-1BF9-4D39-8366-6A84F1C40DA9}" type="parTrans" cxnId="{AA9A04E2-32A6-466A-98C0-9499D8E4CF70}">
      <dgm:prSet/>
      <dgm:spPr/>
      <dgm:t>
        <a:bodyPr/>
        <a:lstStyle/>
        <a:p>
          <a:pPr algn="ctr"/>
          <a:endParaRPr lang="zh-CN" altLang="en-US" sz="1000"/>
        </a:p>
      </dgm:t>
    </dgm:pt>
    <dgm:pt modelId="{7B89A614-3F07-4406-846F-633FAFC75D8D}" type="sibTrans" cxnId="{AA9A04E2-32A6-466A-98C0-9499D8E4CF70}">
      <dgm:prSet/>
      <dgm:spPr/>
      <dgm:t>
        <a:bodyPr/>
        <a:lstStyle/>
        <a:p>
          <a:pPr algn="ctr"/>
          <a:endParaRPr lang="zh-CN" altLang="en-US" sz="1000"/>
        </a:p>
      </dgm:t>
    </dgm:pt>
    <dgm:pt modelId="{06D40432-81D2-4265-B47E-6CEE590E790C}">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设计指标体系</a:t>
          </a:r>
        </a:p>
      </dgm:t>
    </dgm:pt>
    <dgm:pt modelId="{CB95B901-5B78-4901-82DE-6E0E4EB12E6D}" type="parTrans" cxnId="{3FC8A47F-39B1-4E8D-BF2D-E312587346D6}">
      <dgm:prSet/>
      <dgm:spPr/>
      <dgm:t>
        <a:bodyPr/>
        <a:lstStyle/>
        <a:p>
          <a:pPr algn="ctr"/>
          <a:endParaRPr lang="zh-CN" altLang="en-US" sz="1000"/>
        </a:p>
      </dgm:t>
    </dgm:pt>
    <dgm:pt modelId="{BBEBAA82-6AD3-4CB0-A307-730AD9333B1E}" type="sibTrans" cxnId="{3FC8A47F-39B1-4E8D-BF2D-E312587346D6}">
      <dgm:prSet/>
      <dgm:spPr/>
      <dgm:t>
        <a:bodyPr/>
        <a:lstStyle/>
        <a:p>
          <a:pPr algn="ctr"/>
          <a:endParaRPr lang="zh-CN" altLang="en-US" sz="1000"/>
        </a:p>
      </dgm:t>
    </dgm:pt>
    <dgm:pt modelId="{FFB3D4FF-795A-4719-BA2A-02EC1658EAD7}">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论文量</a:t>
          </a:r>
        </a:p>
      </dgm:t>
    </dgm:pt>
    <dgm:pt modelId="{8F270568-2130-47F0-A9C4-0D0533E75BC9}" type="parTrans" cxnId="{C90BD209-131C-476B-9727-A803F7D9F93B}">
      <dgm:prSet/>
      <dgm:spPr/>
      <dgm:t>
        <a:bodyPr/>
        <a:lstStyle/>
        <a:p>
          <a:pPr algn="ctr"/>
          <a:endParaRPr lang="zh-CN" altLang="en-US" sz="1000"/>
        </a:p>
      </dgm:t>
    </dgm:pt>
    <dgm:pt modelId="{29771C4C-843F-45EE-B17F-F1D674A496C9}" type="sibTrans" cxnId="{C90BD209-131C-476B-9727-A803F7D9F93B}">
      <dgm:prSet/>
      <dgm:spPr/>
      <dgm:t>
        <a:bodyPr/>
        <a:lstStyle/>
        <a:p>
          <a:pPr algn="ctr"/>
          <a:endParaRPr lang="zh-CN" altLang="en-US" sz="1000"/>
        </a:p>
      </dgm:t>
    </dgm:pt>
    <dgm:pt modelId="{195153AC-7AED-4806-A87F-360B969BED70}">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引用、高水平、期刊</a:t>
          </a:r>
        </a:p>
      </dgm:t>
    </dgm:pt>
    <dgm:pt modelId="{4FD185F6-745E-4FE8-8FEF-578FAC2A077D}" type="parTrans" cxnId="{D27CBA3C-7BF6-4E22-B65B-3B82FCD97557}">
      <dgm:prSet/>
      <dgm:spPr/>
      <dgm:t>
        <a:bodyPr/>
        <a:lstStyle/>
        <a:p>
          <a:pPr algn="ctr"/>
          <a:endParaRPr lang="zh-CN" altLang="en-US" sz="1000"/>
        </a:p>
      </dgm:t>
    </dgm:pt>
    <dgm:pt modelId="{2A79BC14-0B99-439E-81B6-B57CAD599980}" type="sibTrans" cxnId="{D27CBA3C-7BF6-4E22-B65B-3B82FCD97557}">
      <dgm:prSet/>
      <dgm:spPr/>
      <dgm:t>
        <a:bodyPr/>
        <a:lstStyle/>
        <a:p>
          <a:pPr algn="ctr"/>
          <a:endParaRPr lang="zh-CN" altLang="en-US" sz="1000"/>
        </a:p>
      </dgm:t>
    </dgm:pt>
    <dgm:pt modelId="{168AC3FE-DCA2-47E2-BE1C-33A228CAEEAE}">
      <dgm:prSet phldrT="[文本]" custT="1"/>
      <dgm:spPr/>
      <dgm:t>
        <a:bodyPr/>
        <a:lstStyle/>
        <a:p>
          <a:pPr algn="ctr"/>
          <a:r>
            <a:rPr lang="en-US" altLang="en-US" sz="1000" b="1" dirty="0">
              <a:solidFill>
                <a:schemeClr val="tx1">
                  <a:lumMod val="85000"/>
                  <a:lumOff val="15000"/>
                </a:schemeClr>
              </a:solidFill>
              <a:latin typeface="微软雅黑" panose="020B0503020204020204" pitchFamily="34" charset="-122"/>
              <a:ea typeface="微软雅黑" panose="020B0503020204020204" pitchFamily="34" charset="-122"/>
            </a:rPr>
            <a:t>WUR</a:t>
          </a:r>
          <a:endPar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endParaRPr>
        </a:p>
      </dgm:t>
    </dgm:pt>
    <dgm:pt modelId="{B81CC368-B859-4970-A878-FADDB76DC196}" type="parTrans" cxnId="{4239F6AA-08D8-4106-BD89-FE7528EF3878}">
      <dgm:prSet/>
      <dgm:spPr/>
      <dgm:t>
        <a:bodyPr/>
        <a:lstStyle/>
        <a:p>
          <a:pPr algn="ctr"/>
          <a:endParaRPr lang="zh-CN" altLang="en-US" sz="1000"/>
        </a:p>
      </dgm:t>
    </dgm:pt>
    <dgm:pt modelId="{69960454-C42E-4404-B6CB-51BC0B87312F}" type="sibTrans" cxnId="{4239F6AA-08D8-4106-BD89-FE7528EF3878}">
      <dgm:prSet/>
      <dgm:spPr/>
      <dgm:t>
        <a:bodyPr/>
        <a:lstStyle/>
        <a:p>
          <a:pPr algn="ctr"/>
          <a:endParaRPr lang="zh-CN" altLang="en-US" sz="1000"/>
        </a:p>
      </dgm:t>
    </dgm:pt>
    <dgm:pt modelId="{2A8E0EC9-2956-42F8-B40F-74FCD4C7AD1C}">
      <dgm:prSet phldrT="[文本]" custT="1"/>
      <dgm:spPr/>
      <dgm:t>
        <a:bodyPr/>
        <a:lstStyle/>
        <a:p>
          <a:pPr algn="ctr"/>
          <a:r>
            <a:rPr lang="en-US" altLang="zh-CN" sz="1000" b="1" dirty="0">
              <a:solidFill>
                <a:schemeClr val="tx1">
                  <a:lumMod val="85000"/>
                  <a:lumOff val="15000"/>
                </a:schemeClr>
              </a:solidFill>
              <a:latin typeface="微软雅黑" panose="020B0503020204020204" pitchFamily="34" charset="-122"/>
              <a:ea typeface="微软雅黑" panose="020B0503020204020204" pitchFamily="34" charset="-122"/>
            </a:rPr>
            <a:t>THE</a:t>
          </a:r>
          <a:endPar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endParaRPr>
        </a:p>
      </dgm:t>
    </dgm:pt>
    <dgm:pt modelId="{B8286A00-5CBC-4FE6-9E25-FAD874184C68}" type="parTrans" cxnId="{BBB5EA3A-BC0D-498D-BAB9-0A289DE9751A}">
      <dgm:prSet/>
      <dgm:spPr/>
      <dgm:t>
        <a:bodyPr/>
        <a:lstStyle/>
        <a:p>
          <a:pPr algn="ctr"/>
          <a:endParaRPr lang="zh-CN" altLang="en-US" sz="1000"/>
        </a:p>
      </dgm:t>
    </dgm:pt>
    <dgm:pt modelId="{699F06E7-CBAA-4CE6-A9CD-02515E27052A}" type="sibTrans" cxnId="{BBB5EA3A-BC0D-498D-BAB9-0A289DE9751A}">
      <dgm:prSet/>
      <dgm:spPr/>
      <dgm:t>
        <a:bodyPr/>
        <a:lstStyle/>
        <a:p>
          <a:pPr algn="ctr"/>
          <a:endParaRPr lang="zh-CN" altLang="en-US" sz="1000"/>
        </a:p>
      </dgm:t>
    </dgm:pt>
    <dgm:pt modelId="{503F3B33-EB1A-49D9-8BD9-79F9C0BE03B6}">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学术交流</a:t>
          </a:r>
        </a:p>
      </dgm:t>
    </dgm:pt>
    <dgm:pt modelId="{4B65241C-B206-4F0F-AE38-B348B2F1ABEA}" type="parTrans" cxnId="{9844A8A6-F21F-4403-9140-3ED648797CD3}">
      <dgm:prSet/>
      <dgm:spPr/>
      <dgm:t>
        <a:bodyPr/>
        <a:lstStyle/>
        <a:p>
          <a:pPr algn="ctr"/>
          <a:endParaRPr lang="zh-CN" altLang="en-US" sz="1000"/>
        </a:p>
      </dgm:t>
    </dgm:pt>
    <dgm:pt modelId="{D69F82C9-0433-4754-B506-76FBEC397E0A}" type="sibTrans" cxnId="{9844A8A6-F21F-4403-9140-3ED648797CD3}">
      <dgm:prSet/>
      <dgm:spPr/>
      <dgm:t>
        <a:bodyPr/>
        <a:lstStyle/>
        <a:p>
          <a:pPr algn="ctr"/>
          <a:endParaRPr lang="zh-CN" altLang="en-US" sz="1000"/>
        </a:p>
      </dgm:t>
    </dgm:pt>
    <dgm:pt modelId="{C745512B-1517-4CBF-9721-94C144827258}">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学术排名</a:t>
          </a:r>
        </a:p>
      </dgm:t>
    </dgm:pt>
    <dgm:pt modelId="{C4576AA6-E339-4D5F-B734-BDC0A9D4C3F4}" type="parTrans" cxnId="{D9ED3E10-98C2-4236-9BC3-AEFE332CB143}">
      <dgm:prSet/>
      <dgm:spPr/>
      <dgm:t>
        <a:bodyPr/>
        <a:lstStyle/>
        <a:p>
          <a:pPr algn="ctr"/>
          <a:endParaRPr lang="zh-CN" altLang="en-US" sz="1000"/>
        </a:p>
      </dgm:t>
    </dgm:pt>
    <dgm:pt modelId="{D475139C-B12F-4432-B6C4-84521397BECE}" type="sibTrans" cxnId="{D9ED3E10-98C2-4236-9BC3-AEFE332CB143}">
      <dgm:prSet/>
      <dgm:spPr/>
      <dgm:t>
        <a:bodyPr/>
        <a:lstStyle/>
        <a:p>
          <a:pPr algn="ctr"/>
          <a:endParaRPr lang="zh-CN" altLang="en-US" sz="1000"/>
        </a:p>
      </dgm:t>
    </dgm:pt>
    <dgm:pt modelId="{64B4CCD8-3151-42A7-A332-1E5ADBB77DB8}">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指标权重</a:t>
          </a:r>
        </a:p>
      </dgm:t>
    </dgm:pt>
    <dgm:pt modelId="{9B170D9B-6188-4C0B-84A4-EA11872E41F2}" type="parTrans" cxnId="{1028750C-3D5D-4CBF-9E72-BDF8869DFF9E}">
      <dgm:prSet/>
      <dgm:spPr/>
      <dgm:t>
        <a:bodyPr/>
        <a:lstStyle/>
        <a:p>
          <a:pPr algn="ctr"/>
          <a:endParaRPr lang="zh-CN" altLang="en-US" sz="1000"/>
        </a:p>
      </dgm:t>
    </dgm:pt>
    <dgm:pt modelId="{AFA010D0-0E5E-46B1-BD4D-018D7B9929F8}" type="sibTrans" cxnId="{1028750C-3D5D-4CBF-9E72-BDF8869DFF9E}">
      <dgm:prSet/>
      <dgm:spPr/>
      <dgm:t>
        <a:bodyPr/>
        <a:lstStyle/>
        <a:p>
          <a:pPr algn="ctr"/>
          <a:endParaRPr lang="zh-CN" altLang="en-US" sz="1000"/>
        </a:p>
      </dgm:t>
    </dgm:pt>
    <dgm:pt modelId="{0806F4E7-F6DB-46FF-AD29-6878CC57F9C4}">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数据源</a:t>
          </a:r>
        </a:p>
      </dgm:t>
    </dgm:pt>
    <dgm:pt modelId="{DA7F3D53-B186-45A6-80D8-018763AB038D}" type="parTrans" cxnId="{26B79C1F-8BB4-45D3-8B1A-9B0AE4811F62}">
      <dgm:prSet/>
      <dgm:spPr/>
      <dgm:t>
        <a:bodyPr/>
        <a:lstStyle/>
        <a:p>
          <a:pPr algn="ctr"/>
          <a:endParaRPr lang="zh-CN" altLang="en-US" sz="1000"/>
        </a:p>
      </dgm:t>
    </dgm:pt>
    <dgm:pt modelId="{4CE68EEA-6473-4F16-8AF1-37CA34C44818}" type="sibTrans" cxnId="{26B79C1F-8BB4-45D3-8B1A-9B0AE4811F62}">
      <dgm:prSet/>
      <dgm:spPr/>
      <dgm:t>
        <a:bodyPr/>
        <a:lstStyle/>
        <a:p>
          <a:pPr algn="ctr"/>
          <a:endParaRPr lang="zh-CN" altLang="en-US" sz="1000"/>
        </a:p>
      </dgm:t>
    </dgm:pt>
    <dgm:pt modelId="{01E47065-3807-4276-BA54-DD2E00662F4E}">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指标计算</a:t>
          </a:r>
        </a:p>
      </dgm:t>
    </dgm:pt>
    <dgm:pt modelId="{4850B8EF-C843-4DEE-AE46-BDF0E412A64D}" type="parTrans" cxnId="{621E1ECE-1C34-4E54-A1AD-8182762EC1A6}">
      <dgm:prSet/>
      <dgm:spPr/>
      <dgm:t>
        <a:bodyPr/>
        <a:lstStyle/>
        <a:p>
          <a:pPr algn="ctr"/>
          <a:endParaRPr lang="zh-CN" altLang="en-US" sz="1000"/>
        </a:p>
      </dgm:t>
    </dgm:pt>
    <dgm:pt modelId="{C5A50F35-981A-4526-8200-2899934C9A1C}" type="sibTrans" cxnId="{621E1ECE-1C34-4E54-A1AD-8182762EC1A6}">
      <dgm:prSet/>
      <dgm:spPr/>
      <dgm:t>
        <a:bodyPr/>
        <a:lstStyle/>
        <a:p>
          <a:pPr algn="ctr"/>
          <a:endParaRPr lang="zh-CN" altLang="en-US" sz="1000"/>
        </a:p>
      </dgm:t>
    </dgm:pt>
    <dgm:pt modelId="{F45FEA47-9575-4D94-8262-8B7BF24652C3}">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排名榜单</a:t>
          </a:r>
        </a:p>
      </dgm:t>
    </dgm:pt>
    <dgm:pt modelId="{A986B397-A0C5-4790-9470-4714B32EC1E9}" type="parTrans" cxnId="{D657AD2C-4425-4528-930A-D22ED62DCB18}">
      <dgm:prSet/>
      <dgm:spPr/>
      <dgm:t>
        <a:bodyPr/>
        <a:lstStyle/>
        <a:p>
          <a:pPr algn="ctr"/>
          <a:endParaRPr lang="zh-CN" altLang="en-US" sz="1000"/>
        </a:p>
      </dgm:t>
    </dgm:pt>
    <dgm:pt modelId="{9A904ABF-ABE4-4E31-A9D3-B872E1F28B0C}" type="sibTrans" cxnId="{D657AD2C-4425-4528-930A-D22ED62DCB18}">
      <dgm:prSet/>
      <dgm:spPr/>
      <dgm:t>
        <a:bodyPr/>
        <a:lstStyle/>
        <a:p>
          <a:pPr algn="ctr"/>
          <a:endParaRPr lang="zh-CN" altLang="en-US" sz="1000"/>
        </a:p>
      </dgm:t>
    </dgm:pt>
    <dgm:pt modelId="{707BE108-4B9F-4478-A86A-60E895FA486F}">
      <dgm:prSet phldrT="[文本]" custT="1"/>
      <dgm:spPr/>
      <dgm:t>
        <a:bodyPr/>
        <a:lstStyle/>
        <a:p>
          <a:pPr algn="ctr"/>
          <a:r>
            <a:rPr lang="zh-CN" altLang="en-US" sz="1000" b="1" dirty="0">
              <a:solidFill>
                <a:schemeClr val="tx1">
                  <a:lumMod val="85000"/>
                  <a:lumOff val="15000"/>
                </a:schemeClr>
              </a:solidFill>
              <a:latin typeface="微软雅黑" panose="020B0503020204020204" pitchFamily="34" charset="-122"/>
              <a:ea typeface="微软雅黑" panose="020B0503020204020204" pitchFamily="34" charset="-122"/>
            </a:rPr>
            <a:t>国际合作</a:t>
          </a:r>
        </a:p>
      </dgm:t>
    </dgm:pt>
    <dgm:pt modelId="{046B6F1E-9AAE-4308-A307-9D37DBA33307}" type="parTrans" cxnId="{CE93B773-35FA-4D37-B34D-F57E1B4C51FB}">
      <dgm:prSet/>
      <dgm:spPr/>
      <dgm:t>
        <a:bodyPr/>
        <a:lstStyle/>
        <a:p>
          <a:endParaRPr lang="zh-CN" altLang="en-US" sz="1000"/>
        </a:p>
      </dgm:t>
    </dgm:pt>
    <dgm:pt modelId="{04E32804-90B0-4C9D-BFF3-AE6C2992E354}" type="sibTrans" cxnId="{CE93B773-35FA-4D37-B34D-F57E1B4C51FB}">
      <dgm:prSet/>
      <dgm:spPr/>
      <dgm:t>
        <a:bodyPr/>
        <a:lstStyle/>
        <a:p>
          <a:endParaRPr lang="zh-CN" altLang="en-US" sz="1000"/>
        </a:p>
      </dgm:t>
    </dgm:pt>
    <dgm:pt modelId="{A7C47ECF-9C71-460F-B143-3FC483C0F54D}" type="pres">
      <dgm:prSet presAssocID="{9A255B6C-DB01-4391-A1FF-1150107AB9F9}" presName="Name0" presStyleCnt="0">
        <dgm:presLayoutVars>
          <dgm:dir/>
          <dgm:animLvl val="lvl"/>
          <dgm:resizeHandles val="exact"/>
        </dgm:presLayoutVars>
      </dgm:prSet>
      <dgm:spPr/>
      <dgm:t>
        <a:bodyPr/>
        <a:lstStyle/>
        <a:p>
          <a:endParaRPr lang="zh-CN" altLang="en-US"/>
        </a:p>
      </dgm:t>
    </dgm:pt>
    <dgm:pt modelId="{12F61B26-4FFC-4FF0-96BD-B80402300550}" type="pres">
      <dgm:prSet presAssocID="{C745512B-1517-4CBF-9721-94C144827258}" presName="boxAndChildren" presStyleCnt="0"/>
      <dgm:spPr/>
    </dgm:pt>
    <dgm:pt modelId="{FBBBD97D-2CA8-4D7D-898B-43B09BD8E21D}" type="pres">
      <dgm:prSet presAssocID="{C745512B-1517-4CBF-9721-94C144827258}" presName="parentTextBox" presStyleLbl="node1" presStyleIdx="0" presStyleCnt="4"/>
      <dgm:spPr/>
      <dgm:t>
        <a:bodyPr/>
        <a:lstStyle/>
        <a:p>
          <a:endParaRPr lang="zh-CN" altLang="en-US"/>
        </a:p>
      </dgm:t>
    </dgm:pt>
    <dgm:pt modelId="{F7F05F4A-D215-4898-BA4C-DD7BF0CF4D26}" type="pres">
      <dgm:prSet presAssocID="{C745512B-1517-4CBF-9721-94C144827258}" presName="entireBox" presStyleLbl="node1" presStyleIdx="0" presStyleCnt="4"/>
      <dgm:spPr/>
      <dgm:t>
        <a:bodyPr/>
        <a:lstStyle/>
        <a:p>
          <a:endParaRPr lang="zh-CN" altLang="en-US"/>
        </a:p>
      </dgm:t>
    </dgm:pt>
    <dgm:pt modelId="{92F59F1C-561F-4054-B6F7-692CF3A51DC0}" type="pres">
      <dgm:prSet presAssocID="{C745512B-1517-4CBF-9721-94C144827258}" presName="descendantBox" presStyleCnt="0"/>
      <dgm:spPr/>
    </dgm:pt>
    <dgm:pt modelId="{537040FE-C082-4A76-8E06-24AC69C7EFD4}" type="pres">
      <dgm:prSet presAssocID="{64B4CCD8-3151-42A7-A332-1E5ADBB77DB8}" presName="childTextBox" presStyleLbl="fgAccFollowNode1" presStyleIdx="0" presStyleCnt="14">
        <dgm:presLayoutVars>
          <dgm:bulletEnabled val="1"/>
        </dgm:presLayoutVars>
      </dgm:prSet>
      <dgm:spPr/>
      <dgm:t>
        <a:bodyPr/>
        <a:lstStyle/>
        <a:p>
          <a:endParaRPr lang="zh-CN" altLang="en-US"/>
        </a:p>
      </dgm:t>
    </dgm:pt>
    <dgm:pt modelId="{62986449-591B-41BD-BBCB-55E2C3DB145A}" type="pres">
      <dgm:prSet presAssocID="{0806F4E7-F6DB-46FF-AD29-6878CC57F9C4}" presName="childTextBox" presStyleLbl="fgAccFollowNode1" presStyleIdx="1" presStyleCnt="14">
        <dgm:presLayoutVars>
          <dgm:bulletEnabled val="1"/>
        </dgm:presLayoutVars>
      </dgm:prSet>
      <dgm:spPr/>
      <dgm:t>
        <a:bodyPr/>
        <a:lstStyle/>
        <a:p>
          <a:endParaRPr lang="zh-CN" altLang="en-US"/>
        </a:p>
      </dgm:t>
    </dgm:pt>
    <dgm:pt modelId="{1FE80F37-CB6B-44A4-8C68-07B6D0FE8172}" type="pres">
      <dgm:prSet presAssocID="{01E47065-3807-4276-BA54-DD2E00662F4E}" presName="childTextBox" presStyleLbl="fgAccFollowNode1" presStyleIdx="2" presStyleCnt="14" custScaleX="177366">
        <dgm:presLayoutVars>
          <dgm:bulletEnabled val="1"/>
        </dgm:presLayoutVars>
      </dgm:prSet>
      <dgm:spPr/>
      <dgm:t>
        <a:bodyPr/>
        <a:lstStyle/>
        <a:p>
          <a:endParaRPr lang="zh-CN" altLang="en-US"/>
        </a:p>
      </dgm:t>
    </dgm:pt>
    <dgm:pt modelId="{5D60C0C4-3053-46A7-8714-D34D200F2AEB}" type="pres">
      <dgm:prSet presAssocID="{F45FEA47-9575-4D94-8262-8B7BF24652C3}" presName="childTextBox" presStyleLbl="fgAccFollowNode1" presStyleIdx="3" presStyleCnt="14">
        <dgm:presLayoutVars>
          <dgm:bulletEnabled val="1"/>
        </dgm:presLayoutVars>
      </dgm:prSet>
      <dgm:spPr/>
      <dgm:t>
        <a:bodyPr/>
        <a:lstStyle/>
        <a:p>
          <a:endParaRPr lang="zh-CN" altLang="en-US"/>
        </a:p>
      </dgm:t>
    </dgm:pt>
    <dgm:pt modelId="{12A636A1-7E77-4F01-80E9-3EC60E907C54}" type="pres">
      <dgm:prSet presAssocID="{BBEBAA82-6AD3-4CB0-A307-730AD9333B1E}" presName="sp" presStyleCnt="0"/>
      <dgm:spPr/>
    </dgm:pt>
    <dgm:pt modelId="{AC4B3F6B-C04C-4402-8955-BA6DD9BD05D9}" type="pres">
      <dgm:prSet presAssocID="{06D40432-81D2-4265-B47E-6CEE590E790C}" presName="arrowAndChildren" presStyleCnt="0"/>
      <dgm:spPr/>
    </dgm:pt>
    <dgm:pt modelId="{BA6CBD27-D5DC-482C-85A8-65577A18CB57}" type="pres">
      <dgm:prSet presAssocID="{06D40432-81D2-4265-B47E-6CEE590E790C}" presName="parentTextArrow" presStyleLbl="node1" presStyleIdx="0" presStyleCnt="4"/>
      <dgm:spPr/>
      <dgm:t>
        <a:bodyPr/>
        <a:lstStyle/>
        <a:p>
          <a:endParaRPr lang="zh-CN" altLang="en-US"/>
        </a:p>
      </dgm:t>
    </dgm:pt>
    <dgm:pt modelId="{A215DB60-AE91-40B1-9BE3-C96920B7B97C}" type="pres">
      <dgm:prSet presAssocID="{06D40432-81D2-4265-B47E-6CEE590E790C}" presName="arrow" presStyleLbl="node1" presStyleIdx="1" presStyleCnt="4"/>
      <dgm:spPr/>
      <dgm:t>
        <a:bodyPr/>
        <a:lstStyle/>
        <a:p>
          <a:endParaRPr lang="zh-CN" altLang="en-US"/>
        </a:p>
      </dgm:t>
    </dgm:pt>
    <dgm:pt modelId="{E4AE731A-0549-412A-8952-49585DE0D556}" type="pres">
      <dgm:prSet presAssocID="{06D40432-81D2-4265-B47E-6CEE590E790C}" presName="descendantArrow" presStyleCnt="0"/>
      <dgm:spPr/>
    </dgm:pt>
    <dgm:pt modelId="{187E59AA-B74C-4847-869E-A78E8D7FF299}" type="pres">
      <dgm:prSet presAssocID="{FFB3D4FF-795A-4719-BA2A-02EC1658EAD7}" presName="childTextArrow" presStyleLbl="fgAccFollowNode1" presStyleIdx="4" presStyleCnt="14" custScaleX="70326">
        <dgm:presLayoutVars>
          <dgm:bulletEnabled val="1"/>
        </dgm:presLayoutVars>
      </dgm:prSet>
      <dgm:spPr/>
      <dgm:t>
        <a:bodyPr/>
        <a:lstStyle/>
        <a:p>
          <a:endParaRPr lang="zh-CN" altLang="en-US"/>
        </a:p>
      </dgm:t>
    </dgm:pt>
    <dgm:pt modelId="{F76683B3-EB33-455D-89AF-563ADB61D8BB}" type="pres">
      <dgm:prSet presAssocID="{195153AC-7AED-4806-A87F-360B969BED70}" presName="childTextArrow" presStyleLbl="fgAccFollowNode1" presStyleIdx="5" presStyleCnt="14" custScaleX="414641">
        <dgm:presLayoutVars>
          <dgm:bulletEnabled val="1"/>
        </dgm:presLayoutVars>
      </dgm:prSet>
      <dgm:spPr/>
      <dgm:t>
        <a:bodyPr/>
        <a:lstStyle/>
        <a:p>
          <a:endParaRPr lang="zh-CN" altLang="en-US"/>
        </a:p>
      </dgm:t>
    </dgm:pt>
    <dgm:pt modelId="{2B6C0BA0-EF9E-44C6-AED8-2284F663EE6B}" type="pres">
      <dgm:prSet presAssocID="{707BE108-4B9F-4478-A86A-60E895FA486F}" presName="childTextArrow" presStyleLbl="fgAccFollowNode1" presStyleIdx="6" presStyleCnt="14">
        <dgm:presLayoutVars>
          <dgm:bulletEnabled val="1"/>
        </dgm:presLayoutVars>
      </dgm:prSet>
      <dgm:spPr/>
      <dgm:t>
        <a:bodyPr/>
        <a:lstStyle/>
        <a:p>
          <a:endParaRPr lang="zh-CN" altLang="en-US"/>
        </a:p>
      </dgm:t>
    </dgm:pt>
    <dgm:pt modelId="{90DD6411-8192-4DD8-BA90-EEA571F3B1AA}" type="pres">
      <dgm:prSet presAssocID="{F1F2091C-2340-47D4-A9D0-3BB6C54AC32D}" presName="sp" presStyleCnt="0"/>
      <dgm:spPr/>
    </dgm:pt>
    <dgm:pt modelId="{33035054-E977-4E20-895B-DD978B2B8514}" type="pres">
      <dgm:prSet presAssocID="{B0B9DCD7-8190-4345-8FCF-B7789A9DFEFC}" presName="arrowAndChildren" presStyleCnt="0"/>
      <dgm:spPr/>
    </dgm:pt>
    <dgm:pt modelId="{AD3908E9-48F8-4ECB-8404-DFBCC4E8BF64}" type="pres">
      <dgm:prSet presAssocID="{B0B9DCD7-8190-4345-8FCF-B7789A9DFEFC}" presName="parentTextArrow" presStyleLbl="node1" presStyleIdx="1" presStyleCnt="4"/>
      <dgm:spPr/>
      <dgm:t>
        <a:bodyPr/>
        <a:lstStyle/>
        <a:p>
          <a:endParaRPr lang="zh-CN" altLang="en-US"/>
        </a:p>
      </dgm:t>
    </dgm:pt>
    <dgm:pt modelId="{DEE0B27E-BA47-425B-A440-8DA8B4DC460F}" type="pres">
      <dgm:prSet presAssocID="{B0B9DCD7-8190-4345-8FCF-B7789A9DFEFC}" presName="arrow" presStyleLbl="node1" presStyleIdx="2" presStyleCnt="4"/>
      <dgm:spPr/>
      <dgm:t>
        <a:bodyPr/>
        <a:lstStyle/>
        <a:p>
          <a:endParaRPr lang="zh-CN" altLang="en-US"/>
        </a:p>
      </dgm:t>
    </dgm:pt>
    <dgm:pt modelId="{E0552DF4-CDA6-46E9-96B2-C97930D69E6B}" type="pres">
      <dgm:prSet presAssocID="{B0B9DCD7-8190-4345-8FCF-B7789A9DFEFC}" presName="descendantArrow" presStyleCnt="0"/>
      <dgm:spPr/>
    </dgm:pt>
    <dgm:pt modelId="{71AC19B7-48F9-45B4-A5F3-F28A45AC5681}" type="pres">
      <dgm:prSet presAssocID="{BDD2247A-536C-427D-8F1C-7C7FDCBD8B3B}" presName="childTextArrow" presStyleLbl="fgAccFollowNode1" presStyleIdx="7" presStyleCnt="14">
        <dgm:presLayoutVars>
          <dgm:bulletEnabled val="1"/>
        </dgm:presLayoutVars>
      </dgm:prSet>
      <dgm:spPr/>
      <dgm:t>
        <a:bodyPr/>
        <a:lstStyle/>
        <a:p>
          <a:endParaRPr lang="zh-CN" altLang="en-US"/>
        </a:p>
      </dgm:t>
    </dgm:pt>
    <dgm:pt modelId="{EFB046F2-B9DA-4A2C-92C6-711D30763E47}" type="pres">
      <dgm:prSet presAssocID="{3E78914E-70D4-4AE0-A831-F27E3A008E33}" presName="childTextArrow" presStyleLbl="fgAccFollowNode1" presStyleIdx="8" presStyleCnt="14">
        <dgm:presLayoutVars>
          <dgm:bulletEnabled val="1"/>
        </dgm:presLayoutVars>
      </dgm:prSet>
      <dgm:spPr/>
      <dgm:t>
        <a:bodyPr/>
        <a:lstStyle/>
        <a:p>
          <a:endParaRPr lang="zh-CN" altLang="en-US"/>
        </a:p>
      </dgm:t>
    </dgm:pt>
    <dgm:pt modelId="{63BFB05C-C9A9-4A76-912A-0A3B6D169D1A}" type="pres">
      <dgm:prSet presAssocID="{503F3B33-EB1A-49D9-8BD9-79F9C0BE03B6}" presName="childTextArrow" presStyleLbl="fgAccFollowNode1" presStyleIdx="9" presStyleCnt="14">
        <dgm:presLayoutVars>
          <dgm:bulletEnabled val="1"/>
        </dgm:presLayoutVars>
      </dgm:prSet>
      <dgm:spPr/>
      <dgm:t>
        <a:bodyPr/>
        <a:lstStyle/>
        <a:p>
          <a:endParaRPr lang="zh-CN" altLang="en-US"/>
        </a:p>
      </dgm:t>
    </dgm:pt>
    <dgm:pt modelId="{485EACD4-144A-46FC-A3AC-C4C2D15448CF}" type="pres">
      <dgm:prSet presAssocID="{15E2A4B1-B121-4BE0-9672-1AD005E4BE11}" presName="sp" presStyleCnt="0"/>
      <dgm:spPr/>
    </dgm:pt>
    <dgm:pt modelId="{A5A708DF-76D3-44C3-8455-E81A10FAF8CC}" type="pres">
      <dgm:prSet presAssocID="{97987FC2-DFE0-49E3-A0A4-A04107C229C6}" presName="arrowAndChildren" presStyleCnt="0"/>
      <dgm:spPr/>
    </dgm:pt>
    <dgm:pt modelId="{7D4A4EB5-CF23-48BA-AB1B-3D22236731F6}" type="pres">
      <dgm:prSet presAssocID="{97987FC2-DFE0-49E3-A0A4-A04107C229C6}" presName="parentTextArrow" presStyleLbl="node1" presStyleIdx="2" presStyleCnt="4"/>
      <dgm:spPr/>
      <dgm:t>
        <a:bodyPr/>
        <a:lstStyle/>
        <a:p>
          <a:endParaRPr lang="zh-CN" altLang="en-US"/>
        </a:p>
      </dgm:t>
    </dgm:pt>
    <dgm:pt modelId="{FEF11C79-1407-4736-957A-B3DB780C13F4}" type="pres">
      <dgm:prSet presAssocID="{97987FC2-DFE0-49E3-A0A4-A04107C229C6}" presName="arrow" presStyleLbl="node1" presStyleIdx="3" presStyleCnt="4" custLinFactNeighborX="321" custLinFactNeighborY="-6770"/>
      <dgm:spPr/>
      <dgm:t>
        <a:bodyPr/>
        <a:lstStyle/>
        <a:p>
          <a:endParaRPr lang="zh-CN" altLang="en-US"/>
        </a:p>
      </dgm:t>
    </dgm:pt>
    <dgm:pt modelId="{A963D138-A3F5-4F74-B58F-A7211B4C1C59}" type="pres">
      <dgm:prSet presAssocID="{97987FC2-DFE0-49E3-A0A4-A04107C229C6}" presName="descendantArrow" presStyleCnt="0"/>
      <dgm:spPr/>
    </dgm:pt>
    <dgm:pt modelId="{CCC1427C-DC2F-47DA-A6EE-981CB57441F4}" type="pres">
      <dgm:prSet presAssocID="{70753115-EE50-46FB-861C-A8FF03692331}" presName="childTextArrow" presStyleLbl="fgAccFollowNode1" presStyleIdx="10" presStyleCnt="14">
        <dgm:presLayoutVars>
          <dgm:bulletEnabled val="1"/>
        </dgm:presLayoutVars>
      </dgm:prSet>
      <dgm:spPr/>
      <dgm:t>
        <a:bodyPr/>
        <a:lstStyle/>
        <a:p>
          <a:endParaRPr lang="zh-CN" altLang="en-US"/>
        </a:p>
      </dgm:t>
    </dgm:pt>
    <dgm:pt modelId="{85D93644-F017-4949-832B-92F9AF03E57F}" type="pres">
      <dgm:prSet presAssocID="{A87BAB76-D8DD-407C-9F5B-3D0654EB7302}" presName="childTextArrow" presStyleLbl="fgAccFollowNode1" presStyleIdx="11" presStyleCnt="14">
        <dgm:presLayoutVars>
          <dgm:bulletEnabled val="1"/>
        </dgm:presLayoutVars>
      </dgm:prSet>
      <dgm:spPr/>
      <dgm:t>
        <a:bodyPr/>
        <a:lstStyle/>
        <a:p>
          <a:endParaRPr lang="zh-CN" altLang="en-US"/>
        </a:p>
      </dgm:t>
    </dgm:pt>
    <dgm:pt modelId="{8281A4A9-F39E-4B88-BDA7-98B6373F0D46}" type="pres">
      <dgm:prSet presAssocID="{168AC3FE-DCA2-47E2-BE1C-33A228CAEEAE}" presName="childTextArrow" presStyleLbl="fgAccFollowNode1" presStyleIdx="12" presStyleCnt="14">
        <dgm:presLayoutVars>
          <dgm:bulletEnabled val="1"/>
        </dgm:presLayoutVars>
      </dgm:prSet>
      <dgm:spPr/>
      <dgm:t>
        <a:bodyPr/>
        <a:lstStyle/>
        <a:p>
          <a:endParaRPr lang="zh-CN" altLang="en-US"/>
        </a:p>
      </dgm:t>
    </dgm:pt>
    <dgm:pt modelId="{42C8AA82-8781-4C8B-BD56-C635985BA7EE}" type="pres">
      <dgm:prSet presAssocID="{2A8E0EC9-2956-42F8-B40F-74FCD4C7AD1C}" presName="childTextArrow" presStyleLbl="fgAccFollowNode1" presStyleIdx="13" presStyleCnt="14">
        <dgm:presLayoutVars>
          <dgm:bulletEnabled val="1"/>
        </dgm:presLayoutVars>
      </dgm:prSet>
      <dgm:spPr/>
      <dgm:t>
        <a:bodyPr/>
        <a:lstStyle/>
        <a:p>
          <a:endParaRPr lang="zh-CN" altLang="en-US"/>
        </a:p>
      </dgm:t>
    </dgm:pt>
  </dgm:ptLst>
  <dgm:cxnLst>
    <dgm:cxn modelId="{F239DF1B-9646-41CA-8276-59BAC9A6D08A}" type="presOf" srcId="{97987FC2-DFE0-49E3-A0A4-A04107C229C6}" destId="{FEF11C79-1407-4736-957A-B3DB780C13F4}" srcOrd="1" destOrd="0" presId="urn:microsoft.com/office/officeart/2005/8/layout/process4"/>
    <dgm:cxn modelId="{C9298155-C819-4346-873A-F2B6F71BA56B}" type="presOf" srcId="{97987FC2-DFE0-49E3-A0A4-A04107C229C6}" destId="{7D4A4EB5-CF23-48BA-AB1B-3D22236731F6}" srcOrd="0" destOrd="0" presId="urn:microsoft.com/office/officeart/2005/8/layout/process4"/>
    <dgm:cxn modelId="{3B97C786-F5AB-41F4-8D7C-F0163CC079ED}" srcId="{97987FC2-DFE0-49E3-A0A4-A04107C229C6}" destId="{70753115-EE50-46FB-861C-A8FF03692331}" srcOrd="0" destOrd="0" parTransId="{C1DEB8F4-DE1E-4F35-BCE5-466AAFC1126E}" sibTransId="{37442C6D-E5D8-4116-94F8-071E5081327C}"/>
    <dgm:cxn modelId="{BA9C685F-8DC8-4C4B-891B-151481742208}" type="presOf" srcId="{B0B9DCD7-8190-4345-8FCF-B7789A9DFEFC}" destId="{DEE0B27E-BA47-425B-A440-8DA8B4DC460F}" srcOrd="1" destOrd="0" presId="urn:microsoft.com/office/officeart/2005/8/layout/process4"/>
    <dgm:cxn modelId="{9844A8A6-F21F-4403-9140-3ED648797CD3}" srcId="{B0B9DCD7-8190-4345-8FCF-B7789A9DFEFC}" destId="{503F3B33-EB1A-49D9-8BD9-79F9C0BE03B6}" srcOrd="2" destOrd="0" parTransId="{4B65241C-B206-4F0F-AE38-B348B2F1ABEA}" sibTransId="{D69F82C9-0433-4754-B506-76FBEC397E0A}"/>
    <dgm:cxn modelId="{1028750C-3D5D-4CBF-9E72-BDF8869DFF9E}" srcId="{C745512B-1517-4CBF-9721-94C144827258}" destId="{64B4CCD8-3151-42A7-A332-1E5ADBB77DB8}" srcOrd="0" destOrd="0" parTransId="{9B170D9B-6188-4C0B-84A4-EA11872E41F2}" sibTransId="{AFA010D0-0E5E-46B1-BD4D-018D7B9929F8}"/>
    <dgm:cxn modelId="{CE93B773-35FA-4D37-B34D-F57E1B4C51FB}" srcId="{06D40432-81D2-4265-B47E-6CEE590E790C}" destId="{707BE108-4B9F-4478-A86A-60E895FA486F}" srcOrd="2" destOrd="0" parTransId="{046B6F1E-9AAE-4308-A307-9D37DBA33307}" sibTransId="{04E32804-90B0-4C9D-BFF3-AE6C2992E354}"/>
    <dgm:cxn modelId="{26B79C1F-8BB4-45D3-8B1A-9B0AE4811F62}" srcId="{C745512B-1517-4CBF-9721-94C144827258}" destId="{0806F4E7-F6DB-46FF-AD29-6878CC57F9C4}" srcOrd="1" destOrd="0" parTransId="{DA7F3D53-B186-45A6-80D8-018763AB038D}" sibTransId="{4CE68EEA-6473-4F16-8AF1-37CA34C44818}"/>
    <dgm:cxn modelId="{D27CBA3C-7BF6-4E22-B65B-3B82FCD97557}" srcId="{06D40432-81D2-4265-B47E-6CEE590E790C}" destId="{195153AC-7AED-4806-A87F-360B969BED70}" srcOrd="1" destOrd="0" parTransId="{4FD185F6-745E-4FE8-8FEF-578FAC2A077D}" sibTransId="{2A79BC14-0B99-439E-81B6-B57CAD599980}"/>
    <dgm:cxn modelId="{41B71D11-3BD1-47C8-BDE9-C7B9F8B0E0AE}" type="presOf" srcId="{C745512B-1517-4CBF-9721-94C144827258}" destId="{F7F05F4A-D215-4898-BA4C-DD7BF0CF4D26}" srcOrd="1" destOrd="0" presId="urn:microsoft.com/office/officeart/2005/8/layout/process4"/>
    <dgm:cxn modelId="{BBB5EA3A-BC0D-498D-BAB9-0A289DE9751A}" srcId="{97987FC2-DFE0-49E3-A0A4-A04107C229C6}" destId="{2A8E0EC9-2956-42F8-B40F-74FCD4C7AD1C}" srcOrd="3" destOrd="0" parTransId="{B8286A00-5CBC-4FE6-9E25-FAD874184C68}" sibTransId="{699F06E7-CBAA-4CE6-A9CD-02515E27052A}"/>
    <dgm:cxn modelId="{9A5E9481-B837-4F0F-9DBD-BB09C999A588}" type="presOf" srcId="{2A8E0EC9-2956-42F8-B40F-74FCD4C7AD1C}" destId="{42C8AA82-8781-4C8B-BD56-C635985BA7EE}" srcOrd="0" destOrd="0" presId="urn:microsoft.com/office/officeart/2005/8/layout/process4"/>
    <dgm:cxn modelId="{72DBF055-11D2-4DC8-922B-8106D43FE46D}" type="presOf" srcId="{195153AC-7AED-4806-A87F-360B969BED70}" destId="{F76683B3-EB33-455D-89AF-563ADB61D8BB}" srcOrd="0" destOrd="0" presId="urn:microsoft.com/office/officeart/2005/8/layout/process4"/>
    <dgm:cxn modelId="{5A088012-FEBC-4B25-B0A7-7CBEE93F73B0}" srcId="{9A255B6C-DB01-4391-A1FF-1150107AB9F9}" destId="{B0B9DCD7-8190-4345-8FCF-B7789A9DFEFC}" srcOrd="1" destOrd="0" parTransId="{276957B3-D8A0-4B37-8299-5985E35E44F5}" sibTransId="{F1F2091C-2340-47D4-A9D0-3BB6C54AC32D}"/>
    <dgm:cxn modelId="{F7B93005-C0E6-403C-B86B-21DCE6214C59}" type="presOf" srcId="{0806F4E7-F6DB-46FF-AD29-6878CC57F9C4}" destId="{62986449-591B-41BD-BBCB-55E2C3DB145A}" srcOrd="0" destOrd="0" presId="urn:microsoft.com/office/officeart/2005/8/layout/process4"/>
    <dgm:cxn modelId="{2D2718A0-BD11-4E05-9DF6-41D9F2F3DBCE}" type="presOf" srcId="{F45FEA47-9575-4D94-8262-8B7BF24652C3}" destId="{5D60C0C4-3053-46A7-8714-D34D200F2AEB}" srcOrd="0" destOrd="0" presId="urn:microsoft.com/office/officeart/2005/8/layout/process4"/>
    <dgm:cxn modelId="{AA9A04E2-32A6-466A-98C0-9499D8E4CF70}" srcId="{B0B9DCD7-8190-4345-8FCF-B7789A9DFEFC}" destId="{3E78914E-70D4-4AE0-A831-F27E3A008E33}" srcOrd="1" destOrd="0" parTransId="{4EE1489D-1BF9-4D39-8366-6A84F1C40DA9}" sibTransId="{7B89A614-3F07-4406-846F-633FAFC75D8D}"/>
    <dgm:cxn modelId="{35BA9B9A-DE02-4DE6-9B4D-E55A80FE696B}" type="presOf" srcId="{503F3B33-EB1A-49D9-8BD9-79F9C0BE03B6}" destId="{63BFB05C-C9A9-4A76-912A-0A3B6D169D1A}" srcOrd="0" destOrd="0" presId="urn:microsoft.com/office/officeart/2005/8/layout/process4"/>
    <dgm:cxn modelId="{93E8331E-460A-4CF5-A832-1C08E5DC4B8B}" type="presOf" srcId="{06D40432-81D2-4265-B47E-6CEE590E790C}" destId="{A215DB60-AE91-40B1-9BE3-C96920B7B97C}" srcOrd="1" destOrd="0" presId="urn:microsoft.com/office/officeart/2005/8/layout/process4"/>
    <dgm:cxn modelId="{45DEFDD0-F42C-4357-A284-8B9960AD5241}" type="presOf" srcId="{C745512B-1517-4CBF-9721-94C144827258}" destId="{FBBBD97D-2CA8-4D7D-898B-43B09BD8E21D}" srcOrd="0" destOrd="0" presId="urn:microsoft.com/office/officeart/2005/8/layout/process4"/>
    <dgm:cxn modelId="{C90BD209-131C-476B-9727-A803F7D9F93B}" srcId="{06D40432-81D2-4265-B47E-6CEE590E790C}" destId="{FFB3D4FF-795A-4719-BA2A-02EC1658EAD7}" srcOrd="0" destOrd="0" parTransId="{8F270568-2130-47F0-A9C4-0D0533E75BC9}" sibTransId="{29771C4C-843F-45EE-B17F-F1D674A496C9}"/>
    <dgm:cxn modelId="{2E246821-FD41-44B8-9AC9-8C248DB52861}" srcId="{97987FC2-DFE0-49E3-A0A4-A04107C229C6}" destId="{A87BAB76-D8DD-407C-9F5B-3D0654EB7302}" srcOrd="1" destOrd="0" parTransId="{369F039C-DBAE-4315-8602-AA7498D0B57E}" sibTransId="{0511BA42-09A6-48EB-9719-16C2F47A7D87}"/>
    <dgm:cxn modelId="{0476949D-EA12-4DF1-AEE2-D4F9D5816038}" type="presOf" srcId="{70753115-EE50-46FB-861C-A8FF03692331}" destId="{CCC1427C-DC2F-47DA-A6EE-981CB57441F4}" srcOrd="0" destOrd="0" presId="urn:microsoft.com/office/officeart/2005/8/layout/process4"/>
    <dgm:cxn modelId="{5F3BC3F5-2DBF-44B1-B84C-504C524A98AF}" srcId="{B0B9DCD7-8190-4345-8FCF-B7789A9DFEFC}" destId="{BDD2247A-536C-427D-8F1C-7C7FDCBD8B3B}" srcOrd="0" destOrd="0" parTransId="{F1506BD2-4A3C-45D4-B10C-CF54EB5C7064}" sibTransId="{AD0EE913-2FAB-482B-8BE3-ECE2E1C1C030}"/>
    <dgm:cxn modelId="{621E1ECE-1C34-4E54-A1AD-8182762EC1A6}" srcId="{C745512B-1517-4CBF-9721-94C144827258}" destId="{01E47065-3807-4276-BA54-DD2E00662F4E}" srcOrd="2" destOrd="0" parTransId="{4850B8EF-C843-4DEE-AE46-BDF0E412A64D}" sibTransId="{C5A50F35-981A-4526-8200-2899934C9A1C}"/>
    <dgm:cxn modelId="{D657AD2C-4425-4528-930A-D22ED62DCB18}" srcId="{C745512B-1517-4CBF-9721-94C144827258}" destId="{F45FEA47-9575-4D94-8262-8B7BF24652C3}" srcOrd="3" destOrd="0" parTransId="{A986B397-A0C5-4790-9470-4714B32EC1E9}" sibTransId="{9A904ABF-ABE4-4E31-A9D3-B872E1F28B0C}"/>
    <dgm:cxn modelId="{FA56A8DF-7AA6-4357-9FB6-57CDE938CA2F}" type="presOf" srcId="{168AC3FE-DCA2-47E2-BE1C-33A228CAEEAE}" destId="{8281A4A9-F39E-4B88-BDA7-98B6373F0D46}" srcOrd="0" destOrd="0" presId="urn:microsoft.com/office/officeart/2005/8/layout/process4"/>
    <dgm:cxn modelId="{3FC8A47F-39B1-4E8D-BF2D-E312587346D6}" srcId="{9A255B6C-DB01-4391-A1FF-1150107AB9F9}" destId="{06D40432-81D2-4265-B47E-6CEE590E790C}" srcOrd="2" destOrd="0" parTransId="{CB95B901-5B78-4901-82DE-6E0E4EB12E6D}" sibTransId="{BBEBAA82-6AD3-4CB0-A307-730AD9333B1E}"/>
    <dgm:cxn modelId="{5D493942-5ABB-48F8-81F0-DEFF52AD26CC}" type="presOf" srcId="{BDD2247A-536C-427D-8F1C-7C7FDCBD8B3B}" destId="{71AC19B7-48F9-45B4-A5F3-F28A45AC5681}" srcOrd="0" destOrd="0" presId="urn:microsoft.com/office/officeart/2005/8/layout/process4"/>
    <dgm:cxn modelId="{78ECBFBD-B380-4429-803D-85EB241A1C81}" type="presOf" srcId="{64B4CCD8-3151-42A7-A332-1E5ADBB77DB8}" destId="{537040FE-C082-4A76-8E06-24AC69C7EFD4}" srcOrd="0" destOrd="0" presId="urn:microsoft.com/office/officeart/2005/8/layout/process4"/>
    <dgm:cxn modelId="{553D0F8C-9E3C-40A6-97B0-DC7594E65073}" type="presOf" srcId="{A87BAB76-D8DD-407C-9F5B-3D0654EB7302}" destId="{85D93644-F017-4949-832B-92F9AF03E57F}" srcOrd="0" destOrd="0" presId="urn:microsoft.com/office/officeart/2005/8/layout/process4"/>
    <dgm:cxn modelId="{5072B532-97EF-46A6-A7C3-8BA1CC334591}" type="presOf" srcId="{01E47065-3807-4276-BA54-DD2E00662F4E}" destId="{1FE80F37-CB6B-44A4-8C68-07B6D0FE8172}" srcOrd="0" destOrd="0" presId="urn:microsoft.com/office/officeart/2005/8/layout/process4"/>
    <dgm:cxn modelId="{DBC88CAC-F63A-4BFC-BD5E-C5330FB510D8}" type="presOf" srcId="{B0B9DCD7-8190-4345-8FCF-B7789A9DFEFC}" destId="{AD3908E9-48F8-4ECB-8404-DFBCC4E8BF64}" srcOrd="0" destOrd="0" presId="urn:microsoft.com/office/officeart/2005/8/layout/process4"/>
    <dgm:cxn modelId="{74F45D0B-0B80-415E-8346-C442F1D95E45}" srcId="{9A255B6C-DB01-4391-A1FF-1150107AB9F9}" destId="{97987FC2-DFE0-49E3-A0A4-A04107C229C6}" srcOrd="0" destOrd="0" parTransId="{847984F4-DADC-4134-83B5-ADA8A272239D}" sibTransId="{15E2A4B1-B121-4BE0-9672-1AD005E4BE11}"/>
    <dgm:cxn modelId="{9E52C97E-9FE1-4339-A194-DE132B3924A0}" type="presOf" srcId="{FFB3D4FF-795A-4719-BA2A-02EC1658EAD7}" destId="{187E59AA-B74C-4847-869E-A78E8D7FF299}" srcOrd="0" destOrd="0" presId="urn:microsoft.com/office/officeart/2005/8/layout/process4"/>
    <dgm:cxn modelId="{D9ED3E10-98C2-4236-9BC3-AEFE332CB143}" srcId="{9A255B6C-DB01-4391-A1FF-1150107AB9F9}" destId="{C745512B-1517-4CBF-9721-94C144827258}" srcOrd="3" destOrd="0" parTransId="{C4576AA6-E339-4D5F-B734-BDC0A9D4C3F4}" sibTransId="{D475139C-B12F-4432-B6C4-84521397BECE}"/>
    <dgm:cxn modelId="{AA245438-5610-467E-992B-06CA9957CEF2}" type="presOf" srcId="{3E78914E-70D4-4AE0-A831-F27E3A008E33}" destId="{EFB046F2-B9DA-4A2C-92C6-711D30763E47}" srcOrd="0" destOrd="0" presId="urn:microsoft.com/office/officeart/2005/8/layout/process4"/>
    <dgm:cxn modelId="{98E402C2-D321-4C98-B6FC-84074FC71C86}" type="presOf" srcId="{707BE108-4B9F-4478-A86A-60E895FA486F}" destId="{2B6C0BA0-EF9E-44C6-AED8-2284F663EE6B}" srcOrd="0" destOrd="0" presId="urn:microsoft.com/office/officeart/2005/8/layout/process4"/>
    <dgm:cxn modelId="{5FCE678E-F356-40AC-BF5D-348890B854AD}" type="presOf" srcId="{06D40432-81D2-4265-B47E-6CEE590E790C}" destId="{BA6CBD27-D5DC-482C-85A8-65577A18CB57}" srcOrd="0" destOrd="0" presId="urn:microsoft.com/office/officeart/2005/8/layout/process4"/>
    <dgm:cxn modelId="{5B1E0857-5B17-466E-91AD-ACCD8DF09230}" type="presOf" srcId="{9A255B6C-DB01-4391-A1FF-1150107AB9F9}" destId="{A7C47ECF-9C71-460F-B143-3FC483C0F54D}" srcOrd="0" destOrd="0" presId="urn:microsoft.com/office/officeart/2005/8/layout/process4"/>
    <dgm:cxn modelId="{4239F6AA-08D8-4106-BD89-FE7528EF3878}" srcId="{97987FC2-DFE0-49E3-A0A4-A04107C229C6}" destId="{168AC3FE-DCA2-47E2-BE1C-33A228CAEEAE}" srcOrd="2" destOrd="0" parTransId="{B81CC368-B859-4970-A878-FADDB76DC196}" sibTransId="{69960454-C42E-4404-B6CB-51BC0B87312F}"/>
    <dgm:cxn modelId="{084F88E9-0A59-4F52-8EA2-96FB1466F19C}" type="presParOf" srcId="{A7C47ECF-9C71-460F-B143-3FC483C0F54D}" destId="{12F61B26-4FFC-4FF0-96BD-B80402300550}" srcOrd="0" destOrd="0" presId="urn:microsoft.com/office/officeart/2005/8/layout/process4"/>
    <dgm:cxn modelId="{8BC8B609-0EFC-41B2-A76E-E487FD32A8B3}" type="presParOf" srcId="{12F61B26-4FFC-4FF0-96BD-B80402300550}" destId="{FBBBD97D-2CA8-4D7D-898B-43B09BD8E21D}" srcOrd="0" destOrd="0" presId="urn:microsoft.com/office/officeart/2005/8/layout/process4"/>
    <dgm:cxn modelId="{4B4C2867-BB52-4DD5-9808-5936AC717B04}" type="presParOf" srcId="{12F61B26-4FFC-4FF0-96BD-B80402300550}" destId="{F7F05F4A-D215-4898-BA4C-DD7BF0CF4D26}" srcOrd="1" destOrd="0" presId="urn:microsoft.com/office/officeart/2005/8/layout/process4"/>
    <dgm:cxn modelId="{8D5FF8CE-C8FC-41AA-99DF-86CA60627428}" type="presParOf" srcId="{12F61B26-4FFC-4FF0-96BD-B80402300550}" destId="{92F59F1C-561F-4054-B6F7-692CF3A51DC0}" srcOrd="2" destOrd="0" presId="urn:microsoft.com/office/officeart/2005/8/layout/process4"/>
    <dgm:cxn modelId="{F5AF2C38-69F3-453D-9F2F-A8866B68A9D0}" type="presParOf" srcId="{92F59F1C-561F-4054-B6F7-692CF3A51DC0}" destId="{537040FE-C082-4A76-8E06-24AC69C7EFD4}" srcOrd="0" destOrd="0" presId="urn:microsoft.com/office/officeart/2005/8/layout/process4"/>
    <dgm:cxn modelId="{20BB005E-5A73-4614-968D-AB196538CBE7}" type="presParOf" srcId="{92F59F1C-561F-4054-B6F7-692CF3A51DC0}" destId="{62986449-591B-41BD-BBCB-55E2C3DB145A}" srcOrd="1" destOrd="0" presId="urn:microsoft.com/office/officeart/2005/8/layout/process4"/>
    <dgm:cxn modelId="{6A54F83D-586E-4F1B-B9B4-5D2AC42D7B3D}" type="presParOf" srcId="{92F59F1C-561F-4054-B6F7-692CF3A51DC0}" destId="{1FE80F37-CB6B-44A4-8C68-07B6D0FE8172}" srcOrd="2" destOrd="0" presId="urn:microsoft.com/office/officeart/2005/8/layout/process4"/>
    <dgm:cxn modelId="{6AE59080-2ACE-41BB-B1FA-0BDE748B28F8}" type="presParOf" srcId="{92F59F1C-561F-4054-B6F7-692CF3A51DC0}" destId="{5D60C0C4-3053-46A7-8714-D34D200F2AEB}" srcOrd="3" destOrd="0" presId="urn:microsoft.com/office/officeart/2005/8/layout/process4"/>
    <dgm:cxn modelId="{8416CFD5-5851-48FE-8AB5-E78CEDFB95D2}" type="presParOf" srcId="{A7C47ECF-9C71-460F-B143-3FC483C0F54D}" destId="{12A636A1-7E77-4F01-80E9-3EC60E907C54}" srcOrd="1" destOrd="0" presId="urn:microsoft.com/office/officeart/2005/8/layout/process4"/>
    <dgm:cxn modelId="{6DB41AA2-3699-4B9F-AFE0-A74A5EA7B392}" type="presParOf" srcId="{A7C47ECF-9C71-460F-B143-3FC483C0F54D}" destId="{AC4B3F6B-C04C-4402-8955-BA6DD9BD05D9}" srcOrd="2" destOrd="0" presId="urn:microsoft.com/office/officeart/2005/8/layout/process4"/>
    <dgm:cxn modelId="{7FBA7C36-2BCC-4CC6-92CE-9624899FDEC3}" type="presParOf" srcId="{AC4B3F6B-C04C-4402-8955-BA6DD9BD05D9}" destId="{BA6CBD27-D5DC-482C-85A8-65577A18CB57}" srcOrd="0" destOrd="0" presId="urn:microsoft.com/office/officeart/2005/8/layout/process4"/>
    <dgm:cxn modelId="{66A041A2-2475-4F7C-8D6C-87A922223EDE}" type="presParOf" srcId="{AC4B3F6B-C04C-4402-8955-BA6DD9BD05D9}" destId="{A215DB60-AE91-40B1-9BE3-C96920B7B97C}" srcOrd="1" destOrd="0" presId="urn:microsoft.com/office/officeart/2005/8/layout/process4"/>
    <dgm:cxn modelId="{EA05BD93-4C55-4CF9-BC05-C5F00C84C855}" type="presParOf" srcId="{AC4B3F6B-C04C-4402-8955-BA6DD9BD05D9}" destId="{E4AE731A-0549-412A-8952-49585DE0D556}" srcOrd="2" destOrd="0" presId="urn:microsoft.com/office/officeart/2005/8/layout/process4"/>
    <dgm:cxn modelId="{131EE08C-74A1-4EBC-B509-F4DA7CC5743B}" type="presParOf" srcId="{E4AE731A-0549-412A-8952-49585DE0D556}" destId="{187E59AA-B74C-4847-869E-A78E8D7FF299}" srcOrd="0" destOrd="0" presId="urn:microsoft.com/office/officeart/2005/8/layout/process4"/>
    <dgm:cxn modelId="{B24DB2B6-CD3A-492E-AB22-EC915F15395A}" type="presParOf" srcId="{E4AE731A-0549-412A-8952-49585DE0D556}" destId="{F76683B3-EB33-455D-89AF-563ADB61D8BB}" srcOrd="1" destOrd="0" presId="urn:microsoft.com/office/officeart/2005/8/layout/process4"/>
    <dgm:cxn modelId="{36CE9078-2E7C-43B8-A66D-0E888AAE1DCF}" type="presParOf" srcId="{E4AE731A-0549-412A-8952-49585DE0D556}" destId="{2B6C0BA0-EF9E-44C6-AED8-2284F663EE6B}" srcOrd="2" destOrd="0" presId="urn:microsoft.com/office/officeart/2005/8/layout/process4"/>
    <dgm:cxn modelId="{02AAFDEB-1718-4D16-855F-71D501FE62B0}" type="presParOf" srcId="{A7C47ECF-9C71-460F-B143-3FC483C0F54D}" destId="{90DD6411-8192-4DD8-BA90-EEA571F3B1AA}" srcOrd="3" destOrd="0" presId="urn:microsoft.com/office/officeart/2005/8/layout/process4"/>
    <dgm:cxn modelId="{093E277F-43C6-4FEE-8CA1-BDEF27143F43}" type="presParOf" srcId="{A7C47ECF-9C71-460F-B143-3FC483C0F54D}" destId="{33035054-E977-4E20-895B-DD978B2B8514}" srcOrd="4" destOrd="0" presId="urn:microsoft.com/office/officeart/2005/8/layout/process4"/>
    <dgm:cxn modelId="{45BFA2FB-BCA7-4194-A6C3-7E3A44E0616B}" type="presParOf" srcId="{33035054-E977-4E20-895B-DD978B2B8514}" destId="{AD3908E9-48F8-4ECB-8404-DFBCC4E8BF64}" srcOrd="0" destOrd="0" presId="urn:microsoft.com/office/officeart/2005/8/layout/process4"/>
    <dgm:cxn modelId="{7CB81CBB-05CE-47B0-8A80-38F6A557F47F}" type="presParOf" srcId="{33035054-E977-4E20-895B-DD978B2B8514}" destId="{DEE0B27E-BA47-425B-A440-8DA8B4DC460F}" srcOrd="1" destOrd="0" presId="urn:microsoft.com/office/officeart/2005/8/layout/process4"/>
    <dgm:cxn modelId="{FA5E4BD9-16C6-4DFD-90EF-08A7DBF1EE5E}" type="presParOf" srcId="{33035054-E977-4E20-895B-DD978B2B8514}" destId="{E0552DF4-CDA6-46E9-96B2-C97930D69E6B}" srcOrd="2" destOrd="0" presId="urn:microsoft.com/office/officeart/2005/8/layout/process4"/>
    <dgm:cxn modelId="{421778BB-1E40-4A0E-A9A2-59A610767E14}" type="presParOf" srcId="{E0552DF4-CDA6-46E9-96B2-C97930D69E6B}" destId="{71AC19B7-48F9-45B4-A5F3-F28A45AC5681}" srcOrd="0" destOrd="0" presId="urn:microsoft.com/office/officeart/2005/8/layout/process4"/>
    <dgm:cxn modelId="{F43032C8-92CF-4C0B-B541-5FD750223A9F}" type="presParOf" srcId="{E0552DF4-CDA6-46E9-96B2-C97930D69E6B}" destId="{EFB046F2-B9DA-4A2C-92C6-711D30763E47}" srcOrd="1" destOrd="0" presId="urn:microsoft.com/office/officeart/2005/8/layout/process4"/>
    <dgm:cxn modelId="{0A12B106-24E3-4933-B84A-A50DB9150302}" type="presParOf" srcId="{E0552DF4-CDA6-46E9-96B2-C97930D69E6B}" destId="{63BFB05C-C9A9-4A76-912A-0A3B6D169D1A}" srcOrd="2" destOrd="0" presId="urn:microsoft.com/office/officeart/2005/8/layout/process4"/>
    <dgm:cxn modelId="{47F6283B-869F-4044-A840-1209E55CED39}" type="presParOf" srcId="{A7C47ECF-9C71-460F-B143-3FC483C0F54D}" destId="{485EACD4-144A-46FC-A3AC-C4C2D15448CF}" srcOrd="5" destOrd="0" presId="urn:microsoft.com/office/officeart/2005/8/layout/process4"/>
    <dgm:cxn modelId="{1015B134-A913-4745-8A41-38422A5DC89B}" type="presParOf" srcId="{A7C47ECF-9C71-460F-B143-3FC483C0F54D}" destId="{A5A708DF-76D3-44C3-8455-E81A10FAF8CC}" srcOrd="6" destOrd="0" presId="urn:microsoft.com/office/officeart/2005/8/layout/process4"/>
    <dgm:cxn modelId="{4C9E077D-C047-4B75-921E-A36AAEB1B9FF}" type="presParOf" srcId="{A5A708DF-76D3-44C3-8455-E81A10FAF8CC}" destId="{7D4A4EB5-CF23-48BA-AB1B-3D22236731F6}" srcOrd="0" destOrd="0" presId="urn:microsoft.com/office/officeart/2005/8/layout/process4"/>
    <dgm:cxn modelId="{217A1BDB-A141-471A-930F-D32214C6650E}" type="presParOf" srcId="{A5A708DF-76D3-44C3-8455-E81A10FAF8CC}" destId="{FEF11C79-1407-4736-957A-B3DB780C13F4}" srcOrd="1" destOrd="0" presId="urn:microsoft.com/office/officeart/2005/8/layout/process4"/>
    <dgm:cxn modelId="{022D7014-3E18-4913-B51F-5C33B5DBEE44}" type="presParOf" srcId="{A5A708DF-76D3-44C3-8455-E81A10FAF8CC}" destId="{A963D138-A3F5-4F74-B58F-A7211B4C1C59}" srcOrd="2" destOrd="0" presId="urn:microsoft.com/office/officeart/2005/8/layout/process4"/>
    <dgm:cxn modelId="{39108127-0D30-49B2-8DDF-0EE4DF4BE3B4}" type="presParOf" srcId="{A963D138-A3F5-4F74-B58F-A7211B4C1C59}" destId="{CCC1427C-DC2F-47DA-A6EE-981CB57441F4}" srcOrd="0" destOrd="0" presId="urn:microsoft.com/office/officeart/2005/8/layout/process4"/>
    <dgm:cxn modelId="{CF27D8F2-B2AB-41FB-98DF-70AF68602EBC}" type="presParOf" srcId="{A963D138-A3F5-4F74-B58F-A7211B4C1C59}" destId="{85D93644-F017-4949-832B-92F9AF03E57F}" srcOrd="1" destOrd="0" presId="urn:microsoft.com/office/officeart/2005/8/layout/process4"/>
    <dgm:cxn modelId="{D260238B-FA37-421D-9DF3-75312C33DA74}" type="presParOf" srcId="{A963D138-A3F5-4F74-B58F-A7211B4C1C59}" destId="{8281A4A9-F39E-4B88-BDA7-98B6373F0D46}" srcOrd="2" destOrd="0" presId="urn:microsoft.com/office/officeart/2005/8/layout/process4"/>
    <dgm:cxn modelId="{34BB90F6-D7EF-4EA0-80EB-92F4CF086052}" type="presParOf" srcId="{A963D138-A3F5-4F74-B58F-A7211B4C1C59}" destId="{42C8AA82-8781-4C8B-BD56-C635985BA7EE}" srcOrd="3"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3B3821-580B-45EC-8947-165318BF3C84}">
      <dsp:nvSpPr>
        <dsp:cNvPr id="0" name=""/>
        <dsp:cNvSpPr/>
      </dsp:nvSpPr>
      <dsp:spPr>
        <a:xfrm rot="5400000">
          <a:off x="3114076" y="-1151244"/>
          <a:ext cx="682456" cy="315718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1" kern="1200" baseline="0" dirty="0" smtClean="0">
              <a:latin typeface="微软雅黑" pitchFamily="34" charset="-122"/>
              <a:ea typeface="微软雅黑" pitchFamily="34" charset="-122"/>
            </a:rPr>
            <a:t>信息文献中心</a:t>
          </a:r>
          <a:endParaRPr lang="zh-CN" altLang="en-US" sz="1600" b="1" kern="1200" baseline="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b="1" kern="1200" baseline="0" dirty="0" smtClean="0">
              <a:latin typeface="微软雅黑" pitchFamily="34" charset="-122"/>
              <a:ea typeface="微软雅黑" pitchFamily="34" charset="-122"/>
            </a:rPr>
            <a:t>服务、学术机构</a:t>
          </a:r>
          <a:endParaRPr lang="zh-CN" altLang="en-US" sz="1600" b="1" kern="1200" baseline="0" dirty="0">
            <a:latin typeface="微软雅黑" pitchFamily="34" charset="-122"/>
            <a:ea typeface="微软雅黑" pitchFamily="34" charset="-122"/>
          </a:endParaRPr>
        </a:p>
      </dsp:txBody>
      <dsp:txXfrm rot="-5400000">
        <a:off x="1876715" y="119432"/>
        <a:ext cx="3123865" cy="615826"/>
      </dsp:txXfrm>
    </dsp:sp>
    <dsp:sp modelId="{3A42A142-6B03-4C65-94FE-A45564EF766A}">
      <dsp:nvSpPr>
        <dsp:cNvPr id="0" name=""/>
        <dsp:cNvSpPr/>
      </dsp:nvSpPr>
      <dsp:spPr>
        <a:xfrm>
          <a:off x="0" y="810"/>
          <a:ext cx="1876714" cy="8530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定义</a:t>
          </a:r>
          <a:endParaRPr lang="zh-CN" altLang="en-US" sz="2000" kern="1200" dirty="0">
            <a:latin typeface="微软雅黑" pitchFamily="34" charset="-122"/>
            <a:ea typeface="微软雅黑" pitchFamily="34" charset="-122"/>
          </a:endParaRPr>
        </a:p>
      </dsp:txBody>
      <dsp:txXfrm>
        <a:off x="41643" y="42453"/>
        <a:ext cx="1793428" cy="769784"/>
      </dsp:txXfrm>
    </dsp:sp>
    <dsp:sp modelId="{6C992FDD-DD5B-444E-88DE-C72F691EB64D}">
      <dsp:nvSpPr>
        <dsp:cNvPr id="0" name=""/>
        <dsp:cNvSpPr/>
      </dsp:nvSpPr>
      <dsp:spPr>
        <a:xfrm rot="5400000">
          <a:off x="3083509" y="-288572"/>
          <a:ext cx="682456" cy="3223282"/>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教育</a:t>
          </a:r>
          <a:endParaRPr lang="zh-CN" altLang="en-US" sz="1600" b="1"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信息服务</a:t>
          </a:r>
          <a:endParaRPr lang="zh-CN" altLang="en-US" sz="1600" b="1" kern="1200" dirty="0">
            <a:latin typeface="微软雅黑" pitchFamily="34" charset="-122"/>
            <a:ea typeface="微软雅黑" pitchFamily="34" charset="-122"/>
          </a:endParaRPr>
        </a:p>
      </dsp:txBody>
      <dsp:txXfrm rot="-5400000">
        <a:off x="1813097" y="1015155"/>
        <a:ext cx="3189967" cy="615826"/>
      </dsp:txXfrm>
    </dsp:sp>
    <dsp:sp modelId="{4AB70E71-4ECF-4F40-AE03-0C4CBDE36913}">
      <dsp:nvSpPr>
        <dsp:cNvPr id="0" name=""/>
        <dsp:cNvSpPr/>
      </dsp:nvSpPr>
      <dsp:spPr>
        <a:xfrm>
          <a:off x="0" y="896533"/>
          <a:ext cx="1813096" cy="8530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职能</a:t>
          </a:r>
          <a:endParaRPr lang="zh-CN" altLang="en-US" sz="2000" kern="1200" dirty="0">
            <a:latin typeface="微软雅黑" pitchFamily="34" charset="-122"/>
            <a:ea typeface="微软雅黑" pitchFamily="34" charset="-122"/>
          </a:endParaRPr>
        </a:p>
      </dsp:txBody>
      <dsp:txXfrm>
        <a:off x="41643" y="938176"/>
        <a:ext cx="1729810" cy="769784"/>
      </dsp:txXfrm>
    </dsp:sp>
    <dsp:sp modelId="{789BF7EF-19BA-4530-9C49-C5726C47345D}">
      <dsp:nvSpPr>
        <dsp:cNvPr id="0" name=""/>
        <dsp:cNvSpPr/>
      </dsp:nvSpPr>
      <dsp:spPr>
        <a:xfrm rot="5400000">
          <a:off x="2585498" y="1023012"/>
          <a:ext cx="1635956" cy="317606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文献信息资源体系</a:t>
          </a:r>
          <a:endParaRPr lang="zh-CN" altLang="en-US" sz="1600" b="1"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文献信息服务体系</a:t>
          </a:r>
          <a:endParaRPr lang="zh-CN" altLang="en-US" sz="1600" b="1"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人才培养、信息化建设和校园文化建设</a:t>
          </a:r>
          <a:endParaRPr lang="zh-CN" altLang="en-US" sz="1600" b="1" kern="1200" dirty="0">
            <a:latin typeface="微软雅黑" pitchFamily="34" charset="-122"/>
            <a:ea typeface="微软雅黑" pitchFamily="34" charset="-122"/>
          </a:endParaRPr>
        </a:p>
        <a:p>
          <a:pPr marL="171450" lvl="1" indent="-171450" algn="l" defTabSz="711200">
            <a:lnSpc>
              <a:spcPct val="90000"/>
            </a:lnSpc>
            <a:spcBef>
              <a:spcPct val="0"/>
            </a:spcBef>
            <a:spcAft>
              <a:spcPct val="15000"/>
            </a:spcAft>
            <a:buChar char="••"/>
          </a:pPr>
          <a:r>
            <a:rPr lang="zh-CN" altLang="en-US" sz="1600" b="1" kern="1200" dirty="0" smtClean="0">
              <a:latin typeface="微软雅黑" pitchFamily="34" charset="-122"/>
              <a:ea typeface="微软雅黑" pitchFamily="34" charset="-122"/>
            </a:rPr>
            <a:t>社会服务</a:t>
          </a:r>
          <a:endParaRPr lang="zh-CN" altLang="en-US" sz="1600" b="1" kern="1200" dirty="0">
            <a:latin typeface="微软雅黑" pitchFamily="34" charset="-122"/>
            <a:ea typeface="微软雅黑" pitchFamily="34" charset="-122"/>
          </a:endParaRPr>
        </a:p>
      </dsp:txBody>
      <dsp:txXfrm rot="-5400000">
        <a:off x="1815444" y="1872928"/>
        <a:ext cx="3096205" cy="1476234"/>
      </dsp:txXfrm>
    </dsp:sp>
    <dsp:sp modelId="{5710EBF4-4806-40DA-9A2A-9A6A87FAD66F}">
      <dsp:nvSpPr>
        <dsp:cNvPr id="0" name=""/>
        <dsp:cNvSpPr/>
      </dsp:nvSpPr>
      <dsp:spPr>
        <a:xfrm>
          <a:off x="0" y="2183700"/>
          <a:ext cx="1858481" cy="85307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zh-CN" altLang="en-US" sz="2000" kern="1200" dirty="0" smtClean="0">
              <a:latin typeface="微软雅黑" pitchFamily="34" charset="-122"/>
              <a:ea typeface="微软雅黑" pitchFamily="34" charset="-122"/>
            </a:rPr>
            <a:t>任务</a:t>
          </a:r>
          <a:endParaRPr lang="zh-CN" altLang="en-US" sz="2000" kern="1200" dirty="0">
            <a:latin typeface="微软雅黑" pitchFamily="34" charset="-122"/>
            <a:ea typeface="微软雅黑" pitchFamily="34" charset="-122"/>
          </a:endParaRPr>
        </a:p>
      </dsp:txBody>
      <dsp:txXfrm>
        <a:off x="41643" y="2225343"/>
        <a:ext cx="1775195" cy="7697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B1E8D0-214E-4A59-ACEB-EECD5337AC48}">
      <dsp:nvSpPr>
        <dsp:cNvPr id="0" name=""/>
        <dsp:cNvSpPr/>
      </dsp:nvSpPr>
      <dsp:spPr>
        <a:xfrm>
          <a:off x="1658268" y="34666"/>
          <a:ext cx="1663973" cy="166397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zh-CN" altLang="en-US" sz="2600" kern="1200" dirty="0"/>
            <a:t>学科情报服务</a:t>
          </a:r>
        </a:p>
      </dsp:txBody>
      <dsp:txXfrm>
        <a:off x="1880131" y="325861"/>
        <a:ext cx="1220247" cy="748788"/>
      </dsp:txXfrm>
    </dsp:sp>
    <dsp:sp modelId="{BA12C564-BB7F-49B9-9C0E-F140A5664A1C}">
      <dsp:nvSpPr>
        <dsp:cNvPr id="0" name=""/>
        <dsp:cNvSpPr/>
      </dsp:nvSpPr>
      <dsp:spPr>
        <a:xfrm>
          <a:off x="2258685" y="1074649"/>
          <a:ext cx="1663973" cy="166397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zh-CN" altLang="en-US" sz="2600" kern="1200" dirty="0"/>
            <a:t>智库支撑服务</a:t>
          </a:r>
        </a:p>
      </dsp:txBody>
      <dsp:txXfrm>
        <a:off x="2767583" y="1504509"/>
        <a:ext cx="998384" cy="915185"/>
      </dsp:txXfrm>
    </dsp:sp>
    <dsp:sp modelId="{C27BBDE4-9F2B-4E05-985F-9C68D4760DA1}">
      <dsp:nvSpPr>
        <dsp:cNvPr id="0" name=""/>
        <dsp:cNvSpPr/>
      </dsp:nvSpPr>
      <dsp:spPr>
        <a:xfrm>
          <a:off x="1057851" y="1074649"/>
          <a:ext cx="1663973" cy="1663973"/>
        </a:xfrm>
        <a:prstGeom prst="ellipse">
          <a:avLst/>
        </a:prstGeom>
        <a:solidFill>
          <a:schemeClr val="accent1">
            <a:alpha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r>
            <a:rPr lang="zh-CN" altLang="en-US" sz="2600" kern="1200" dirty="0"/>
            <a:t>专利信息服务</a:t>
          </a:r>
        </a:p>
      </dsp:txBody>
      <dsp:txXfrm>
        <a:off x="1214542" y="1504509"/>
        <a:ext cx="998384" cy="91518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44F57-64A1-4186-8717-4CF080DD1AF5}">
      <dsp:nvSpPr>
        <dsp:cNvPr id="0" name=""/>
        <dsp:cNvSpPr/>
      </dsp:nvSpPr>
      <dsp:spPr>
        <a:xfrm>
          <a:off x="1241375" y="220309"/>
          <a:ext cx="2847077" cy="2847077"/>
        </a:xfrm>
        <a:prstGeom prst="pie">
          <a:avLst>
            <a:gd name="adj1" fmla="val 16200000"/>
            <a:gd name="adj2" fmla="val 1800000"/>
          </a:avLst>
        </a:prstGeom>
        <a:solidFill>
          <a:schemeClr val="accent5">
            <a:lumMod val="40000"/>
            <a:lumOff val="6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algn="ctr" defTabSz="914400" rtl="0" eaLnBrk="1" latinLnBrk="0" hangingPunct="1">
            <a:lnSpc>
              <a:spcPct val="90000"/>
            </a:lnSpc>
            <a:spcBef>
              <a:spcPct val="0"/>
            </a:spcBef>
            <a:spcAft>
              <a:spcPct val="35000"/>
            </a:spcAft>
          </a:pPr>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潜力挖掘</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sp:txBody>
      <dsp:txXfrm>
        <a:off x="2741853" y="823618"/>
        <a:ext cx="1016813" cy="847344"/>
      </dsp:txXfrm>
    </dsp:sp>
    <dsp:sp modelId="{6DE014EE-0E10-4318-B11C-35743B78C4E9}">
      <dsp:nvSpPr>
        <dsp:cNvPr id="0" name=""/>
        <dsp:cNvSpPr/>
      </dsp:nvSpPr>
      <dsp:spPr>
        <a:xfrm>
          <a:off x="1182739" y="321990"/>
          <a:ext cx="2847077" cy="2847077"/>
        </a:xfrm>
        <a:prstGeom prst="pie">
          <a:avLst>
            <a:gd name="adj1" fmla="val 1800000"/>
            <a:gd name="adj2" fmla="val 9000000"/>
          </a:avLst>
        </a:prstGeom>
        <a:solidFill>
          <a:schemeClr val="accent2">
            <a:lumMod val="40000"/>
            <a:lumOff val="6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algn="ctr" defTabSz="914400" rtl="0" eaLnBrk="1" latinLnBrk="0" hangingPunct="1">
            <a:lnSpc>
              <a:spcPct val="90000"/>
            </a:lnSpc>
            <a:spcBef>
              <a:spcPct val="0"/>
            </a:spcBef>
            <a:spcAft>
              <a:spcPct val="35000"/>
            </a:spcAft>
          </a:pPr>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建议措施</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sp:txBody>
      <dsp:txXfrm>
        <a:off x="1860615" y="2169201"/>
        <a:ext cx="1525220" cy="745663"/>
      </dsp:txXfrm>
    </dsp:sp>
    <dsp:sp modelId="{CE96EEA4-A173-4ABA-A10A-16E89F1D3ED8}">
      <dsp:nvSpPr>
        <dsp:cNvPr id="0" name=""/>
        <dsp:cNvSpPr/>
      </dsp:nvSpPr>
      <dsp:spPr>
        <a:xfrm>
          <a:off x="1124103" y="220309"/>
          <a:ext cx="2847077" cy="2847077"/>
        </a:xfrm>
        <a:prstGeom prst="pie">
          <a:avLst>
            <a:gd name="adj1" fmla="val 9000000"/>
            <a:gd name="adj2" fmla="val 16200000"/>
          </a:avLst>
        </a:prstGeom>
        <a:solidFill>
          <a:schemeClr val="accent4">
            <a:lumMod val="40000"/>
            <a:lumOff val="6000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marL="0" lvl="0" algn="ctr" defTabSz="914400" rtl="0" eaLnBrk="1" latinLnBrk="0" hangingPunct="1">
            <a:lnSpc>
              <a:spcPct val="90000"/>
            </a:lnSpc>
            <a:spcBef>
              <a:spcPct val="0"/>
            </a:spcBef>
            <a:spcAft>
              <a:spcPct val="35000"/>
            </a:spcAft>
          </a:pPr>
          <a:r>
            <a:rPr lang="zh-CN" altLang="en-US" sz="2400" b="1" kern="1200" dirty="0" smtClean="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优势分析</a:t>
          </a:r>
          <a:endParaRPr lang="zh-CN" altLang="en-US" sz="2400" b="1" kern="1200"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dsp:txBody>
      <dsp:txXfrm>
        <a:off x="1453889" y="823618"/>
        <a:ext cx="1016813" cy="847344"/>
      </dsp:txXfrm>
    </dsp:sp>
    <dsp:sp modelId="{AEA10575-5F3F-4F26-A97A-520F7239086E}">
      <dsp:nvSpPr>
        <dsp:cNvPr id="0" name=""/>
        <dsp:cNvSpPr/>
      </dsp:nvSpPr>
      <dsp:spPr>
        <a:xfrm>
          <a:off x="1065363" y="44061"/>
          <a:ext cx="3199572" cy="3199572"/>
        </a:xfrm>
        <a:prstGeom prst="circularArrow">
          <a:avLst>
            <a:gd name="adj1" fmla="val 5085"/>
            <a:gd name="adj2" fmla="val 327528"/>
            <a:gd name="adj3" fmla="val 1472472"/>
            <a:gd name="adj4" fmla="val 16199432"/>
            <a:gd name="adj5" fmla="val 5932"/>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A621913F-7633-4DA5-8DA3-3E91B8A7FF37}">
      <dsp:nvSpPr>
        <dsp:cNvPr id="0" name=""/>
        <dsp:cNvSpPr/>
      </dsp:nvSpPr>
      <dsp:spPr>
        <a:xfrm>
          <a:off x="1006492" y="145563"/>
          <a:ext cx="3199572" cy="3199572"/>
        </a:xfrm>
        <a:prstGeom prst="circularArrow">
          <a:avLst>
            <a:gd name="adj1" fmla="val 5085"/>
            <a:gd name="adj2" fmla="val 327528"/>
            <a:gd name="adj3" fmla="val 8671970"/>
            <a:gd name="adj4" fmla="val 1800502"/>
            <a:gd name="adj5" fmla="val 5932"/>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632BFC2D-5E6F-4CAB-912B-6D052DCFE437}">
      <dsp:nvSpPr>
        <dsp:cNvPr id="0" name=""/>
        <dsp:cNvSpPr/>
      </dsp:nvSpPr>
      <dsp:spPr>
        <a:xfrm>
          <a:off x="947620" y="44061"/>
          <a:ext cx="3199572" cy="3199572"/>
        </a:xfrm>
        <a:prstGeom prst="circularArrow">
          <a:avLst>
            <a:gd name="adj1" fmla="val 5085"/>
            <a:gd name="adj2" fmla="val 327528"/>
            <a:gd name="adj3" fmla="val 15873039"/>
            <a:gd name="adj4" fmla="val 9000000"/>
            <a:gd name="adj5" fmla="val 5932"/>
          </a:avLst>
        </a:prstGeom>
        <a:solidFill>
          <a:srgbClr val="FFC000"/>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F05F4A-D215-4898-BA4C-DD7BF0CF4D26}">
      <dsp:nvSpPr>
        <dsp:cNvPr id="0" name=""/>
        <dsp:cNvSpPr/>
      </dsp:nvSpPr>
      <dsp:spPr>
        <a:xfrm>
          <a:off x="0" y="2098578"/>
          <a:ext cx="2390729" cy="459117"/>
        </a:xfrm>
        <a:prstGeom prst="rec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学术排名</a:t>
          </a:r>
        </a:p>
      </dsp:txBody>
      <dsp:txXfrm>
        <a:off x="0" y="2098578"/>
        <a:ext cx="2390729" cy="247923"/>
      </dsp:txXfrm>
    </dsp:sp>
    <dsp:sp modelId="{537040FE-C082-4A76-8E06-24AC69C7EFD4}">
      <dsp:nvSpPr>
        <dsp:cNvPr id="0" name=""/>
        <dsp:cNvSpPr/>
      </dsp:nvSpPr>
      <dsp:spPr>
        <a:xfrm>
          <a:off x="58" y="2337319"/>
          <a:ext cx="500792" cy="211194"/>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指标权重</a:t>
          </a:r>
        </a:p>
      </dsp:txBody>
      <dsp:txXfrm>
        <a:off x="58" y="2337319"/>
        <a:ext cx="500792" cy="211194"/>
      </dsp:txXfrm>
    </dsp:sp>
    <dsp:sp modelId="{62986449-591B-41BD-BBCB-55E2C3DB145A}">
      <dsp:nvSpPr>
        <dsp:cNvPr id="0" name=""/>
        <dsp:cNvSpPr/>
      </dsp:nvSpPr>
      <dsp:spPr>
        <a:xfrm>
          <a:off x="500850" y="2337319"/>
          <a:ext cx="500792" cy="211194"/>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数据源</a:t>
          </a:r>
        </a:p>
      </dsp:txBody>
      <dsp:txXfrm>
        <a:off x="500850" y="2337319"/>
        <a:ext cx="500792" cy="211194"/>
      </dsp:txXfrm>
    </dsp:sp>
    <dsp:sp modelId="{1FE80F37-CB6B-44A4-8C68-07B6D0FE8172}">
      <dsp:nvSpPr>
        <dsp:cNvPr id="0" name=""/>
        <dsp:cNvSpPr/>
      </dsp:nvSpPr>
      <dsp:spPr>
        <a:xfrm>
          <a:off x="1001642" y="2337319"/>
          <a:ext cx="888235" cy="211194"/>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指标计算</a:t>
          </a:r>
        </a:p>
      </dsp:txBody>
      <dsp:txXfrm>
        <a:off x="1001642" y="2337319"/>
        <a:ext cx="888235" cy="211194"/>
      </dsp:txXfrm>
    </dsp:sp>
    <dsp:sp modelId="{5D60C0C4-3053-46A7-8714-D34D200F2AEB}">
      <dsp:nvSpPr>
        <dsp:cNvPr id="0" name=""/>
        <dsp:cNvSpPr/>
      </dsp:nvSpPr>
      <dsp:spPr>
        <a:xfrm>
          <a:off x="1889878" y="2337319"/>
          <a:ext cx="500792" cy="211194"/>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排名榜单</a:t>
          </a:r>
        </a:p>
      </dsp:txBody>
      <dsp:txXfrm>
        <a:off x="1889878" y="2337319"/>
        <a:ext cx="500792" cy="211194"/>
      </dsp:txXfrm>
    </dsp:sp>
    <dsp:sp modelId="{A215DB60-AE91-40B1-9BE3-C96920B7B97C}">
      <dsp:nvSpPr>
        <dsp:cNvPr id="0" name=""/>
        <dsp:cNvSpPr/>
      </dsp:nvSpPr>
      <dsp:spPr>
        <a:xfrm rot="10800000">
          <a:off x="0" y="1399342"/>
          <a:ext cx="2390729" cy="706122"/>
        </a:xfrm>
        <a:prstGeom prst="upArrowCallou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设计指标体系</a:t>
          </a:r>
        </a:p>
      </dsp:txBody>
      <dsp:txXfrm rot="-10800000">
        <a:off x="0" y="1399342"/>
        <a:ext cx="2390729" cy="247849"/>
      </dsp:txXfrm>
    </dsp:sp>
    <dsp:sp modelId="{187E59AA-B74C-4847-869E-A78E8D7FF299}">
      <dsp:nvSpPr>
        <dsp:cNvPr id="0" name=""/>
        <dsp:cNvSpPr/>
      </dsp:nvSpPr>
      <dsp:spPr>
        <a:xfrm>
          <a:off x="359" y="1647191"/>
          <a:ext cx="287332"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论文量</a:t>
          </a:r>
        </a:p>
      </dsp:txBody>
      <dsp:txXfrm>
        <a:off x="359" y="1647191"/>
        <a:ext cx="287332" cy="211130"/>
      </dsp:txXfrm>
    </dsp:sp>
    <dsp:sp modelId="{F76683B3-EB33-455D-89AF-563ADB61D8BB}">
      <dsp:nvSpPr>
        <dsp:cNvPr id="0" name=""/>
        <dsp:cNvSpPr/>
      </dsp:nvSpPr>
      <dsp:spPr>
        <a:xfrm>
          <a:off x="287691" y="1647191"/>
          <a:ext cx="1694106"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引用、高水平、期刊</a:t>
          </a:r>
        </a:p>
      </dsp:txBody>
      <dsp:txXfrm>
        <a:off x="287691" y="1647191"/>
        <a:ext cx="1694106" cy="211130"/>
      </dsp:txXfrm>
    </dsp:sp>
    <dsp:sp modelId="{2B6C0BA0-EF9E-44C6-AED8-2284F663EE6B}">
      <dsp:nvSpPr>
        <dsp:cNvPr id="0" name=""/>
        <dsp:cNvSpPr/>
      </dsp:nvSpPr>
      <dsp:spPr>
        <a:xfrm>
          <a:off x="1981797" y="1647191"/>
          <a:ext cx="408571"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国际合作</a:t>
          </a:r>
        </a:p>
      </dsp:txBody>
      <dsp:txXfrm>
        <a:off x="1981797" y="1647191"/>
        <a:ext cx="408571" cy="211130"/>
      </dsp:txXfrm>
    </dsp:sp>
    <dsp:sp modelId="{DEE0B27E-BA47-425B-A440-8DA8B4DC460F}">
      <dsp:nvSpPr>
        <dsp:cNvPr id="0" name=""/>
        <dsp:cNvSpPr/>
      </dsp:nvSpPr>
      <dsp:spPr>
        <a:xfrm rot="10800000">
          <a:off x="0" y="700106"/>
          <a:ext cx="2390729" cy="706122"/>
        </a:xfrm>
        <a:prstGeom prst="upArrowCallou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制定评价维度</a:t>
          </a:r>
        </a:p>
      </dsp:txBody>
      <dsp:txXfrm rot="-10800000">
        <a:off x="0" y="700106"/>
        <a:ext cx="2390729" cy="247849"/>
      </dsp:txXfrm>
    </dsp:sp>
    <dsp:sp modelId="{71AC19B7-48F9-45B4-A5F3-F28A45AC5681}">
      <dsp:nvSpPr>
        <dsp:cNvPr id="0" name=""/>
        <dsp:cNvSpPr/>
      </dsp:nvSpPr>
      <dsp:spPr>
        <a:xfrm>
          <a:off x="1167" y="947955"/>
          <a:ext cx="796131"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学术产出</a:t>
          </a:r>
        </a:p>
      </dsp:txBody>
      <dsp:txXfrm>
        <a:off x="1167" y="947955"/>
        <a:ext cx="796131" cy="211130"/>
      </dsp:txXfrm>
    </dsp:sp>
    <dsp:sp modelId="{EFB046F2-B9DA-4A2C-92C6-711D30763E47}">
      <dsp:nvSpPr>
        <dsp:cNvPr id="0" name=""/>
        <dsp:cNvSpPr/>
      </dsp:nvSpPr>
      <dsp:spPr>
        <a:xfrm>
          <a:off x="797298" y="947955"/>
          <a:ext cx="796131"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学术质量</a:t>
          </a:r>
        </a:p>
      </dsp:txBody>
      <dsp:txXfrm>
        <a:off x="797298" y="947955"/>
        <a:ext cx="796131" cy="211130"/>
      </dsp:txXfrm>
    </dsp:sp>
    <dsp:sp modelId="{63BFB05C-C9A9-4A76-912A-0A3B6D169D1A}">
      <dsp:nvSpPr>
        <dsp:cNvPr id="0" name=""/>
        <dsp:cNvSpPr/>
      </dsp:nvSpPr>
      <dsp:spPr>
        <a:xfrm>
          <a:off x="1593430" y="947955"/>
          <a:ext cx="796131"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学术交流</a:t>
          </a:r>
        </a:p>
      </dsp:txBody>
      <dsp:txXfrm>
        <a:off x="1593430" y="947955"/>
        <a:ext cx="796131" cy="211130"/>
      </dsp:txXfrm>
    </dsp:sp>
    <dsp:sp modelId="{FEF11C79-1407-4736-957A-B3DB780C13F4}">
      <dsp:nvSpPr>
        <dsp:cNvPr id="0" name=""/>
        <dsp:cNvSpPr/>
      </dsp:nvSpPr>
      <dsp:spPr>
        <a:xfrm rot="10800000">
          <a:off x="0" y="0"/>
          <a:ext cx="2390729" cy="706122"/>
        </a:xfrm>
        <a:prstGeom prst="upArrowCallout">
          <a:avLst/>
        </a:prstGeom>
        <a:solidFill>
          <a:schemeClr val="lt1">
            <a:hueOff val="0"/>
            <a:satOff val="0"/>
            <a:lumOff val="0"/>
            <a:alphaOff val="0"/>
          </a:schemeClr>
        </a:solidFill>
        <a:ln w="2540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lvl="0" algn="ctr" defTabSz="444500">
            <a:lnSpc>
              <a:spcPct val="90000"/>
            </a:lnSpc>
            <a:spcBef>
              <a:spcPct val="0"/>
            </a:spcBef>
            <a:spcAft>
              <a:spcPct val="35000"/>
            </a:spcAft>
          </a:pPr>
          <a:r>
            <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世界学术排名分析</a:t>
          </a:r>
        </a:p>
      </dsp:txBody>
      <dsp:txXfrm rot="-10800000">
        <a:off x="0" y="0"/>
        <a:ext cx="2390729" cy="247849"/>
      </dsp:txXfrm>
    </dsp:sp>
    <dsp:sp modelId="{CCC1427C-DC2F-47DA-A6EE-981CB57441F4}">
      <dsp:nvSpPr>
        <dsp:cNvPr id="0" name=""/>
        <dsp:cNvSpPr/>
      </dsp:nvSpPr>
      <dsp:spPr>
        <a:xfrm>
          <a:off x="0" y="248718"/>
          <a:ext cx="597682"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n-US" altLang="zh-CN" sz="1000" b="1" kern="1200" dirty="0">
              <a:solidFill>
                <a:schemeClr val="tx1">
                  <a:lumMod val="85000"/>
                  <a:lumOff val="15000"/>
                </a:schemeClr>
              </a:solidFill>
              <a:latin typeface="微软雅黑" panose="020B0503020204020204" pitchFamily="34" charset="-122"/>
              <a:ea typeface="微软雅黑" panose="020B0503020204020204" pitchFamily="34" charset="-122"/>
            </a:rPr>
            <a:t>USNEWS</a:t>
          </a:r>
          <a:endPar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endParaRPr>
        </a:p>
      </dsp:txBody>
      <dsp:txXfrm>
        <a:off x="0" y="248718"/>
        <a:ext cx="597682" cy="211130"/>
      </dsp:txXfrm>
    </dsp:sp>
    <dsp:sp modelId="{85D93644-F017-4949-832B-92F9AF03E57F}">
      <dsp:nvSpPr>
        <dsp:cNvPr id="0" name=""/>
        <dsp:cNvSpPr/>
      </dsp:nvSpPr>
      <dsp:spPr>
        <a:xfrm>
          <a:off x="597682" y="248718"/>
          <a:ext cx="597682"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n-US" altLang="zh-CN" sz="1000" b="1" kern="1200" dirty="0">
              <a:solidFill>
                <a:schemeClr val="tx1">
                  <a:lumMod val="85000"/>
                  <a:lumOff val="15000"/>
                </a:schemeClr>
              </a:solidFill>
              <a:latin typeface="微软雅黑" panose="020B0503020204020204" pitchFamily="34" charset="-122"/>
              <a:ea typeface="微软雅黑" panose="020B0503020204020204" pitchFamily="34" charset="-122"/>
            </a:rPr>
            <a:t>QS</a:t>
          </a:r>
          <a:endPar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endParaRPr>
        </a:p>
      </dsp:txBody>
      <dsp:txXfrm>
        <a:off x="597682" y="248718"/>
        <a:ext cx="597682" cy="211130"/>
      </dsp:txXfrm>
    </dsp:sp>
    <dsp:sp modelId="{8281A4A9-F39E-4B88-BDA7-98B6373F0D46}">
      <dsp:nvSpPr>
        <dsp:cNvPr id="0" name=""/>
        <dsp:cNvSpPr/>
      </dsp:nvSpPr>
      <dsp:spPr>
        <a:xfrm>
          <a:off x="1195364" y="248718"/>
          <a:ext cx="597682"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n-US"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rPr>
            <a:t>WUR</a:t>
          </a:r>
          <a:endPar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endParaRPr>
        </a:p>
      </dsp:txBody>
      <dsp:txXfrm>
        <a:off x="1195364" y="248718"/>
        <a:ext cx="597682" cy="211130"/>
      </dsp:txXfrm>
    </dsp:sp>
    <dsp:sp modelId="{42C8AA82-8781-4C8B-BD56-C635985BA7EE}">
      <dsp:nvSpPr>
        <dsp:cNvPr id="0" name=""/>
        <dsp:cNvSpPr/>
      </dsp:nvSpPr>
      <dsp:spPr>
        <a:xfrm>
          <a:off x="1793046" y="248718"/>
          <a:ext cx="597682" cy="211130"/>
        </a:xfrm>
        <a:prstGeom prst="rect">
          <a:avLst/>
        </a:prstGeom>
        <a:solidFill>
          <a:schemeClr val="lt1">
            <a:alpha val="90000"/>
            <a:tint val="40000"/>
            <a:hueOff val="0"/>
            <a:satOff val="0"/>
            <a:lumOff val="0"/>
            <a:alphaOff val="0"/>
          </a:schemeClr>
        </a:solidFill>
        <a:ln w="25400" cap="flat" cmpd="sng" algn="ctr">
          <a:solidFill>
            <a:schemeClr val="accent2">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12700" rIns="71120" bIns="12700" numCol="1" spcCol="1270" anchor="ctr" anchorCtr="0">
          <a:noAutofit/>
        </a:bodyPr>
        <a:lstStyle/>
        <a:p>
          <a:pPr lvl="0" algn="ctr" defTabSz="444500">
            <a:lnSpc>
              <a:spcPct val="90000"/>
            </a:lnSpc>
            <a:spcBef>
              <a:spcPct val="0"/>
            </a:spcBef>
            <a:spcAft>
              <a:spcPct val="35000"/>
            </a:spcAft>
          </a:pPr>
          <a:r>
            <a:rPr lang="en-US" altLang="zh-CN" sz="1000" b="1" kern="1200" dirty="0">
              <a:solidFill>
                <a:schemeClr val="tx1">
                  <a:lumMod val="85000"/>
                  <a:lumOff val="15000"/>
                </a:schemeClr>
              </a:solidFill>
              <a:latin typeface="微软雅黑" panose="020B0503020204020204" pitchFamily="34" charset="-122"/>
              <a:ea typeface="微软雅黑" panose="020B0503020204020204" pitchFamily="34" charset="-122"/>
            </a:rPr>
            <a:t>THE</a:t>
          </a:r>
          <a:endParaRPr lang="zh-CN" altLang="en-US" sz="1000" b="1" kern="1200" dirty="0">
            <a:solidFill>
              <a:schemeClr val="tx1">
                <a:lumMod val="85000"/>
                <a:lumOff val="15000"/>
              </a:schemeClr>
            </a:solidFill>
            <a:latin typeface="微软雅黑" panose="020B0503020204020204" pitchFamily="34" charset="-122"/>
            <a:ea typeface="微软雅黑" panose="020B0503020204020204" pitchFamily="34" charset="-122"/>
          </a:endParaRPr>
        </a:p>
      </dsp:txBody>
      <dsp:txXfrm>
        <a:off x="1793046" y="248718"/>
        <a:ext cx="597682" cy="211130"/>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68A863E-D442-44F9-9BD6-E000583DFCBC}" type="datetimeFigureOut">
              <a:rPr lang="zh-CN" altLang="en-US" smtClean="0"/>
              <a:pPr/>
              <a:t>2019-12-25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B9AA98F-6474-4A59-A3C8-82662F366263}" type="slidenum">
              <a:rPr lang="zh-CN" altLang="en-US" smtClean="0"/>
              <a:pPr/>
              <a:t>‹#›</a:t>
            </a:fld>
            <a:endParaRPr lang="zh-CN" altLang="en-US"/>
          </a:p>
        </p:txBody>
      </p:sp>
    </p:spTree>
    <p:extLst>
      <p:ext uri="{BB962C8B-B14F-4D97-AF65-F5344CB8AC3E}">
        <p14:creationId xmlns:p14="http://schemas.microsoft.com/office/powerpoint/2010/main" val="16257576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baike.baidu.com/item/%E8%83%BD%E5%8A%9B/33045"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1</a:t>
            </a:fld>
            <a:endParaRPr lang="zh-CN" altLang="en-US"/>
          </a:p>
        </p:txBody>
      </p:sp>
    </p:spTree>
    <p:extLst>
      <p:ext uri="{BB962C8B-B14F-4D97-AF65-F5344CB8AC3E}">
        <p14:creationId xmlns:p14="http://schemas.microsoft.com/office/powerpoint/2010/main" val="3608068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752">
              <a:defRPr/>
            </a:pPr>
            <a:r>
              <a:rPr lang="zh-CN" altLang="en-US" sz="1300" dirty="0"/>
              <a:t>国务院</a:t>
            </a:r>
            <a:r>
              <a:rPr lang="en-US" altLang="zh-CN" sz="1300" dirty="0"/>
              <a:t>《</a:t>
            </a:r>
            <a:r>
              <a:rPr lang="zh-CN" altLang="en-US" sz="1300" dirty="0"/>
              <a:t>统筹推进世界一流大学和一流学科建设总体方案</a:t>
            </a:r>
            <a:r>
              <a:rPr lang="en-US" altLang="zh-CN" sz="1300" dirty="0"/>
              <a:t>》</a:t>
            </a:r>
            <a:r>
              <a:rPr lang="zh-CN" altLang="en-US" sz="1300" dirty="0"/>
              <a:t>中，</a:t>
            </a:r>
            <a:r>
              <a:rPr lang="zh-CN" altLang="zh-CN" sz="1300" dirty="0"/>
              <a:t>未给出具体的评定标准</a:t>
            </a:r>
            <a:r>
              <a:rPr lang="zh-CN" altLang="en-US" sz="1300" dirty="0"/>
              <a:t>，</a:t>
            </a:r>
            <a:r>
              <a:rPr lang="zh-CN" altLang="zh-CN" sz="1300" dirty="0"/>
              <a:t>分析双一流名单，一流学科入选高校</a:t>
            </a:r>
            <a:r>
              <a:rPr lang="zh-CN" altLang="en-US" sz="1300" dirty="0"/>
              <a:t>的</a:t>
            </a:r>
            <a:r>
              <a:rPr lang="zh-CN" altLang="zh-CN" sz="1300" dirty="0"/>
              <a:t>影响因素</a:t>
            </a:r>
            <a:r>
              <a:rPr lang="zh-CN" altLang="en-US" sz="1300" dirty="0"/>
              <a:t>应会包括</a:t>
            </a:r>
            <a:r>
              <a:rPr lang="zh-CN" altLang="zh-CN" sz="1300" dirty="0"/>
              <a:t>：</a:t>
            </a:r>
            <a:r>
              <a:rPr lang="en-US" altLang="zh-CN" sz="1300" dirty="0"/>
              <a:t>ESI</a:t>
            </a:r>
            <a:r>
              <a:rPr lang="zh-CN" altLang="zh-CN" sz="1300" dirty="0"/>
              <a:t>学科排名中的中国高校在全球的表现、</a:t>
            </a:r>
            <a:r>
              <a:rPr lang="zh-CN" altLang="en-US" sz="1300" dirty="0"/>
              <a:t>教育部一级</a:t>
            </a:r>
            <a:r>
              <a:rPr lang="zh-CN" altLang="zh-CN" sz="1300" dirty="0"/>
              <a:t>学科评估排名</a:t>
            </a:r>
            <a:r>
              <a:rPr lang="zh-CN" altLang="en-US" sz="1300" dirty="0"/>
              <a:t>、</a:t>
            </a:r>
            <a:r>
              <a:rPr lang="en-US" altLang="zh-CN" sz="1300" dirty="0"/>
              <a:t>QS</a:t>
            </a:r>
            <a:r>
              <a:rPr lang="zh-CN" altLang="en-US" sz="1300" dirty="0"/>
              <a:t>、</a:t>
            </a:r>
            <a:r>
              <a:rPr lang="en-US" altLang="zh-CN" sz="1300" dirty="0"/>
              <a:t>THE</a:t>
            </a:r>
            <a:r>
              <a:rPr lang="zh-CN" altLang="en-US" sz="1300" dirty="0"/>
              <a:t>等世界大学排名等是评定的考虑因素</a:t>
            </a:r>
            <a:endParaRPr lang="en-US" altLang="zh-CN" sz="1300" dirty="0"/>
          </a:p>
          <a:p>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14</a:t>
            </a:fld>
            <a:endParaRPr lang="en-GB" dirty="0"/>
          </a:p>
        </p:txBody>
      </p:sp>
    </p:spTree>
    <p:extLst>
      <p:ext uri="{BB962C8B-B14F-4D97-AF65-F5344CB8AC3E}">
        <p14:creationId xmlns:p14="http://schemas.microsoft.com/office/powerpoint/2010/main" val="10830143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1300" dirty="0"/>
              <a:t>1</a:t>
            </a:r>
            <a:r>
              <a:rPr lang="zh-CN" altLang="en-US" sz="1300" dirty="0"/>
              <a:t>）教育部学位与研究生教育发展中心（简称：学位中心）按照教育部和国务院学位委员会颁布的</a:t>
            </a:r>
            <a:r>
              <a:rPr lang="en-US" altLang="zh-CN" sz="1300" dirty="0"/>
              <a:t>《</a:t>
            </a:r>
            <a:r>
              <a:rPr lang="zh-CN" altLang="en-US" sz="1300" dirty="0"/>
              <a:t>学位授予和人才培养学科目录</a:t>
            </a:r>
            <a:r>
              <a:rPr lang="en-US" altLang="zh-CN" sz="1300" dirty="0"/>
              <a:t>》</a:t>
            </a:r>
            <a:r>
              <a:rPr lang="zh-CN" altLang="en-US" sz="1300" dirty="0"/>
              <a:t>，对具有研究生培养和学位授予资格的一级学科进行整体水平评估（简称：学科评估），并根据评估结果进行聚类排位。此项工作于</a:t>
            </a:r>
            <a:r>
              <a:rPr lang="en-US" altLang="zh-CN" sz="1300" dirty="0"/>
              <a:t>2002</a:t>
            </a:r>
            <a:r>
              <a:rPr lang="zh-CN" altLang="en-US" sz="1300" dirty="0"/>
              <a:t>年首次在全国开展，至今已完成四轮评估。本次第四轮学科评估于</a:t>
            </a:r>
            <a:r>
              <a:rPr lang="en-US" altLang="zh-CN" sz="1300" dirty="0"/>
              <a:t>2016</a:t>
            </a:r>
            <a:r>
              <a:rPr lang="zh-CN" altLang="en-US" sz="1300" dirty="0"/>
              <a:t>年启动，</a:t>
            </a:r>
            <a:r>
              <a:rPr lang="en-US" altLang="zh-CN" sz="1300" dirty="0"/>
              <a:t>2017</a:t>
            </a:r>
            <a:r>
              <a:rPr lang="zh-CN" altLang="en-US" sz="1300" dirty="0"/>
              <a:t>年公布结果。</a:t>
            </a:r>
            <a:endParaRPr lang="en-US" altLang="zh-CN" sz="1300" dirty="0"/>
          </a:p>
          <a:p>
            <a:pPr defTabSz="990752">
              <a:defRPr/>
            </a:pPr>
            <a:r>
              <a:rPr lang="en-US" altLang="zh-CN" dirty="0" smtClean="0"/>
              <a:t>2</a:t>
            </a:r>
            <a:r>
              <a:rPr lang="zh-CN" altLang="en-US" dirty="0" smtClean="0"/>
              <a:t>）绑定参评：</a:t>
            </a:r>
            <a:r>
              <a:rPr lang="zh-CN" altLang="en-US" sz="1300" b="1" dirty="0">
                <a:latin typeface="Times New Roman" panose="02020603050405020304" pitchFamily="18" charset="0"/>
                <a:ea typeface="微软雅黑" panose="020B0503020204020204" pitchFamily="34" charset="-122"/>
                <a:cs typeface="Times New Roman" panose="02020603050405020304" pitchFamily="18" charset="0"/>
              </a:rPr>
              <a:t>同一学科门类中，本单位的一级学科须全部参评（或均不参评）。</a:t>
            </a:r>
            <a:r>
              <a:rPr lang="zh-CN" altLang="en-US" dirty="0" smtClean="0"/>
              <a:t>所有资源只能归属唯一的学科。</a:t>
            </a:r>
            <a:r>
              <a:rPr lang="zh-CN" altLang="en-US" sz="13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目的：真实反映学科建设水平，避免相近学科间材料不合理整合和“借用”，同时使一些学校整体实力“原形毕露”</a:t>
            </a:r>
            <a:r>
              <a:rPr lang="zh-CN" altLang="en-US" sz="1300" b="1" dirty="0" smtClean="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1300" b="1" dirty="0" smtClean="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a:p>
            <a:pPr defTabSz="990752">
              <a:defRPr/>
            </a:pPr>
            <a:r>
              <a:rPr lang="en-US" altLang="zh-CN" sz="1300" b="1" dirty="0" smtClean="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1300" b="1" dirty="0" smtClean="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200" b="0" i="0" kern="1200" dirty="0" smtClean="0">
                <a:solidFill>
                  <a:schemeClr val="tx1"/>
                </a:solidFill>
                <a:effectLst/>
                <a:latin typeface="+mn-lt"/>
                <a:ea typeface="+mn-ea"/>
                <a:cs typeface="+mn-cs"/>
              </a:rPr>
              <a:t>为了鼓励不同学科、不同单位间的合作与协同，科学评价跨学科与交叉学科研究成果，确属交叉学科的成果可按“贡献度”分别填写在多个学科；对于跨学科工作的教师，应主要填写在主要从事的学科，若确属多个学科的代表性骨干教师，最多填写在两个学科，且需注明“主干学科”和“第二学科”</a:t>
            </a:r>
            <a:endParaRPr lang="en-US" altLang="zh-CN" sz="13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a:p>
            <a:r>
              <a:rPr lang="zh-CN" altLang="en-US" sz="13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指标导向：</a:t>
            </a:r>
            <a:r>
              <a:rPr lang="zh-CN" altLang="en-US" sz="13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质量、特色、成效、分类。人才培养质量放在首位；突出学科建设成效；突出学科特色；强化分类引导，</a:t>
            </a:r>
            <a:endParaRPr lang="en-US" altLang="zh-CN" sz="13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a:p>
            <a:endParaRPr lang="en-US" altLang="zh-CN" sz="13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a:p>
            <a:pPr defTabSz="990752">
              <a:defRPr/>
            </a:pPr>
            <a:endParaRPr lang="en-US" altLang="zh-CN" sz="13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a:p>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15</a:t>
            </a:fld>
            <a:endParaRPr lang="en-GB" dirty="0"/>
          </a:p>
        </p:txBody>
      </p:sp>
    </p:spTree>
    <p:extLst>
      <p:ext uri="{BB962C8B-B14F-4D97-AF65-F5344CB8AC3E}">
        <p14:creationId xmlns:p14="http://schemas.microsoft.com/office/powerpoint/2010/main" val="17846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17</a:t>
            </a:fld>
            <a:endParaRPr lang="en-GB" dirty="0"/>
          </a:p>
        </p:txBody>
      </p:sp>
    </p:spTree>
    <p:extLst>
      <p:ext uri="{BB962C8B-B14F-4D97-AF65-F5344CB8AC3E}">
        <p14:creationId xmlns:p14="http://schemas.microsoft.com/office/powerpoint/2010/main" val="994341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300" dirty="0"/>
              <a:t>基本科学指标数据库（</a:t>
            </a:r>
            <a:r>
              <a:rPr lang="en-US" altLang="zh-CN" sz="1300" dirty="0"/>
              <a:t>Essential Science Indicators</a:t>
            </a:r>
            <a:r>
              <a:rPr lang="zh-CN" altLang="en-US" sz="1300" dirty="0"/>
              <a:t>，简称</a:t>
            </a:r>
            <a:r>
              <a:rPr lang="en-US" altLang="zh-CN" sz="1300" dirty="0"/>
              <a:t>ESI</a:t>
            </a:r>
            <a:r>
              <a:rPr lang="zh-CN" altLang="en-US" sz="1300" dirty="0"/>
              <a:t>）是由世界著名的学术信息出版机构美国科技信息所（</a:t>
            </a:r>
            <a:r>
              <a:rPr lang="en-US" altLang="zh-CN" sz="1300" dirty="0"/>
              <a:t>ISI</a:t>
            </a:r>
            <a:r>
              <a:rPr lang="zh-CN" altLang="en-US" sz="1300" dirty="0"/>
              <a:t>）于</a:t>
            </a:r>
            <a:r>
              <a:rPr lang="en-US" altLang="zh-CN" sz="1300" dirty="0"/>
              <a:t>2001</a:t>
            </a:r>
            <a:r>
              <a:rPr lang="zh-CN" altLang="en-US" sz="1300" dirty="0"/>
              <a:t>年推出的衡量科学研究绩效、跟踪科学发展趋势的基本分析评价工具，是基于汤森路透</a:t>
            </a:r>
            <a:r>
              <a:rPr lang="en-US" altLang="zh-CN" sz="1300" dirty="0"/>
              <a:t>Web of Science</a:t>
            </a:r>
            <a:r>
              <a:rPr lang="zh-CN" altLang="en-US" sz="1300" dirty="0"/>
              <a:t>平台（</a:t>
            </a:r>
            <a:r>
              <a:rPr lang="en-US" altLang="zh-CN" sz="1300" dirty="0"/>
              <a:t>SCIE/SSCI</a:t>
            </a:r>
            <a:r>
              <a:rPr lang="zh-CN" altLang="en-US" sz="1300" dirty="0"/>
              <a:t>）所收录的全球</a:t>
            </a:r>
            <a:r>
              <a:rPr lang="en-US" altLang="zh-CN" sz="1300" dirty="0"/>
              <a:t>12000</a:t>
            </a:r>
            <a:r>
              <a:rPr lang="zh-CN" altLang="en-US" sz="1300" dirty="0"/>
              <a:t>多种学术期刊的</a:t>
            </a:r>
            <a:r>
              <a:rPr lang="en-US" altLang="zh-CN" sz="1300" dirty="0"/>
              <a:t>1000</a:t>
            </a:r>
            <a:r>
              <a:rPr lang="zh-CN" altLang="en-US" sz="1300" dirty="0"/>
              <a:t>多万条文献记录而建立的计量分析数据库，</a:t>
            </a:r>
            <a:r>
              <a:rPr lang="en-US" altLang="zh-CN" sz="1300" dirty="0"/>
              <a:t>ESI</a:t>
            </a:r>
            <a:r>
              <a:rPr lang="zh-CN" altLang="en-US" sz="1300" dirty="0"/>
              <a:t>已成为当今世界范围内普遍用以评价高校、学术机构、国家</a:t>
            </a:r>
            <a:r>
              <a:rPr lang="en-US" altLang="zh-CN" sz="1300" dirty="0"/>
              <a:t>/</a:t>
            </a:r>
            <a:r>
              <a:rPr lang="zh-CN" altLang="en-US" sz="1300" dirty="0"/>
              <a:t>地区国际学术水平及影响力的重要评价指标工具之一。</a:t>
            </a:r>
            <a:endParaRPr lang="en-US" altLang="zh-CN" sz="1300" dirty="0"/>
          </a:p>
          <a:p>
            <a:r>
              <a:rPr lang="zh-CN" altLang="en-US" sz="1700" dirty="0"/>
              <a:t>黑色为西华大学未涉及学科（</a:t>
            </a:r>
            <a:r>
              <a:rPr lang="en-US" altLang="zh-CN" sz="1700" dirty="0"/>
              <a:t>2018</a:t>
            </a:r>
            <a:r>
              <a:rPr lang="zh-CN" altLang="en-US" sz="1700" dirty="0"/>
              <a:t>年</a:t>
            </a:r>
            <a:r>
              <a:rPr lang="en-US" altLang="zh-CN" sz="1700" dirty="0"/>
              <a:t>5</a:t>
            </a:r>
            <a:r>
              <a:rPr lang="zh-CN" altLang="en-US" sz="1700" dirty="0"/>
              <a:t>月</a:t>
            </a:r>
            <a:r>
              <a:rPr lang="en-US" altLang="zh-CN" sz="1700" dirty="0"/>
              <a:t>ESI</a:t>
            </a:r>
            <a:r>
              <a:rPr lang="zh-CN" altLang="en-US" sz="1700" dirty="0"/>
              <a:t>数据）</a:t>
            </a:r>
            <a:endParaRPr lang="en-US" altLang="zh-CN" sz="1700" dirty="0"/>
          </a:p>
          <a:p>
            <a:pPr defTabSz="990752"/>
            <a:r>
              <a:rPr lang="zh-CN" altLang="en-US" sz="1700" dirty="0"/>
              <a:t>一级学科和</a:t>
            </a:r>
            <a:r>
              <a:rPr lang="en-US" altLang="zh-CN" sz="1700" dirty="0"/>
              <a:t>ESI</a:t>
            </a:r>
            <a:r>
              <a:rPr lang="zh-CN" altLang="en-US" sz="1700" dirty="0"/>
              <a:t>学科并无直接对应关系</a:t>
            </a:r>
          </a:p>
          <a:p>
            <a:endParaRPr lang="zh-CN" altLang="en-US" sz="1700" dirty="0"/>
          </a:p>
        </p:txBody>
      </p:sp>
      <p:sp>
        <p:nvSpPr>
          <p:cNvPr id="4" name="灯片编号占位符 3"/>
          <p:cNvSpPr>
            <a:spLocks noGrp="1"/>
          </p:cNvSpPr>
          <p:nvPr>
            <p:ph type="sldNum" sz="quarter" idx="10"/>
          </p:nvPr>
        </p:nvSpPr>
        <p:spPr/>
        <p:txBody>
          <a:bodyPr/>
          <a:lstStyle/>
          <a:p>
            <a:fld id="{A26B02EC-97C0-4E19-AA45-E904FCC1D11E}" type="slidenum">
              <a:rPr lang="en-GB" smtClean="0"/>
              <a:pPr/>
              <a:t>18</a:t>
            </a:fld>
            <a:endParaRPr lang="en-GB" dirty="0"/>
          </a:p>
        </p:txBody>
      </p:sp>
    </p:spTree>
    <p:extLst>
      <p:ext uri="{BB962C8B-B14F-4D97-AF65-F5344CB8AC3E}">
        <p14:creationId xmlns:p14="http://schemas.microsoft.com/office/powerpoint/2010/main" val="3237929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2018</a:t>
            </a:r>
            <a:r>
              <a:rPr lang="zh-CN" altLang="en-US" dirty="0" smtClean="0"/>
              <a:t>年</a:t>
            </a:r>
            <a:r>
              <a:rPr lang="en-US" altLang="zh-CN" dirty="0" smtClean="0"/>
              <a:t>5</a:t>
            </a:r>
            <a:r>
              <a:rPr lang="zh-CN" altLang="en-US" dirty="0" smtClean="0"/>
              <a:t>月，江苏省已有</a:t>
            </a:r>
            <a:r>
              <a:rPr lang="en-US" altLang="zh-CN" dirty="0" smtClean="0"/>
              <a:t>109</a:t>
            </a:r>
            <a:r>
              <a:rPr lang="zh-CN" altLang="en-US" dirty="0" smtClean="0"/>
              <a:t>个学科进入</a:t>
            </a:r>
            <a:r>
              <a:rPr lang="en-US" altLang="zh-CN" dirty="0" smtClean="0"/>
              <a:t>ESI</a:t>
            </a:r>
            <a:r>
              <a:rPr lang="zh-CN" altLang="en-US" dirty="0" smtClean="0"/>
              <a:t>前</a:t>
            </a:r>
            <a:r>
              <a:rPr lang="en-US" altLang="zh-CN" dirty="0" smtClean="0"/>
              <a:t>1%</a:t>
            </a:r>
            <a:r>
              <a:rPr lang="zh-CN" altLang="en-US" dirty="0" smtClean="0"/>
              <a:t>，已提前完成</a:t>
            </a:r>
            <a:r>
              <a:rPr lang="en-US" altLang="zh-CN" dirty="0" smtClean="0"/>
              <a:t>2020</a:t>
            </a:r>
            <a:r>
              <a:rPr lang="zh-CN" altLang="en-US" dirty="0" smtClean="0"/>
              <a:t>年建设目标</a:t>
            </a:r>
            <a:endParaRPr lang="en-US" altLang="zh-CN" dirty="0" smtClean="0"/>
          </a:p>
          <a:p>
            <a:r>
              <a:rPr lang="zh-CN" altLang="en-US" dirty="0" smtClean="0"/>
              <a:t>第四轮学科评估</a:t>
            </a:r>
            <a:r>
              <a:rPr lang="en-US" altLang="zh-CN" dirty="0" smtClean="0"/>
              <a:t>A</a:t>
            </a:r>
            <a:r>
              <a:rPr lang="zh-CN" altLang="en-US" dirty="0" smtClean="0"/>
              <a:t>类学科川内</a:t>
            </a:r>
            <a:r>
              <a:rPr lang="en-US" altLang="zh-CN" dirty="0" smtClean="0"/>
              <a:t>7</a:t>
            </a:r>
            <a:r>
              <a:rPr lang="zh-CN" altLang="en-US" dirty="0" smtClean="0"/>
              <a:t>所高校：四川大学、电子科技大学、西南交通大学、四川农业大学、西南财经大学、西南石油大学、成都体育学院 </a:t>
            </a:r>
            <a:endParaRPr lang="en-US" altLang="zh-CN" dirty="0" smtClean="0"/>
          </a:p>
          <a:p>
            <a:r>
              <a:rPr lang="en-US" altLang="zh-CN" sz="1300" dirty="0"/>
              <a:t>ESI</a:t>
            </a:r>
            <a:r>
              <a:rPr lang="zh-CN" altLang="en-US" sz="1300" dirty="0"/>
              <a:t>前</a:t>
            </a:r>
            <a:r>
              <a:rPr lang="en-US" altLang="zh-CN" sz="1300" dirty="0"/>
              <a:t>1%</a:t>
            </a:r>
            <a:r>
              <a:rPr lang="zh-CN" altLang="en-US" sz="1300" dirty="0"/>
              <a:t>川内</a:t>
            </a:r>
            <a:r>
              <a:rPr lang="en-US" altLang="zh-CN" sz="1300" dirty="0"/>
              <a:t>8</a:t>
            </a:r>
            <a:r>
              <a:rPr lang="zh-CN" altLang="en-US" sz="1300" dirty="0"/>
              <a:t>所高校分：四川大学</a:t>
            </a:r>
            <a:r>
              <a:rPr lang="zh-CN" altLang="en-US" dirty="0" smtClean="0"/>
              <a:t>、</a:t>
            </a:r>
            <a:r>
              <a:rPr lang="zh-CN" altLang="en-US" sz="1300" dirty="0"/>
              <a:t>电子科技大学</a:t>
            </a:r>
            <a:r>
              <a:rPr lang="zh-CN" altLang="en-US" dirty="0" smtClean="0"/>
              <a:t>、</a:t>
            </a:r>
            <a:r>
              <a:rPr lang="zh-CN" altLang="en-US" sz="1300" dirty="0"/>
              <a:t>西南交通大学</a:t>
            </a:r>
            <a:r>
              <a:rPr lang="zh-CN" altLang="en-US" dirty="0" smtClean="0"/>
              <a:t>、</a:t>
            </a:r>
            <a:r>
              <a:rPr lang="zh-CN" altLang="en-US" sz="1300" dirty="0"/>
              <a:t>四川农业大学</a:t>
            </a:r>
            <a:r>
              <a:rPr lang="zh-CN" altLang="en-US" dirty="0" smtClean="0"/>
              <a:t>、</a:t>
            </a:r>
            <a:r>
              <a:rPr lang="zh-CN" altLang="en-US" sz="1300" dirty="0"/>
              <a:t>西南石油大学</a:t>
            </a:r>
            <a:r>
              <a:rPr lang="zh-CN" altLang="en-US" dirty="0" smtClean="0"/>
              <a:t>、</a:t>
            </a:r>
            <a:r>
              <a:rPr lang="zh-CN" altLang="en-US" sz="1300" dirty="0"/>
              <a:t>西南医科大学</a:t>
            </a:r>
            <a:r>
              <a:rPr lang="zh-CN" altLang="en-US" dirty="0" smtClean="0"/>
              <a:t>、</a:t>
            </a:r>
            <a:r>
              <a:rPr lang="zh-CN" altLang="en-US" sz="1300" dirty="0"/>
              <a:t>成都理工大学</a:t>
            </a:r>
            <a:r>
              <a:rPr lang="zh-CN" altLang="en-US" dirty="0" smtClean="0"/>
              <a:t>、</a:t>
            </a:r>
            <a:r>
              <a:rPr lang="zh-CN" altLang="en-US" sz="1300" dirty="0"/>
              <a:t>川北医学院</a:t>
            </a:r>
            <a:r>
              <a:rPr lang="zh-CN" altLang="en-US" dirty="0" smtClean="0"/>
              <a:t> </a:t>
            </a:r>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19</a:t>
            </a:fld>
            <a:endParaRPr lang="en-GB" dirty="0"/>
          </a:p>
        </p:txBody>
      </p:sp>
    </p:spTree>
    <p:extLst>
      <p:ext uri="{BB962C8B-B14F-4D97-AF65-F5344CB8AC3E}">
        <p14:creationId xmlns:p14="http://schemas.microsoft.com/office/powerpoint/2010/main" val="3766544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710407" y="4925407"/>
            <a:ext cx="5683250" cy="4029879"/>
          </a:xfrm>
          <a:prstGeom prst="rect">
            <a:avLst/>
          </a:prstGeom>
        </p:spPr>
        <p:txBody>
          <a:bodyPr/>
          <a:lstStyle/>
          <a:p>
            <a:endParaRPr kumimoji="1" lang="zh-CN" altLang="en-US" dirty="0"/>
          </a:p>
        </p:txBody>
      </p:sp>
      <p:sp>
        <p:nvSpPr>
          <p:cNvPr id="4" name="日期占位符 3"/>
          <p:cNvSpPr>
            <a:spLocks noGrp="1"/>
          </p:cNvSpPr>
          <p:nvPr>
            <p:ph type="dt" idx="10"/>
          </p:nvPr>
        </p:nvSpPr>
        <p:spPr/>
        <p:txBody>
          <a:bodyPr/>
          <a:lstStyle/>
          <a:p>
            <a:pPr>
              <a:defRPr/>
            </a:pPr>
            <a:fld id="{E92B7566-F29E-4085-A56F-688C9A7C6141}" type="datetime1">
              <a:rPr lang="zh-CN" altLang="en-US" smtClean="0"/>
              <a:pPr>
                <a:defRPr/>
              </a:pPr>
              <a:t>2019-12-25</a:t>
            </a:fld>
            <a:endParaRPr lang="en-US" altLang="zh-CN"/>
          </a:p>
        </p:txBody>
      </p:sp>
      <p:sp>
        <p:nvSpPr>
          <p:cNvPr id="5" name="幻灯片编号占位符 4"/>
          <p:cNvSpPr>
            <a:spLocks noGrp="1"/>
          </p:cNvSpPr>
          <p:nvPr>
            <p:ph type="sldNum" sz="quarter" idx="11"/>
          </p:nvPr>
        </p:nvSpPr>
        <p:spPr/>
        <p:txBody>
          <a:bodyPr/>
          <a:lstStyle/>
          <a:p>
            <a:pPr>
              <a:defRPr/>
            </a:pPr>
            <a:fld id="{FB7B8DD6-33F9-4315-BDF0-32BE9AFF08A3}" type="slidenum">
              <a:rPr lang="zh-CN" altLang="en-US" smtClean="0"/>
              <a:pPr>
                <a:defRPr/>
              </a:pPr>
              <a:t>21</a:t>
            </a:fld>
            <a:endParaRPr lang="en-US" altLang="zh-CN"/>
          </a:p>
        </p:txBody>
      </p:sp>
    </p:spTree>
    <p:extLst>
      <p:ext uri="{BB962C8B-B14F-4D97-AF65-F5344CB8AC3E}">
        <p14:creationId xmlns:p14="http://schemas.microsoft.com/office/powerpoint/2010/main" val="42660491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5A406BC-D7D8-4BC7-9764-9CCB5A963F1C}" type="slidenum">
              <a:rPr lang="zh-CN" altLang="en-US" smtClean="0">
                <a:latin typeface="Calibri" panose="020F0502020204030204" pitchFamily="34" charset="0"/>
              </a:rPr>
              <a:pPr/>
              <a:t>24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6365973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010D82-7047-4CD6-8E7F-27AAC0BD12ED}" type="slidenum">
              <a:rPr lang="zh-CN" altLang="en-US" smtClean="0"/>
              <a:pPr/>
              <a:t>25</a:t>
            </a:fld>
            <a:endParaRPr lang="zh-CN" altLang="en-US"/>
          </a:p>
        </p:txBody>
      </p:sp>
    </p:spTree>
    <p:extLst>
      <p:ext uri="{BB962C8B-B14F-4D97-AF65-F5344CB8AC3E}">
        <p14:creationId xmlns:p14="http://schemas.microsoft.com/office/powerpoint/2010/main" val="41485895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28</a:t>
            </a:fld>
            <a:endParaRPr lang="zh-CN" altLang="en-US"/>
          </a:p>
        </p:txBody>
      </p:sp>
    </p:spTree>
    <p:extLst>
      <p:ext uri="{BB962C8B-B14F-4D97-AF65-F5344CB8AC3E}">
        <p14:creationId xmlns:p14="http://schemas.microsoft.com/office/powerpoint/2010/main" val="20435610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65EB536D-70D4-4548-A52D-216E3A92DAC9}" type="slidenum">
              <a:rPr lang="zh-CN" altLang="en-US" smtClean="0"/>
              <a:pPr/>
              <a:t>29</a:t>
            </a:fld>
            <a:endParaRPr lang="zh-CN" altLang="en-US"/>
          </a:p>
        </p:txBody>
      </p:sp>
    </p:spTree>
    <p:extLst>
      <p:ext uri="{BB962C8B-B14F-4D97-AF65-F5344CB8AC3E}">
        <p14:creationId xmlns:p14="http://schemas.microsoft.com/office/powerpoint/2010/main" val="37291767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B9AA98F-6474-4A59-A3C8-82662F366263}" type="slidenum">
              <a:rPr lang="zh-CN" altLang="en-US" smtClean="0"/>
              <a:pPr/>
              <a:t>2</a:t>
            </a:fld>
            <a:endParaRPr lang="zh-CN" altLang="en-US"/>
          </a:p>
        </p:txBody>
      </p:sp>
    </p:spTree>
    <p:extLst>
      <p:ext uri="{BB962C8B-B14F-4D97-AF65-F5344CB8AC3E}">
        <p14:creationId xmlns:p14="http://schemas.microsoft.com/office/powerpoint/2010/main" val="8041715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300" dirty="0"/>
              <a:t>基本科学指标数据库（</a:t>
            </a:r>
            <a:r>
              <a:rPr lang="en-US" altLang="zh-CN" sz="1300" dirty="0"/>
              <a:t>Essential Science Indicators</a:t>
            </a:r>
            <a:r>
              <a:rPr lang="zh-CN" altLang="en-US" sz="1300" dirty="0"/>
              <a:t>，简称</a:t>
            </a:r>
            <a:r>
              <a:rPr lang="en-US" altLang="zh-CN" sz="1300" dirty="0"/>
              <a:t>ESI</a:t>
            </a:r>
            <a:r>
              <a:rPr lang="zh-CN" altLang="en-US" sz="1300" dirty="0"/>
              <a:t>）是由世界著名的学术信息出版机构美国科技信息研究所（</a:t>
            </a:r>
            <a:r>
              <a:rPr lang="en-US" altLang="zh-CN" sz="1300" dirty="0"/>
              <a:t>ISI</a:t>
            </a:r>
            <a:r>
              <a:rPr lang="zh-CN" altLang="en-US" sz="1300" dirty="0"/>
              <a:t>）于</a:t>
            </a:r>
            <a:r>
              <a:rPr lang="en-US" altLang="zh-CN" sz="1300" dirty="0"/>
              <a:t>2001</a:t>
            </a:r>
            <a:r>
              <a:rPr lang="zh-CN" altLang="en-US" sz="1300" dirty="0"/>
              <a:t>年推出的衡量科学研究绩效、跟踪科学发展趋势的基本分析评价工具。</a:t>
            </a:r>
            <a:endParaRPr lang="en-US" altLang="zh-CN" sz="1300" dirty="0"/>
          </a:p>
          <a:p>
            <a:r>
              <a:rPr lang="zh-CN" altLang="zh-CN" sz="1300" dirty="0"/>
              <a:t>基于情报学、文献计量学从一级学科评估、</a:t>
            </a:r>
            <a:r>
              <a:rPr lang="en-US" altLang="zh-CN" sz="1300" dirty="0"/>
              <a:t>ESI</a:t>
            </a:r>
            <a:r>
              <a:rPr lang="zh-CN" altLang="zh-CN" sz="1300" dirty="0"/>
              <a:t>学科排名和世界大学学术排名等视角开展研究与分析，定制了不同层次和视角的学科分析报告。从国家、机构、学科、学院等层面全面盘点了我校学科的整体情况，析出优势学科，挖掘潜力学科，并通过定期跟踪，持续见证、跟踪及预测了我校学科发展的各个关键节点。</a:t>
            </a:r>
            <a:r>
              <a:rPr lang="zh-CN" altLang="zh-CN" dirty="0">
                <a:effectLst/>
              </a:rPr>
              <a:t> </a:t>
            </a:r>
            <a:endParaRPr kumimoji="1" lang="zh-CN" altLang="en-US" dirty="0"/>
          </a:p>
        </p:txBody>
      </p:sp>
      <p:sp>
        <p:nvSpPr>
          <p:cNvPr id="4" name="幻灯片编号占位符 3"/>
          <p:cNvSpPr>
            <a:spLocks noGrp="1"/>
          </p:cNvSpPr>
          <p:nvPr>
            <p:ph type="sldNum" sz="quarter" idx="10"/>
          </p:nvPr>
        </p:nvSpPr>
        <p:spPr/>
        <p:txBody>
          <a:bodyPr/>
          <a:lstStyle/>
          <a:p>
            <a:fld id="{65EB536D-70D4-4548-A52D-216E3A92DAC9}" type="slidenum">
              <a:rPr lang="zh-CN" altLang="en-US" smtClean="0"/>
              <a:pPr/>
              <a:t>30</a:t>
            </a:fld>
            <a:endParaRPr lang="zh-CN" altLang="en-US"/>
          </a:p>
        </p:txBody>
      </p:sp>
    </p:spTree>
    <p:extLst>
      <p:ext uri="{BB962C8B-B14F-4D97-AF65-F5344CB8AC3E}">
        <p14:creationId xmlns:p14="http://schemas.microsoft.com/office/powerpoint/2010/main" val="28359647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752">
              <a:defRPr/>
            </a:pPr>
            <a:r>
              <a:rPr lang="zh-CN" altLang="zh-CN" sz="1300" dirty="0"/>
              <a:t>历时</a:t>
            </a:r>
            <a:r>
              <a:rPr lang="en-US" altLang="zh-CN" sz="1300" dirty="0"/>
              <a:t>2</a:t>
            </a:r>
            <a:r>
              <a:rPr lang="zh-CN" altLang="zh-CN" sz="1300" dirty="0"/>
              <a:t>年构建了“电子信息学科”的世界大学排名体系，定标比超了我校一流学科与世界一流大学的差距，</a:t>
            </a:r>
          </a:p>
          <a:p>
            <a:endParaRPr kumimoji="1" lang="zh-CN" altLang="en-US" dirty="0"/>
          </a:p>
        </p:txBody>
      </p:sp>
      <p:sp>
        <p:nvSpPr>
          <p:cNvPr id="4" name="幻灯片编号占位符 3"/>
          <p:cNvSpPr>
            <a:spLocks noGrp="1"/>
          </p:cNvSpPr>
          <p:nvPr>
            <p:ph type="sldNum" sz="quarter" idx="10"/>
          </p:nvPr>
        </p:nvSpPr>
        <p:spPr/>
        <p:txBody>
          <a:bodyPr/>
          <a:lstStyle/>
          <a:p>
            <a:fld id="{65EB536D-70D4-4548-A52D-216E3A92DAC9}" type="slidenum">
              <a:rPr lang="zh-CN" altLang="en-US" smtClean="0"/>
              <a:pPr/>
              <a:t>32</a:t>
            </a:fld>
            <a:endParaRPr lang="zh-CN" altLang="en-US"/>
          </a:p>
        </p:txBody>
      </p:sp>
    </p:spTree>
    <p:extLst>
      <p:ext uri="{BB962C8B-B14F-4D97-AF65-F5344CB8AC3E}">
        <p14:creationId xmlns:p14="http://schemas.microsoft.com/office/powerpoint/2010/main" val="11025793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752">
              <a:defRPr/>
            </a:pPr>
            <a:r>
              <a:rPr lang="zh-CN" altLang="zh-CN" sz="1300" dirty="0"/>
              <a:t>围绕学科开展了的学者遴选分析，引进高层次人才的评估分析，支持人才引进</a:t>
            </a:r>
            <a:r>
              <a:rPr lang="zh-CN" altLang="en-US" sz="1300" dirty="0"/>
              <a:t>，</a:t>
            </a:r>
            <a:endParaRPr lang="zh-CN" altLang="zh-CN" sz="1300" dirty="0"/>
          </a:p>
          <a:p>
            <a:endParaRPr lang="zh-CN" altLang="en-US" dirty="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33</a:t>
            </a:fld>
            <a:endParaRPr lang="zh-CN" altLang="en-US"/>
          </a:p>
        </p:txBody>
      </p:sp>
    </p:spTree>
    <p:extLst>
      <p:ext uri="{BB962C8B-B14F-4D97-AF65-F5344CB8AC3E}">
        <p14:creationId xmlns:p14="http://schemas.microsoft.com/office/powerpoint/2010/main" val="17220815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65EB536D-70D4-4548-A52D-216E3A92DAC9}" type="slidenum">
              <a:rPr lang="zh-CN" altLang="en-US" smtClean="0"/>
              <a:pPr/>
              <a:t>34</a:t>
            </a:fld>
            <a:endParaRPr lang="zh-CN" altLang="en-US"/>
          </a:p>
        </p:txBody>
      </p:sp>
    </p:spTree>
    <p:extLst>
      <p:ext uri="{BB962C8B-B14F-4D97-AF65-F5344CB8AC3E}">
        <p14:creationId xmlns:p14="http://schemas.microsoft.com/office/powerpoint/2010/main" val="508044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1818266-2FC3-4518-8F9C-306172F4478D}" type="slidenum">
              <a:rPr lang="zh-CN" altLang="en-US" smtClean="0"/>
              <a:pPr/>
              <a:t>35</a:t>
            </a:fld>
            <a:endParaRPr lang="zh-CN" altLang="en-US"/>
          </a:p>
        </p:txBody>
      </p:sp>
    </p:spTree>
    <p:extLst>
      <p:ext uri="{BB962C8B-B14F-4D97-AF65-F5344CB8AC3E}">
        <p14:creationId xmlns:p14="http://schemas.microsoft.com/office/powerpoint/2010/main" val="1093562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710407" y="4925407"/>
            <a:ext cx="5683250" cy="4029879"/>
          </a:xfrm>
          <a:prstGeom prst="rect">
            <a:avLst/>
          </a:prstGeom>
        </p:spPr>
        <p:txBody>
          <a:bodyPr/>
          <a:lstStyle/>
          <a:p>
            <a:r>
              <a:rPr lang="zh-CN" altLang="en-US" dirty="0" smtClean="0"/>
              <a:t>但是我们的工作刚刚起步</a:t>
            </a:r>
            <a:endParaRPr lang="zh-CN" altLang="en-US" dirty="0"/>
          </a:p>
        </p:txBody>
      </p:sp>
      <p:sp>
        <p:nvSpPr>
          <p:cNvPr id="4" name="日期占位符 3"/>
          <p:cNvSpPr>
            <a:spLocks noGrp="1"/>
          </p:cNvSpPr>
          <p:nvPr>
            <p:ph type="dt" idx="10"/>
          </p:nvPr>
        </p:nvSpPr>
        <p:spPr/>
        <p:txBody>
          <a:bodyPr/>
          <a:lstStyle/>
          <a:p>
            <a:pPr>
              <a:defRPr/>
            </a:pPr>
            <a:fld id="{E92B7566-F29E-4085-A56F-688C9A7C6141}" type="datetime1">
              <a:rPr lang="zh-CN" altLang="en-US" smtClean="0"/>
              <a:pPr>
                <a:defRPr/>
              </a:pPr>
              <a:t>2019-12-25</a:t>
            </a:fld>
            <a:endParaRPr lang="en-US" altLang="zh-CN"/>
          </a:p>
        </p:txBody>
      </p:sp>
      <p:sp>
        <p:nvSpPr>
          <p:cNvPr id="5" name="灯片编号占位符 4"/>
          <p:cNvSpPr>
            <a:spLocks noGrp="1"/>
          </p:cNvSpPr>
          <p:nvPr>
            <p:ph type="sldNum" sz="quarter" idx="11"/>
          </p:nvPr>
        </p:nvSpPr>
        <p:spPr/>
        <p:txBody>
          <a:bodyPr/>
          <a:lstStyle/>
          <a:p>
            <a:pPr>
              <a:defRPr/>
            </a:pPr>
            <a:fld id="{FB7B8DD6-33F9-4315-BDF0-32BE9AFF08A3}" type="slidenum">
              <a:rPr lang="zh-CN" altLang="en-US" smtClean="0"/>
              <a:pPr>
                <a:defRPr/>
              </a:pPr>
              <a:t>36</a:t>
            </a:fld>
            <a:endParaRPr lang="en-US" altLang="zh-CN"/>
          </a:p>
        </p:txBody>
      </p:sp>
    </p:spTree>
    <p:extLst>
      <p:ext uri="{BB962C8B-B14F-4D97-AF65-F5344CB8AC3E}">
        <p14:creationId xmlns:p14="http://schemas.microsoft.com/office/powerpoint/2010/main" val="42553673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752">
              <a:defRPr/>
            </a:pPr>
            <a:r>
              <a:rPr lang="zh-CN" altLang="en-US" dirty="0"/>
              <a:t>电子科大专利分析报告：对本校专利的基本盘点，包括申请授权趋势、技术分布、国别布局等等，对专利进行价值筛选，找到潜在的重要专利。为专利维持和运营转移提供参考</a:t>
            </a:r>
            <a:r>
              <a:rPr lang="zh-CN" altLang="en-US" dirty="0" smtClean="0"/>
              <a:t>对象。结论：</a:t>
            </a:r>
            <a:endParaRPr lang="en-US" altLang="zh-CN" dirty="0" smtClean="0"/>
          </a:p>
          <a:p>
            <a:pPr marL="371532" indent="-371532">
              <a:lnSpc>
                <a:spcPct val="130000"/>
              </a:lnSpc>
              <a:buFont typeface="Arial" panose="020B0604020202020204" pitchFamily="34" charset="0"/>
              <a:buChar char="•"/>
            </a:pPr>
            <a:r>
              <a:rPr lang="zh-CN" altLang="en-US" sz="1300" b="1" dirty="0">
                <a:solidFill>
                  <a:srgbClr val="C85C12"/>
                </a:solidFill>
                <a:latin typeface="微软雅黑" panose="020B0503020204020204" pitchFamily="34" charset="-122"/>
                <a:ea typeface="微软雅黑" panose="020B0503020204020204" pitchFamily="34" charset="-122"/>
              </a:rPr>
              <a:t>专利申请量迅速增长，但未获得授权和失效专利约占</a:t>
            </a:r>
            <a:r>
              <a:rPr lang="en-US" altLang="zh-CN" sz="1300" b="1" dirty="0">
                <a:solidFill>
                  <a:srgbClr val="C85C12"/>
                </a:solidFill>
                <a:latin typeface="微软雅黑" panose="020B0503020204020204" pitchFamily="34" charset="-122"/>
                <a:ea typeface="微软雅黑" panose="020B0503020204020204" pitchFamily="34" charset="-122"/>
              </a:rPr>
              <a:t>23%</a:t>
            </a:r>
            <a:r>
              <a:rPr lang="zh-CN" altLang="en-US" sz="1300" b="1" dirty="0">
                <a:solidFill>
                  <a:srgbClr val="C85C12"/>
                </a:solidFill>
                <a:latin typeface="微软雅黑" panose="020B0503020204020204" pitchFamily="34" charset="-122"/>
                <a:ea typeface="微软雅黑" panose="020B0503020204020204" pitchFamily="34" charset="-122"/>
              </a:rPr>
              <a:t>；专利质量和维持情况有待提高；专利领域分布集中，且绝大部分为中国专利（</a:t>
            </a:r>
            <a:r>
              <a:rPr lang="en-US" altLang="zh-CN" sz="1300" b="1" dirty="0">
                <a:solidFill>
                  <a:srgbClr val="C85C12"/>
                </a:solidFill>
                <a:latin typeface="微软雅黑" panose="020B0503020204020204" pitchFamily="34" charset="-122"/>
                <a:ea typeface="微软雅黑" panose="020B0503020204020204" pitchFamily="34" charset="-122"/>
              </a:rPr>
              <a:t>98.07%</a:t>
            </a:r>
            <a:r>
              <a:rPr lang="zh-CN" altLang="en-US" sz="1300" b="1" dirty="0">
                <a:solidFill>
                  <a:srgbClr val="C85C12"/>
                </a:solidFill>
                <a:latin typeface="微软雅黑" panose="020B0503020204020204" pitchFamily="34" charset="-122"/>
                <a:ea typeface="微软雅黑" panose="020B0503020204020204" pitchFamily="34" charset="-122"/>
              </a:rPr>
              <a:t>）。</a:t>
            </a:r>
            <a:endParaRPr lang="en-US" altLang="zh-CN" sz="1300" b="1" dirty="0">
              <a:solidFill>
                <a:srgbClr val="C85C12"/>
              </a:solidFill>
              <a:latin typeface="微软雅黑" panose="020B0503020204020204" pitchFamily="34" charset="-122"/>
              <a:ea typeface="微软雅黑" panose="020B0503020204020204" pitchFamily="34" charset="-122"/>
            </a:endParaRPr>
          </a:p>
          <a:p>
            <a:pPr>
              <a:lnSpc>
                <a:spcPct val="130000"/>
              </a:lnSpc>
            </a:pPr>
            <a:r>
              <a:rPr lang="zh-CN" altLang="en-US" sz="1500" b="1" dirty="0">
                <a:solidFill>
                  <a:schemeClr val="accent1">
                    <a:lumMod val="75000"/>
                  </a:schemeClr>
                </a:solidFill>
                <a:latin typeface="微软雅黑" panose="020B0503020204020204" pitchFamily="34" charset="-122"/>
                <a:ea typeface="微软雅黑" panose="020B0503020204020204" pitchFamily="34" charset="-122"/>
              </a:rPr>
              <a:t>优势专业发展情况：</a:t>
            </a:r>
            <a:r>
              <a:rPr lang="zh-CN" altLang="en-US" sz="1500" b="1" dirty="0">
                <a:solidFill>
                  <a:srgbClr val="C85C12"/>
                </a:solidFill>
                <a:latin typeface="微软雅黑" panose="020B0503020204020204" pitchFamily="34" charset="-122"/>
                <a:ea typeface="微软雅黑" panose="020B0503020204020204" pitchFamily="34" charset="-122"/>
              </a:rPr>
              <a:t>专利产出矩阵，技术发展矩阵分析：</a:t>
            </a:r>
            <a:r>
              <a:rPr lang="zh-CN" altLang="en-US" dirty="0" smtClean="0">
                <a:latin typeface="微软雅黑" panose="020B0503020204020204" pitchFamily="34" charset="-122"/>
                <a:ea typeface="微软雅黑" panose="020B0503020204020204" pitchFamily="34" charset="-122"/>
              </a:rPr>
              <a:t>例：半导体为传统优势领域，专利产出高，但成长率趋缓，且技术的成长潜力率较低。该专业虽是我校重点技术领域，但技术发展放缓。</a:t>
            </a:r>
            <a:endParaRPr lang="en-US" altLang="zh-CN" dirty="0" smtClean="0">
              <a:latin typeface="微软雅黑" panose="020B0503020204020204" pitchFamily="34" charset="-122"/>
              <a:ea typeface="微软雅黑" panose="020B0503020204020204" pitchFamily="34" charset="-122"/>
            </a:endParaRPr>
          </a:p>
          <a:p>
            <a:pPr>
              <a:lnSpc>
                <a:spcPct val="130000"/>
              </a:lnSpc>
            </a:pPr>
            <a:r>
              <a:rPr lang="zh-CN" altLang="en-US" sz="1300" b="1" dirty="0">
                <a:solidFill>
                  <a:schemeClr val="accent1">
                    <a:lumMod val="75000"/>
                  </a:schemeClr>
                </a:solidFill>
                <a:latin typeface="微软雅黑" panose="020B0503020204020204" pitchFamily="34" charset="-122"/>
                <a:ea typeface="微软雅黑" panose="020B0503020204020204" pitchFamily="34" charset="-122"/>
              </a:rPr>
              <a:t>产学共创合作情况：</a:t>
            </a:r>
            <a:r>
              <a:rPr lang="zh-CN" altLang="en-US" sz="1300" b="1" dirty="0">
                <a:solidFill>
                  <a:srgbClr val="C85C12"/>
                </a:solidFill>
                <a:latin typeface="微软雅黑" panose="020B0503020204020204" pitchFamily="34" charset="-122"/>
                <a:ea typeface="微软雅黑" panose="020B0503020204020204" pitchFamily="34" charset="-122"/>
              </a:rPr>
              <a:t>与企业合作的论文和专利都较少，关联度不强。</a:t>
            </a:r>
            <a:endParaRPr lang="en-US" altLang="zh-CN" sz="1300" b="1" dirty="0">
              <a:solidFill>
                <a:srgbClr val="C85C12"/>
              </a:solidFill>
              <a:latin typeface="微软雅黑" panose="020B0503020204020204" pitchFamily="34" charset="-122"/>
              <a:ea typeface="微软雅黑" panose="020B0503020204020204" pitchFamily="34" charset="-122"/>
            </a:endParaRPr>
          </a:p>
          <a:p>
            <a:pPr defTabSz="990752">
              <a:lnSpc>
                <a:spcPct val="130000"/>
              </a:lnSpc>
              <a:defRPr/>
            </a:pPr>
            <a:endParaRPr lang="en-US" altLang="zh-CN" sz="1300" b="1" dirty="0">
              <a:solidFill>
                <a:schemeClr val="accent1">
                  <a:lumMod val="75000"/>
                </a:schemeClr>
              </a:solidFill>
              <a:latin typeface="微软雅黑" panose="020B0503020204020204" pitchFamily="34" charset="-122"/>
              <a:ea typeface="微软雅黑" panose="020B0503020204020204" pitchFamily="34" charset="-122"/>
            </a:endParaRPr>
          </a:p>
          <a:p>
            <a:pPr defTabSz="990752">
              <a:lnSpc>
                <a:spcPct val="130000"/>
              </a:lnSpc>
              <a:defRPr/>
            </a:pPr>
            <a:endParaRPr lang="zh-CN" altLang="en-US" sz="1300" dirty="0">
              <a:solidFill>
                <a:schemeClr val="accent1">
                  <a:lumMod val="75000"/>
                </a:schemeClr>
              </a:solidFill>
            </a:endParaRPr>
          </a:p>
          <a:p>
            <a:pPr>
              <a:lnSpc>
                <a:spcPct val="130000"/>
              </a:lnSpc>
            </a:pPr>
            <a:endParaRPr lang="zh-CN" altLang="en-US" sz="1300" b="1" dirty="0">
              <a:solidFill>
                <a:srgbClr val="C85C12"/>
              </a:solidFill>
              <a:latin typeface="微软雅黑" panose="020B0503020204020204" pitchFamily="34" charset="-122"/>
              <a:ea typeface="微软雅黑" panose="020B0503020204020204" pitchFamily="34" charset="-122"/>
            </a:endParaRPr>
          </a:p>
          <a:p>
            <a:pPr defTabSz="990752">
              <a:defRPr/>
            </a:pPr>
            <a:endParaRPr lang="en-US" altLang="zh-CN" dirty="0"/>
          </a:p>
          <a:p>
            <a:endParaRPr kumimoji="1" lang="zh-CN" altLang="en-US" dirty="0"/>
          </a:p>
        </p:txBody>
      </p:sp>
      <p:sp>
        <p:nvSpPr>
          <p:cNvPr id="4" name="灯片编号占位符 3"/>
          <p:cNvSpPr>
            <a:spLocks noGrp="1"/>
          </p:cNvSpPr>
          <p:nvPr>
            <p:ph type="sldNum" sz="quarter" idx="5"/>
          </p:nvPr>
        </p:nvSpPr>
        <p:spPr/>
        <p:txBody>
          <a:bodyPr/>
          <a:lstStyle/>
          <a:p>
            <a:fld id="{65EB536D-70D4-4548-A52D-216E3A92DAC9}" type="slidenum">
              <a:rPr lang="zh-CN" altLang="en-US" smtClean="0"/>
              <a:pPr/>
              <a:t>37</a:t>
            </a:fld>
            <a:endParaRPr lang="zh-CN" altLang="en-US"/>
          </a:p>
        </p:txBody>
      </p:sp>
    </p:spTree>
    <p:extLst>
      <p:ext uri="{BB962C8B-B14F-4D97-AF65-F5344CB8AC3E}">
        <p14:creationId xmlns:p14="http://schemas.microsoft.com/office/powerpoint/2010/main" val="40473318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710407" y="4925407"/>
            <a:ext cx="5683250" cy="4029879"/>
          </a:xfrm>
          <a:prstGeom prst="rect">
            <a:avLst/>
          </a:prstGeom>
        </p:spPr>
        <p:txBody>
          <a:bodyPr/>
          <a:lstStyle/>
          <a:p>
            <a:pPr defTabSz="990752">
              <a:defRPr/>
            </a:pPr>
            <a:r>
              <a:rPr lang="zh-CN" altLang="en-US" dirty="0" smtClean="0"/>
              <a:t>在盘点全校近</a:t>
            </a:r>
            <a:r>
              <a:rPr lang="en-US" altLang="zh-CN" dirty="0" smtClean="0"/>
              <a:t>10</a:t>
            </a:r>
            <a:r>
              <a:rPr lang="zh-CN" altLang="en-US" dirty="0" smtClean="0"/>
              <a:t>年的专利产出后，重点关注授权后当前仍处于有效状态的发明专利，一方面对有效专利进行盘点，另一方面结合价值指标进一步筛选出其中的重要专利。三个层次递进的，使决策层更清晰地了解现状。在分析合作情况、运营情况的过程中，也针对当前有效专利的保护指出了一些存在的问题（单独申请的保护范围相对较窄、许可方式过于单一且不利于我方等）。</a:t>
            </a:r>
          </a:p>
          <a:p>
            <a:endParaRPr lang="en-US" altLang="zh-CN" dirty="0" smtClean="0"/>
          </a:p>
          <a:p>
            <a:r>
              <a:rPr lang="zh-CN" altLang="en-US" dirty="0" smtClean="0"/>
              <a:t>对</a:t>
            </a:r>
            <a:r>
              <a:rPr lang="zh-CN" altLang="en-US" dirty="0"/>
              <a:t>重点专利进行引用网络分析，</a:t>
            </a:r>
            <a:r>
              <a:rPr lang="zh-CN" altLang="en-US" sz="1300" dirty="0">
                <a:latin typeface="Arial" panose="020B0604020202020204" pitchFamily="34" charset="0"/>
              </a:rPr>
              <a:t>找出引用网络中的关键专利节点，用以揭示该专利所在的引用技术演化路径。</a:t>
            </a:r>
            <a:endParaRPr lang="en-US" altLang="zh-CN" sz="1300" dirty="0">
              <a:latin typeface="Arial" panose="020B0604020202020204" pitchFamily="34" charset="0"/>
            </a:endParaRPr>
          </a:p>
          <a:p>
            <a:r>
              <a:rPr lang="zh-CN" altLang="en-US" sz="1300" dirty="0">
                <a:latin typeface="Arial" panose="020B0604020202020204" pitchFamily="34" charset="0"/>
              </a:rPr>
              <a:t>图中是一件我校的天线方向的重要专利，根据分析该专利处于引用前端，后期被美国电话电报公司大量的专利引用。</a:t>
            </a:r>
            <a:endParaRPr lang="en-US" altLang="zh-CN" sz="1300" dirty="0">
              <a:latin typeface="Arial" panose="020B0604020202020204" pitchFamily="34" charset="0"/>
            </a:endParaRPr>
          </a:p>
          <a:p>
            <a:r>
              <a:rPr lang="zh-CN" altLang="en-US" sz="1300" dirty="0">
                <a:latin typeface="Arial" panose="020B0604020202020204" pitchFamily="34" charset="0"/>
              </a:rPr>
              <a:t>通过重点专利的引用网络分析，寻找技术发展路线，合作和潜在运营对象</a:t>
            </a:r>
            <a:endParaRPr lang="zh-CN" altLang="en-US" dirty="0"/>
          </a:p>
          <a:p>
            <a:endParaRPr lang="zh-CN" altLang="en-US" dirty="0"/>
          </a:p>
        </p:txBody>
      </p:sp>
      <p:sp>
        <p:nvSpPr>
          <p:cNvPr id="4" name="日期占位符 3"/>
          <p:cNvSpPr>
            <a:spLocks noGrp="1"/>
          </p:cNvSpPr>
          <p:nvPr>
            <p:ph type="dt" idx="10"/>
          </p:nvPr>
        </p:nvSpPr>
        <p:spPr/>
        <p:txBody>
          <a:bodyPr/>
          <a:lstStyle/>
          <a:p>
            <a:pPr>
              <a:defRPr/>
            </a:pPr>
            <a:fld id="{E92B7566-F29E-4085-A56F-688C9A7C6141}" type="datetime1">
              <a:rPr lang="zh-CN" altLang="en-US" smtClean="0"/>
              <a:pPr>
                <a:defRPr/>
              </a:pPr>
              <a:t>2019-12-25</a:t>
            </a:fld>
            <a:endParaRPr lang="en-US" altLang="zh-CN"/>
          </a:p>
        </p:txBody>
      </p:sp>
      <p:sp>
        <p:nvSpPr>
          <p:cNvPr id="5" name="灯片编号占位符 4"/>
          <p:cNvSpPr>
            <a:spLocks noGrp="1"/>
          </p:cNvSpPr>
          <p:nvPr>
            <p:ph type="sldNum" sz="quarter" idx="11"/>
          </p:nvPr>
        </p:nvSpPr>
        <p:spPr/>
        <p:txBody>
          <a:bodyPr/>
          <a:lstStyle/>
          <a:p>
            <a:pPr>
              <a:defRPr/>
            </a:pPr>
            <a:fld id="{FB7B8DD6-33F9-4315-BDF0-32BE9AFF08A3}" type="slidenum">
              <a:rPr lang="zh-CN" altLang="en-US" smtClean="0"/>
              <a:pPr>
                <a:defRPr/>
              </a:pPr>
              <a:t>38</a:t>
            </a:fld>
            <a:endParaRPr lang="en-US" altLang="zh-CN"/>
          </a:p>
        </p:txBody>
      </p:sp>
    </p:spTree>
    <p:extLst>
      <p:ext uri="{BB962C8B-B14F-4D97-AF65-F5344CB8AC3E}">
        <p14:creationId xmlns:p14="http://schemas.microsoft.com/office/powerpoint/2010/main" val="1759007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710407" y="4925407"/>
            <a:ext cx="5683250" cy="4029879"/>
          </a:xfrm>
          <a:prstGeom prst="rect">
            <a:avLst/>
          </a:prstGeom>
        </p:spPr>
        <p:txBody>
          <a:bodyPr/>
          <a:lstStyle/>
          <a:p>
            <a:pPr defTabSz="0" eaLnBrk="0" fontAlgn="base" hangingPunct="0">
              <a:spcBef>
                <a:spcPct val="30000"/>
              </a:spcBef>
              <a:spcAft>
                <a:spcPct val="0"/>
              </a:spcAft>
              <a:defRPr/>
            </a:pPr>
            <a:r>
              <a:rPr lang="zh-CN" altLang="en-US" dirty="0"/>
              <a:t>利用专利布局分析体现团队在该领域的技术位置，对该领域技术分支全面覆盖，并且在某些分支具有绝对的领先优势。</a:t>
            </a:r>
          </a:p>
        </p:txBody>
      </p:sp>
      <p:sp>
        <p:nvSpPr>
          <p:cNvPr id="4" name="日期占位符 3"/>
          <p:cNvSpPr>
            <a:spLocks noGrp="1"/>
          </p:cNvSpPr>
          <p:nvPr>
            <p:ph type="dt" idx="10"/>
          </p:nvPr>
        </p:nvSpPr>
        <p:spPr/>
        <p:txBody>
          <a:bodyPr/>
          <a:lstStyle/>
          <a:p>
            <a:pPr>
              <a:defRPr/>
            </a:pPr>
            <a:fld id="{E92B7566-F29E-4085-A56F-688C9A7C6141}" type="datetime1">
              <a:rPr lang="zh-CN" altLang="en-US" smtClean="0"/>
              <a:pPr>
                <a:defRPr/>
              </a:pPr>
              <a:t>2019-12-25</a:t>
            </a:fld>
            <a:endParaRPr lang="en-US" altLang="zh-CN"/>
          </a:p>
        </p:txBody>
      </p:sp>
      <p:sp>
        <p:nvSpPr>
          <p:cNvPr id="5" name="灯片编号占位符 4"/>
          <p:cNvSpPr>
            <a:spLocks noGrp="1"/>
          </p:cNvSpPr>
          <p:nvPr>
            <p:ph type="sldNum" sz="quarter" idx="11"/>
          </p:nvPr>
        </p:nvSpPr>
        <p:spPr/>
        <p:txBody>
          <a:bodyPr/>
          <a:lstStyle/>
          <a:p>
            <a:pPr>
              <a:defRPr/>
            </a:pPr>
            <a:fld id="{FB7B8DD6-33F9-4315-BDF0-32BE9AFF08A3}" type="slidenum">
              <a:rPr lang="zh-CN" altLang="en-US" smtClean="0"/>
              <a:pPr>
                <a:defRPr/>
              </a:pPr>
              <a:t>39</a:t>
            </a:fld>
            <a:endParaRPr lang="en-US" altLang="zh-CN"/>
          </a:p>
        </p:txBody>
      </p:sp>
    </p:spTree>
    <p:extLst>
      <p:ext uri="{BB962C8B-B14F-4D97-AF65-F5344CB8AC3E}">
        <p14:creationId xmlns:p14="http://schemas.microsoft.com/office/powerpoint/2010/main" val="164642404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defTabSz="990752">
              <a:defRPr/>
            </a:pPr>
            <a:r>
              <a:rPr lang="zh-CN" altLang="en-US" dirty="0" smtClean="0"/>
              <a:t>太赫兹分析报告：了解该领域专利申请趋势，技术构成和不同国家在该领域中的技术布局特点，找到技术研究热点和空白点给科研人员以参考。</a:t>
            </a:r>
          </a:p>
          <a:p>
            <a:endParaRPr lang="zh-CN" altLang="en-US" dirty="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40</a:t>
            </a:fld>
            <a:endParaRPr lang="zh-CN" altLang="en-US"/>
          </a:p>
        </p:txBody>
      </p:sp>
    </p:spTree>
    <p:extLst>
      <p:ext uri="{BB962C8B-B14F-4D97-AF65-F5344CB8AC3E}">
        <p14:creationId xmlns:p14="http://schemas.microsoft.com/office/powerpoint/2010/main" val="2331975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700" dirty="0">
                <a:solidFill>
                  <a:srgbClr val="FF0000"/>
                </a:solidFill>
              </a:rPr>
              <a:t>四川共两所一流建设高校，为四川大学和电子科技大学</a:t>
            </a:r>
            <a:endParaRPr lang="en-US" altLang="zh-CN" sz="1700" dirty="0">
              <a:solidFill>
                <a:srgbClr val="FF0000"/>
              </a:solidFill>
            </a:endParaRPr>
          </a:p>
          <a:p>
            <a:r>
              <a:rPr lang="zh-CN" altLang="en-US" sz="1700" dirty="0">
                <a:solidFill>
                  <a:srgbClr val="FF0000"/>
                </a:solidFill>
              </a:rPr>
              <a:t>共</a:t>
            </a:r>
            <a:r>
              <a:rPr lang="en-US" altLang="zh-CN" sz="1700" dirty="0">
                <a:solidFill>
                  <a:srgbClr val="FF0000"/>
                </a:solidFill>
              </a:rPr>
              <a:t>14</a:t>
            </a:r>
            <a:r>
              <a:rPr lang="zh-CN" altLang="en-US" sz="1700" dirty="0">
                <a:solidFill>
                  <a:srgbClr val="FF0000"/>
                </a:solidFill>
              </a:rPr>
              <a:t>个一流建设学科，分布于川内</a:t>
            </a:r>
            <a:r>
              <a:rPr lang="en-US" altLang="zh-CN" sz="1700" dirty="0">
                <a:solidFill>
                  <a:srgbClr val="FF0000"/>
                </a:solidFill>
              </a:rPr>
              <a:t>8</a:t>
            </a:r>
            <a:r>
              <a:rPr lang="zh-CN" altLang="en-US" sz="1700" dirty="0">
                <a:solidFill>
                  <a:srgbClr val="FF0000"/>
                </a:solidFill>
              </a:rPr>
              <a:t>所高校，其中川大</a:t>
            </a:r>
            <a:r>
              <a:rPr lang="en-US" altLang="zh-CN" sz="1700" dirty="0">
                <a:solidFill>
                  <a:srgbClr val="FF0000"/>
                </a:solidFill>
              </a:rPr>
              <a:t>6</a:t>
            </a:r>
            <a:r>
              <a:rPr lang="zh-CN" altLang="en-US" sz="1700" dirty="0">
                <a:solidFill>
                  <a:srgbClr val="FF0000"/>
                </a:solidFill>
              </a:rPr>
              <a:t>个，电子科大</a:t>
            </a:r>
            <a:r>
              <a:rPr lang="en-US" altLang="zh-CN" sz="1700" dirty="0">
                <a:solidFill>
                  <a:srgbClr val="FF0000"/>
                </a:solidFill>
              </a:rPr>
              <a:t>2</a:t>
            </a:r>
            <a:r>
              <a:rPr lang="zh-CN" altLang="en-US" sz="1700" dirty="0">
                <a:solidFill>
                  <a:srgbClr val="FF0000"/>
                </a:solidFill>
              </a:rPr>
              <a:t>个，西南交大、西南石油、成都理工、四川农大、成都中医药大学、 西南财经大学 各</a:t>
            </a:r>
            <a:r>
              <a:rPr lang="en-US" altLang="zh-CN" sz="1700" dirty="0">
                <a:solidFill>
                  <a:srgbClr val="FF0000"/>
                </a:solidFill>
              </a:rPr>
              <a:t>1</a:t>
            </a:r>
            <a:r>
              <a:rPr lang="zh-CN" altLang="en-US" sz="1700" dirty="0">
                <a:solidFill>
                  <a:srgbClr val="FF0000"/>
                </a:solidFill>
              </a:rPr>
              <a:t>个</a:t>
            </a:r>
          </a:p>
        </p:txBody>
      </p:sp>
      <p:sp>
        <p:nvSpPr>
          <p:cNvPr id="4" name="灯片编号占位符 3"/>
          <p:cNvSpPr>
            <a:spLocks noGrp="1"/>
          </p:cNvSpPr>
          <p:nvPr>
            <p:ph type="sldNum" sz="quarter" idx="10"/>
          </p:nvPr>
        </p:nvSpPr>
        <p:spPr/>
        <p:txBody>
          <a:bodyPr/>
          <a:lstStyle/>
          <a:p>
            <a:fld id="{A26B02EC-97C0-4E19-AA45-E904FCC1D11E}" type="slidenum">
              <a:rPr lang="en-GB" smtClean="0"/>
              <a:pPr/>
              <a:t>5</a:t>
            </a:fld>
            <a:endParaRPr lang="en-GB" dirty="0"/>
          </a:p>
        </p:txBody>
      </p:sp>
    </p:spTree>
    <p:extLst>
      <p:ext uri="{BB962C8B-B14F-4D97-AF65-F5344CB8AC3E}">
        <p14:creationId xmlns:p14="http://schemas.microsoft.com/office/powerpoint/2010/main" val="11820234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E21FD59-C920-460C-B1C9-0346C59420B0}" type="slidenum">
              <a:rPr lang="zh-CN" altLang="en-US" smtClean="0"/>
              <a:pPr/>
              <a:t>41</a:t>
            </a:fld>
            <a:endParaRPr lang="zh-CN" altLang="en-US"/>
          </a:p>
        </p:txBody>
      </p:sp>
    </p:spTree>
    <p:extLst>
      <p:ext uri="{BB962C8B-B14F-4D97-AF65-F5344CB8AC3E}">
        <p14:creationId xmlns:p14="http://schemas.microsoft.com/office/powerpoint/2010/main" val="36819416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42</a:t>
            </a:fld>
            <a:endParaRPr lang="zh-CN" altLang="en-US"/>
          </a:p>
        </p:txBody>
      </p:sp>
    </p:spTree>
    <p:extLst>
      <p:ext uri="{BB962C8B-B14F-4D97-AF65-F5344CB8AC3E}">
        <p14:creationId xmlns:p14="http://schemas.microsoft.com/office/powerpoint/2010/main" val="23118121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735896" y="5512865"/>
            <a:ext cx="5887163" cy="4510526"/>
          </a:xfrm>
          <a:prstGeom prst="rect">
            <a:avLst/>
          </a:prstGeom>
        </p:spPr>
        <p:txBody>
          <a:bodyPr/>
          <a:lstStyle/>
          <a:p>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52</a:t>
            </a:fld>
            <a:endParaRPr lang="en-GB"/>
          </a:p>
        </p:txBody>
      </p:sp>
    </p:spTree>
    <p:extLst>
      <p:ext uri="{BB962C8B-B14F-4D97-AF65-F5344CB8AC3E}">
        <p14:creationId xmlns:p14="http://schemas.microsoft.com/office/powerpoint/2010/main" val="2165257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p:txBody>
          <a:bodyPr/>
          <a:lstStyle/>
          <a:p>
            <a:fld id="{65EB536D-70D4-4548-A52D-216E3A92DAC9}" type="slidenum">
              <a:rPr lang="zh-CN" altLang="en-US" smtClean="0"/>
              <a:pPr/>
              <a:t>53</a:t>
            </a:fld>
            <a:endParaRPr lang="zh-CN" altLang="en-US"/>
          </a:p>
        </p:txBody>
      </p:sp>
    </p:spTree>
    <p:extLst>
      <p:ext uri="{BB962C8B-B14F-4D97-AF65-F5344CB8AC3E}">
        <p14:creationId xmlns:p14="http://schemas.microsoft.com/office/powerpoint/2010/main" val="32505436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6A56CAD-6EE7-44C3-9BDA-506B74854F69}" type="slidenum">
              <a:rPr lang="zh-CN" altLang="en-US" smtClean="0"/>
              <a:pPr/>
              <a:t>6</a:t>
            </a:fld>
            <a:endParaRPr lang="zh-CN" altLang="en-US"/>
          </a:p>
        </p:txBody>
      </p:sp>
    </p:spTree>
    <p:extLst>
      <p:ext uri="{BB962C8B-B14F-4D97-AF65-F5344CB8AC3E}">
        <p14:creationId xmlns:p14="http://schemas.microsoft.com/office/powerpoint/2010/main" val="3102098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fontScale="85000" lnSpcReduction="20000"/>
          </a:bodyPr>
          <a:lstStyle/>
          <a:p>
            <a:r>
              <a:rPr lang="zh-CN" altLang="en-US" sz="1300" dirty="0"/>
              <a:t>知识服务的提出与知识管理等概念的提出同技术的发展密切相关，其内涵在不断发展变化之中，张晓林对知识服务进行了总结，认为：知识服务首先是一种观念，一种认识和组织服务的观念。</a:t>
            </a:r>
            <a:endParaRPr lang="en-US" altLang="zh-CN" sz="1300" dirty="0"/>
          </a:p>
          <a:p>
            <a:r>
              <a:rPr lang="zh-CN" altLang="en-US" sz="1300" dirty="0"/>
              <a:t>知识服务</a:t>
            </a:r>
            <a:r>
              <a:rPr lang="en-US" altLang="zh-CN" sz="1300" dirty="0"/>
              <a:t>,</a:t>
            </a:r>
            <a:r>
              <a:rPr lang="zh-CN" altLang="en-US" sz="1300" dirty="0"/>
              <a:t>即以信息知识的搜寻、组织、分 析、重组的知识和能力为基础</a:t>
            </a:r>
            <a:r>
              <a:rPr lang="en-US" altLang="zh-CN" sz="1300" dirty="0"/>
              <a:t>, </a:t>
            </a:r>
            <a:r>
              <a:rPr lang="zh-CN" altLang="en-US" sz="1300" dirty="0"/>
              <a:t>根据用户的问题和环境</a:t>
            </a:r>
            <a:r>
              <a:rPr lang="en-US" altLang="zh-CN" sz="1300" dirty="0"/>
              <a:t>,</a:t>
            </a:r>
            <a:r>
              <a:rPr lang="zh-CN" altLang="en-US" sz="1300" dirty="0"/>
              <a:t>融入用户解决问题的过程之中</a:t>
            </a:r>
            <a:r>
              <a:rPr lang="en-US" altLang="zh-CN" sz="1300" dirty="0"/>
              <a:t>, </a:t>
            </a:r>
            <a:r>
              <a:rPr lang="zh-CN" altLang="en-US" sz="1300" dirty="0"/>
              <a:t>提供能够有效支 持知识应用和知识创新的服务。 </a:t>
            </a:r>
          </a:p>
          <a:p>
            <a:r>
              <a:rPr lang="zh-CN" altLang="en-US" sz="1300" dirty="0"/>
              <a:t>从观念上看，知识服务之所以不同于传统的信息服务，</a:t>
            </a:r>
          </a:p>
          <a:p>
            <a:r>
              <a:rPr lang="zh-CN" altLang="en-US" sz="1300" dirty="0"/>
              <a:t>（</a:t>
            </a:r>
            <a:r>
              <a:rPr lang="en-US" altLang="zh-CN" sz="1300" dirty="0"/>
              <a:t>1</a:t>
            </a:r>
            <a:r>
              <a:rPr lang="zh-CN" altLang="en-US" sz="1300" dirty="0"/>
              <a:t>）知识服务是用户目标驱动的服务，它关注的焦点和最后的评价不是“我是否提供了您需要的信息”，而是“通过我的服务是否解决了您的问题”。传统的信息服务基点、重点和终点则是信息资源的获取。</a:t>
            </a:r>
          </a:p>
          <a:p>
            <a:r>
              <a:rPr lang="zh-CN" altLang="en-US" sz="1300" dirty="0"/>
              <a:t>（</a:t>
            </a:r>
            <a:r>
              <a:rPr lang="en-US" altLang="zh-CN" sz="1300" dirty="0"/>
              <a:t>2</a:t>
            </a:r>
            <a:r>
              <a:rPr lang="zh-CN" altLang="en-US" sz="1300" dirty="0"/>
              <a:t>）知识服务是面向知识内容的服务，它非常重视用户需求分析，根据问题和问题环境确定用户需求，通过信息的析取和重组来形成符合需要的知识产品，并能够对知识产品的质量进行评价，因此又称为基于逻辑获取的服务。传统信息服务则是基于用户简单提问和基于文献物理获取的服务。</a:t>
            </a:r>
          </a:p>
          <a:p>
            <a:r>
              <a:rPr lang="en-US" altLang="zh-CN" sz="1300" dirty="0"/>
              <a:t>(3)</a:t>
            </a:r>
            <a:r>
              <a:rPr lang="zh-CN" altLang="en-US" sz="1300" dirty="0"/>
              <a:t>知识服务是面向解决方案的服务，它关心并致力于帮助用户找到或形成解决方案。因为信息和知识的作用最主要在对解决方案的贡献，解决方案的形成过程，又是一个对信息和知识不断查询、分析、组织的过程。因为知识服务将围绕解决方案的形成和完善而展开，与此对应的传统信息服务则满足于具体信息、数据或文献的提供。</a:t>
            </a:r>
          </a:p>
          <a:p>
            <a:r>
              <a:rPr lang="zh-CN" altLang="en-US" sz="1300" dirty="0"/>
              <a:t>（</a:t>
            </a:r>
            <a:r>
              <a:rPr lang="en-US" altLang="zh-CN" sz="1300" dirty="0"/>
              <a:t>4</a:t>
            </a:r>
            <a:r>
              <a:rPr lang="zh-CN" altLang="en-US" sz="1300" dirty="0"/>
              <a:t>）知识服务是贯穿为用户解决问题工程的服务，贯穿于用户进行知识捕获、分析、重组、应用过程的服务，根据用户的要求来动态地和连续地组织服务，而不是传统信息服务的基于固有过程或固有内容的服务。</a:t>
            </a:r>
          </a:p>
          <a:p>
            <a:r>
              <a:rPr lang="zh-CN" altLang="en-US" sz="1300" dirty="0"/>
              <a:t>（</a:t>
            </a:r>
            <a:r>
              <a:rPr lang="en-US" altLang="zh-CN" sz="1300" dirty="0"/>
              <a:t>5</a:t>
            </a:r>
            <a:r>
              <a:rPr lang="zh-CN" altLang="en-US" sz="1300" dirty="0"/>
              <a:t>）知识服务是面向增值服务的服务，它关注和强调利用自己独特的知识和</a:t>
            </a:r>
            <a:r>
              <a:rPr lang="zh-CN" altLang="en-US" sz="1300" dirty="0">
                <a:hlinkClick r:id="rId3"/>
              </a:rPr>
              <a:t>能力</a:t>
            </a:r>
            <a:r>
              <a:rPr lang="zh-CN" altLang="en-US" sz="1300" dirty="0"/>
              <a:t>，对现成文献进行加工形成新的具有独特价值的信息产品，为用户解决其他的知识和能力所不能解决的问题。</a:t>
            </a:r>
          </a:p>
          <a:p>
            <a:r>
              <a:rPr lang="zh-CN" altLang="en-US" sz="1300" dirty="0"/>
              <a:t>它希望使自己的产品或服务成为用户认为的核心部分之一，通过知识和专业能力为用户创造价值，通过显著提高用户知识应用和知识创新效率来实现价值，通过直接介入用户过程的最可能那部分和关键部分来提高价值，而不仅仅是基于资源占有、规模生产等来体现价值。</a:t>
            </a:r>
          </a:p>
          <a:p>
            <a:endParaRPr lang="en-US" altLang="zh-CN" dirty="0" smtClean="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8</a:t>
            </a:fld>
            <a:endParaRPr lang="zh-CN" altLang="en-US"/>
          </a:p>
        </p:txBody>
      </p:sp>
    </p:spTree>
    <p:extLst>
      <p:ext uri="{BB962C8B-B14F-4D97-AF65-F5344CB8AC3E}">
        <p14:creationId xmlns:p14="http://schemas.microsoft.com/office/powerpoint/2010/main" val="35476030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图书馆精准服务并非新的服务类型，而是基于新的服务理念、嵌入已有服务类型全过程的新的服务模式。</a:t>
            </a:r>
            <a:endParaRPr lang="en-US" altLang="zh-CN" dirty="0" smtClean="0"/>
          </a:p>
          <a:p>
            <a:r>
              <a:rPr lang="zh-CN" altLang="en-US" dirty="0" smtClean="0"/>
              <a:t>从过去基于实践的经验 认知模式向基于数据的认知模式转变</a:t>
            </a:r>
            <a:endParaRPr lang="en-US" altLang="zh-CN" dirty="0" smtClean="0"/>
          </a:p>
          <a:p>
            <a:r>
              <a:rPr lang="zh-CN" altLang="en-US" dirty="0" smtClean="0"/>
              <a:t>从以知识提供为主的服务 向以用户需求为中心、以提升能力为核心的个性 化服务转变。</a:t>
            </a:r>
            <a:endParaRPr lang="en-US" altLang="zh-CN" dirty="0" smtClean="0"/>
          </a:p>
          <a:p>
            <a:pPr defTabSz="990752">
              <a:defRPr/>
            </a:pPr>
            <a:r>
              <a:rPr lang="zh-CN" altLang="en-US" dirty="0" smtClean="0"/>
              <a:t>唐斌：图书馆精准服务即以促进用户发展为目的，以用户需求活动为导向，采用科学的方 法和策略，通过分析用户行为特征数据为用户提 供针对性服务，满足用户个性化需求的过程。</a:t>
            </a:r>
            <a:endParaRPr lang="en-US" altLang="zh-CN" dirty="0" smtClean="0"/>
          </a:p>
          <a:p>
            <a:endParaRPr lang="en-US" altLang="zh-CN" dirty="0" smtClean="0"/>
          </a:p>
          <a:p>
            <a:pPr defTabSz="990752">
              <a:defRPr/>
            </a:pPr>
            <a:r>
              <a:rPr lang="zh-CN" altLang="en-US" dirty="0" smtClean="0">
                <a:solidFill>
                  <a:srgbClr val="0070C0"/>
                </a:solidFill>
                <a:latin typeface="微软雅黑" pitchFamily="34" charset="-122"/>
                <a:ea typeface="微软雅黑" pitchFamily="34" charset="-122"/>
              </a:rPr>
              <a:t>图书馆精准服务并非新的服务类型，而是基于 新的服务理念、嵌入已有服务类型全过程的新的服务 模式。</a:t>
            </a:r>
            <a:endParaRPr lang="zh-CN" altLang="en-US" dirty="0" smtClean="0"/>
          </a:p>
          <a:p>
            <a:pPr defTabSz="990752">
              <a:defRPr/>
            </a:pPr>
            <a:endParaRPr lang="en-US" altLang="zh-CN" dirty="0" smtClean="0"/>
          </a:p>
          <a:p>
            <a:pPr defTabSz="990752">
              <a:defRPr/>
            </a:pPr>
            <a:r>
              <a:rPr lang="zh-CN" altLang="en-US" dirty="0" smtClean="0"/>
              <a:t>精准知识服务就是拓展以用 户为中心体现在学科知识咨询范畴的精准服务，提供 符合精准用户需要的精准知识内容的知识服务。</a:t>
            </a:r>
            <a:endParaRPr lang="en-US" altLang="zh-CN" dirty="0" smtClean="0"/>
          </a:p>
          <a:p>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9</a:t>
            </a:fld>
            <a:endParaRPr lang="zh-CN" altLang="en-US"/>
          </a:p>
        </p:txBody>
      </p:sp>
    </p:spTree>
    <p:extLst>
      <p:ext uri="{BB962C8B-B14F-4D97-AF65-F5344CB8AC3E}">
        <p14:creationId xmlns:p14="http://schemas.microsoft.com/office/powerpoint/2010/main" val="2381481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a:p>
        </p:txBody>
      </p:sp>
    </p:spTree>
    <p:extLst>
      <p:ext uri="{BB962C8B-B14F-4D97-AF65-F5344CB8AC3E}">
        <p14:creationId xmlns:p14="http://schemas.microsoft.com/office/powerpoint/2010/main" val="345494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7388" y="1143000"/>
            <a:ext cx="5483225"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5EB536D-70D4-4548-A52D-216E3A92DAC9}" type="slidenum">
              <a:rPr lang="zh-CN" altLang="en-US" smtClean="0"/>
              <a:pPr/>
              <a:t>11</a:t>
            </a:fld>
            <a:endParaRPr lang="zh-CN" altLang="en-US"/>
          </a:p>
        </p:txBody>
      </p:sp>
    </p:spTree>
    <p:extLst>
      <p:ext uri="{BB962C8B-B14F-4D97-AF65-F5344CB8AC3E}">
        <p14:creationId xmlns:p14="http://schemas.microsoft.com/office/powerpoint/2010/main" val="1384508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300" dirty="0"/>
              <a:t>评价大学办学质量是一个世界难题，国内外从来没有一个评价及其标准能够获得大家的一致认可。</a:t>
            </a:r>
            <a:endParaRPr lang="zh-CN" altLang="en-US" dirty="0"/>
          </a:p>
        </p:txBody>
      </p:sp>
      <p:sp>
        <p:nvSpPr>
          <p:cNvPr id="4" name="灯片编号占位符 3"/>
          <p:cNvSpPr>
            <a:spLocks noGrp="1"/>
          </p:cNvSpPr>
          <p:nvPr>
            <p:ph type="sldNum" sz="quarter" idx="10"/>
          </p:nvPr>
        </p:nvSpPr>
        <p:spPr/>
        <p:txBody>
          <a:bodyPr/>
          <a:lstStyle/>
          <a:p>
            <a:fld id="{A26B02EC-97C0-4E19-AA45-E904FCC1D11E}" type="slidenum">
              <a:rPr lang="en-GB" smtClean="0"/>
              <a:pPr/>
              <a:t>13</a:t>
            </a:fld>
            <a:endParaRPr lang="en-GB" dirty="0"/>
          </a:p>
        </p:txBody>
      </p:sp>
    </p:spTree>
    <p:extLst>
      <p:ext uri="{BB962C8B-B14F-4D97-AF65-F5344CB8AC3E}">
        <p14:creationId xmlns:p14="http://schemas.microsoft.com/office/powerpoint/2010/main" val="2840358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457200" y="4768735"/>
            <a:ext cx="2133600" cy="273929"/>
          </a:xfrm>
          <a:prstGeom prst="rect">
            <a:avLst/>
          </a:prstGeom>
        </p:spPr>
        <p:txBody>
          <a:bodyPr/>
          <a:lstStyle/>
          <a:p>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586119" y="4788104"/>
            <a:ext cx="410853" cy="273929"/>
          </a:xfrm>
          <a:prstGeom prst="rect">
            <a:avLst/>
          </a:prstGeom>
        </p:spPr>
        <p:txBody>
          <a:bodyPr/>
          <a:lstStyle/>
          <a:p>
            <a:fld id="{ECB62A96-75BD-4D1B-A9DE-49026C62D5F2}" type="slidenum">
              <a:rPr lang="zh-CN" altLang="en-US" smtClean="0"/>
              <a:pPr/>
              <a:t>‹#›</a:t>
            </a:fld>
            <a:endParaRPr lang="zh-CN" altLang="en-US"/>
          </a:p>
        </p:txBody>
      </p:sp>
    </p:spTree>
    <p:extLst>
      <p:ext uri="{BB962C8B-B14F-4D97-AF65-F5344CB8AC3E}">
        <p14:creationId xmlns:p14="http://schemas.microsoft.com/office/powerpoint/2010/main" val="1570228082"/>
      </p:ext>
    </p:extLst>
  </p:cSld>
  <p:clrMapOvr>
    <a:masterClrMapping/>
  </p:clrMapOvr>
  <p:transition spd="med"/>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76971937"/>
      </p:ext>
    </p:extLst>
  </p:cSld>
  <p:clrMapOvr>
    <a:masterClrMapping/>
  </p:clrMapOvr>
  <p:transition spd="med"/>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lumMod val="95000"/>
          </a:schemeClr>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BC297B50-B42C-4DAD-A99D-FCB3877D5918}"/>
              </a:ext>
            </a:extLst>
          </p:cNvPr>
          <p:cNvGrpSpPr/>
          <p:nvPr userDrawn="1"/>
        </p:nvGrpSpPr>
        <p:grpSpPr>
          <a:xfrm>
            <a:off x="249879" y="185795"/>
            <a:ext cx="2395426" cy="1537536"/>
            <a:chOff x="333171" y="247650"/>
            <a:chExt cx="3193901" cy="2049415"/>
          </a:xfrm>
        </p:grpSpPr>
        <p:grpSp>
          <p:nvGrpSpPr>
            <p:cNvPr id="7" name="组合 6">
              <a:extLst>
                <a:ext uri="{FF2B5EF4-FFF2-40B4-BE49-F238E27FC236}">
                  <a16:creationId xmlns:a16="http://schemas.microsoft.com/office/drawing/2014/main" id="{24121E2E-4DAB-4814-83E8-E9A7D429C5F7}"/>
                </a:ext>
              </a:extLst>
            </p:cNvPr>
            <p:cNvGrpSpPr/>
            <p:nvPr userDrawn="1"/>
          </p:nvGrpSpPr>
          <p:grpSpPr>
            <a:xfrm>
              <a:off x="333171" y="247650"/>
              <a:ext cx="3193901" cy="2049415"/>
              <a:chOff x="1745241" y="2201394"/>
              <a:chExt cx="5017993" cy="3219871"/>
            </a:xfrm>
          </p:grpSpPr>
          <p:sp>
            <p:nvSpPr>
              <p:cNvPr id="8" name="矩形 7">
                <a:extLst>
                  <a:ext uri="{FF2B5EF4-FFF2-40B4-BE49-F238E27FC236}">
                    <a16:creationId xmlns:a16="http://schemas.microsoft.com/office/drawing/2014/main" id="{B75C142E-259F-4B0A-A31B-536B5890527C}"/>
                  </a:ext>
                </a:extLst>
              </p:cNvPr>
              <p:cNvSpPr/>
              <p:nvPr/>
            </p:nvSpPr>
            <p:spPr>
              <a:xfrm rot="1451767">
                <a:off x="2638553" y="3238839"/>
                <a:ext cx="4124681" cy="2182426"/>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sp>
            <p:nvSpPr>
              <p:cNvPr id="9" name="六边形 8">
                <a:extLst>
                  <a:ext uri="{FF2B5EF4-FFF2-40B4-BE49-F238E27FC236}">
                    <a16:creationId xmlns:a16="http://schemas.microsoft.com/office/drawing/2014/main" id="{6664E429-F18F-4E2B-944B-8908F9713E6D}"/>
                  </a:ext>
                </a:extLst>
              </p:cNvPr>
              <p:cNvSpPr/>
              <p:nvPr/>
            </p:nvSpPr>
            <p:spPr>
              <a:xfrm rot="5400000">
                <a:off x="1593877" y="2352758"/>
                <a:ext cx="2194773" cy="1892046"/>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endParaRPr>
              </a:p>
            </p:txBody>
          </p:sp>
        </p:grpSp>
        <p:sp>
          <p:nvSpPr>
            <p:cNvPr id="10" name="矩形 9">
              <a:extLst>
                <a:ext uri="{FF2B5EF4-FFF2-40B4-BE49-F238E27FC236}">
                  <a16:creationId xmlns:a16="http://schemas.microsoft.com/office/drawing/2014/main" id="{8F445BA0-60B5-4D36-A576-19C69C1B0F52}"/>
                </a:ext>
              </a:extLst>
            </p:cNvPr>
            <p:cNvSpPr/>
            <p:nvPr userDrawn="1"/>
          </p:nvSpPr>
          <p:spPr>
            <a:xfrm>
              <a:off x="519582" y="479501"/>
              <a:ext cx="831443" cy="1599944"/>
            </a:xfrm>
            <a:prstGeom prst="rect">
              <a:avLst/>
            </a:prstGeom>
          </p:spPr>
          <p:txBody>
            <a:bodyPr wrap="square">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你的题目</a:t>
              </a:r>
            </a:p>
          </p:txBody>
        </p:sp>
      </p:grpSp>
    </p:spTree>
    <p:extLst>
      <p:ext uri="{BB962C8B-B14F-4D97-AF65-F5344CB8AC3E}">
        <p14:creationId xmlns:p14="http://schemas.microsoft.com/office/powerpoint/2010/main" val="4424139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3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517938"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3166965"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4809292" y="2027307"/>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481858" y="2475108"/>
            <a:ext cx="1153886" cy="1154242"/>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06620705"/>
      </p:ext>
    </p:extLst>
  </p:cSld>
  <p:clrMapOvr>
    <a:masterClrMapping/>
  </p:clrMapOvr>
  <p:transition spd="med"/>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1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3984757" y="2252576"/>
            <a:ext cx="1174487" cy="1174849"/>
          </a:xfrm>
          <a:custGeom>
            <a:avLst/>
            <a:gdLst>
              <a:gd name="connsiteX0" fmla="*/ 782991 w 1565982"/>
              <a:gd name="connsiteY0" fmla="*/ 0 h 1565982"/>
              <a:gd name="connsiteX1" fmla="*/ 1565982 w 1565982"/>
              <a:gd name="connsiteY1" fmla="*/ 782991 h 1565982"/>
              <a:gd name="connsiteX2" fmla="*/ 782991 w 1565982"/>
              <a:gd name="connsiteY2" fmla="*/ 1565982 h 1565982"/>
              <a:gd name="connsiteX3" fmla="*/ 0 w 1565982"/>
              <a:gd name="connsiteY3" fmla="*/ 782991 h 1565982"/>
              <a:gd name="connsiteX4" fmla="*/ 782991 w 1565982"/>
              <a:gd name="connsiteY4" fmla="*/ 0 h 15659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982" h="1565982">
                <a:moveTo>
                  <a:pt x="782991" y="0"/>
                </a:moveTo>
                <a:cubicBezTo>
                  <a:pt x="1215425" y="0"/>
                  <a:pt x="1565982" y="350557"/>
                  <a:pt x="1565982" y="782991"/>
                </a:cubicBezTo>
                <a:cubicBezTo>
                  <a:pt x="1565982" y="1215425"/>
                  <a:pt x="1215425" y="1565982"/>
                  <a:pt x="782991" y="1565982"/>
                </a:cubicBezTo>
                <a:cubicBezTo>
                  <a:pt x="350557" y="1565982"/>
                  <a:pt x="0" y="1215425"/>
                  <a:pt x="0" y="782991"/>
                </a:cubicBezTo>
                <a:cubicBezTo>
                  <a:pt x="0" y="350557"/>
                  <a:pt x="350557" y="0"/>
                  <a:pt x="78299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88514705"/>
      </p:ext>
    </p:extLst>
  </p:cSld>
  <p:clrMapOvr>
    <a:masterClrMapping/>
  </p:clrMapOvr>
  <p:transition spd="med"/>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3650911"/>
      </p:ext>
    </p:extLst>
  </p:cSld>
  <p:clrMapOvr>
    <a:masterClrMapping/>
  </p:clrMapOvr>
  <p:transition spd="med"/>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9409372"/>
      </p:ext>
    </p:extLst>
  </p:cSld>
  <p:clrMapOvr>
    <a:masterClrMapping/>
  </p:clrMapOvr>
  <p:transition spd="med"/>
  <p:timing>
    <p:tnLst>
      <p:par>
        <p:cTn id="1" dur="indefinite" restart="never" nodeType="tmRoot"/>
      </p:par>
    </p:tnLst>
  </p:timing>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706579"/>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descr="C:\Users\Administrator\Desktop\14-16信息化建设\馆徽最终稿无留白.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21881" y="51864"/>
            <a:ext cx="848303" cy="833284"/>
          </a:xfrm>
          <a:prstGeom prst="rect">
            <a:avLst/>
          </a:prstGeom>
          <a:noFill/>
          <a:extLst>
            <a:ext uri="{909E8E84-426E-40DD-AFC4-6F175D3DCCD1}">
              <a14:hiddenFill xmlns:a14="http://schemas.microsoft.com/office/drawing/2010/main">
                <a:solidFill>
                  <a:srgbClr val="FFFFFF"/>
                </a:solidFill>
              </a14:hiddenFill>
            </a:ext>
          </a:extLst>
        </p:spPr>
      </p:pic>
      <p:sp>
        <p:nvSpPr>
          <p:cNvPr id="6" name="标题 1"/>
          <p:cNvSpPr>
            <a:spLocks noGrp="1"/>
          </p:cNvSpPr>
          <p:nvPr>
            <p:ph type="title"/>
          </p:nvPr>
        </p:nvSpPr>
        <p:spPr>
          <a:xfrm>
            <a:off x="1195720" y="230433"/>
            <a:ext cx="4060822" cy="476146"/>
          </a:xfrm>
          <a:prstGeom prst="rect">
            <a:avLst/>
          </a:prstGeom>
        </p:spPr>
        <p:txBody>
          <a:bodyPr lIns="121963" tIns="60981" rIns="121963" bIns="60981"/>
          <a:lstStyle>
            <a:lvl1pPr marL="0" algn="l" defTabSz="913912" rtl="0" eaLnBrk="1" latinLnBrk="0" hangingPunct="1">
              <a:defRPr lang="zh-CN" altLang="en-US" sz="2099" b="1" kern="1200" dirty="0">
                <a:solidFill>
                  <a:schemeClr val="accent1"/>
                </a:solidFill>
                <a:latin typeface="微软雅黑" panose="020B0503020204020204" pitchFamily="34" charset="-122"/>
                <a:ea typeface="微软雅黑" panose="020B0503020204020204" pitchFamily="34" charset="-122"/>
                <a:cs typeface="+mn-cs"/>
              </a:defRPr>
            </a:lvl1pPr>
          </a:lstStyle>
          <a:p>
            <a:r>
              <a:rPr lang="zh-CN" altLang="en-US" dirty="0" smtClean="0"/>
              <a:t>单击此处编辑母版标题样式</a:t>
            </a:r>
            <a:endParaRPr lang="zh-CN" altLang="en-US" dirty="0"/>
          </a:p>
        </p:txBody>
      </p:sp>
    </p:spTree>
    <p:extLst>
      <p:ext uri="{BB962C8B-B14F-4D97-AF65-F5344CB8AC3E}">
        <p14:creationId xmlns:p14="http://schemas.microsoft.com/office/powerpoint/2010/main" val="1420460203"/>
      </p:ext>
    </p:extLst>
  </p:cSld>
  <p:clrMapOvr>
    <a:masterClrMapping/>
  </p:clrMapOvr>
  <p:transition spd="med"/>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2015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584169"/>
      </p:ext>
    </p:extLst>
  </p:cSld>
  <p:clrMapOvr>
    <a:masterClrMapping/>
  </p:clrMapOvr>
  <p:transition spd="med"/>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2015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584169"/>
      </p:ext>
    </p:extLst>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标题和内容">
    <p:bg>
      <p:bgPr>
        <a:solidFill>
          <a:schemeClr val="bg1"/>
        </a:solidFill>
        <a:effectLst/>
      </p:bgPr>
    </p:bg>
    <p:spTree>
      <p:nvGrpSpPr>
        <p:cNvPr id="1" name=""/>
        <p:cNvGrpSpPr/>
        <p:nvPr/>
      </p:nvGrpSpPr>
      <p:grpSpPr>
        <a:xfrm>
          <a:off x="0" y="0"/>
          <a:ext cx="0" cy="0"/>
          <a:chOff x="0" y="0"/>
          <a:chExt cx="0" cy="0"/>
        </a:xfrm>
      </p:grpSpPr>
      <p:cxnSp>
        <p:nvCxnSpPr>
          <p:cNvPr id="5" name="直接连接符 4"/>
          <p:cNvCxnSpPr/>
          <p:nvPr userDrawn="1"/>
        </p:nvCxnSpPr>
        <p:spPr>
          <a:xfrm>
            <a:off x="1171393" y="520157"/>
            <a:ext cx="7972607" cy="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7584169"/>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11" name="矩形 10"/>
          <p:cNvSpPr/>
          <p:nvPr userDrawn="1"/>
        </p:nvSpPr>
        <p:spPr>
          <a:xfrm>
            <a:off x="6948264" y="4768788"/>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24B006D-818D-47B3-9EBE-C5AB269A17AF}" type="slidenum">
              <a:rPr lang="zh-CN" altLang="en-US" smtClean="0"/>
              <a:pPr/>
              <a:t>‹#›</a:t>
            </a:fld>
            <a:endParaRPr lang="zh-CN" altLang="en-US"/>
          </a:p>
        </p:txBody>
      </p:sp>
      <p:sp>
        <p:nvSpPr>
          <p:cNvPr id="5" name="文本框 9"/>
          <p:cNvSpPr txBox="1"/>
          <p:nvPr userDrawn="1"/>
        </p:nvSpPr>
        <p:spPr>
          <a:xfrm>
            <a:off x="1024382" y="211849"/>
            <a:ext cx="1963442" cy="267374"/>
          </a:xfrm>
          <a:prstGeom prst="rect">
            <a:avLst/>
          </a:prstGeom>
          <a:noFill/>
        </p:spPr>
        <p:txBody>
          <a:bodyPr wrap="square" lIns="51428" tIns="25714" rIns="51428" bIns="25714" rtlCol="0">
            <a:spAutoFit/>
          </a:bodyPr>
          <a:lstStyle/>
          <a:p>
            <a:pPr marL="0" lvl="1"/>
            <a:r>
              <a:rPr lang="zh-CN" altLang="en-US" sz="1400" b="1" dirty="0">
                <a:solidFill>
                  <a:schemeClr val="accent2"/>
                </a:solidFill>
                <a:latin typeface="微软雅黑" pitchFamily="34" charset="-122"/>
                <a:ea typeface="微软雅黑" pitchFamily="34" charset="-122"/>
              </a:rPr>
              <a:t>输入文字标</a:t>
            </a:r>
            <a:r>
              <a:rPr lang="zh-CN" altLang="en-US" sz="1400" b="1" dirty="0" smtClean="0">
                <a:solidFill>
                  <a:schemeClr val="accent2"/>
                </a:solidFill>
                <a:latin typeface="微软雅黑" pitchFamily="34" charset="-122"/>
                <a:ea typeface="微软雅黑" pitchFamily="34" charset="-122"/>
              </a:rPr>
              <a:t>题  </a:t>
            </a:r>
            <a:endParaRPr lang="zh-CN" altLang="en-US" sz="1400" b="1" dirty="0">
              <a:solidFill>
                <a:schemeClr val="accent2"/>
              </a:solidFill>
              <a:latin typeface="微软雅黑" pitchFamily="34" charset="-122"/>
              <a:ea typeface="微软雅黑" pitchFamily="34" charset="-122"/>
            </a:endParaRPr>
          </a:p>
        </p:txBody>
      </p:sp>
      <p:sp>
        <p:nvSpPr>
          <p:cNvPr id="16" name="文本框 38"/>
          <p:cNvSpPr txBox="1"/>
          <p:nvPr userDrawn="1"/>
        </p:nvSpPr>
        <p:spPr>
          <a:xfrm>
            <a:off x="980277" y="433683"/>
            <a:ext cx="2304256" cy="266653"/>
          </a:xfrm>
          <a:prstGeom prst="rect">
            <a:avLst/>
          </a:prstGeom>
          <a:noFill/>
        </p:spPr>
        <p:txBody>
          <a:bodyPr wrap="square" lIns="96434" tIns="48217" rIns="96434" bIns="48217" rtlCol="0">
            <a:spAutoFit/>
          </a:bodyPr>
          <a:lstStyle/>
          <a:p>
            <a:pPr algn="dist" defTabSz="964278"/>
            <a:r>
              <a:rPr lang="en-US" altLang="zh-CN"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ADD RELATED TITLE WORDS</a:t>
            </a:r>
            <a:endPar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nvGrpSpPr>
          <p:cNvPr id="39" name="组合 38"/>
          <p:cNvGrpSpPr/>
          <p:nvPr userDrawn="1"/>
        </p:nvGrpSpPr>
        <p:grpSpPr>
          <a:xfrm>
            <a:off x="360123" y="191782"/>
            <a:ext cx="467461" cy="467461"/>
            <a:chOff x="3728908" y="464874"/>
            <a:chExt cx="1620180" cy="1620180"/>
          </a:xfrm>
        </p:grpSpPr>
        <p:sp>
          <p:nvSpPr>
            <p:cNvPr id="18" name="泪滴形 17"/>
            <p:cNvSpPr/>
            <p:nvPr userDrawn="1"/>
          </p:nvSpPr>
          <p:spPr>
            <a:xfrm rot="572159">
              <a:off x="3728908" y="464874"/>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endParaRPr>
            </a:p>
          </p:txBody>
        </p:sp>
        <p:grpSp>
          <p:nvGrpSpPr>
            <p:cNvPr id="19" name="3         _12"/>
            <p:cNvGrpSpPr>
              <a:grpSpLocks/>
            </p:cNvGrpSpPr>
            <p:nvPr userDrawn="1"/>
          </p:nvGrpSpPr>
          <p:grpSpPr bwMode="auto">
            <a:xfrm>
              <a:off x="3844385" y="591968"/>
              <a:ext cx="1394684" cy="1397900"/>
              <a:chOff x="183" y="1395"/>
              <a:chExt cx="867" cy="869"/>
            </a:xfrm>
            <a:solidFill>
              <a:schemeClr val="tx1">
                <a:lumMod val="50000"/>
                <a:lumOff val="50000"/>
              </a:schemeClr>
            </a:solidFill>
          </p:grpSpPr>
          <p:sp>
            <p:nvSpPr>
              <p:cNvPr id="20"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1"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2"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3"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4"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5"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6"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7"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8"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29"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0"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1"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sp>
            <p:nvSpPr>
              <p:cNvPr id="32"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a:solidFill>
                    <a:prstClr val="black"/>
                  </a:solidFill>
                  <a:latin typeface="华文细黑" panose="02010600040101010101" pitchFamily="2" charset="-122"/>
                  <a:ea typeface="华文细黑" panose="02010600040101010101" pitchFamily="2" charset="-122"/>
                </a:endParaRPr>
              </a:p>
            </p:txBody>
          </p:sp>
        </p:grpSp>
        <p:grpSp>
          <p:nvGrpSpPr>
            <p:cNvPr id="33" name="2         _13"/>
            <p:cNvGrpSpPr>
              <a:grpSpLocks/>
            </p:cNvGrpSpPr>
            <p:nvPr userDrawn="1"/>
          </p:nvGrpSpPr>
          <p:grpSpPr>
            <a:xfrm>
              <a:off x="4514510" y="827161"/>
              <a:ext cx="54002" cy="927126"/>
              <a:chOff x="5275684" y="1747635"/>
              <a:chExt cx="46296" cy="794824"/>
            </a:xfrm>
          </p:grpSpPr>
          <p:sp>
            <p:nvSpPr>
              <p:cNvPr id="34" name="矩形 33"/>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5" name="矩形 34"/>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nvGrpSpPr>
            <p:cNvPr id="36" name="1          _14"/>
            <p:cNvGrpSpPr>
              <a:grpSpLocks/>
            </p:cNvGrpSpPr>
            <p:nvPr userDrawn="1"/>
          </p:nvGrpSpPr>
          <p:grpSpPr>
            <a:xfrm>
              <a:off x="4269296" y="1245087"/>
              <a:ext cx="552702" cy="91032"/>
              <a:chOff x="5031626" y="2106315"/>
              <a:chExt cx="545439" cy="89837"/>
            </a:xfrm>
          </p:grpSpPr>
          <p:sp>
            <p:nvSpPr>
              <p:cNvPr id="37" name="矩形 36"/>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sp>
            <p:nvSpPr>
              <p:cNvPr id="38" name="矩形 37"/>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a:solidFill>
                    <a:prstClr val="white"/>
                  </a:solidFill>
                  <a:latin typeface="华文细黑" panose="02010600040101010101" pitchFamily="2" charset="-122"/>
                  <a:ea typeface="华文细黑" panose="02010600040101010101" pitchFamily="2" charset="-122"/>
                </a:endParaRPr>
              </a:p>
            </p:txBody>
          </p:sp>
        </p:gr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30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49ED60E-3B8D-47C1-9682-1C12509BF99F}" type="datetimeFigureOut">
              <a:rPr lang="zh-CN" altLang="en-US" smtClean="0"/>
              <a:pPr/>
              <a:t>2019-12-25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24B006D-818D-47B3-9EBE-C5AB269A17AF}" type="slidenum">
              <a:rPr lang="zh-CN" altLang="en-US" smtClean="0"/>
              <a:pPr/>
              <a:t>‹#›</a:t>
            </a:fld>
            <a:endParaRPr lang="zh-CN" alt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5F5F6"/>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F49ED60E-3B8D-47C1-9682-1C12509BF99F}" type="datetimeFigureOut">
              <a:rPr lang="zh-CN" altLang="en-US" smtClean="0"/>
              <a:pPr/>
              <a:t>2019-12-25</a:t>
            </a:fld>
            <a:endParaRPr lang="zh-CN" altLang="en-US" dirty="0"/>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A24B006D-818D-47B3-9EBE-C5AB269A17AF}"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80" r:id="rId19"/>
    <p:sldLayoutId id="2147483684" r:id="rId20"/>
    <p:sldLayoutId id="2147483685" r:id="rId21"/>
    <p:sldLayoutId id="2147483686" r:id="rId22"/>
  </p:sldLayoutIdLst>
  <p:transition spd="med"/>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tags" Target="../tags/tag15.xml"/><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tags" Target="../tags/tag14.xml"/><Relationship Id="rId2" Type="http://schemas.openxmlformats.org/officeDocument/2006/relationships/tags" Target="../tags/tag4.xml"/><Relationship Id="rId16" Type="http://schemas.openxmlformats.org/officeDocument/2006/relationships/image" Target="../media/image1.png"/><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5" Type="http://schemas.openxmlformats.org/officeDocument/2006/relationships/tags" Target="../tags/tag7.xml"/><Relationship Id="rId15" Type="http://schemas.openxmlformats.org/officeDocument/2006/relationships/notesSlide" Target="../notesSlides/notesSlide8.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3.xml"/><Relationship Id="rId1" Type="http://schemas.openxmlformats.org/officeDocument/2006/relationships/tags" Target="../tags/tag16.xml"/><Relationship Id="rId4"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17.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3.xml"/><Relationship Id="rId1" Type="http://schemas.openxmlformats.org/officeDocument/2006/relationships/tags" Target="../tags/tag18.xml"/><Relationship Id="rId4"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notesSlide" Target="../notesSlides/notesSlide12.xml"/><Relationship Id="rId7" Type="http://schemas.openxmlformats.org/officeDocument/2006/relationships/image" Target="../media/image13.png"/><Relationship Id="rId2" Type="http://schemas.openxmlformats.org/officeDocument/2006/relationships/slideLayout" Target="../slideLayouts/slideLayout13.xml"/><Relationship Id="rId1" Type="http://schemas.openxmlformats.org/officeDocument/2006/relationships/tags" Target="../tags/tag19.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20.xml"/><Relationship Id="rId4" Type="http://schemas.openxmlformats.org/officeDocument/2006/relationships/image" Target="../media/image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21.xml"/><Relationship Id="rId6" Type="http://schemas.openxmlformats.org/officeDocument/2006/relationships/image" Target="../media/image1.png"/><Relationship Id="rId5" Type="http://schemas.openxmlformats.org/officeDocument/2006/relationships/chart" Target="../charts/chart3.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tags" Target="../tags/tag2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jpeg"/><Relationship Id="rId7" Type="http://schemas.openxmlformats.org/officeDocument/2006/relationships/image" Target="../media/image25.png"/><Relationship Id="rId2" Type="http://schemas.openxmlformats.org/officeDocument/2006/relationships/image" Target="../media/image20.jpeg"/><Relationship Id="rId1" Type="http://schemas.openxmlformats.org/officeDocument/2006/relationships/slideLayout" Target="../slideLayouts/slideLayout13.xml"/><Relationship Id="rId6" Type="http://schemas.openxmlformats.org/officeDocument/2006/relationships/image" Target="../media/image24.jpeg"/><Relationship Id="rId5" Type="http://schemas.openxmlformats.org/officeDocument/2006/relationships/image" Target="../media/image23.jpeg"/><Relationship Id="rId10" Type="http://schemas.openxmlformats.org/officeDocument/2006/relationships/image" Target="../media/image1.png"/><Relationship Id="rId4" Type="http://schemas.openxmlformats.org/officeDocument/2006/relationships/image" Target="../media/image22.png"/><Relationship Id="rId9" Type="http://schemas.openxmlformats.org/officeDocument/2006/relationships/image" Target="../media/image27.png"/></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image" Target="../media/image30.png"/></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37.pn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diagramColors" Target="../diagrams/colors4.xml"/><Relationship Id="rId5" Type="http://schemas.openxmlformats.org/officeDocument/2006/relationships/diagramQuickStyle" Target="../diagrams/quickStyle4.xml"/><Relationship Id="rId10" Type="http://schemas.openxmlformats.org/officeDocument/2006/relationships/image" Target="../media/image1.png"/><Relationship Id="rId4" Type="http://schemas.openxmlformats.org/officeDocument/2006/relationships/diagramLayout" Target="../diagrams/layout4.xml"/><Relationship Id="rId9" Type="http://schemas.openxmlformats.org/officeDocument/2006/relationships/image" Target="../media/image45.png"/></Relationships>
</file>

<file path=ppt/slides/_rels/slide3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46.png"/><Relationship Id="rId7"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chart" Target="../charts/chart4.xml"/><Relationship Id="rId4" Type="http://schemas.openxmlformats.org/officeDocument/2006/relationships/image" Target="../media/image47.png"/></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1.png"/><Relationship Id="rId4" Type="http://schemas.openxmlformats.org/officeDocument/2006/relationships/image" Target="../media/image51.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3.xml"/><Relationship Id="rId5" Type="http://schemas.openxmlformats.org/officeDocument/2006/relationships/image" Target="../media/image1.png"/><Relationship Id="rId4" Type="http://schemas.openxmlformats.org/officeDocument/2006/relationships/image" Target="../media/image52.png"/></Relationships>
</file>

<file path=ppt/slides/_rels/slide37.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4.xml"/><Relationship Id="rId6" Type="http://schemas.openxmlformats.org/officeDocument/2006/relationships/image" Target="../media/image1.png"/><Relationship Id="rId5" Type="http://schemas.openxmlformats.org/officeDocument/2006/relationships/image" Target="../media/image60.png"/><Relationship Id="rId4" Type="http://schemas.openxmlformats.org/officeDocument/2006/relationships/image" Target="../media/image59.png"/></Relationships>
</file>

<file path=ppt/slides/_rels/slide3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notesSlide" Target="../notesSlides/notesSlide28.xml"/><Relationship Id="rId7" Type="http://schemas.openxmlformats.org/officeDocument/2006/relationships/image" Target="../media/image63.png"/><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62.png"/><Relationship Id="rId5" Type="http://schemas.openxmlformats.org/officeDocument/2006/relationships/image" Target="../media/image61.wmf"/><Relationship Id="rId4" Type="http://schemas.openxmlformats.org/officeDocument/2006/relationships/oleObject" Target="../embeddings/oleObject1.bin"/><Relationship Id="rId9"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Layout" Target="../slideLayouts/slideLayout21.xml"/><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0.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2.xml"/><Relationship Id="rId5" Type="http://schemas.openxmlformats.org/officeDocument/2006/relationships/image" Target="../media/image1.png"/><Relationship Id="rId4" Type="http://schemas.openxmlformats.org/officeDocument/2006/relationships/chart" Target="../charts/char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rot="18900000">
            <a:off x="4605894" y="773660"/>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27" name="45345          _2"/>
          <p:cNvGrpSpPr/>
          <p:nvPr/>
        </p:nvGrpSpPr>
        <p:grpSpPr>
          <a:xfrm>
            <a:off x="2447766" y="4372033"/>
            <a:ext cx="4092316" cy="338554"/>
            <a:chOff x="4551668" y="4224785"/>
            <a:chExt cx="4416849" cy="451509"/>
          </a:xfrm>
        </p:grpSpPr>
        <p:sp>
          <p:nvSpPr>
            <p:cNvPr id="28" name="Oval 15"/>
            <p:cNvSpPr>
              <a:spLocks/>
            </p:cNvSpPr>
            <p:nvPr/>
          </p:nvSpPr>
          <p:spPr bwMode="auto">
            <a:xfrm>
              <a:off x="6688926" y="4265766"/>
              <a:ext cx="264219" cy="344096"/>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1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29" name="Group 16"/>
            <p:cNvGrpSpPr>
              <a:grpSpLocks/>
            </p:cNvGrpSpPr>
            <p:nvPr/>
          </p:nvGrpSpPr>
          <p:grpSpPr bwMode="auto">
            <a:xfrm>
              <a:off x="6804182" y="4309707"/>
              <a:ext cx="78599" cy="126335"/>
              <a:chOff x="5746" y="3144"/>
              <a:chExt cx="215" cy="345"/>
            </a:xfrm>
            <a:solidFill>
              <a:schemeClr val="accent1"/>
            </a:solidFill>
          </p:grpSpPr>
          <p:sp>
            <p:nvSpPr>
              <p:cNvPr id="36" name="Freeform 17"/>
              <p:cNvSpPr>
                <a:spLocks/>
              </p:cNvSpPr>
              <p:nvPr/>
            </p:nvSpPr>
            <p:spPr bwMode="auto">
              <a:xfrm>
                <a:off x="5779"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7" name="Freeform 18"/>
              <p:cNvSpPr>
                <a:spLocks/>
              </p:cNvSpPr>
              <p:nvPr/>
            </p:nvSpPr>
            <p:spPr bwMode="auto">
              <a:xfrm>
                <a:off x="5746"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0" name="Text Box 20"/>
            <p:cNvSpPr txBox="1">
              <a:spLocks/>
            </p:cNvSpPr>
            <p:nvPr/>
          </p:nvSpPr>
          <p:spPr bwMode="auto">
            <a:xfrm>
              <a:off x="6959495" y="4224785"/>
              <a:ext cx="2009022" cy="451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600" dirty="0">
                  <a:solidFill>
                    <a:srgbClr val="123E61"/>
                  </a:solidFill>
                  <a:latin typeface="微软雅黑" panose="020B0503020204020204" pitchFamily="34" charset="-122"/>
                  <a:ea typeface="微软雅黑" panose="020B0503020204020204" pitchFamily="34" charset="-122"/>
                  <a:cs typeface="+mn-ea"/>
                  <a:sym typeface="+mn-lt"/>
                </a:rPr>
                <a:t>日期</a:t>
              </a:r>
              <a:r>
                <a:rPr lang="zh-CN" altLang="en-US" sz="1600" dirty="0" smtClean="0">
                  <a:solidFill>
                    <a:srgbClr val="123E61"/>
                  </a:solidFill>
                  <a:latin typeface="微软雅黑" panose="020B0503020204020204" pitchFamily="34" charset="-122"/>
                  <a:ea typeface="微软雅黑" panose="020B0503020204020204" pitchFamily="34" charset="-122"/>
                  <a:cs typeface="+mn-ea"/>
                  <a:sym typeface="+mn-lt"/>
                </a:rPr>
                <a:t>：</a:t>
              </a:r>
              <a:r>
                <a:rPr lang="en-US" altLang="zh-CN" sz="1600" dirty="0" smtClean="0">
                  <a:solidFill>
                    <a:srgbClr val="123E61"/>
                  </a:solidFill>
                  <a:latin typeface="微软雅黑" panose="020B0503020204020204" pitchFamily="34" charset="-122"/>
                  <a:ea typeface="微软雅黑" panose="020B0503020204020204" pitchFamily="34" charset="-122"/>
                  <a:cs typeface="+mn-ea"/>
                  <a:sym typeface="+mn-lt"/>
                </a:rPr>
                <a:t>2019.11.27</a:t>
              </a:r>
              <a:endParaRPr lang="en-US" altLang="zh-CN" sz="1600"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31" name="Oval 10"/>
            <p:cNvSpPr>
              <a:spLocks/>
            </p:cNvSpPr>
            <p:nvPr/>
          </p:nvSpPr>
          <p:spPr bwMode="auto">
            <a:xfrm>
              <a:off x="4551668" y="4259514"/>
              <a:ext cx="310874" cy="350350"/>
            </a:xfrm>
            <a:prstGeom prst="ellipse">
              <a:avLst/>
            </a:prstGeom>
            <a:solidFill>
              <a:srgbClr val="123E61"/>
            </a:solidFill>
            <a:ln>
              <a:noFill/>
            </a:ln>
            <a:effectLst/>
            <a:extLst/>
          </p:spPr>
          <p:txBody>
            <a:bodyPr wrap="none" anchor="ctr"/>
            <a:lstStyle/>
            <a:p>
              <a:pPr algn="ctr" fontAlgn="base">
                <a:spcBef>
                  <a:spcPct val="0"/>
                </a:spcBef>
                <a:spcAft>
                  <a:spcPct val="0"/>
                </a:spcAft>
              </a:pPr>
              <a:endParaRPr lang="zh-CN" altLang="en-US" sz="1600" dirty="0">
                <a:solidFill>
                  <a:srgbClr val="FFFDEF"/>
                </a:solidFill>
                <a:latin typeface="微软雅黑" panose="020B0503020204020204" pitchFamily="34" charset="-122"/>
                <a:ea typeface="微软雅黑" panose="020B0503020204020204" pitchFamily="34" charset="-122"/>
                <a:cs typeface="+mn-ea"/>
                <a:sym typeface="+mn-lt"/>
              </a:endParaRPr>
            </a:p>
          </p:txBody>
        </p:sp>
        <p:grpSp>
          <p:nvGrpSpPr>
            <p:cNvPr id="32" name="组合 31"/>
            <p:cNvGrpSpPr/>
            <p:nvPr/>
          </p:nvGrpSpPr>
          <p:grpSpPr>
            <a:xfrm>
              <a:off x="4611357" y="4307395"/>
              <a:ext cx="100336" cy="114060"/>
              <a:chOff x="860980" y="3583766"/>
              <a:chExt cx="100336" cy="114060"/>
            </a:xfrm>
            <a:solidFill>
              <a:schemeClr val="accent1"/>
            </a:solidFill>
          </p:grpSpPr>
          <p:sp>
            <p:nvSpPr>
              <p:cNvPr id="34" name="Freeform 12"/>
              <p:cNvSpPr>
                <a:spLocks/>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sp>
            <p:nvSpPr>
              <p:cNvPr id="35" name="Freeform 13"/>
              <p:cNvSpPr>
                <a:spLocks/>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4" tIns="34282" rIns="68564" bIns="34282" numCol="1" spcCol="0" rtlCol="0" fromWordArt="0" anchor="ctr" anchorCtr="0" forceAA="0" compatLnSpc="1">
                <a:prstTxWarp prst="textNoShape">
                  <a:avLst/>
                </a:prstTxWarp>
                <a:noAutofit/>
              </a:bodyPr>
              <a:lstStyle/>
              <a:p>
                <a:pPr algn="dist" fontAlgn="base">
                  <a:spcBef>
                    <a:spcPct val="0"/>
                  </a:spcBef>
                  <a:spcAft>
                    <a:spcPct val="0"/>
                  </a:spcAft>
                </a:pPr>
                <a:endParaRPr lang="zh-CN" altLang="en-US" sz="1600" dirty="0">
                  <a:solidFill>
                    <a:prstClr val="black">
                      <a:lumMod val="65000"/>
                      <a:lumOff val="35000"/>
                    </a:prstClr>
                  </a:solidFill>
                  <a:latin typeface="微软雅黑" panose="020B0503020204020204" pitchFamily="34" charset="-122"/>
                  <a:ea typeface="微软雅黑" panose="020B0503020204020204" pitchFamily="34" charset="-122"/>
                  <a:cs typeface="+mn-ea"/>
                  <a:sym typeface="+mn-lt"/>
                </a:endParaRPr>
              </a:p>
            </p:txBody>
          </p:sp>
        </p:grpSp>
        <p:sp>
          <p:nvSpPr>
            <p:cNvPr id="33" name="矩形 32"/>
            <p:cNvSpPr/>
            <p:nvPr/>
          </p:nvSpPr>
          <p:spPr>
            <a:xfrm>
              <a:off x="4770877" y="4224785"/>
              <a:ext cx="2161775" cy="451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spcBef>
                  <a:spcPct val="0"/>
                </a:spcBef>
                <a:spcAft>
                  <a:spcPct val="0"/>
                </a:spcAft>
              </a:pPr>
              <a:r>
                <a:rPr lang="zh-CN" altLang="en-US" sz="1600" dirty="0" smtClean="0">
                  <a:solidFill>
                    <a:srgbClr val="123E61"/>
                  </a:solidFill>
                  <a:latin typeface="微软雅黑" panose="020B0503020204020204" pitchFamily="34" charset="-122"/>
                  <a:ea typeface="微软雅黑" panose="020B0503020204020204" pitchFamily="34" charset="-122"/>
                  <a:cs typeface="+mn-ea"/>
                  <a:sym typeface="+mn-lt"/>
                </a:rPr>
                <a:t>报告人：李泰峰</a:t>
              </a:r>
              <a:endParaRPr lang="zh-CN" altLang="en-US" sz="1600" dirty="0">
                <a:solidFill>
                  <a:srgbClr val="123E61"/>
                </a:solidFill>
                <a:latin typeface="微软雅黑" panose="020B0503020204020204" pitchFamily="34" charset="-122"/>
                <a:ea typeface="微软雅黑" panose="020B0503020204020204" pitchFamily="34" charset="-122"/>
                <a:cs typeface="+mn-ea"/>
                <a:sym typeface="+mn-lt"/>
              </a:endParaRPr>
            </a:p>
          </p:txBody>
        </p:sp>
      </p:grpSp>
      <p:pic>
        <p:nvPicPr>
          <p:cNvPr id="39" name="图片 3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44016" y="3709330"/>
            <a:ext cx="9468544" cy="627410"/>
          </a:xfrm>
          <a:prstGeom prst="rect">
            <a:avLst/>
          </a:prstGeom>
        </p:spPr>
      </p:pic>
      <p:sp>
        <p:nvSpPr>
          <p:cNvPr id="40" name="文本框 39"/>
          <p:cNvSpPr txBox="1"/>
          <p:nvPr/>
        </p:nvSpPr>
        <p:spPr>
          <a:xfrm>
            <a:off x="210541" y="1536491"/>
            <a:ext cx="8721290" cy="923330"/>
          </a:xfrm>
          <a:prstGeom prst="rect">
            <a:avLst/>
          </a:prstGeom>
          <a:noFill/>
        </p:spPr>
        <p:txBody>
          <a:bodyPr wrap="square" rtlCol="0">
            <a:spAutoFit/>
          </a:bodyPr>
          <a:lstStyle/>
          <a:p>
            <a:pPr algn="ctr">
              <a:lnSpc>
                <a:spcPct val="150000"/>
              </a:lnSpc>
            </a:pPr>
            <a:r>
              <a:rPr lang="zh-CN" altLang="en-US" sz="3600" b="1" dirty="0" smtClean="0">
                <a:solidFill>
                  <a:schemeClr val="accent1">
                    <a:lumMod val="75000"/>
                  </a:schemeClr>
                </a:solidFill>
                <a:latin typeface="微软雅黑" panose="020B0503020204020204" pitchFamily="34" charset="-122"/>
                <a:ea typeface="微软雅黑" panose="020B0503020204020204" pitchFamily="34" charset="-122"/>
              </a:rPr>
              <a:t>双</a:t>
            </a:r>
            <a:r>
              <a:rPr lang="zh-CN" altLang="en-US" sz="3600" b="1" dirty="0">
                <a:solidFill>
                  <a:schemeClr val="accent1">
                    <a:lumMod val="75000"/>
                  </a:schemeClr>
                </a:solidFill>
                <a:latin typeface="微软雅黑" panose="020B0503020204020204" pitchFamily="34" charset="-122"/>
                <a:ea typeface="微软雅黑" panose="020B0503020204020204" pitchFamily="34" charset="-122"/>
              </a:rPr>
              <a:t>一流高校</a:t>
            </a:r>
            <a:r>
              <a:rPr lang="zh-CN" altLang="en-US" sz="3600" b="1" dirty="0" smtClean="0">
                <a:solidFill>
                  <a:schemeClr val="accent1">
                    <a:lumMod val="75000"/>
                  </a:schemeClr>
                </a:solidFill>
                <a:latin typeface="微软雅黑" panose="020B0503020204020204" pitchFamily="34" charset="-122"/>
                <a:ea typeface="微软雅黑" panose="020B0503020204020204" pitchFamily="34" charset="-122"/>
              </a:rPr>
              <a:t>图书馆</a:t>
            </a:r>
            <a:r>
              <a:rPr lang="zh-CN" altLang="en-US" sz="3600" b="1" i="1" dirty="0" smtClean="0">
                <a:solidFill>
                  <a:srgbClr val="FF0000"/>
                </a:solidFill>
                <a:latin typeface="微软雅黑" panose="020B0503020204020204" pitchFamily="34" charset="-122"/>
                <a:ea typeface="微软雅黑" panose="020B0503020204020204" pitchFamily="34" charset="-122"/>
              </a:rPr>
              <a:t>精准 </a:t>
            </a:r>
            <a:r>
              <a:rPr lang="zh-CN" altLang="en-US" sz="3600" b="1" dirty="0" smtClean="0">
                <a:solidFill>
                  <a:schemeClr val="accent1">
                    <a:lumMod val="75000"/>
                  </a:schemeClr>
                </a:solidFill>
                <a:latin typeface="微软雅黑" panose="020B0503020204020204" pitchFamily="34" charset="-122"/>
                <a:ea typeface="微软雅黑" panose="020B0503020204020204" pitchFamily="34" charset="-122"/>
              </a:rPr>
              <a:t>知识服务</a:t>
            </a:r>
            <a:endParaRPr lang="en-US" altLang="zh-CN" sz="36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1589121" y="2490550"/>
            <a:ext cx="8040513" cy="461665"/>
          </a:xfrm>
          <a:prstGeom prst="rect">
            <a:avLst/>
          </a:prstGeom>
          <a:noFill/>
        </p:spPr>
        <p:txBody>
          <a:bodyPr wrap="square" rtlCol="0">
            <a:spAutoFit/>
          </a:bodyPr>
          <a:lstStyle/>
          <a:p>
            <a:pPr algn="ctr"/>
            <a:r>
              <a:rPr lang="en-US" altLang="zh-CN" sz="2400" b="1" dirty="0" smtClean="0">
                <a:solidFill>
                  <a:schemeClr val="accent2">
                    <a:lumMod val="75000"/>
                  </a:schemeClr>
                </a:solidFill>
                <a:latin typeface="微软雅黑" panose="020B0503020204020204" pitchFamily="34" charset="-122"/>
                <a:ea typeface="微软雅黑" panose="020B0503020204020204" pitchFamily="34" charset="-122"/>
              </a:rPr>
              <a:t>——</a:t>
            </a:r>
            <a:r>
              <a:rPr lang="zh-CN" altLang="en-US" sz="2400" b="1" dirty="0" smtClean="0">
                <a:solidFill>
                  <a:schemeClr val="accent2">
                    <a:lumMod val="75000"/>
                  </a:schemeClr>
                </a:solidFill>
                <a:latin typeface="微软雅黑" panose="020B0503020204020204" pitchFamily="34" charset="-122"/>
                <a:ea typeface="微软雅黑" panose="020B0503020204020204" pitchFamily="34" charset="-122"/>
              </a:rPr>
              <a:t>以电子科技大学图书馆为例</a:t>
            </a:r>
            <a:endParaRPr lang="zh-CN" altLang="en-US" sz="2400" b="1" dirty="0">
              <a:solidFill>
                <a:schemeClr val="accent2">
                  <a:lumMod val="75000"/>
                </a:schemeClr>
              </a:solidFill>
              <a:latin typeface="微软雅黑" panose="020B0503020204020204" pitchFamily="34" charset="-122"/>
              <a:ea typeface="微软雅黑" panose="020B0503020204020204" pitchFamily="34" charset="-122"/>
            </a:endParaRPr>
          </a:p>
        </p:txBody>
      </p:sp>
      <p:pic>
        <p:nvPicPr>
          <p:cNvPr id="45" name="图片 44"/>
          <p:cNvPicPr>
            <a:picLocks noChangeAspect="1"/>
          </p:cNvPicPr>
          <p:nvPr/>
        </p:nvPicPr>
        <p:blipFill>
          <a:blip r:embed="rId4"/>
          <a:stretch>
            <a:fillRect/>
          </a:stretch>
        </p:blipFill>
        <p:spPr>
          <a:xfrm>
            <a:off x="179512" y="88268"/>
            <a:ext cx="1080120" cy="1049259"/>
          </a:xfrm>
          <a:prstGeom prst="rect">
            <a:avLst/>
          </a:prstGeom>
        </p:spPr>
      </p:pic>
    </p:spTree>
    <p:extLst>
      <p:ext uri="{BB962C8B-B14F-4D97-AF65-F5344CB8AC3E}">
        <p14:creationId xmlns:p14="http://schemas.microsoft.com/office/powerpoint/2010/main" val="3995959143"/>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http://5b0988e595225.cdn.sohucs.com/images/20170722/03e92cfd4fcd482cbb77de685694131c.jpeg"/>
          <p:cNvPicPr>
            <a:picLocks noChangeAspect="1" noChangeArrowheads="1"/>
          </p:cNvPicPr>
          <p:nvPr/>
        </p:nvPicPr>
        <p:blipFill>
          <a:blip r:embed="rId3" cstate="print"/>
          <a:srcRect/>
          <a:stretch>
            <a:fillRect/>
          </a:stretch>
        </p:blipFill>
        <p:spPr bwMode="auto">
          <a:xfrm>
            <a:off x="722397" y="907573"/>
            <a:ext cx="2915688" cy="1652426"/>
          </a:xfrm>
          <a:prstGeom prst="rect">
            <a:avLst/>
          </a:prstGeom>
          <a:noFill/>
        </p:spPr>
      </p:pic>
      <p:pic>
        <p:nvPicPr>
          <p:cNvPr id="72708" name="Picture 4" descr="http://5b0988e595225.cdn.sohucs.com/images/20170722/772c1c8d8c774dbd856c6ab84e6cbfbd.jpeg"/>
          <p:cNvPicPr>
            <a:picLocks noChangeAspect="1" noChangeArrowheads="1"/>
          </p:cNvPicPr>
          <p:nvPr/>
        </p:nvPicPr>
        <p:blipFill>
          <a:blip r:embed="rId4" cstate="print"/>
          <a:srcRect/>
          <a:stretch>
            <a:fillRect/>
          </a:stretch>
        </p:blipFill>
        <p:spPr bwMode="auto">
          <a:xfrm>
            <a:off x="669073" y="2699293"/>
            <a:ext cx="2952286" cy="1625387"/>
          </a:xfrm>
          <a:prstGeom prst="rect">
            <a:avLst/>
          </a:prstGeom>
          <a:noFill/>
        </p:spPr>
      </p:pic>
      <p:sp>
        <p:nvSpPr>
          <p:cNvPr id="12" name="TextBox 11"/>
          <p:cNvSpPr txBox="1"/>
          <p:nvPr/>
        </p:nvSpPr>
        <p:spPr>
          <a:xfrm>
            <a:off x="7301238" y="4533765"/>
            <a:ext cx="2517388" cy="300082"/>
          </a:xfrm>
          <a:prstGeom prst="rect">
            <a:avLst/>
          </a:prstGeom>
          <a:noFill/>
        </p:spPr>
        <p:txBody>
          <a:bodyPr wrap="square" rtlCol="0">
            <a:spAutoFit/>
          </a:bodyPr>
          <a:lstStyle/>
          <a:p>
            <a:r>
              <a:rPr lang="zh-CN" altLang="en-US" sz="1350" b="1" dirty="0"/>
              <a:t>截止时间</a:t>
            </a:r>
            <a:r>
              <a:rPr lang="en-US" altLang="zh-CN" sz="1350" b="1" dirty="0" smtClean="0"/>
              <a:t>2019.11</a:t>
            </a:r>
            <a:endParaRPr lang="zh-CN" altLang="en-US" sz="1350" b="1" dirty="0"/>
          </a:p>
        </p:txBody>
      </p:sp>
      <p:sp>
        <p:nvSpPr>
          <p:cNvPr id="14" name="矩形 13"/>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5" name="Picture 2" descr="C:\Users\Administrator\Desktop\14-16信息化建设\馆徽最终稿无留白.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直接连接符 9"/>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11" name="TextBox 12"/>
          <p:cNvSpPr txBox="1">
            <a:spLocks noChangeArrowheads="1"/>
          </p:cNvSpPr>
          <p:nvPr/>
        </p:nvSpPr>
        <p:spPr bwMode="auto">
          <a:xfrm>
            <a:off x="1299459" y="245574"/>
            <a:ext cx="3023905"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关键词：电子科技大学</a:t>
            </a:r>
            <a:endParaRPr lang="zh-CN" altLang="en-US" sz="2100" b="1" dirty="0" smtClean="0">
              <a:solidFill>
                <a:schemeClr val="accent4"/>
              </a:solidFill>
              <a:latin typeface="微软雅黑" pitchFamily="34" charset="-122"/>
              <a:ea typeface="微软雅黑" pitchFamily="34" charset="-122"/>
            </a:endParaRPr>
          </a:p>
        </p:txBody>
      </p:sp>
      <p:graphicFrame>
        <p:nvGraphicFramePr>
          <p:cNvPr id="13" name="表格 12">
            <a:extLst>
              <a:ext uri="{FF2B5EF4-FFF2-40B4-BE49-F238E27FC236}">
                <a16:creationId xmlns:a16="http://schemas.microsoft.com/office/drawing/2014/main" id="{30C97C14-2C71-421F-8954-7AFDAA4969A2}"/>
              </a:ext>
            </a:extLst>
          </p:cNvPr>
          <p:cNvGraphicFramePr>
            <a:graphicFrameLocks noGrp="1"/>
          </p:cNvGraphicFramePr>
          <p:nvPr>
            <p:extLst>
              <p:ext uri="{D42A27DB-BD31-4B8C-83A1-F6EECF244321}">
                <p14:modId xmlns:p14="http://schemas.microsoft.com/office/powerpoint/2010/main" val="1997161451"/>
              </p:ext>
            </p:extLst>
          </p:nvPr>
        </p:nvGraphicFramePr>
        <p:xfrm>
          <a:off x="3786182" y="1000908"/>
          <a:ext cx="4929222" cy="3273315"/>
        </p:xfrm>
        <a:graphic>
          <a:graphicData uri="http://schemas.openxmlformats.org/drawingml/2006/table">
            <a:tbl>
              <a:tblPr>
                <a:tableStyleId>{5C22544A-7EE6-4342-B048-85BDC9FD1C3A}</a:tableStyleId>
              </a:tblPr>
              <a:tblGrid>
                <a:gridCol w="1689356">
                  <a:extLst>
                    <a:ext uri="{9D8B030D-6E8A-4147-A177-3AD203B41FA5}">
                      <a16:colId xmlns:a16="http://schemas.microsoft.com/office/drawing/2014/main" val="1722198978"/>
                    </a:ext>
                  </a:extLst>
                </a:gridCol>
                <a:gridCol w="833109">
                  <a:extLst>
                    <a:ext uri="{9D8B030D-6E8A-4147-A177-3AD203B41FA5}">
                      <a16:colId xmlns:a16="http://schemas.microsoft.com/office/drawing/2014/main" val="3734499376"/>
                    </a:ext>
                  </a:extLst>
                </a:gridCol>
                <a:gridCol w="1295945">
                  <a:extLst>
                    <a:ext uri="{9D8B030D-6E8A-4147-A177-3AD203B41FA5}">
                      <a16:colId xmlns:a16="http://schemas.microsoft.com/office/drawing/2014/main" val="2552199620"/>
                    </a:ext>
                  </a:extLst>
                </a:gridCol>
                <a:gridCol w="1110812">
                  <a:extLst>
                    <a:ext uri="{9D8B030D-6E8A-4147-A177-3AD203B41FA5}">
                      <a16:colId xmlns:a16="http://schemas.microsoft.com/office/drawing/2014/main" val="686314283"/>
                    </a:ext>
                  </a:extLst>
                </a:gridCol>
              </a:tblGrid>
              <a:tr h="231747">
                <a:tc gridSpan="4">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一流大学建设与学科数量、排名</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432060377"/>
                  </a:ext>
                </a:extLst>
              </a:tr>
              <a:tr h="672302">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名称</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200" b="1" u="none" strike="noStrike" dirty="0">
                          <a:solidFill>
                            <a:schemeClr val="tx1"/>
                          </a:solidFill>
                          <a:effectLst/>
                          <a:latin typeface="微软雅黑" panose="020B0503020204020204" pitchFamily="34" charset="-122"/>
                          <a:ea typeface="微软雅黑" panose="020B0503020204020204" pitchFamily="34" charset="-122"/>
                        </a:rPr>
                        <a:t>A+</a:t>
                      </a: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学科</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ESI</a:t>
                      </a: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a:t>
                      </a: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1%&amp;1‰</a:t>
                      </a: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a:t>
                      </a:r>
                      <a:endParaRPr lang="en-US" altLang="zh-CN" sz="1200" b="1" u="none" strike="noStrike" dirty="0">
                        <a:solidFill>
                          <a:schemeClr val="tx1"/>
                        </a:solidFill>
                        <a:effectLst/>
                        <a:latin typeface="微软雅黑" panose="020B0503020204020204" pitchFamily="34" charset="-122"/>
                        <a:ea typeface="微软雅黑" panose="020B0503020204020204" pitchFamily="34" charset="-122"/>
                      </a:endParaRPr>
                    </a:p>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学科数量</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一流大学建设</a:t>
                      </a:r>
                      <a:endParaRPr lang="en-US" altLang="zh-CN" sz="1200" b="1" u="none" strike="noStrike" dirty="0">
                        <a:solidFill>
                          <a:schemeClr val="tx1"/>
                        </a:solidFill>
                        <a:effectLst/>
                        <a:latin typeface="微软雅黑" panose="020B0503020204020204" pitchFamily="34" charset="-122"/>
                        <a:ea typeface="微软雅黑" panose="020B0503020204020204" pitchFamily="34" charset="-122"/>
                      </a:endParaRPr>
                    </a:p>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学科数量</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2810045"/>
                  </a:ext>
                </a:extLst>
              </a:tr>
              <a:tr h="231747">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北京大学</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21</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21/8</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41</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65554474"/>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清华大学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21</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20/6</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34</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0594088"/>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武汉大学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4</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17/2</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10</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10406572"/>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上海交通大学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5</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19/7</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17</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5269054"/>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华中科技大学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4</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15/3</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8</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56699887"/>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西安交通大学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2</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15/3</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8</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8446148"/>
                  </a:ext>
                </a:extLst>
              </a:tr>
              <a:tr h="231747">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东南大学</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5</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12/3</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11</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2229212"/>
                  </a:ext>
                </a:extLst>
              </a:tr>
              <a:tr h="231747">
                <a:tc>
                  <a:txBody>
                    <a:bodyPr/>
                    <a:lstStyle/>
                    <a:p>
                      <a:pPr algn="ctr" fontAlgn="ctr"/>
                      <a:r>
                        <a:rPr lang="zh-CN" altLang="en-US" sz="1200" b="1" u="none" strike="noStrike">
                          <a:solidFill>
                            <a:schemeClr val="tx1"/>
                          </a:solidFill>
                          <a:effectLst/>
                          <a:latin typeface="微软雅黑" panose="020B0503020204020204" pitchFamily="34" charset="-122"/>
                          <a:ea typeface="微软雅黑" panose="020B0503020204020204" pitchFamily="34" charset="-122"/>
                        </a:rPr>
                        <a:t>华南理工大学</a:t>
                      </a:r>
                      <a:endParaRPr lang="zh-CN" altLang="en-US"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1</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10/4</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4</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64518901"/>
                  </a:ext>
                </a:extLst>
              </a:tr>
              <a:tr h="283543">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北京航空航天大学</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4</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6/2</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7</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71523583"/>
                  </a:ext>
                </a:extLst>
              </a:tr>
              <a:tr h="231747">
                <a:tc>
                  <a:txBody>
                    <a:bodyPr/>
                    <a:lstStyle/>
                    <a:p>
                      <a:pPr algn="ctr" fontAlgn="ctr"/>
                      <a:r>
                        <a:rPr lang="zh-CN" altLang="en-US" sz="1200" b="1" u="none" strike="noStrike" dirty="0">
                          <a:solidFill>
                            <a:schemeClr val="tx1"/>
                          </a:solidFill>
                          <a:effectLst/>
                          <a:latin typeface="微软雅黑" panose="020B0503020204020204" pitchFamily="34" charset="-122"/>
                          <a:ea typeface="微软雅黑" panose="020B0503020204020204" pitchFamily="34" charset="-122"/>
                        </a:rPr>
                        <a:t>电子科技大学</a:t>
                      </a:r>
                      <a:endParaRPr lang="zh-CN" altLang="en-US"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2</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a:solidFill>
                            <a:schemeClr val="tx1"/>
                          </a:solidFill>
                          <a:effectLst/>
                          <a:latin typeface="微软雅黑" panose="020B0503020204020204" pitchFamily="34" charset="-122"/>
                          <a:ea typeface="微软雅黑" panose="020B0503020204020204" pitchFamily="34" charset="-122"/>
                        </a:rPr>
                        <a:t>8/2</a:t>
                      </a:r>
                      <a:endParaRPr lang="en-US" altLang="zh-CN" sz="1200" b="1" i="0" u="none" strike="noStrike">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altLang="zh-CN" sz="1200" b="1" u="none" strike="noStrike" dirty="0">
                          <a:solidFill>
                            <a:schemeClr val="tx1"/>
                          </a:solidFill>
                          <a:effectLst/>
                          <a:latin typeface="微软雅黑" panose="020B0503020204020204" pitchFamily="34" charset="-122"/>
                          <a:ea typeface="微软雅黑" panose="020B0503020204020204" pitchFamily="34" charset="-122"/>
                        </a:rPr>
                        <a:t>2</a:t>
                      </a:r>
                      <a:endParaRPr lang="en-US" altLang="zh-CN" sz="1200" b="1" i="0" u="none" strike="noStrike" dirty="0">
                        <a:solidFill>
                          <a:schemeClr val="tx1"/>
                        </a:solidFill>
                        <a:effectLst/>
                        <a:latin typeface="微软雅黑" panose="020B0503020204020204" pitchFamily="34" charset="-122"/>
                        <a:ea typeface="微软雅黑" panose="020B0503020204020204" pitchFamily="34" charset="-122"/>
                      </a:endParaRPr>
                    </a:p>
                  </a:txBody>
                  <a:tcPr marL="12700" marR="12700" marT="12696"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79347909"/>
                  </a:ext>
                </a:extLst>
              </a:tr>
            </a:tbl>
          </a:graphicData>
        </a:graphic>
      </p:graphicFrame>
    </p:spTree>
    <p:extLst>
      <p:ext uri="{BB962C8B-B14F-4D97-AF65-F5344CB8AC3E}">
        <p14:creationId xmlns:p14="http://schemas.microsoft.com/office/powerpoint/2010/main" val="1565068259"/>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0"/>
          <p:cNvGrpSpPr/>
          <p:nvPr/>
        </p:nvGrpSpPr>
        <p:grpSpPr>
          <a:xfrm>
            <a:off x="714422" y="1042053"/>
            <a:ext cx="2230484" cy="3430059"/>
            <a:chOff x="834229" y="1375448"/>
            <a:chExt cx="2973978" cy="4572000"/>
          </a:xfrm>
        </p:grpSpPr>
        <p:cxnSp>
          <p:nvCxnSpPr>
            <p:cNvPr id="2" name="MH_Other_1"/>
            <p:cNvCxnSpPr/>
            <p:nvPr>
              <p:custDataLst>
                <p:tags r:id="rId4"/>
              </p:custDataLst>
            </p:nvPr>
          </p:nvCxnSpPr>
          <p:spPr>
            <a:xfrm>
              <a:off x="1191045" y="1375448"/>
              <a:ext cx="32703" cy="4572000"/>
            </a:xfrm>
            <a:prstGeom prst="line">
              <a:avLst/>
            </a:prstGeom>
            <a:ln w="12700">
              <a:solidFill>
                <a:srgbClr val="C0C0C0"/>
              </a:solidFill>
              <a:prstDash val="sysDash"/>
            </a:ln>
          </p:spPr>
          <p:style>
            <a:lnRef idx="1">
              <a:schemeClr val="accent1"/>
            </a:lnRef>
            <a:fillRef idx="0">
              <a:schemeClr val="accent1"/>
            </a:fillRef>
            <a:effectRef idx="0">
              <a:schemeClr val="accent1"/>
            </a:effectRef>
            <a:fontRef idx="minor">
              <a:schemeClr val="tx1"/>
            </a:fontRef>
          </p:style>
        </p:cxnSp>
        <p:grpSp>
          <p:nvGrpSpPr>
            <p:cNvPr id="6" name="组合 2"/>
            <p:cNvGrpSpPr/>
            <p:nvPr/>
          </p:nvGrpSpPr>
          <p:grpSpPr>
            <a:xfrm>
              <a:off x="834229" y="1791209"/>
              <a:ext cx="730559" cy="703640"/>
              <a:chOff x="3820856" y="1419622"/>
              <a:chExt cx="648000" cy="648000"/>
            </a:xfrm>
          </p:grpSpPr>
          <p:sp>
            <p:nvSpPr>
              <p:cNvPr id="4" name="MH_Other_3"/>
              <p:cNvSpPr/>
              <p:nvPr>
                <p:custDataLst>
                  <p:tags r:id="rId12"/>
                </p:custDataLst>
              </p:nvPr>
            </p:nvSpPr>
            <p:spPr>
              <a:xfrm>
                <a:off x="3820856" y="1419622"/>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0" dirty="0">
                  <a:solidFill>
                    <a:prstClr val="white"/>
                  </a:solidFill>
                </a:endParaRPr>
              </a:p>
            </p:txBody>
          </p:sp>
          <p:sp>
            <p:nvSpPr>
              <p:cNvPr id="5" name="MH_Other_4"/>
              <p:cNvSpPr/>
              <p:nvPr>
                <p:custDataLst>
                  <p:tags r:id="rId13"/>
                </p:custDataLst>
              </p:nvPr>
            </p:nvSpPr>
            <p:spPr>
              <a:xfrm>
                <a:off x="3946582" y="1555165"/>
                <a:ext cx="398769" cy="398769"/>
              </a:xfrm>
              <a:prstGeom prst="ellipse">
                <a:avLst/>
              </a:prstGeom>
              <a:solidFill>
                <a:srgbClr val="0297F0"/>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01</a:t>
                </a:r>
                <a:endParaRPr lang="zh-CN" altLang="en-US" sz="1600" b="1" dirty="0">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9" name="组合 5"/>
            <p:cNvGrpSpPr/>
            <p:nvPr/>
          </p:nvGrpSpPr>
          <p:grpSpPr>
            <a:xfrm>
              <a:off x="834229" y="3332718"/>
              <a:ext cx="730559" cy="703640"/>
              <a:chOff x="3820856" y="2583671"/>
              <a:chExt cx="648000" cy="648000"/>
            </a:xfrm>
          </p:grpSpPr>
          <p:sp>
            <p:nvSpPr>
              <p:cNvPr id="7" name="MH_Other_5"/>
              <p:cNvSpPr/>
              <p:nvPr>
                <p:custDataLst>
                  <p:tags r:id="rId10"/>
                </p:custDataLst>
              </p:nvPr>
            </p:nvSpPr>
            <p:spPr>
              <a:xfrm>
                <a:off x="3820856" y="2583671"/>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0" dirty="0">
                  <a:solidFill>
                    <a:prstClr val="white"/>
                  </a:solidFill>
                </a:endParaRPr>
              </a:p>
            </p:txBody>
          </p:sp>
          <p:sp>
            <p:nvSpPr>
              <p:cNvPr id="8" name="MH_Other_6"/>
              <p:cNvSpPr/>
              <p:nvPr>
                <p:custDataLst>
                  <p:tags r:id="rId11"/>
                </p:custDataLst>
              </p:nvPr>
            </p:nvSpPr>
            <p:spPr>
              <a:xfrm>
                <a:off x="3946582" y="2708133"/>
                <a:ext cx="398769" cy="398769"/>
              </a:xfrm>
              <a:prstGeom prst="ellipse">
                <a:avLst/>
              </a:prstGeom>
              <a:solidFill>
                <a:srgbClr val="0297F0"/>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b="1" dirty="0">
                    <a:latin typeface="Times New Roman" panose="02020603050405020304" pitchFamily="18" charset="0"/>
                    <a:ea typeface="微软雅黑" panose="020B0503020204020204" pitchFamily="34" charset="-122"/>
                    <a:cs typeface="Times New Roman" panose="02020603050405020304" pitchFamily="18" charset="0"/>
                  </a:rPr>
                  <a:t>02</a:t>
                </a:r>
                <a:endParaRPr lang="zh-CN" altLang="en-US" b="1" dirty="0">
                  <a:latin typeface="Times New Roman" panose="02020603050405020304" pitchFamily="18" charset="0"/>
                  <a:ea typeface="微软雅黑" panose="020B0503020204020204" pitchFamily="34" charset="-122"/>
                  <a:cs typeface="Times New Roman" panose="02020603050405020304" pitchFamily="18" charset="0"/>
                </a:endParaRPr>
              </a:p>
            </p:txBody>
          </p:sp>
        </p:grpSp>
        <p:grpSp>
          <p:nvGrpSpPr>
            <p:cNvPr id="20" name="组合 8"/>
            <p:cNvGrpSpPr/>
            <p:nvPr/>
          </p:nvGrpSpPr>
          <p:grpSpPr>
            <a:xfrm>
              <a:off x="842118" y="4940515"/>
              <a:ext cx="730559" cy="703640"/>
              <a:chOff x="3846862" y="3747568"/>
              <a:chExt cx="648000" cy="648000"/>
            </a:xfrm>
          </p:grpSpPr>
          <p:sp>
            <p:nvSpPr>
              <p:cNvPr id="10" name="MH_Other_7"/>
              <p:cNvSpPr/>
              <p:nvPr>
                <p:custDataLst>
                  <p:tags r:id="rId8"/>
                </p:custDataLst>
              </p:nvPr>
            </p:nvSpPr>
            <p:spPr>
              <a:xfrm>
                <a:off x="3846862" y="3747568"/>
                <a:ext cx="648000" cy="648000"/>
              </a:xfrm>
              <a:prstGeom prst="ellipse">
                <a:avLst/>
              </a:prstGeom>
              <a:gradFill flip="none" rotWithShape="1">
                <a:gsLst>
                  <a:gs pos="100000">
                    <a:schemeClr val="bg1"/>
                  </a:gs>
                  <a:gs pos="0">
                    <a:srgbClr val="E0E0E0"/>
                  </a:gs>
                </a:gsLst>
                <a:lin ang="8100000" scaled="0"/>
                <a:tileRect/>
              </a:gradFill>
              <a:ln w="22225">
                <a:gradFill>
                  <a:gsLst>
                    <a:gs pos="100000">
                      <a:schemeClr val="bg1">
                        <a:lumMod val="85000"/>
                      </a:schemeClr>
                    </a:gs>
                    <a:gs pos="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000" dirty="0">
                  <a:solidFill>
                    <a:prstClr val="white"/>
                  </a:solidFill>
                </a:endParaRPr>
              </a:p>
            </p:txBody>
          </p:sp>
          <p:sp>
            <p:nvSpPr>
              <p:cNvPr id="11" name="MH_Other_8"/>
              <p:cNvSpPr/>
              <p:nvPr>
                <p:custDataLst>
                  <p:tags r:id="rId9"/>
                </p:custDataLst>
              </p:nvPr>
            </p:nvSpPr>
            <p:spPr>
              <a:xfrm>
                <a:off x="3965590" y="3872184"/>
                <a:ext cx="398769" cy="398769"/>
              </a:xfrm>
              <a:prstGeom prst="ellipse">
                <a:avLst/>
              </a:prstGeom>
              <a:solidFill>
                <a:srgbClr val="0297F0"/>
              </a:solidFill>
              <a:ln>
                <a:noFill/>
              </a:ln>
              <a:effectLst>
                <a:innerShdw blurRad="63500" dist="50800" dir="189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lstStyle/>
              <a:p>
                <a:pPr algn="ctr"/>
                <a:r>
                  <a:rPr lang="en-US" altLang="zh-CN"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03</a:t>
                </a:r>
                <a:endParaRPr lang="zh-CN" altLang="en-US"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sp>
          <p:nvSpPr>
            <p:cNvPr id="12" name="MH_Text_1"/>
            <p:cNvSpPr/>
            <p:nvPr>
              <p:custDataLst>
                <p:tags r:id="rId5"/>
              </p:custDataLst>
            </p:nvPr>
          </p:nvSpPr>
          <p:spPr>
            <a:xfrm>
              <a:off x="1640628" y="1910942"/>
              <a:ext cx="1918782" cy="4870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9992" tIns="0" rIns="89992" bIns="0" rtlCol="0" anchor="t">
              <a:noAutofit/>
            </a:bodyPr>
            <a:lstStyle/>
            <a:p>
              <a:pPr marL="160723" indent="-160723">
                <a:lnSpc>
                  <a:spcPct val="120000"/>
                </a:lnSpc>
                <a:buClr>
                  <a:schemeClr val="accent1"/>
                </a:buClr>
                <a:buFont typeface="Wingdings" panose="05000000000000000000" pitchFamily="2" charset="2"/>
                <a:buChar char="n"/>
              </a:pPr>
              <a:r>
                <a:rPr lang="zh-CN" altLang="en-US" b="1" dirty="0">
                  <a:solidFill>
                    <a:srgbClr val="C00000"/>
                  </a:solidFill>
                  <a:latin typeface="微软雅黑" panose="020B0503020204020204" pitchFamily="34" charset="-122"/>
                  <a:ea typeface="微软雅黑" panose="020B0503020204020204" pitchFamily="34" charset="-122"/>
                  <a:sym typeface="+mn-lt"/>
                </a:rPr>
                <a:t> </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sym typeface="+mn-lt"/>
                </a:rPr>
                <a:t>一流大学</a:t>
              </a:r>
              <a:endParaRPr lang="en-US" altLang="zh-CN" b="1" dirty="0">
                <a:solidFill>
                  <a:schemeClr val="accent2">
                    <a:lumMod val="75000"/>
                  </a:schemeClr>
                </a:solidFill>
                <a:latin typeface="微软雅黑" panose="020B0503020204020204" pitchFamily="34" charset="-122"/>
                <a:ea typeface="微软雅黑" panose="020B0503020204020204" pitchFamily="34" charset="-122"/>
                <a:sym typeface="+mn-lt"/>
              </a:endParaRPr>
            </a:p>
          </p:txBody>
        </p:sp>
        <p:sp>
          <p:nvSpPr>
            <p:cNvPr id="14" name="MH_Text_1"/>
            <p:cNvSpPr/>
            <p:nvPr>
              <p:custDataLst>
                <p:tags r:id="rId6"/>
              </p:custDataLst>
            </p:nvPr>
          </p:nvSpPr>
          <p:spPr>
            <a:xfrm>
              <a:off x="1640627" y="3487905"/>
              <a:ext cx="1918783" cy="46627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9992" tIns="0" rIns="89992" bIns="0" rtlCol="0" anchor="t">
              <a:noAutofit/>
            </a:bodyPr>
            <a:lstStyle/>
            <a:p>
              <a:pPr marL="160723" indent="-160723">
                <a:lnSpc>
                  <a:spcPct val="120000"/>
                </a:lnSpc>
                <a:buClr>
                  <a:schemeClr val="accent1"/>
                </a:buClr>
                <a:buFont typeface="Wingdings" panose="05000000000000000000" pitchFamily="2" charset="2"/>
                <a:buChar char="n"/>
              </a:pPr>
              <a:r>
                <a:rPr lang="zh-CN" altLang="en-US" b="1" dirty="0">
                  <a:solidFill>
                    <a:srgbClr val="C00000"/>
                  </a:solidFill>
                  <a:latin typeface="微软雅黑" panose="020B0503020204020204" pitchFamily="34" charset="-122"/>
                  <a:ea typeface="微软雅黑" panose="020B0503020204020204" pitchFamily="34" charset="-122"/>
                  <a:sym typeface="+mn-lt"/>
                </a:rPr>
                <a:t> </a:t>
              </a:r>
              <a:r>
                <a:rPr lang="zh-CN" altLang="en-US" b="1" dirty="0">
                  <a:solidFill>
                    <a:schemeClr val="accent2">
                      <a:lumMod val="75000"/>
                    </a:schemeClr>
                  </a:solidFill>
                  <a:latin typeface="微软雅黑" panose="020B0503020204020204" pitchFamily="34" charset="-122"/>
                  <a:ea typeface="微软雅黑" panose="020B0503020204020204" pitchFamily="34" charset="-122"/>
                  <a:sym typeface="+mn-lt"/>
                </a:rPr>
                <a:t>一流学科</a:t>
              </a:r>
              <a:endParaRPr lang="en-US" altLang="zh-CN" b="1" dirty="0">
                <a:solidFill>
                  <a:schemeClr val="accent2">
                    <a:lumMod val="75000"/>
                  </a:schemeClr>
                </a:solidFill>
                <a:latin typeface="微软雅黑" panose="020B0503020204020204" pitchFamily="34" charset="-122"/>
                <a:ea typeface="微软雅黑" panose="020B0503020204020204" pitchFamily="34" charset="-122"/>
                <a:sym typeface="+mn-lt"/>
              </a:endParaRPr>
            </a:p>
          </p:txBody>
        </p:sp>
        <p:sp>
          <p:nvSpPr>
            <p:cNvPr id="16" name="MH_Text_1"/>
            <p:cNvSpPr/>
            <p:nvPr>
              <p:custDataLst>
                <p:tags r:id="rId7"/>
              </p:custDataLst>
            </p:nvPr>
          </p:nvSpPr>
          <p:spPr>
            <a:xfrm>
              <a:off x="1619195" y="5075841"/>
              <a:ext cx="2189012" cy="4065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square" lIns="89992" tIns="0" rIns="89992" bIns="0" rtlCol="0" anchor="t">
              <a:noAutofit/>
            </a:bodyPr>
            <a:lstStyle/>
            <a:p>
              <a:pPr marL="160723" indent="-160723">
                <a:lnSpc>
                  <a:spcPct val="120000"/>
                </a:lnSpc>
                <a:buClr>
                  <a:schemeClr val="accent1"/>
                </a:buClr>
                <a:buFont typeface="Wingdings" panose="05000000000000000000" pitchFamily="2" charset="2"/>
                <a:buChar char="n"/>
              </a:pPr>
              <a:r>
                <a:rPr lang="zh-CN" altLang="en-US" b="1" dirty="0">
                  <a:solidFill>
                    <a:srgbClr val="C00000"/>
                  </a:solidFill>
                  <a:latin typeface="微软雅黑" panose="020B0503020204020204" pitchFamily="34" charset="-122"/>
                  <a:ea typeface="微软雅黑" panose="020B0503020204020204" pitchFamily="34" charset="-122"/>
                  <a:sym typeface="+mn-lt"/>
                </a:rPr>
                <a:t> </a:t>
              </a:r>
              <a:r>
                <a:rPr lang="en-US" altLang="zh-CN" b="1" dirty="0" smtClean="0">
                  <a:solidFill>
                    <a:schemeClr val="accent2">
                      <a:lumMod val="75000"/>
                    </a:schemeClr>
                  </a:solidFill>
                  <a:latin typeface="微软雅黑" panose="020B0503020204020204" pitchFamily="34" charset="-122"/>
                  <a:ea typeface="微软雅黑" panose="020B0503020204020204" pitchFamily="34" charset="-122"/>
                  <a:sym typeface="+mn-lt"/>
                </a:rPr>
                <a:t>ESI</a:t>
              </a:r>
              <a:r>
                <a:rPr lang="zh-CN" altLang="en-US" b="1" dirty="0" smtClean="0">
                  <a:solidFill>
                    <a:schemeClr val="accent2">
                      <a:lumMod val="75000"/>
                    </a:schemeClr>
                  </a:solidFill>
                  <a:latin typeface="微软雅黑" panose="020B0503020204020204" pitchFamily="34" charset="-122"/>
                  <a:ea typeface="微软雅黑" panose="020B0503020204020204" pitchFamily="34" charset="-122"/>
                  <a:sym typeface="+mn-lt"/>
                </a:rPr>
                <a:t>学科</a:t>
              </a:r>
              <a:endParaRPr lang="en-US" altLang="zh-CN" b="1" dirty="0">
                <a:solidFill>
                  <a:schemeClr val="accent2">
                    <a:lumMod val="75000"/>
                  </a:schemeClr>
                </a:solidFill>
                <a:latin typeface="微软雅黑" panose="020B0503020204020204" pitchFamily="34" charset="-122"/>
                <a:ea typeface="微软雅黑" panose="020B0503020204020204" pitchFamily="34" charset="-122"/>
                <a:sym typeface="+mn-lt"/>
              </a:endParaRPr>
            </a:p>
          </p:txBody>
        </p:sp>
      </p:grpSp>
      <p:sp>
        <p:nvSpPr>
          <p:cNvPr id="34" name="文本框 33"/>
          <p:cNvSpPr txBox="1"/>
          <p:nvPr/>
        </p:nvSpPr>
        <p:spPr>
          <a:xfrm>
            <a:off x="1498631" y="215090"/>
            <a:ext cx="6573831" cy="438582"/>
          </a:xfrm>
          <a:prstGeom prst="rect">
            <a:avLst/>
          </a:prstGeom>
          <a:noFill/>
        </p:spPr>
        <p:txBody>
          <a:bodyPr wrap="square" lIns="68580" tIns="34290" rIns="68580" bIns="34290" rtlCol="0">
            <a:spAutoFit/>
          </a:bodyPr>
          <a:lstStyle/>
          <a:p>
            <a:pPr algn="ctr"/>
            <a:r>
              <a:rPr lang="zh-CN" altLang="en-US" sz="2400" b="1" dirty="0" smtClean="0">
                <a:solidFill>
                  <a:schemeClr val="accent2">
                    <a:lumMod val="75000"/>
                  </a:schemeClr>
                </a:solidFill>
                <a:latin typeface="微软雅黑" panose="020B0503020204020204" pitchFamily="34" charset="-122"/>
                <a:ea typeface="微软雅黑" panose="020B0503020204020204" pitchFamily="34" charset="-122"/>
              </a:rPr>
              <a:t>电子科技大学“双一流”建设概况</a:t>
            </a:r>
            <a:endParaRPr lang="zh-CN" altLang="en-US" sz="2400" b="1" dirty="0">
              <a:solidFill>
                <a:schemeClr val="accent2">
                  <a:lumMod val="75000"/>
                </a:schemeClr>
              </a:solidFill>
              <a:latin typeface="微软雅黑" panose="020B0503020204020204" pitchFamily="34" charset="-122"/>
              <a:ea typeface="微软雅黑" panose="020B0503020204020204" pitchFamily="34" charset="-122"/>
            </a:endParaRPr>
          </a:p>
        </p:txBody>
      </p:sp>
      <p:grpSp>
        <p:nvGrpSpPr>
          <p:cNvPr id="21" name="组合 21"/>
          <p:cNvGrpSpPr/>
          <p:nvPr/>
        </p:nvGrpSpPr>
        <p:grpSpPr>
          <a:xfrm>
            <a:off x="2815187" y="1062007"/>
            <a:ext cx="5883071" cy="3732503"/>
            <a:chOff x="4055632" y="1388976"/>
            <a:chExt cx="7372661" cy="4975134"/>
          </a:xfrm>
        </p:grpSpPr>
        <p:sp>
          <p:nvSpPr>
            <p:cNvPr id="13" name="MH_Text_1"/>
            <p:cNvSpPr/>
            <p:nvPr>
              <p:custDataLst>
                <p:tags r:id="rId1"/>
              </p:custDataLst>
            </p:nvPr>
          </p:nvSpPr>
          <p:spPr>
            <a:xfrm>
              <a:off x="4157619" y="1621634"/>
              <a:ext cx="6944274" cy="123506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214313" indent="-214313" fontAlgn="base">
                <a:spcBef>
                  <a:spcPct val="0"/>
                </a:spcBef>
                <a:spcAft>
                  <a:spcPct val="0"/>
                </a:spcAft>
                <a:buFont typeface="Arial" panose="020B0604020202020204" pitchFamily="34" charset="0"/>
                <a:buChar char="•"/>
              </a:pPr>
              <a:endParaRPr kumimoji="1" lang="en-US" altLang="zh-CN"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MH_Text_1"/>
            <p:cNvSpPr/>
            <p:nvPr>
              <p:custDataLst>
                <p:tags r:id="rId2"/>
              </p:custDataLst>
            </p:nvPr>
          </p:nvSpPr>
          <p:spPr>
            <a:xfrm>
              <a:off x="4055633" y="1470280"/>
              <a:ext cx="7258457" cy="1378771"/>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214313" indent="-214313" fontAlgn="base">
                <a:lnSpc>
                  <a:spcPct val="130000"/>
                </a:lnSpc>
                <a:spcBef>
                  <a:spcPct val="0"/>
                </a:spcBef>
                <a:spcAft>
                  <a:spcPct val="0"/>
                </a:spcAft>
                <a:buFont typeface="Arial" panose="020B0604020202020204" pitchFamily="34" charset="0"/>
                <a:buChar char="•"/>
              </a:pPr>
              <a:r>
                <a:rPr lang="zh-CN" altLang="en-US" sz="1500" dirty="0" smtClean="0">
                  <a:latin typeface="微软雅黑" panose="020B0503020204020204" pitchFamily="34" charset="-122"/>
                  <a:ea typeface="微软雅黑" panose="020B0503020204020204" pitchFamily="34" charset="-122"/>
                </a:rPr>
                <a:t>教育部</a:t>
              </a:r>
              <a:r>
                <a:rPr lang="zh-CN" altLang="en-US" sz="1500" dirty="0">
                  <a:latin typeface="微软雅黑" panose="020B0503020204020204" pitchFamily="34" charset="-122"/>
                  <a:ea typeface="微软雅黑" panose="020B0503020204020204" pitchFamily="34" charset="-122"/>
                </a:rPr>
                <a:t>、财政部、国家发改委</a:t>
              </a:r>
              <a:r>
                <a:rPr lang="en-US" altLang="zh-CN" sz="1500" dirty="0">
                  <a:latin typeface="微软雅黑" panose="020B0503020204020204" pitchFamily="34" charset="-122"/>
                  <a:ea typeface="微软雅黑" panose="020B0503020204020204" pitchFamily="34" charset="-122"/>
                </a:rPr>
                <a:t>《</a:t>
              </a:r>
              <a:r>
                <a:rPr lang="zh-CN" altLang="en-US" sz="1500" dirty="0">
                  <a:latin typeface="微软雅黑" panose="020B0503020204020204" pitchFamily="34" charset="-122"/>
                  <a:ea typeface="微软雅黑" panose="020B0503020204020204" pitchFamily="34" charset="-122"/>
                </a:rPr>
                <a:t>世界一流大学和一流学科建设高校及建设学科名单</a:t>
              </a:r>
              <a:r>
                <a:rPr lang="en-US" altLang="zh-CN" sz="1500" dirty="0">
                  <a:latin typeface="微软雅黑" panose="020B0503020204020204" pitchFamily="34" charset="-122"/>
                  <a:ea typeface="微软雅黑" panose="020B0503020204020204" pitchFamily="34" charset="-122"/>
                </a:rPr>
                <a:t>》</a:t>
              </a:r>
              <a:r>
                <a:rPr lang="zh-CN" altLang="en-US" sz="1500" dirty="0">
                  <a:latin typeface="微软雅黑" panose="020B0503020204020204" pitchFamily="34" charset="-122"/>
                  <a:ea typeface="微软雅黑" panose="020B0503020204020204" pitchFamily="34" charset="-122"/>
                </a:rPr>
                <a:t>（教研函</a:t>
              </a:r>
              <a:r>
                <a:rPr lang="en-US" altLang="zh-CN" sz="1500" dirty="0">
                  <a:latin typeface="微软雅黑" panose="020B0503020204020204" pitchFamily="34" charset="-122"/>
                  <a:ea typeface="微软雅黑" panose="020B0503020204020204" pitchFamily="34" charset="-122"/>
                </a:rPr>
                <a:t>〔2017〕2</a:t>
              </a:r>
              <a:r>
                <a:rPr lang="zh-CN" altLang="en-US" sz="1500" dirty="0">
                  <a:latin typeface="微软雅黑" panose="020B0503020204020204" pitchFamily="34" charset="-122"/>
                  <a:ea typeface="微软雅黑" panose="020B0503020204020204" pitchFamily="34" charset="-122"/>
                </a:rPr>
                <a:t>号）</a:t>
              </a:r>
              <a:endParaRPr lang="en-US" altLang="zh-CN" sz="1500" dirty="0">
                <a:latin typeface="微软雅黑" panose="020B0503020204020204" pitchFamily="34" charset="-122"/>
                <a:ea typeface="微软雅黑" panose="020B0503020204020204" pitchFamily="34" charset="-122"/>
              </a:endParaRPr>
            </a:p>
            <a:p>
              <a:pPr marL="214313" indent="-214313" fontAlgn="base">
                <a:lnSpc>
                  <a:spcPct val="130000"/>
                </a:lnSpc>
                <a:spcBef>
                  <a:spcPct val="0"/>
                </a:spcBef>
                <a:spcAft>
                  <a:spcPct val="0"/>
                </a:spcAft>
                <a:buFont typeface="Arial" panose="020B0604020202020204" pitchFamily="34" charset="0"/>
                <a:buChar char="•"/>
              </a:pPr>
              <a:r>
                <a:rPr kumimoji="1" lang="zh-CN" altLang="en-US" sz="1500" dirty="0">
                  <a:latin typeface="微软雅黑" panose="020B0503020204020204" pitchFamily="34" charset="-122"/>
                  <a:ea typeface="微软雅黑" panose="020B0503020204020204" pitchFamily="34" charset="-122"/>
                  <a:cs typeface="微软雅黑" panose="020B0503020204020204" pitchFamily="34" charset="-122"/>
                </a:rPr>
                <a:t>电子科技</a:t>
              </a:r>
              <a:r>
                <a:rPr kumimoji="1"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rPr>
                <a:t>大学</a:t>
              </a:r>
              <a:r>
                <a:rPr kumimoji="1" lang="zh-CN" altLang="en-US" sz="1500" dirty="0">
                  <a:latin typeface="微软雅黑" panose="020B0503020204020204" pitchFamily="34" charset="-122"/>
                  <a:ea typeface="微软雅黑" panose="020B0503020204020204" pitchFamily="34" charset="-122"/>
                  <a:cs typeface="微软雅黑" panose="020B0503020204020204" pitchFamily="34" charset="-122"/>
                </a:rPr>
                <a:t>入选一流大学建设高校</a:t>
              </a:r>
              <a:r>
                <a:rPr kumimoji="1" lang="en-US" altLang="zh-CN" sz="1500" dirty="0">
                  <a:latin typeface="微软雅黑" panose="020B0503020204020204" pitchFamily="34" charset="-122"/>
                  <a:ea typeface="微软雅黑" panose="020B0503020204020204" pitchFamily="34" charset="-122"/>
                  <a:cs typeface="微软雅黑" panose="020B0503020204020204" pitchFamily="34" charset="-122"/>
                </a:rPr>
                <a:t>A</a:t>
              </a:r>
              <a:r>
                <a:rPr kumimoji="1"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rPr>
                <a:t>类（</a:t>
              </a:r>
              <a:r>
                <a:rPr kumimoji="1" lang="zh-CN" altLang="en-US" sz="1500" dirty="0">
                  <a:latin typeface="微软雅黑" panose="020B0503020204020204" pitchFamily="34" charset="-122"/>
                  <a:ea typeface="微软雅黑" panose="020B0503020204020204" pitchFamily="34" charset="-122"/>
                  <a:cs typeface="微软雅黑" panose="020B0503020204020204" pitchFamily="34" charset="-122"/>
                </a:rPr>
                <a:t>全国共</a:t>
              </a:r>
              <a:r>
                <a:rPr kumimoji="1" lang="en-US" altLang="zh-CN" sz="1500" dirty="0">
                  <a:latin typeface="微软雅黑" panose="020B0503020204020204" pitchFamily="34" charset="-122"/>
                  <a:ea typeface="微软雅黑" panose="020B0503020204020204" pitchFamily="34" charset="-122"/>
                  <a:cs typeface="微软雅黑" panose="020B0503020204020204" pitchFamily="34" charset="-122"/>
                </a:rPr>
                <a:t>36</a:t>
              </a:r>
              <a:r>
                <a:rPr kumimoji="1" lang="zh-CN" altLang="en-US" sz="1500" dirty="0">
                  <a:latin typeface="微软雅黑" panose="020B0503020204020204" pitchFamily="34" charset="-122"/>
                  <a:ea typeface="微软雅黑" panose="020B0503020204020204" pitchFamily="34" charset="-122"/>
                  <a:cs typeface="微软雅黑" panose="020B0503020204020204" pitchFamily="34" charset="-122"/>
                </a:rPr>
                <a:t>所） </a:t>
              </a:r>
              <a:endParaRPr kumimoji="1" lang="en-US" altLang="zh-CN" sz="1500" dirty="0">
                <a:latin typeface="微软雅黑" panose="020B0503020204020204" pitchFamily="34" charset="-122"/>
                <a:ea typeface="微软雅黑" panose="020B0503020204020204" pitchFamily="34" charset="-122"/>
                <a:cs typeface="微软雅黑" panose="020B0503020204020204" pitchFamily="34" charset="-122"/>
              </a:endParaRPr>
            </a:p>
            <a:p>
              <a:pPr marL="214313" indent="-214313" fontAlgn="base">
                <a:lnSpc>
                  <a:spcPct val="110000"/>
                </a:lnSpc>
                <a:spcBef>
                  <a:spcPct val="0"/>
                </a:spcBef>
                <a:spcAft>
                  <a:spcPct val="0"/>
                </a:spcAft>
                <a:buFont typeface="Arial" panose="020B0604020202020204" pitchFamily="34" charset="0"/>
                <a:buChar char="•"/>
              </a:pPr>
              <a:endParaRPr lang="en-US" altLang="zh-CN" dirty="0" smtClean="0">
                <a:uFill>
                  <a:solidFill>
                    <a:srgbClr val="808080"/>
                  </a:solidFill>
                </a:uFill>
                <a:latin typeface="微软雅黑" panose="020B0503020204020204" pitchFamily="34" charset="-122"/>
                <a:ea typeface="微软雅黑" panose="020B0503020204020204" pitchFamily="34" charset="-122"/>
                <a:cs typeface="+mn-ea"/>
                <a:sym typeface="+mn-lt"/>
              </a:endParaRPr>
            </a:p>
          </p:txBody>
        </p:sp>
        <p:sp>
          <p:nvSpPr>
            <p:cNvPr id="17" name="MH_Text_1"/>
            <p:cNvSpPr/>
            <p:nvPr>
              <p:custDataLst>
                <p:tags r:id="rId3"/>
              </p:custDataLst>
            </p:nvPr>
          </p:nvSpPr>
          <p:spPr>
            <a:xfrm>
              <a:off x="4067850" y="3294676"/>
              <a:ext cx="6738981" cy="104872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p>
              <a:pPr marL="214313" indent="-214313" fontAlgn="base">
                <a:lnSpc>
                  <a:spcPct val="130000"/>
                </a:lnSpc>
                <a:spcBef>
                  <a:spcPct val="0"/>
                </a:spcBef>
                <a:spcAft>
                  <a:spcPct val="0"/>
                </a:spcAft>
                <a:buFont typeface="Arial" panose="020B0604020202020204" pitchFamily="34" charset="0"/>
                <a:buChar char="•"/>
              </a:pPr>
              <a:r>
                <a:rPr lang="en-US" altLang="zh-CN" sz="1500" dirty="0" smtClean="0">
                  <a:latin typeface="微软雅黑" panose="020B0503020204020204" pitchFamily="34" charset="-122"/>
                  <a:ea typeface="微软雅黑" panose="020B0503020204020204" pitchFamily="34" charset="-122"/>
                  <a:sym typeface="+mn-lt"/>
                </a:rPr>
                <a:t>5</a:t>
              </a:r>
              <a:r>
                <a:rPr lang="zh-CN" altLang="en-US" sz="1500" dirty="0">
                  <a:latin typeface="微软雅黑" panose="020B0503020204020204" pitchFamily="34" charset="-122"/>
                  <a:ea typeface="微软雅黑" panose="020B0503020204020204" pitchFamily="34" charset="-122"/>
                  <a:sym typeface="+mn-lt"/>
                </a:rPr>
                <a:t>大规划学科群：电子  通信   计算机  信息医学  数</a:t>
              </a:r>
              <a:r>
                <a:rPr lang="zh-CN" altLang="en-US" sz="1500" dirty="0" smtClean="0">
                  <a:latin typeface="微软雅黑" panose="020B0503020204020204" pitchFamily="34" charset="-122"/>
                  <a:ea typeface="微软雅黑" panose="020B0503020204020204" pitchFamily="34" charset="-122"/>
                  <a:sym typeface="+mn-lt"/>
                </a:rPr>
                <a:t>理</a:t>
              </a:r>
              <a:endParaRPr lang="en-US" altLang="zh-CN" sz="1500" dirty="0" smtClean="0">
                <a:latin typeface="微软雅黑" panose="020B0503020204020204" pitchFamily="34" charset="-122"/>
                <a:ea typeface="微软雅黑" panose="020B0503020204020204" pitchFamily="34" charset="-122"/>
                <a:sym typeface="+mn-lt"/>
              </a:endParaRPr>
            </a:p>
            <a:p>
              <a:pPr marL="214313" indent="-214313" fontAlgn="base">
                <a:lnSpc>
                  <a:spcPct val="130000"/>
                </a:lnSpc>
                <a:spcBef>
                  <a:spcPct val="0"/>
                </a:spcBef>
                <a:spcAft>
                  <a:spcPct val="0"/>
                </a:spcAft>
                <a:buFont typeface="Arial" panose="020B0604020202020204" pitchFamily="34" charset="0"/>
                <a:buChar char="•"/>
              </a:pPr>
              <a:r>
                <a:rPr lang="en-US" altLang="zh-CN" sz="1500" dirty="0">
                  <a:latin typeface="微软雅黑" panose="020B0503020204020204" pitchFamily="34" charset="-122"/>
                  <a:ea typeface="微软雅黑" panose="020B0503020204020204" pitchFamily="34" charset="-122"/>
                  <a:sym typeface="+mn-lt"/>
                </a:rPr>
                <a:t>2</a:t>
              </a:r>
              <a:r>
                <a:rPr lang="zh-CN" altLang="en-US" sz="1500" dirty="0">
                  <a:latin typeface="微软雅黑" panose="020B0503020204020204" pitchFamily="34" charset="-122"/>
                  <a:ea typeface="微软雅黑" panose="020B0503020204020204" pitchFamily="34" charset="-122"/>
                  <a:sym typeface="+mn-lt"/>
                </a:rPr>
                <a:t>个</a:t>
              </a:r>
              <a:r>
                <a:rPr lang="en-US" altLang="zh-CN" sz="1500" dirty="0">
                  <a:latin typeface="微软雅黑" panose="020B0503020204020204" pitchFamily="34" charset="-122"/>
                  <a:ea typeface="微软雅黑" panose="020B0503020204020204" pitchFamily="34" charset="-122"/>
                  <a:sym typeface="+mn-lt"/>
                </a:rPr>
                <a:t>A+</a:t>
              </a:r>
              <a:r>
                <a:rPr lang="zh-CN" altLang="en-US" sz="1500" dirty="0">
                  <a:latin typeface="微软雅黑" panose="020B0503020204020204" pitchFamily="34" charset="-122"/>
                  <a:ea typeface="微软雅黑" panose="020B0503020204020204" pitchFamily="34" charset="-122"/>
                  <a:sym typeface="+mn-lt"/>
                </a:rPr>
                <a:t>学科：</a:t>
              </a:r>
              <a:r>
                <a:rPr lang="zh-CN" altLang="en-US" sz="1500" dirty="0">
                  <a:solidFill>
                    <a:srgbClr val="FF0000"/>
                  </a:solidFill>
                  <a:latin typeface="微软雅黑" panose="020B0503020204020204" pitchFamily="34" charset="-122"/>
                  <a:ea typeface="微软雅黑" panose="020B0503020204020204" pitchFamily="34" charset="-122"/>
                  <a:sym typeface="+mn-lt"/>
                </a:rPr>
                <a:t>电子科学与技术  信息与通信</a:t>
              </a:r>
              <a:r>
                <a:rPr lang="zh-CN" altLang="en-US" sz="1500" dirty="0" smtClean="0">
                  <a:solidFill>
                    <a:srgbClr val="FF0000"/>
                  </a:solidFill>
                  <a:latin typeface="微软雅黑" panose="020B0503020204020204" pitchFamily="34" charset="-122"/>
                  <a:ea typeface="微软雅黑" panose="020B0503020204020204" pitchFamily="34" charset="-122"/>
                  <a:sym typeface="+mn-lt"/>
                </a:rPr>
                <a:t>工程</a:t>
              </a:r>
              <a:endParaRPr lang="en-US" altLang="zh-CN" sz="1500" dirty="0" smtClean="0">
                <a:latin typeface="微软雅黑" panose="020B0503020204020204" pitchFamily="34" charset="-122"/>
                <a:ea typeface="微软雅黑" panose="020B0503020204020204" pitchFamily="34" charset="-122"/>
                <a:sym typeface="+mn-lt"/>
              </a:endParaRPr>
            </a:p>
            <a:p>
              <a:pPr fontAlgn="base">
                <a:lnSpc>
                  <a:spcPct val="130000"/>
                </a:lnSpc>
                <a:spcBef>
                  <a:spcPct val="0"/>
                </a:spcBef>
                <a:spcAft>
                  <a:spcPct val="0"/>
                </a:spcAft>
              </a:pPr>
              <a:endParaRPr lang="en-US" altLang="zh-CN" sz="1500" dirty="0">
                <a:latin typeface="微软雅黑" panose="020B0503020204020204" pitchFamily="34" charset="-122"/>
                <a:ea typeface="微软雅黑" panose="020B0503020204020204" pitchFamily="34" charset="-122"/>
                <a:sym typeface="+mn-lt"/>
              </a:endParaRPr>
            </a:p>
          </p:txBody>
        </p:sp>
        <p:sp>
          <p:nvSpPr>
            <p:cNvPr id="18" name="矩形 17"/>
            <p:cNvSpPr/>
            <p:nvPr/>
          </p:nvSpPr>
          <p:spPr>
            <a:xfrm>
              <a:off x="4055633" y="1388976"/>
              <a:ext cx="7360443" cy="1530200"/>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5"/>
                </a:solidFill>
              </a:endParaRPr>
            </a:p>
          </p:txBody>
        </p:sp>
        <p:sp>
          <p:nvSpPr>
            <p:cNvPr id="26" name="矩形 25"/>
            <p:cNvSpPr/>
            <p:nvPr/>
          </p:nvSpPr>
          <p:spPr>
            <a:xfrm>
              <a:off x="4067850" y="3125276"/>
              <a:ext cx="7360443" cy="1218124"/>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5"/>
                </a:solidFill>
              </a:endParaRPr>
            </a:p>
          </p:txBody>
        </p:sp>
        <p:sp>
          <p:nvSpPr>
            <p:cNvPr id="27" name="矩形 26"/>
            <p:cNvSpPr/>
            <p:nvPr/>
          </p:nvSpPr>
          <p:spPr>
            <a:xfrm>
              <a:off x="4055632" y="4627810"/>
              <a:ext cx="7360443" cy="1736300"/>
            </a:xfrm>
            <a:prstGeom prst="rect">
              <a:avLst/>
            </a:prstGeom>
            <a:noFill/>
            <a:ln w="19050">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5"/>
                </a:solidFill>
              </a:endParaRPr>
            </a:p>
          </p:txBody>
        </p:sp>
      </p:grpSp>
      <p:sp>
        <p:nvSpPr>
          <p:cNvPr id="19" name="矩形 18"/>
          <p:cNvSpPr/>
          <p:nvPr/>
        </p:nvSpPr>
        <p:spPr>
          <a:xfrm>
            <a:off x="2824937" y="3544493"/>
            <a:ext cx="5782192" cy="1269578"/>
          </a:xfrm>
          <a:prstGeom prst="rect">
            <a:avLst/>
          </a:prstGeom>
        </p:spPr>
        <p:txBody>
          <a:bodyPr wrap="square" lIns="68580" tIns="34290" rIns="68580" bIns="34290">
            <a:spAutoFit/>
          </a:bodyPr>
          <a:lstStyle/>
          <a:p>
            <a:pPr marL="203597" indent="-203597" fontAlgn="base">
              <a:lnSpc>
                <a:spcPct val="130000"/>
              </a:lnSpc>
              <a:spcBef>
                <a:spcPct val="0"/>
              </a:spcBef>
              <a:spcAft>
                <a:spcPct val="0"/>
              </a:spcAft>
              <a:buFont typeface="Arial" panose="020B0604020202020204" pitchFamily="34" charset="0"/>
              <a:buChar char="•"/>
            </a:pPr>
            <a:r>
              <a:rPr lang="en-US" altLang="zh-CN" sz="1500" dirty="0" smtClean="0">
                <a:latin typeface="微软雅黑" panose="020B0503020204020204" pitchFamily="34" charset="-122"/>
                <a:ea typeface="微软雅黑" panose="020B0503020204020204" pitchFamily="34" charset="-122"/>
                <a:sym typeface="+mn-lt"/>
              </a:rPr>
              <a:t>8</a:t>
            </a:r>
            <a:r>
              <a:rPr lang="zh-CN" altLang="en-US" sz="1500" dirty="0" smtClean="0">
                <a:latin typeface="微软雅黑" panose="020B0503020204020204" pitchFamily="34" charset="-122"/>
                <a:ea typeface="微软雅黑" panose="020B0503020204020204" pitchFamily="34" charset="-122"/>
                <a:sym typeface="+mn-lt"/>
              </a:rPr>
              <a:t>个</a:t>
            </a:r>
            <a:r>
              <a:rPr lang="en-US" altLang="zh-CN" sz="1500" dirty="0" smtClean="0">
                <a:latin typeface="微软雅黑" panose="020B0503020204020204" pitchFamily="34" charset="-122"/>
                <a:ea typeface="微软雅黑" panose="020B0503020204020204" pitchFamily="34" charset="-122"/>
                <a:sym typeface="+mn-lt"/>
              </a:rPr>
              <a:t>TOP1%</a:t>
            </a:r>
            <a:r>
              <a:rPr lang="zh-CN" altLang="en-US" sz="1500" dirty="0" smtClean="0">
                <a:latin typeface="微软雅黑" panose="020B0503020204020204" pitchFamily="34" charset="-122"/>
                <a:ea typeface="微软雅黑" panose="020B0503020204020204" pitchFamily="34" charset="-122"/>
                <a:sym typeface="+mn-lt"/>
              </a:rPr>
              <a:t>学科</a:t>
            </a:r>
            <a:r>
              <a:rPr lang="zh-CN" altLang="en-US" sz="1500" dirty="0">
                <a:latin typeface="微软雅黑" panose="020B0503020204020204" pitchFamily="34" charset="-122"/>
                <a:ea typeface="微软雅黑" panose="020B0503020204020204" pitchFamily="34" charset="-122"/>
                <a:sym typeface="+mn-lt"/>
              </a:rPr>
              <a:t>：</a:t>
            </a:r>
            <a:r>
              <a:rPr lang="zh-CN" altLang="en-US" sz="1500" dirty="0" smtClean="0">
                <a:solidFill>
                  <a:srgbClr val="FF0000"/>
                </a:solidFill>
                <a:latin typeface="微软雅黑" panose="020B0503020204020204" pitchFamily="34" charset="-122"/>
                <a:ea typeface="微软雅黑" panose="020B0503020204020204" pitchFamily="34" charset="-122"/>
                <a:sym typeface="+mn-lt"/>
              </a:rPr>
              <a:t>工程、</a:t>
            </a:r>
            <a:r>
              <a:rPr lang="zh-CN" altLang="en-US" sz="1500" dirty="0" smtClean="0">
                <a:latin typeface="微软雅黑" panose="020B0503020204020204" pitchFamily="34" charset="-122"/>
                <a:ea typeface="微软雅黑" panose="020B0503020204020204" pitchFamily="34" charset="-122"/>
                <a:sym typeface="+mn-lt"/>
              </a:rPr>
              <a:t>计算机科学、物理、材料科学、化学、</a:t>
            </a:r>
            <a:endParaRPr lang="en-US" altLang="zh-CN" sz="1500" dirty="0" smtClean="0">
              <a:latin typeface="微软雅黑" panose="020B0503020204020204" pitchFamily="34" charset="-122"/>
              <a:ea typeface="微软雅黑" panose="020B0503020204020204" pitchFamily="34" charset="-122"/>
              <a:sym typeface="+mn-lt"/>
            </a:endParaRPr>
          </a:p>
          <a:p>
            <a:pPr fontAlgn="base">
              <a:lnSpc>
                <a:spcPct val="130000"/>
              </a:lnSpc>
              <a:spcBef>
                <a:spcPct val="0"/>
              </a:spcBef>
              <a:spcAft>
                <a:spcPct val="0"/>
              </a:spcAft>
            </a:pPr>
            <a:r>
              <a:rPr lang="en-US" altLang="zh-CN" sz="1500" dirty="0" smtClean="0">
                <a:latin typeface="微软雅黑" panose="020B0503020204020204" pitchFamily="34" charset="-122"/>
                <a:ea typeface="微软雅黑" panose="020B0503020204020204" pitchFamily="34" charset="-122"/>
                <a:sym typeface="+mn-lt"/>
              </a:rPr>
              <a:t>                               </a:t>
            </a:r>
            <a:r>
              <a:rPr lang="zh-CN" altLang="en-US" sz="1500" dirty="0" smtClean="0">
                <a:latin typeface="微软雅黑" panose="020B0503020204020204" pitchFamily="34" charset="-122"/>
                <a:ea typeface="微软雅黑" panose="020B0503020204020204" pitchFamily="34" charset="-122"/>
                <a:sym typeface="+mn-lt"/>
              </a:rPr>
              <a:t>神经科学与行为、生物学与</a:t>
            </a:r>
            <a:r>
              <a:rPr lang="zh-CN" altLang="en-US" sz="1500" dirty="0" smtClean="0">
                <a:latin typeface="微软雅黑" panose="020B0503020204020204" pitchFamily="34" charset="-122"/>
                <a:ea typeface="微软雅黑" panose="020B0503020204020204" pitchFamily="34" charset="-122"/>
                <a:sym typeface="+mn-lt"/>
              </a:rPr>
              <a:t>生物化学、数学</a:t>
            </a:r>
            <a:endParaRPr lang="en-US" altLang="zh-CN" sz="1500" dirty="0" smtClean="0">
              <a:latin typeface="微软雅黑" panose="020B0503020204020204" pitchFamily="34" charset="-122"/>
              <a:ea typeface="微软雅黑" panose="020B0503020204020204" pitchFamily="34" charset="-122"/>
              <a:sym typeface="+mn-lt"/>
            </a:endParaRPr>
          </a:p>
          <a:p>
            <a:pPr marL="203597" indent="-203597" fontAlgn="base">
              <a:lnSpc>
                <a:spcPct val="130000"/>
              </a:lnSpc>
              <a:spcBef>
                <a:spcPct val="0"/>
              </a:spcBef>
              <a:spcAft>
                <a:spcPct val="0"/>
              </a:spcAft>
              <a:buFont typeface="Arial" panose="020B0604020202020204" pitchFamily="34" charset="0"/>
              <a:buChar char="•"/>
            </a:pPr>
            <a:r>
              <a:rPr lang="en-US" altLang="zh-CN" sz="1500" dirty="0" smtClean="0">
                <a:latin typeface="微软雅黑" panose="020B0503020204020204" pitchFamily="34" charset="-122"/>
                <a:ea typeface="微软雅黑" panose="020B0503020204020204" pitchFamily="34" charset="-122"/>
                <a:sym typeface="+mn-lt"/>
              </a:rPr>
              <a:t>2</a:t>
            </a:r>
            <a:r>
              <a:rPr lang="zh-CN" altLang="en-US" sz="1500" dirty="0" smtClean="0">
                <a:latin typeface="微软雅黑" panose="020B0503020204020204" pitchFamily="34" charset="-122"/>
                <a:ea typeface="微软雅黑" panose="020B0503020204020204" pitchFamily="34" charset="-122"/>
                <a:sym typeface="+mn-lt"/>
              </a:rPr>
              <a:t>个</a:t>
            </a:r>
            <a:r>
              <a:rPr lang="en-US" altLang="zh-CN" sz="1500" dirty="0">
                <a:latin typeface="微软雅黑" panose="020B0503020204020204" pitchFamily="34" charset="-122"/>
                <a:ea typeface="微软雅黑" panose="020B0503020204020204" pitchFamily="34" charset="-122"/>
                <a:sym typeface="+mn-lt"/>
              </a:rPr>
              <a:t>TOP1‰</a:t>
            </a:r>
            <a:r>
              <a:rPr lang="zh-CN" altLang="en-US" sz="1500" dirty="0">
                <a:latin typeface="微软雅黑" panose="020B0503020204020204" pitchFamily="34" charset="-122"/>
                <a:ea typeface="微软雅黑" panose="020B0503020204020204" pitchFamily="34" charset="-122"/>
                <a:sym typeface="+mn-lt"/>
              </a:rPr>
              <a:t>学科：</a:t>
            </a:r>
            <a:r>
              <a:rPr lang="zh-CN" altLang="en-US" sz="1500" dirty="0" smtClean="0">
                <a:solidFill>
                  <a:srgbClr val="FF0000"/>
                </a:solidFill>
                <a:latin typeface="微软雅黑" panose="020B0503020204020204" pitchFamily="34" charset="-122"/>
                <a:ea typeface="微软雅黑" panose="020B0503020204020204" pitchFamily="34" charset="-122"/>
                <a:sym typeface="+mn-lt"/>
              </a:rPr>
              <a:t>工程、计算机科学</a:t>
            </a:r>
            <a:endParaRPr lang="en-US" altLang="zh-CN" sz="1500" dirty="0" smtClean="0">
              <a:solidFill>
                <a:srgbClr val="FF0000"/>
              </a:solidFill>
              <a:latin typeface="微软雅黑" panose="020B0503020204020204" pitchFamily="34" charset="-122"/>
              <a:ea typeface="微软雅黑" panose="020B0503020204020204" pitchFamily="34" charset="-122"/>
              <a:sym typeface="+mn-lt"/>
            </a:endParaRPr>
          </a:p>
          <a:p>
            <a:pPr marL="214313" indent="-214313" fontAlgn="base">
              <a:lnSpc>
                <a:spcPct val="130000"/>
              </a:lnSpc>
              <a:spcBef>
                <a:spcPct val="0"/>
              </a:spcBef>
              <a:spcAft>
                <a:spcPct val="0"/>
              </a:spcAft>
              <a:buFont typeface="Arial" panose="020B0604020202020204" pitchFamily="34" charset="0"/>
              <a:buChar char="•"/>
            </a:pPr>
            <a:r>
              <a:rPr lang="en-US" altLang="zh-CN" sz="1500" dirty="0" smtClean="0">
                <a:latin typeface="微软雅黑" panose="020B0503020204020204" pitchFamily="34" charset="-122"/>
                <a:ea typeface="微软雅黑" panose="020B0503020204020204" pitchFamily="34" charset="-122"/>
                <a:sym typeface="+mn-lt"/>
              </a:rPr>
              <a:t>2</a:t>
            </a:r>
            <a:r>
              <a:rPr lang="zh-CN" altLang="en-US" sz="1500" dirty="0" smtClean="0">
                <a:latin typeface="微软雅黑" panose="020B0503020204020204" pitchFamily="34" charset="-122"/>
                <a:ea typeface="微软雅黑" panose="020B0503020204020204" pitchFamily="34" charset="-122"/>
                <a:sym typeface="+mn-lt"/>
              </a:rPr>
              <a:t>个</a:t>
            </a:r>
            <a:r>
              <a:rPr lang="en-US" altLang="zh-CN" sz="1500" dirty="0" smtClean="0">
                <a:latin typeface="微软雅黑" panose="020B0503020204020204" pitchFamily="34" charset="-122"/>
                <a:ea typeface="微软雅黑" panose="020B0503020204020204" pitchFamily="34" charset="-122"/>
                <a:sym typeface="+mn-lt"/>
              </a:rPr>
              <a:t>TOP100</a:t>
            </a:r>
            <a:r>
              <a:rPr lang="zh-CN" altLang="en-US" sz="1500" dirty="0" smtClean="0">
                <a:latin typeface="微软雅黑" panose="020B0503020204020204" pitchFamily="34" charset="-122"/>
                <a:ea typeface="微软雅黑" panose="020B0503020204020204" pitchFamily="34" charset="-122"/>
                <a:sym typeface="+mn-lt"/>
              </a:rPr>
              <a:t>名学科：</a:t>
            </a:r>
            <a:r>
              <a:rPr lang="zh-CN" altLang="en-US" sz="1500" dirty="0">
                <a:solidFill>
                  <a:srgbClr val="FF0000"/>
                </a:solidFill>
                <a:latin typeface="微软雅黑" panose="020B0503020204020204" pitchFamily="34" charset="-122"/>
                <a:ea typeface="微软雅黑" panose="020B0503020204020204" pitchFamily="34" charset="-122"/>
                <a:sym typeface="+mn-lt"/>
              </a:rPr>
              <a:t>工程、计算机科学</a:t>
            </a:r>
            <a:endParaRPr lang="en-US" altLang="zh-CN" sz="1500" dirty="0">
              <a:latin typeface="微软雅黑" panose="020B0503020204020204" pitchFamily="34" charset="-122"/>
              <a:ea typeface="微软雅黑" panose="020B0503020204020204" pitchFamily="34" charset="-122"/>
              <a:sym typeface="+mn-lt"/>
            </a:endParaRPr>
          </a:p>
        </p:txBody>
      </p:sp>
      <p:pic>
        <p:nvPicPr>
          <p:cNvPr id="30" name="Picture 2" descr="C:\Users\Administrator\Desktop\14-16信息化建设\馆徽最终稿无留白.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cxnSp>
        <p:nvCxnSpPr>
          <p:cNvPr id="31" name="直接连接符 30"/>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799086698"/>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灯片编号占位符 19"/>
          <p:cNvSpPr>
            <a:spLocks noGrp="1"/>
          </p:cNvSpPr>
          <p:nvPr>
            <p:ph type="sldNum" sz="quarter" idx="4294967295"/>
          </p:nvPr>
        </p:nvSpPr>
        <p:spPr>
          <a:xfrm>
            <a:off x="8712200" y="4892675"/>
            <a:ext cx="431800" cy="236538"/>
          </a:xfrm>
        </p:spPr>
        <p:txBody>
          <a:bodyPr/>
          <a:lstStyle/>
          <a:p>
            <a:pPr>
              <a:defRPr/>
            </a:pPr>
            <a:r>
              <a:rPr lang="en-US" altLang="zh-CN" dirty="0" smtClean="0">
                <a:solidFill>
                  <a:schemeClr val="bg1"/>
                </a:solidFill>
              </a:rPr>
              <a:t>12</a:t>
            </a:r>
            <a:r>
              <a:rPr lang="en-US" altLang="en-US" dirty="0" smtClean="0">
                <a:solidFill>
                  <a:schemeClr val="bg1"/>
                </a:solidFill>
              </a:rPr>
              <a:t>/</a:t>
            </a:r>
            <a:r>
              <a:rPr lang="en-US" altLang="zh-CN" dirty="0" smtClean="0">
                <a:solidFill>
                  <a:schemeClr val="bg1"/>
                </a:solidFill>
              </a:rPr>
              <a:t>14</a:t>
            </a:r>
            <a:endParaRPr lang="en-US" altLang="en-US" dirty="0">
              <a:solidFill>
                <a:schemeClr val="bg1"/>
              </a:solidFill>
            </a:endParaRPr>
          </a:p>
        </p:txBody>
      </p:sp>
      <p:sp>
        <p:nvSpPr>
          <p:cNvPr id="31" name="五边形 30"/>
          <p:cNvSpPr/>
          <p:nvPr/>
        </p:nvSpPr>
        <p:spPr>
          <a:xfrm>
            <a:off x="1549242" y="984072"/>
            <a:ext cx="2508409" cy="348615"/>
          </a:xfrm>
          <a:prstGeom prst="homePlate">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2" name="流程图: 过程 31"/>
          <p:cNvSpPr/>
          <p:nvPr/>
        </p:nvSpPr>
        <p:spPr>
          <a:xfrm>
            <a:off x="1474428" y="623971"/>
            <a:ext cx="4344742" cy="291642"/>
          </a:xfrm>
          <a:prstGeom prst="flowChartProcess">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3" name="矩形 32"/>
          <p:cNvSpPr/>
          <p:nvPr/>
        </p:nvSpPr>
        <p:spPr>
          <a:xfrm>
            <a:off x="1474428" y="1077572"/>
            <a:ext cx="149332" cy="1493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4" name="矩形 33"/>
          <p:cNvSpPr/>
          <p:nvPr/>
        </p:nvSpPr>
        <p:spPr>
          <a:xfrm>
            <a:off x="1656399" y="911206"/>
            <a:ext cx="2627569" cy="473206"/>
          </a:xfrm>
          <a:prstGeom prst="rect">
            <a:avLst/>
          </a:prstGeom>
        </p:spPr>
        <p:txBody>
          <a:bodyPr wrap="square">
            <a:spAutoFit/>
          </a:bodyPr>
          <a:lstStyle/>
          <a:p>
            <a:pPr>
              <a:lnSpc>
                <a:spcPct val="150000"/>
              </a:lnSpc>
              <a:buClr>
                <a:srgbClr val="C00000"/>
              </a:buClr>
              <a:defRPr/>
            </a:pPr>
            <a:r>
              <a:rPr kumimoji="1" lang="zh-CN" altLang="en-US" sz="1650" b="1" dirty="0">
                <a:solidFill>
                  <a:srgbClr val="025B9C"/>
                </a:solidFill>
                <a:latin typeface="微软雅黑" panose="020B0503020204020204" pitchFamily="34" charset="-122"/>
                <a:ea typeface="微软雅黑" panose="020B0503020204020204" pitchFamily="34" charset="-122"/>
                <a:sym typeface="+mn-ea"/>
              </a:rPr>
              <a:t>大力推进学科提升战略</a:t>
            </a:r>
          </a:p>
        </p:txBody>
      </p:sp>
      <p:sp>
        <p:nvSpPr>
          <p:cNvPr id="17" name="文本框 16"/>
          <p:cNvSpPr txBox="1"/>
          <p:nvPr/>
        </p:nvSpPr>
        <p:spPr>
          <a:xfrm>
            <a:off x="5026903" y="1806247"/>
            <a:ext cx="2558543" cy="276999"/>
          </a:xfrm>
          <a:prstGeom prst="rect">
            <a:avLst/>
          </a:prstGeom>
          <a:ln w="19050">
            <a:solidFill>
              <a:srgbClr val="025B9C"/>
            </a:solidFill>
          </a:ln>
        </p:spPr>
        <p:style>
          <a:lnRef idx="2">
            <a:schemeClr val="accent6"/>
          </a:lnRef>
          <a:fillRef idx="1">
            <a:schemeClr val="lt1"/>
          </a:fillRef>
          <a:effectRef idx="0">
            <a:schemeClr val="accent6"/>
          </a:effectRef>
          <a:fontRef idx="minor">
            <a:schemeClr val="dk1"/>
          </a:fontRef>
        </p:style>
        <p:txBody>
          <a:bodyPr wrap="square" rtlCol="0">
            <a:spAutoFit/>
          </a:bodyPr>
          <a:lstStyle/>
          <a:p>
            <a:endParaRPr lang="zh-CN" altLang="en-US" sz="1200" dirty="0">
              <a:solidFill>
                <a:schemeClr val="tx1"/>
              </a:solidFill>
            </a:endParaRPr>
          </a:p>
        </p:txBody>
      </p:sp>
      <p:pic>
        <p:nvPicPr>
          <p:cNvPr id="26" name="图片 25"/>
          <p:cNvPicPr>
            <a:picLocks noChangeAspect="1"/>
          </p:cNvPicPr>
          <p:nvPr/>
        </p:nvPicPr>
        <p:blipFill>
          <a:blip r:embed="rId2" cstate="print"/>
          <a:stretch>
            <a:fillRect/>
          </a:stretch>
        </p:blipFill>
        <p:spPr>
          <a:xfrm>
            <a:off x="1595410" y="1785202"/>
            <a:ext cx="3177048" cy="2331922"/>
          </a:xfrm>
          <a:prstGeom prst="rect">
            <a:avLst/>
          </a:prstGeom>
        </p:spPr>
      </p:pic>
      <p:sp>
        <p:nvSpPr>
          <p:cNvPr id="6" name="矩形 5"/>
          <p:cNvSpPr/>
          <p:nvPr/>
        </p:nvSpPr>
        <p:spPr>
          <a:xfrm>
            <a:off x="5147589" y="1737930"/>
            <a:ext cx="1269522" cy="409728"/>
          </a:xfrm>
          <a:prstGeom prst="rect">
            <a:avLst/>
          </a:prstGeom>
          <a:solidFill>
            <a:schemeClr val="accent5"/>
          </a:solidFill>
        </p:spPr>
        <p:txBody>
          <a:bodyPr wrap="square">
            <a:spAutoFit/>
          </a:bodyPr>
          <a:lstStyle/>
          <a:p>
            <a:pPr algn="ctr">
              <a:lnSpc>
                <a:spcPct val="125000"/>
              </a:lnSpc>
            </a:pPr>
            <a:r>
              <a:rPr lang="zh-CN" altLang="en-US" sz="165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五大学科群</a:t>
            </a:r>
          </a:p>
        </p:txBody>
      </p:sp>
      <p:sp>
        <p:nvSpPr>
          <p:cNvPr id="11" name="矩形 10"/>
          <p:cNvSpPr/>
          <p:nvPr/>
        </p:nvSpPr>
        <p:spPr>
          <a:xfrm>
            <a:off x="5147590" y="2101796"/>
            <a:ext cx="2597747" cy="1823576"/>
          </a:xfrm>
          <a:prstGeom prst="rect">
            <a:avLst/>
          </a:prstGeom>
        </p:spPr>
        <p:txBody>
          <a:bodyPr wrap="square">
            <a:spAutoFit/>
          </a:bodyPr>
          <a:lstStyle/>
          <a:p>
            <a:pPr marL="189071" indent="-189071">
              <a:lnSpc>
                <a:spcPct val="150000"/>
              </a:lnSpc>
              <a:buFont typeface="Arial" panose="020B0604020202020204" pitchFamily="34" charset="0"/>
              <a:buChar char="•"/>
            </a:pPr>
            <a:r>
              <a:rPr lang="zh-CN" altLang="zh-CN" sz="1500" kern="100" dirty="0">
                <a:latin typeface="微软雅黑" panose="020B0503020204020204" pitchFamily="34" charset="-122"/>
                <a:ea typeface="微软雅黑" panose="020B0503020204020204" pitchFamily="34" charset="-122"/>
                <a:cs typeface="宋体" panose="02010600030101010101" pitchFamily="2" charset="-122"/>
              </a:rPr>
              <a:t>电子科学与技术学科群</a:t>
            </a:r>
            <a:endParaRPr lang="en-US" altLang="zh-CN" sz="1500" kern="100" dirty="0">
              <a:latin typeface="微软雅黑" panose="020B0503020204020204" pitchFamily="34" charset="-122"/>
              <a:ea typeface="微软雅黑" panose="020B0503020204020204" pitchFamily="34" charset="-122"/>
              <a:cs typeface="宋体" panose="02010600030101010101" pitchFamily="2" charset="-122"/>
            </a:endParaRPr>
          </a:p>
          <a:p>
            <a:pPr marL="189071" indent="-189071">
              <a:lnSpc>
                <a:spcPct val="150000"/>
              </a:lnSpc>
              <a:buFont typeface="Arial" panose="020B0604020202020204" pitchFamily="34" charset="0"/>
              <a:buChar char="•"/>
            </a:pPr>
            <a:r>
              <a:rPr lang="zh-CN" altLang="en-US" sz="1500" kern="100" dirty="0">
                <a:latin typeface="微软雅黑" panose="020B0503020204020204" pitchFamily="34" charset="-122"/>
                <a:ea typeface="微软雅黑" panose="020B0503020204020204" pitchFamily="34" charset="-122"/>
                <a:cs typeface="宋体" panose="02010600030101010101" pitchFamily="2" charset="-122"/>
              </a:rPr>
              <a:t>信息与通信工程学科群</a:t>
            </a:r>
            <a:endParaRPr lang="en-US" altLang="zh-CN" sz="1500" kern="100" dirty="0">
              <a:latin typeface="微软雅黑" panose="020B0503020204020204" pitchFamily="34" charset="-122"/>
              <a:ea typeface="微软雅黑" panose="020B0503020204020204" pitchFamily="34" charset="-122"/>
              <a:cs typeface="宋体" panose="02010600030101010101" pitchFamily="2" charset="-122"/>
            </a:endParaRPr>
          </a:p>
          <a:p>
            <a:pPr marL="189071" indent="-189071">
              <a:lnSpc>
                <a:spcPct val="150000"/>
              </a:lnSpc>
              <a:buFont typeface="Arial" panose="020B0604020202020204" pitchFamily="34" charset="0"/>
              <a:buChar char="•"/>
            </a:pPr>
            <a:r>
              <a:rPr lang="zh-CN" altLang="en-US" sz="1500" kern="100" dirty="0">
                <a:latin typeface="微软雅黑" panose="020B0503020204020204" pitchFamily="34" charset="-122"/>
                <a:ea typeface="微软雅黑" panose="020B0503020204020204" pitchFamily="34" charset="-122"/>
                <a:cs typeface="宋体" panose="02010600030101010101" pitchFamily="2" charset="-122"/>
              </a:rPr>
              <a:t>计算机科学与技术学科群</a:t>
            </a:r>
            <a:endParaRPr lang="en-US" altLang="zh-CN" sz="1500" kern="100" dirty="0">
              <a:latin typeface="微软雅黑" panose="020B0503020204020204" pitchFamily="34" charset="-122"/>
              <a:ea typeface="微软雅黑" panose="020B0503020204020204" pitchFamily="34" charset="-122"/>
              <a:cs typeface="宋体" panose="02010600030101010101" pitchFamily="2" charset="-122"/>
            </a:endParaRPr>
          </a:p>
          <a:p>
            <a:pPr marL="189071" indent="-189071">
              <a:lnSpc>
                <a:spcPct val="150000"/>
              </a:lnSpc>
              <a:buFont typeface="Arial" panose="020B0604020202020204" pitchFamily="34" charset="0"/>
              <a:buChar char="•"/>
            </a:pPr>
            <a:r>
              <a:rPr lang="zh-CN" altLang="en-US" sz="1500" kern="100" dirty="0">
                <a:latin typeface="微软雅黑" panose="020B0503020204020204" pitchFamily="34" charset="-122"/>
                <a:ea typeface="微软雅黑" panose="020B0503020204020204" pitchFamily="34" charset="-122"/>
                <a:cs typeface="宋体" panose="02010600030101010101" pitchFamily="2" charset="-122"/>
              </a:rPr>
              <a:t>信息医学交叉学科群</a:t>
            </a:r>
            <a:endParaRPr lang="en-US" altLang="zh-CN" sz="1500" kern="100" dirty="0">
              <a:latin typeface="微软雅黑" panose="020B0503020204020204" pitchFamily="34" charset="-122"/>
              <a:ea typeface="微软雅黑" panose="020B0503020204020204" pitchFamily="34" charset="-122"/>
              <a:cs typeface="宋体" panose="02010600030101010101" pitchFamily="2" charset="-122"/>
            </a:endParaRPr>
          </a:p>
          <a:p>
            <a:pPr marL="189071" indent="-189071">
              <a:lnSpc>
                <a:spcPct val="150000"/>
              </a:lnSpc>
              <a:buFont typeface="Arial" panose="020B0604020202020204" pitchFamily="34" charset="0"/>
              <a:buChar char="•"/>
            </a:pPr>
            <a:r>
              <a:rPr lang="zh-CN" altLang="en-US" sz="1500" kern="100" dirty="0">
                <a:latin typeface="微软雅黑" panose="020B0503020204020204" pitchFamily="34" charset="-122"/>
                <a:ea typeface="微软雅黑" panose="020B0503020204020204" pitchFamily="34" charset="-122"/>
                <a:cs typeface="宋体" panose="02010600030101010101" pitchFamily="2" charset="-122"/>
              </a:rPr>
              <a:t>数理学科群</a:t>
            </a:r>
            <a:endParaRPr lang="zh-CN" altLang="en-US" sz="1500" b="1" kern="100" dirty="0">
              <a:latin typeface="微软雅黑" panose="020B0503020204020204" pitchFamily="34" charset="-122"/>
              <a:ea typeface="微软雅黑" panose="020B0503020204020204" pitchFamily="34" charset="-122"/>
              <a:cs typeface="宋体" panose="02010600030101010101" pitchFamily="2" charset="-122"/>
            </a:endParaRPr>
          </a:p>
        </p:txBody>
      </p:sp>
      <p:cxnSp>
        <p:nvCxnSpPr>
          <p:cNvPr id="18" name="直接连接符 17"/>
          <p:cNvCxnSpPr/>
          <p:nvPr/>
        </p:nvCxnSpPr>
        <p:spPr>
          <a:xfrm flipV="1">
            <a:off x="1050096" y="867877"/>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pic>
        <p:nvPicPr>
          <p:cNvPr id="19"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16" name="文本框 15"/>
          <p:cNvSpPr txBox="1"/>
          <p:nvPr/>
        </p:nvSpPr>
        <p:spPr>
          <a:xfrm>
            <a:off x="1531693" y="176826"/>
            <a:ext cx="5848052" cy="415498"/>
          </a:xfrm>
          <a:prstGeom prst="rect">
            <a:avLst/>
          </a:prstGeom>
          <a:noFill/>
        </p:spPr>
        <p:txBody>
          <a:bodyPr wrap="square" rtlCol="0">
            <a:spAutoFit/>
          </a:bodyPr>
          <a:lstStyle/>
          <a:p>
            <a:r>
              <a:rPr kumimoji="1" lang="zh-CN" altLang="en-US" sz="2100" b="1" dirty="0" smtClean="0">
                <a:solidFill>
                  <a:srgbClr val="002060"/>
                </a:solidFill>
                <a:latin typeface="Microsoft YaHei" charset="0"/>
                <a:ea typeface="Microsoft YaHei" charset="0"/>
                <a:cs typeface="Microsoft YaHei" charset="0"/>
              </a:rPr>
              <a:t>图书馆：明确建设目标   洞察学校现状   </a:t>
            </a:r>
            <a:endParaRPr kumimoji="1" lang="zh-CN" altLang="en-US" sz="2100" b="1" dirty="0">
              <a:solidFill>
                <a:srgbClr val="002060"/>
              </a:solidFill>
              <a:latin typeface="Microsoft YaHei" charset="0"/>
              <a:ea typeface="Microsoft YaHei" charset="0"/>
              <a:cs typeface="Microsoft YaHei" charset="0"/>
            </a:endParaRPr>
          </a:p>
        </p:txBody>
      </p:sp>
    </p:spTree>
    <p:extLst>
      <p:ext uri="{BB962C8B-B14F-4D97-AF65-F5344CB8AC3E}">
        <p14:creationId xmlns:p14="http://schemas.microsoft.com/office/powerpoint/2010/main" val="2715470582"/>
      </p:ext>
    </p:extLst>
  </p:cSld>
  <p:clrMapOvr>
    <a:masterClrMapping/>
  </p:clrMapOvr>
  <p:transition>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1939488" y="1672135"/>
            <a:ext cx="6762251" cy="2719206"/>
          </a:xfrm>
          <a:prstGeom prst="rect">
            <a:avLst/>
          </a:prstGeom>
          <a:noFill/>
        </p:spPr>
        <p:txBody>
          <a:bodyPr wrap="square" rtlCol="0">
            <a:spAutoFit/>
          </a:bodyPr>
          <a:lstStyle/>
          <a:p>
            <a:pPr marL="342900" indent="-342900">
              <a:lnSpc>
                <a:spcPct val="130000"/>
              </a:lnSpc>
              <a:spcBef>
                <a:spcPts val="900"/>
              </a:spcBef>
              <a:buFont typeface="Wingdings" charset="2"/>
              <a:buChar char="Ø"/>
            </a:pPr>
            <a:r>
              <a:rPr lang="zh-CN" altLang="en-US" b="1" dirty="0">
                <a:latin typeface="微软雅黑" panose="020B0503020204020204" pitchFamily="34" charset="-122"/>
                <a:ea typeface="微软雅黑" panose="020B0503020204020204" pitchFamily="34" charset="-122"/>
              </a:rPr>
              <a:t>学科与大学的关系：凸显了以学科为基础的理念</a:t>
            </a:r>
            <a:endParaRPr lang="en-US" altLang="zh-CN" b="1" dirty="0">
              <a:latin typeface="微软雅黑" panose="020B0503020204020204" pitchFamily="34" charset="-122"/>
              <a:ea typeface="微软雅黑" panose="020B0503020204020204" pitchFamily="34" charset="-122"/>
            </a:endParaRPr>
          </a:p>
          <a:p>
            <a:pPr marL="685800" lvl="1" indent="-342900">
              <a:lnSpc>
                <a:spcPct val="130000"/>
              </a:lnSpc>
              <a:spcBef>
                <a:spcPts val="900"/>
              </a:spcBef>
              <a:buFont typeface="Arial" panose="020B0604020202020204" pitchFamily="34" charset="0"/>
              <a:buChar char="•"/>
            </a:pPr>
            <a:r>
              <a:rPr lang="zh-CN"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一流大学拟建设高校就是从一流学科拟建设高校中遴选产生</a:t>
            </a:r>
            <a:endParaRPr lang="en-US"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marL="342900" indent="-342900">
              <a:lnSpc>
                <a:spcPct val="130000"/>
              </a:lnSpc>
              <a:spcBef>
                <a:spcPts val="900"/>
              </a:spcBef>
              <a:buFont typeface="Wingdings" charset="2"/>
              <a:buChar char="Ø"/>
            </a:pPr>
            <a:r>
              <a:rPr lang="zh-CN" altLang="en-US" b="1" dirty="0">
                <a:latin typeface="微软雅黑" panose="020B0503020204020204" pitchFamily="34" charset="-122"/>
                <a:ea typeface="微软雅黑" panose="020B0503020204020204" pitchFamily="34" charset="-122"/>
              </a:rPr>
              <a:t>世界与中国的关系：世界标准与中国特色的结合</a:t>
            </a:r>
            <a:endParaRPr lang="en-US" altLang="zh-CN" b="1" dirty="0">
              <a:latin typeface="微软雅黑" panose="020B0503020204020204" pitchFamily="34" charset="-122"/>
              <a:ea typeface="微软雅黑" panose="020B0503020204020204" pitchFamily="34" charset="-122"/>
            </a:endParaRPr>
          </a:p>
          <a:p>
            <a:pPr marL="342900" indent="-342900">
              <a:lnSpc>
                <a:spcPct val="130000"/>
              </a:lnSpc>
              <a:spcBef>
                <a:spcPts val="900"/>
              </a:spcBef>
              <a:buFont typeface="Wingdings" charset="2"/>
              <a:buChar char="Ø"/>
            </a:pPr>
            <a:r>
              <a:rPr lang="zh-CN" altLang="en-US" b="1" dirty="0">
                <a:latin typeface="微软雅黑" panose="020B0503020204020204" pitchFamily="34" charset="-122"/>
                <a:ea typeface="微软雅黑" panose="020B0503020204020204" pitchFamily="34" charset="-122"/>
              </a:rPr>
              <a:t>主观与客观的关系：</a:t>
            </a:r>
            <a:r>
              <a:rPr lang="zh-CN" altLang="zh-CN" b="1" dirty="0">
                <a:latin typeface="微软雅黑" panose="020B0503020204020204" pitchFamily="34" charset="-122"/>
                <a:ea typeface="微软雅黑" panose="020B0503020204020204" pitchFamily="34" charset="-122"/>
              </a:rPr>
              <a:t>依据第三方评价结果综合认定 </a:t>
            </a:r>
            <a:endParaRPr lang="en-US" altLang="zh-CN" b="1" dirty="0">
              <a:latin typeface="微软雅黑" panose="020B0503020204020204" pitchFamily="34" charset="-122"/>
              <a:ea typeface="微软雅黑" panose="020B0503020204020204" pitchFamily="34" charset="-122"/>
            </a:endParaRPr>
          </a:p>
          <a:p>
            <a:pPr marL="685800" lvl="1" indent="-342900">
              <a:lnSpc>
                <a:spcPct val="130000"/>
              </a:lnSpc>
              <a:buFont typeface="Arial" panose="020B0604020202020204" pitchFamily="34" charset="0"/>
              <a:buChar char="•"/>
            </a:pPr>
            <a:r>
              <a:rPr lang="zh-CN" altLang="en-US"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国内：人才培养、学科水平、贡献奖励、政策导向</a:t>
            </a:r>
            <a:r>
              <a:rPr lang="en-US"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类国内第三方评价（以此为主）</a:t>
            </a:r>
            <a:endParaRPr lang="en-US"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a:p>
            <a:pPr marL="685800" lvl="1" indent="-342900">
              <a:lnSpc>
                <a:spcPct val="130000"/>
              </a:lnSpc>
              <a:buFont typeface="Arial" panose="020B0604020202020204" pitchFamily="34" charset="0"/>
              <a:buChar char="•"/>
            </a:pPr>
            <a:r>
              <a:rPr lang="zh-CN" altLang="en-US"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国际：</a:t>
            </a:r>
            <a:r>
              <a:rPr lang="zh-CN"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认可度较高、客观性较强国际第三方学科评价（酌情参考） </a:t>
            </a:r>
            <a:endParaRPr lang="en-US" altLang="zh-CN" sz="1500" b="1" dirty="0">
              <a:solidFill>
                <a:srgbClr val="C0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文本框 14"/>
          <p:cNvSpPr txBox="1"/>
          <p:nvPr/>
        </p:nvSpPr>
        <p:spPr>
          <a:xfrm>
            <a:off x="2580797" y="1020793"/>
            <a:ext cx="4798948" cy="369332"/>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r>
              <a:rPr lang="zh-CN" altLang="en-US" sz="1800" b="1" dirty="0">
                <a:solidFill>
                  <a:srgbClr val="0070C0"/>
                </a:solidFill>
              </a:rPr>
              <a:t>世界一流大学和一流学科遴选的重要指标？</a:t>
            </a:r>
          </a:p>
        </p:txBody>
      </p:sp>
      <p:sp>
        <p:nvSpPr>
          <p:cNvPr id="21" name="矩形 20"/>
          <p:cNvSpPr/>
          <p:nvPr/>
        </p:nvSpPr>
        <p:spPr>
          <a:xfrm>
            <a:off x="810018" y="1329075"/>
            <a:ext cx="507831" cy="3165134"/>
          </a:xfrm>
          <a:prstGeom prst="rect">
            <a:avLst/>
          </a:prstGeom>
        </p:spPr>
        <p:txBody>
          <a:bodyPr vert="eaVert" wrap="square">
            <a:spAutoFit/>
          </a:bodyPr>
          <a:lstStyle/>
          <a:p>
            <a:r>
              <a:rPr lang="zh-CN" altLang="en-US" sz="21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“双 一 流”遴选指标</a:t>
            </a:r>
            <a:endParaRPr lang="en-US" altLang="zh-CN" sz="21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24" name="MH_Other_1"/>
          <p:cNvCxnSpPr/>
          <p:nvPr>
            <p:custDataLst>
              <p:tags r:id="rId1"/>
            </p:custDataLst>
          </p:nvPr>
        </p:nvCxnSpPr>
        <p:spPr>
          <a:xfrm>
            <a:off x="1587715" y="1367041"/>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17"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23" name="文本框 22"/>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二、学科评价指标体系对比分析</a:t>
            </a:r>
            <a:endParaRPr kumimoji="1" lang="zh-CN" altLang="en-US" sz="2400" b="1" dirty="0">
              <a:solidFill>
                <a:srgbClr val="002060"/>
              </a:solidFill>
              <a:latin typeface="Microsoft YaHei" charset="0"/>
              <a:ea typeface="Microsoft YaHei" charset="0"/>
              <a:cs typeface="Microsoft YaHei" charset="0"/>
            </a:endParaRPr>
          </a:p>
        </p:txBody>
      </p:sp>
      <p:cxnSp>
        <p:nvCxnSpPr>
          <p:cNvPr id="10" name="直接连接符 9"/>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909512655"/>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836862" y="961142"/>
            <a:ext cx="553998" cy="3317873"/>
          </a:xfrm>
          <a:prstGeom prst="rect">
            <a:avLst/>
          </a:prstGeom>
        </p:spPr>
        <p:txBody>
          <a:bodyPr vert="eaVert" wrap="square">
            <a:spAutoFit/>
          </a:bodyPr>
          <a:lstStyle/>
          <a:p>
            <a:pPr algn="ct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第三方评价体系</a:t>
            </a:r>
            <a:endPar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4" name="文本框 43"/>
          <p:cNvSpPr txBox="1"/>
          <p:nvPr/>
        </p:nvSpPr>
        <p:spPr>
          <a:xfrm>
            <a:off x="5655368" y="2530542"/>
            <a:ext cx="2067033" cy="415498"/>
          </a:xfrm>
          <a:prstGeom prst="rect">
            <a:avLst/>
          </a:prstGeom>
          <a:noFill/>
        </p:spPr>
        <p:txBody>
          <a:bodyPr wrap="square" rtlCol="0">
            <a:spAutoFit/>
          </a:bodyPr>
          <a:lstStyle/>
          <a:p>
            <a:pPr algn="ctr"/>
            <a:r>
              <a:rPr lang="zh-CN" altLang="en-US" sz="2100" dirty="0">
                <a:solidFill>
                  <a:srgbClr val="C00000"/>
                </a:solidFill>
                <a:latin typeface="微软雅黑" panose="020B0503020204020204" pitchFamily="34" charset="-122"/>
                <a:ea typeface="微软雅黑" panose="020B0503020204020204" pitchFamily="34" charset="-122"/>
              </a:rPr>
              <a:t>每两月更新</a:t>
            </a:r>
            <a:endParaRPr kumimoji="1" lang="zh-CN" altLang="en-US" sz="2100" dirty="0">
              <a:solidFill>
                <a:srgbClr val="C00000"/>
              </a:solidFill>
              <a:latin typeface="微软雅黑" panose="020B0503020204020204" pitchFamily="34" charset="-122"/>
              <a:ea typeface="微软雅黑" panose="020B0503020204020204" pitchFamily="34" charset="-122"/>
              <a:cs typeface="Microsoft YaHei" charset="0"/>
            </a:endParaRPr>
          </a:p>
        </p:txBody>
      </p:sp>
      <p:grpSp>
        <p:nvGrpSpPr>
          <p:cNvPr id="20" name="组合 19"/>
          <p:cNvGrpSpPr/>
          <p:nvPr/>
        </p:nvGrpSpPr>
        <p:grpSpPr>
          <a:xfrm>
            <a:off x="2242266" y="1069134"/>
            <a:ext cx="5500013" cy="3644864"/>
            <a:chOff x="2989688" y="1424454"/>
            <a:chExt cx="7333350" cy="4859818"/>
          </a:xfrm>
        </p:grpSpPr>
        <p:sp>
          <p:nvSpPr>
            <p:cNvPr id="13" name="等腰三角形 12"/>
            <p:cNvSpPr/>
            <p:nvPr/>
          </p:nvSpPr>
          <p:spPr>
            <a:xfrm rot="3476436">
              <a:off x="5356719" y="2042769"/>
              <a:ext cx="2679571" cy="2204388"/>
            </a:xfrm>
            <a:prstGeom prst="triangle">
              <a:avLst/>
            </a:prstGeom>
            <a:solidFill>
              <a:srgbClr val="0070C0">
                <a:alpha val="48000"/>
              </a:srgbClr>
            </a:solidFill>
            <a:ln>
              <a:noFill/>
            </a:ln>
            <a:effectLst>
              <a:glow rad="101600">
                <a:srgbClr val="0070C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50" b="1"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5625997" y="2748138"/>
              <a:ext cx="1519619" cy="1415772"/>
            </a:xfrm>
            <a:prstGeom prst="rect">
              <a:avLst/>
            </a:prstGeom>
            <a:noFill/>
          </p:spPr>
          <p:txBody>
            <a:bodyPr vert="horz" wrap="square" rtlCol="0">
              <a:spAutoFit/>
            </a:bodyPr>
            <a:lstStyle/>
            <a:p>
              <a:pPr algn="ctr"/>
              <a:r>
                <a:rPr lang="zh-CN" altLang="en-US" sz="2100" b="1" dirty="0">
                  <a:solidFill>
                    <a:schemeClr val="bg1"/>
                  </a:solidFill>
                  <a:latin typeface="微软雅黑" panose="020B0503020204020204" pitchFamily="34" charset="-122"/>
                  <a:ea typeface="微软雅黑" panose="020B0503020204020204" pitchFamily="34" charset="-122"/>
                </a:rPr>
                <a:t>第三方评价</a:t>
              </a:r>
            </a:p>
            <a:p>
              <a:pPr algn="ctr"/>
              <a:r>
                <a:rPr lang="zh-CN" altLang="en-US" sz="2100" b="1" dirty="0">
                  <a:solidFill>
                    <a:schemeClr val="bg1"/>
                  </a:solidFill>
                  <a:latin typeface="微软雅黑" panose="020B0503020204020204" pitchFamily="34" charset="-122"/>
                  <a:ea typeface="微软雅黑" panose="020B0503020204020204" pitchFamily="34" charset="-122"/>
                </a:rPr>
                <a:t>影响力</a:t>
              </a:r>
            </a:p>
          </p:txBody>
        </p:sp>
        <p:sp>
          <p:nvSpPr>
            <p:cNvPr id="15" name="椭圆 14"/>
            <p:cNvSpPr/>
            <p:nvPr/>
          </p:nvSpPr>
          <p:spPr>
            <a:xfrm>
              <a:off x="3370961" y="1424454"/>
              <a:ext cx="2376796" cy="1775480"/>
            </a:xfrm>
            <a:prstGeom prst="ellipse">
              <a:avLst/>
            </a:prstGeom>
            <a:solidFill>
              <a:schemeClr val="accent2">
                <a:lumMod val="60000"/>
                <a:lumOff val="40000"/>
              </a:schemeClr>
            </a:solidFill>
            <a:ln>
              <a:noFill/>
            </a:ln>
            <a:effectLst>
              <a:glow rad="127000">
                <a:schemeClr val="accent2">
                  <a:lumMod val="40000"/>
                  <a:lumOff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tx1"/>
                  </a:solidFill>
                  <a:latin typeface="微软雅黑" panose="020B0503020204020204" pitchFamily="34" charset="-122"/>
                  <a:ea typeface="微软雅黑" panose="020B0503020204020204" pitchFamily="34" charset="-122"/>
                </a:rPr>
                <a:t>一级</a:t>
              </a:r>
              <a:endParaRPr lang="en-US" altLang="zh-CN" sz="2100" b="1" dirty="0">
                <a:solidFill>
                  <a:schemeClr val="tx1"/>
                </a:solidFill>
                <a:latin typeface="微软雅黑" panose="020B0503020204020204" pitchFamily="34" charset="-122"/>
                <a:ea typeface="微软雅黑" panose="020B0503020204020204" pitchFamily="34" charset="-122"/>
              </a:endParaRPr>
            </a:p>
            <a:p>
              <a:pPr algn="ctr"/>
              <a:r>
                <a:rPr lang="zh-CN" altLang="en-US" sz="2100" b="1" dirty="0">
                  <a:solidFill>
                    <a:schemeClr val="tx1"/>
                  </a:solidFill>
                  <a:latin typeface="微软雅黑" panose="020B0503020204020204" pitchFamily="34" charset="-122"/>
                  <a:ea typeface="微软雅黑" panose="020B0503020204020204" pitchFamily="34" charset="-122"/>
                </a:rPr>
                <a:t>学科评估</a:t>
              </a:r>
            </a:p>
          </p:txBody>
        </p:sp>
        <p:sp>
          <p:nvSpPr>
            <p:cNvPr id="16" name="椭圆 15"/>
            <p:cNvSpPr/>
            <p:nvPr/>
          </p:nvSpPr>
          <p:spPr>
            <a:xfrm>
              <a:off x="5167110" y="4470696"/>
              <a:ext cx="2501167" cy="1813576"/>
            </a:xfrm>
            <a:prstGeom prst="ellipse">
              <a:avLst/>
            </a:prstGeom>
            <a:solidFill>
              <a:schemeClr val="accent2">
                <a:lumMod val="60000"/>
                <a:lumOff val="40000"/>
              </a:schemeClr>
            </a:solidFill>
            <a:ln>
              <a:noFill/>
            </a:ln>
            <a:effectLst>
              <a:glow rad="127000">
                <a:schemeClr val="accent2">
                  <a:lumMod val="40000"/>
                  <a:lumOff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tx1"/>
                  </a:solidFill>
                  <a:latin typeface="微软雅黑" panose="020B0503020204020204" pitchFamily="34" charset="-122"/>
                  <a:ea typeface="微软雅黑" panose="020B0503020204020204" pitchFamily="34" charset="-122"/>
                </a:rPr>
                <a:t>大学</a:t>
              </a:r>
              <a:r>
                <a:rPr lang="en-US" altLang="zh-CN" sz="2100" b="1" dirty="0">
                  <a:solidFill>
                    <a:schemeClr val="tx1"/>
                  </a:solidFill>
                  <a:latin typeface="微软雅黑" panose="020B0503020204020204" pitchFamily="34" charset="-122"/>
                  <a:ea typeface="微软雅黑" panose="020B0503020204020204" pitchFamily="34" charset="-122"/>
                </a:rPr>
                <a:t>/</a:t>
              </a:r>
              <a:r>
                <a:rPr lang="zh-CN" altLang="en-US" sz="2100" b="1" dirty="0">
                  <a:solidFill>
                    <a:schemeClr val="tx1"/>
                  </a:solidFill>
                  <a:latin typeface="微软雅黑" panose="020B0503020204020204" pitchFamily="34" charset="-122"/>
                  <a:ea typeface="微软雅黑" panose="020B0503020204020204" pitchFamily="34" charset="-122"/>
                </a:rPr>
                <a:t>学科排名</a:t>
              </a:r>
            </a:p>
          </p:txBody>
        </p:sp>
        <p:sp>
          <p:nvSpPr>
            <p:cNvPr id="12" name="椭圆 11"/>
            <p:cNvSpPr/>
            <p:nvPr/>
          </p:nvSpPr>
          <p:spPr>
            <a:xfrm>
              <a:off x="6950284" y="1516589"/>
              <a:ext cx="2545669" cy="1775480"/>
            </a:xfrm>
            <a:prstGeom prst="ellipse">
              <a:avLst/>
            </a:prstGeom>
            <a:solidFill>
              <a:schemeClr val="accent2">
                <a:lumMod val="60000"/>
                <a:lumOff val="40000"/>
              </a:schemeClr>
            </a:solidFill>
            <a:ln>
              <a:noFill/>
            </a:ln>
            <a:effectLst>
              <a:glow rad="127000">
                <a:schemeClr val="accent2">
                  <a:lumMod val="40000"/>
                  <a:lumOff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00" b="1"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rPr>
                <a:t>ESI</a:t>
              </a:r>
            </a:p>
            <a:p>
              <a:pPr algn="ctr"/>
              <a:r>
                <a:rPr lang="zh-CN" altLang="en-US" sz="2100" b="1" dirty="0">
                  <a:solidFill>
                    <a:schemeClr val="tx1"/>
                  </a:solidFill>
                  <a:latin typeface="微软雅黑" panose="020B0503020204020204" pitchFamily="34" charset="-122"/>
                  <a:ea typeface="微软雅黑" panose="020B0503020204020204" pitchFamily="34" charset="-122"/>
                </a:rPr>
                <a:t>学科排名</a:t>
              </a:r>
            </a:p>
          </p:txBody>
        </p:sp>
        <p:sp>
          <p:nvSpPr>
            <p:cNvPr id="18" name="Title 1"/>
            <p:cNvSpPr txBox="1">
              <a:spLocks/>
            </p:cNvSpPr>
            <p:nvPr/>
          </p:nvSpPr>
          <p:spPr>
            <a:xfrm>
              <a:off x="4130886" y="1485697"/>
              <a:ext cx="884678" cy="483880"/>
            </a:xfrm>
            <a:prstGeom prst="rect">
              <a:avLst/>
            </a:prstGeom>
          </p:spPr>
          <p:txBody>
            <a:bodyPr anchor="ctr">
              <a:noAutofit/>
            </a:bodyPr>
            <a:lst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a:lstStyle>
            <a:p>
              <a:pPr algn="ctr"/>
              <a:r>
                <a:rPr lang="zh-CN" altLang="en-US"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国内</a:t>
              </a:r>
              <a:endParaRPr lang="en-US" altLang="zh-CN"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19" name="直接箭头连接符 18"/>
            <p:cNvCxnSpPr/>
            <p:nvPr/>
          </p:nvCxnSpPr>
          <p:spPr>
            <a:xfrm flipH="1" flipV="1">
              <a:off x="8933575" y="2944191"/>
              <a:ext cx="220864" cy="306148"/>
            </a:xfrm>
            <a:prstGeom prst="straightConnector1">
              <a:avLst/>
            </a:prstGeom>
            <a:ln w="47625">
              <a:solidFill>
                <a:srgbClr val="C85C12"/>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H="1" flipV="1">
              <a:off x="7470260" y="5322104"/>
              <a:ext cx="659470" cy="227653"/>
            </a:xfrm>
            <a:prstGeom prst="straightConnector1">
              <a:avLst/>
            </a:prstGeom>
            <a:ln w="47625">
              <a:solidFill>
                <a:srgbClr val="C85C12"/>
              </a:solidFill>
              <a:tailEnd type="triangle"/>
            </a:ln>
          </p:spPr>
          <p:style>
            <a:lnRef idx="1">
              <a:schemeClr val="accent1"/>
            </a:lnRef>
            <a:fillRef idx="0">
              <a:schemeClr val="accent1"/>
            </a:fillRef>
            <a:effectRef idx="0">
              <a:schemeClr val="accent1"/>
            </a:effectRef>
            <a:fontRef idx="minor">
              <a:schemeClr val="tx1"/>
            </a:fontRef>
          </p:style>
        </p:cxnSp>
        <p:cxnSp>
          <p:nvCxnSpPr>
            <p:cNvPr id="27" name="直接箭头连接符 26"/>
            <p:cNvCxnSpPr/>
            <p:nvPr/>
          </p:nvCxnSpPr>
          <p:spPr>
            <a:xfrm flipV="1">
              <a:off x="4554298" y="3249728"/>
              <a:ext cx="0" cy="474812"/>
            </a:xfrm>
            <a:prstGeom prst="straightConnector1">
              <a:avLst/>
            </a:prstGeom>
            <a:ln w="47625">
              <a:solidFill>
                <a:srgbClr val="C85C12"/>
              </a:solidFill>
              <a:tailEnd type="triangle"/>
            </a:ln>
          </p:spPr>
          <p:style>
            <a:lnRef idx="1">
              <a:schemeClr val="accent1"/>
            </a:lnRef>
            <a:fillRef idx="0">
              <a:schemeClr val="accent1"/>
            </a:fillRef>
            <a:effectRef idx="0">
              <a:schemeClr val="accent1"/>
            </a:effectRef>
            <a:fontRef idx="minor">
              <a:schemeClr val="tx1"/>
            </a:fontRef>
          </p:style>
        </p:cxnSp>
        <p:sp>
          <p:nvSpPr>
            <p:cNvPr id="39" name="Title 1"/>
            <p:cNvSpPr txBox="1">
              <a:spLocks/>
            </p:cNvSpPr>
            <p:nvPr/>
          </p:nvSpPr>
          <p:spPr>
            <a:xfrm>
              <a:off x="5992784" y="4513058"/>
              <a:ext cx="884678" cy="483880"/>
            </a:xfrm>
            <a:prstGeom prst="rect">
              <a:avLst/>
            </a:prstGeom>
          </p:spPr>
          <p:txBody>
            <a:bodyPr anchor="ctr">
              <a:noAutofit/>
            </a:bodyPr>
            <a:lst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a:lstStyle>
            <a:p>
              <a:pPr algn="ctr"/>
              <a:r>
                <a:rPr lang="zh-CN" altLang="en-US"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国际</a:t>
              </a:r>
              <a:endParaRPr lang="en-US" altLang="zh-CN"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0" name="Title 1"/>
            <p:cNvSpPr txBox="1">
              <a:spLocks/>
            </p:cNvSpPr>
            <p:nvPr/>
          </p:nvSpPr>
          <p:spPr>
            <a:xfrm>
              <a:off x="7780780" y="1591455"/>
              <a:ext cx="884678" cy="483880"/>
            </a:xfrm>
            <a:prstGeom prst="rect">
              <a:avLst/>
            </a:prstGeom>
          </p:spPr>
          <p:txBody>
            <a:bodyPr anchor="ctr">
              <a:noAutofit/>
            </a:bodyPr>
            <a:lstStyle>
              <a:lvl1pPr algn="l" defTabSz="914400" rtl="0" eaLnBrk="1" latinLnBrk="0" hangingPunct="1">
                <a:lnSpc>
                  <a:spcPct val="99000"/>
                </a:lnSpc>
                <a:spcBef>
                  <a:spcPct val="0"/>
                </a:spcBef>
                <a:buNone/>
                <a:defRPr sz="4400" kern="1200">
                  <a:solidFill>
                    <a:schemeClr val="tx2">
                      <a:lumMod val="75000"/>
                      <a:lumOff val="25000"/>
                    </a:schemeClr>
                  </a:solidFill>
                  <a:latin typeface="+mj-lt"/>
                  <a:ea typeface="+mj-ea"/>
                  <a:cs typeface="+mj-cs"/>
                </a:defRPr>
              </a:lvl1pPr>
            </a:lstStyle>
            <a:p>
              <a:pPr algn="ctr"/>
              <a:r>
                <a:rPr lang="zh-CN" altLang="en-US"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国外</a:t>
              </a:r>
              <a:endParaRPr lang="en-US" altLang="zh-CN" sz="18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1" name="文本框 40"/>
            <p:cNvSpPr txBox="1"/>
            <p:nvPr/>
          </p:nvSpPr>
          <p:spPr>
            <a:xfrm>
              <a:off x="2989688" y="3645332"/>
              <a:ext cx="2756044" cy="553997"/>
            </a:xfrm>
            <a:prstGeom prst="rect">
              <a:avLst/>
            </a:prstGeom>
            <a:noFill/>
          </p:spPr>
          <p:txBody>
            <a:bodyPr wrap="square" rtlCol="0">
              <a:spAutoFit/>
            </a:bodyPr>
            <a:lstStyle/>
            <a:p>
              <a:pPr algn="ctr"/>
              <a:r>
                <a:rPr lang="zh-CN" altLang="en-US" sz="2100" dirty="0">
                  <a:solidFill>
                    <a:srgbClr val="C00000"/>
                  </a:solidFill>
                  <a:latin typeface="微软雅黑" panose="020B0503020204020204" pitchFamily="34" charset="-122"/>
                  <a:ea typeface="微软雅黑" panose="020B0503020204020204" pitchFamily="34" charset="-122"/>
                </a:rPr>
                <a:t>每四年一个周期</a:t>
              </a:r>
              <a:endParaRPr kumimoji="1" lang="zh-CN" altLang="en-US" sz="2100" dirty="0">
                <a:solidFill>
                  <a:srgbClr val="C00000"/>
                </a:solidFill>
                <a:latin typeface="微软雅黑" panose="020B0503020204020204" pitchFamily="34" charset="-122"/>
                <a:ea typeface="微软雅黑" panose="020B0503020204020204" pitchFamily="34" charset="-122"/>
                <a:cs typeface="Microsoft YaHei" charset="0"/>
              </a:endParaRPr>
            </a:p>
          </p:txBody>
        </p:sp>
        <p:sp>
          <p:nvSpPr>
            <p:cNvPr id="45" name="文本框 44"/>
            <p:cNvSpPr txBox="1"/>
            <p:nvPr/>
          </p:nvSpPr>
          <p:spPr>
            <a:xfrm>
              <a:off x="7566994" y="5313057"/>
              <a:ext cx="2756044" cy="553997"/>
            </a:xfrm>
            <a:prstGeom prst="rect">
              <a:avLst/>
            </a:prstGeom>
            <a:noFill/>
          </p:spPr>
          <p:txBody>
            <a:bodyPr wrap="square" rtlCol="0">
              <a:spAutoFit/>
            </a:bodyPr>
            <a:lstStyle/>
            <a:p>
              <a:pPr algn="ctr"/>
              <a:r>
                <a:rPr lang="zh-CN" altLang="en-US" sz="2100" dirty="0">
                  <a:solidFill>
                    <a:srgbClr val="C00000"/>
                  </a:solidFill>
                  <a:latin typeface="微软雅黑" panose="020B0503020204020204" pitchFamily="34" charset="-122"/>
                  <a:ea typeface="微软雅黑" panose="020B0503020204020204" pitchFamily="34" charset="-122"/>
                </a:rPr>
                <a:t>每年更新</a:t>
              </a:r>
              <a:endParaRPr kumimoji="1" lang="zh-CN" altLang="en-US" sz="2100" dirty="0">
                <a:solidFill>
                  <a:srgbClr val="C00000"/>
                </a:solidFill>
                <a:latin typeface="微软雅黑" panose="020B0503020204020204" pitchFamily="34" charset="-122"/>
                <a:ea typeface="微软雅黑" panose="020B0503020204020204" pitchFamily="34" charset="-122"/>
                <a:cs typeface="Microsoft YaHei" charset="0"/>
              </a:endParaRPr>
            </a:p>
          </p:txBody>
        </p:sp>
      </p:grpSp>
      <p:cxnSp>
        <p:nvCxnSpPr>
          <p:cNvPr id="38" name="MH_Other_1"/>
          <p:cNvCxnSpPr/>
          <p:nvPr>
            <p:custDataLst>
              <p:tags r:id="rId1"/>
            </p:custDataLst>
          </p:nvPr>
        </p:nvCxnSpPr>
        <p:spPr>
          <a:xfrm>
            <a:off x="1587715" y="1367041"/>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9"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a:t>
            </a:r>
            <a:r>
              <a:rPr kumimoji="1" lang="zh-CN" altLang="en-US" sz="2400" b="1" dirty="0">
                <a:solidFill>
                  <a:srgbClr val="002060"/>
                </a:solidFill>
                <a:latin typeface="Microsoft YaHei" charset="0"/>
                <a:ea typeface="Microsoft YaHei" charset="0"/>
                <a:cs typeface="Microsoft YaHei" charset="0"/>
              </a:rPr>
              <a:t>评价指标体系对比分析</a:t>
            </a:r>
          </a:p>
        </p:txBody>
      </p:sp>
      <p:cxnSp>
        <p:nvCxnSpPr>
          <p:cNvPr id="23" name="直接连接符 22"/>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30" name="环形箭头 29"/>
          <p:cNvSpPr/>
          <p:nvPr/>
        </p:nvSpPr>
        <p:spPr>
          <a:xfrm>
            <a:off x="3714744" y="1072346"/>
            <a:ext cx="2071702" cy="1214446"/>
          </a:xfrm>
          <a:prstGeom prst="circularArrow">
            <a:avLst>
              <a:gd name="adj1" fmla="val 12500"/>
              <a:gd name="adj2" fmla="val 624433"/>
              <a:gd name="adj3" fmla="val 20457681"/>
              <a:gd name="adj4" fmla="val 11351090"/>
              <a:gd name="adj5" fmla="val 1737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2" name="环形箭头 31"/>
          <p:cNvSpPr/>
          <p:nvPr/>
        </p:nvSpPr>
        <p:spPr>
          <a:xfrm rot="6845618">
            <a:off x="4513334" y="2301558"/>
            <a:ext cx="2071702" cy="1214446"/>
          </a:xfrm>
          <a:prstGeom prst="circularArrow">
            <a:avLst>
              <a:gd name="adj1" fmla="val 12500"/>
              <a:gd name="adj2" fmla="val 624433"/>
              <a:gd name="adj3" fmla="val 20457681"/>
              <a:gd name="adj4" fmla="val 11351090"/>
              <a:gd name="adj5" fmla="val 1737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环形箭头 33"/>
          <p:cNvSpPr/>
          <p:nvPr/>
        </p:nvSpPr>
        <p:spPr>
          <a:xfrm rot="15041613">
            <a:off x="3022938" y="2357862"/>
            <a:ext cx="2071702" cy="1214446"/>
          </a:xfrm>
          <a:prstGeom prst="circularArrow">
            <a:avLst>
              <a:gd name="adj1" fmla="val 12500"/>
              <a:gd name="adj2" fmla="val 624433"/>
              <a:gd name="adj3" fmla="val 20457681"/>
              <a:gd name="adj4" fmla="val 11351090"/>
              <a:gd name="adj5" fmla="val 1737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11867033"/>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2098532" y="2052752"/>
            <a:ext cx="1159077" cy="1142957"/>
          </a:xfrm>
          <a:prstGeom prst="ellipse">
            <a:avLst/>
          </a:prstGeom>
          <a:solidFill>
            <a:schemeClr val="accent2">
              <a:lumMod val="60000"/>
              <a:lumOff val="40000"/>
            </a:schemeClr>
          </a:solidFill>
          <a:ln>
            <a:noFill/>
          </a:ln>
          <a:effectLst>
            <a:glow rad="127000">
              <a:schemeClr val="accent2">
                <a:lumMod val="40000"/>
                <a:lumOff val="6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100" b="1" dirty="0">
                <a:solidFill>
                  <a:schemeClr val="tx1"/>
                </a:solidFill>
              </a:rPr>
              <a:t>学科门类</a:t>
            </a:r>
          </a:p>
        </p:txBody>
      </p:sp>
      <p:sp>
        <p:nvSpPr>
          <p:cNvPr id="21" name="椭圆 20"/>
          <p:cNvSpPr/>
          <p:nvPr/>
        </p:nvSpPr>
        <p:spPr>
          <a:xfrm>
            <a:off x="2218476" y="1226320"/>
            <a:ext cx="539467" cy="502613"/>
          </a:xfrm>
          <a:prstGeom prst="ellipse">
            <a:avLst/>
          </a:prstGeom>
          <a:solidFill>
            <a:srgbClr val="0066CC"/>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理学</a:t>
            </a:r>
          </a:p>
        </p:txBody>
      </p:sp>
      <p:sp>
        <p:nvSpPr>
          <p:cNvPr id="36" name="矩形 35"/>
          <p:cNvSpPr/>
          <p:nvPr/>
        </p:nvSpPr>
        <p:spPr>
          <a:xfrm>
            <a:off x="365157" y="1235845"/>
            <a:ext cx="553998" cy="3317873"/>
          </a:xfrm>
          <a:prstGeom prst="rect">
            <a:avLst/>
          </a:prstGeom>
        </p:spPr>
        <p:txBody>
          <a:bodyPr vert="eaVert" wrap="square">
            <a:spAutoFit/>
          </a:bodyPr>
          <a:lstStyle/>
          <a:p>
            <a:pPr algn="ct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国内：一级学科评估</a:t>
            </a:r>
            <a:endPar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7" name="矩形 36"/>
          <p:cNvSpPr/>
          <p:nvPr/>
        </p:nvSpPr>
        <p:spPr>
          <a:xfrm>
            <a:off x="4428589" y="1098339"/>
            <a:ext cx="4329491" cy="600164"/>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评估对象：</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单位内具有博士或硕士学位授予权（一级或二级）的一级学科</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8" name="矩形 37"/>
          <p:cNvSpPr/>
          <p:nvPr/>
        </p:nvSpPr>
        <p:spPr>
          <a:xfrm>
            <a:off x="4428588" y="1851543"/>
            <a:ext cx="4329492" cy="346249"/>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价值导向：</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质量、特色、成效、分类</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9" name="矩形 38"/>
          <p:cNvSpPr/>
          <p:nvPr/>
        </p:nvSpPr>
        <p:spPr>
          <a:xfrm>
            <a:off x="4428589" y="2352467"/>
            <a:ext cx="4329491" cy="346249"/>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方法改进：</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主观评价与客观评价相结合方法</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0" name="矩形 39"/>
          <p:cNvSpPr/>
          <p:nvPr/>
        </p:nvSpPr>
        <p:spPr>
          <a:xfrm>
            <a:off x="4428589" y="4334862"/>
            <a:ext cx="4329491" cy="346249"/>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模式改革：</a:t>
            </a:r>
            <a:r>
              <a:rPr lang="zh-CN" altLang="en-US" sz="165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绑定参评</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；聚类公布、淡化名次</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p:cNvSpPr/>
          <p:nvPr/>
        </p:nvSpPr>
        <p:spPr>
          <a:xfrm>
            <a:off x="4428587" y="3587314"/>
            <a:ext cx="4329492" cy="600164"/>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中国标准：</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优化学术论文评价；优化师资队伍评价；完善成果归属原则</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3" name="矩形 42"/>
          <p:cNvSpPr/>
          <p:nvPr/>
        </p:nvSpPr>
        <p:spPr>
          <a:xfrm>
            <a:off x="4428589" y="2846100"/>
            <a:ext cx="4329491" cy="600164"/>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分类细化：</a:t>
            </a:r>
            <a:r>
              <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13</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大门类；三级指标（如理工类</a:t>
            </a:r>
            <a:r>
              <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4+11+18</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95</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套权重</a:t>
            </a:r>
            <a:endPar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4" name="矩形 43"/>
          <p:cNvSpPr/>
          <p:nvPr/>
        </p:nvSpPr>
        <p:spPr>
          <a:xfrm>
            <a:off x="1401417" y="4323164"/>
            <a:ext cx="2891266" cy="600164"/>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组织机构：</a:t>
            </a:r>
            <a:r>
              <a:rPr lang="zh-CN" altLang="en-US"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教育部学位与研究生教育发展中心</a:t>
            </a:r>
            <a:endParaRPr lang="en-US" altLang="zh-CN" sz="165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45" name="MH_Other_1"/>
          <p:cNvCxnSpPr/>
          <p:nvPr>
            <p:custDataLst>
              <p:tags r:id="rId1"/>
            </p:custDataLst>
          </p:nvPr>
        </p:nvCxnSpPr>
        <p:spPr>
          <a:xfrm>
            <a:off x="1155894" y="1312779"/>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2791895" y="1253371"/>
            <a:ext cx="535772" cy="502613"/>
          </a:xfrm>
          <a:prstGeom prst="ellipse">
            <a:avLst/>
          </a:prstGeom>
          <a:solidFill>
            <a:srgbClr val="006666"/>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工</a:t>
            </a:r>
          </a:p>
        </p:txBody>
      </p:sp>
      <p:sp>
        <p:nvSpPr>
          <p:cNvPr id="30" name="椭圆 29"/>
          <p:cNvSpPr/>
          <p:nvPr/>
        </p:nvSpPr>
        <p:spPr>
          <a:xfrm>
            <a:off x="3288365" y="1564389"/>
            <a:ext cx="507807" cy="502613"/>
          </a:xfrm>
          <a:prstGeom prst="ellipse">
            <a:avLst/>
          </a:prstGeom>
          <a:solidFill>
            <a:srgbClr val="339966"/>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农</a:t>
            </a:r>
          </a:p>
        </p:txBody>
      </p:sp>
      <p:sp>
        <p:nvSpPr>
          <p:cNvPr id="31" name="椭圆 30"/>
          <p:cNvSpPr/>
          <p:nvPr/>
        </p:nvSpPr>
        <p:spPr>
          <a:xfrm>
            <a:off x="3542269" y="2039463"/>
            <a:ext cx="557042" cy="502613"/>
          </a:xfrm>
          <a:prstGeom prst="ellipse">
            <a:avLst/>
          </a:prstGeom>
          <a:solidFill>
            <a:srgbClr val="669900"/>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医</a:t>
            </a:r>
          </a:p>
        </p:txBody>
      </p:sp>
      <p:sp>
        <p:nvSpPr>
          <p:cNvPr id="33" name="椭圆 32"/>
          <p:cNvSpPr/>
          <p:nvPr/>
        </p:nvSpPr>
        <p:spPr>
          <a:xfrm>
            <a:off x="3327667" y="3119718"/>
            <a:ext cx="489641" cy="502613"/>
          </a:xfrm>
          <a:prstGeom prst="ellipse">
            <a:avLst/>
          </a:prstGeom>
          <a:solidFill>
            <a:srgbClr val="996600"/>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管理</a:t>
            </a:r>
          </a:p>
        </p:txBody>
      </p:sp>
      <p:sp>
        <p:nvSpPr>
          <p:cNvPr id="34" name="椭圆 33"/>
          <p:cNvSpPr/>
          <p:nvPr/>
        </p:nvSpPr>
        <p:spPr>
          <a:xfrm>
            <a:off x="1379847" y="1926805"/>
            <a:ext cx="491776" cy="502613"/>
          </a:xfrm>
          <a:prstGeom prst="ellipse">
            <a:avLst/>
          </a:prstGeom>
          <a:solidFill>
            <a:srgbClr val="333399"/>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文</a:t>
            </a:r>
          </a:p>
        </p:txBody>
      </p:sp>
      <p:sp>
        <p:nvSpPr>
          <p:cNvPr id="41" name="椭圆 40"/>
          <p:cNvSpPr/>
          <p:nvPr/>
        </p:nvSpPr>
        <p:spPr>
          <a:xfrm>
            <a:off x="1328180" y="2472102"/>
            <a:ext cx="491776" cy="502613"/>
          </a:xfrm>
          <a:prstGeom prst="ellipse">
            <a:avLst/>
          </a:prstGeom>
          <a:solidFill>
            <a:srgbClr val="660066"/>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教育</a:t>
            </a:r>
          </a:p>
        </p:txBody>
      </p:sp>
      <p:sp>
        <p:nvSpPr>
          <p:cNvPr id="46" name="椭圆 45"/>
          <p:cNvSpPr/>
          <p:nvPr/>
        </p:nvSpPr>
        <p:spPr>
          <a:xfrm>
            <a:off x="1484304" y="2991885"/>
            <a:ext cx="491776" cy="502613"/>
          </a:xfrm>
          <a:prstGeom prst="ellipse">
            <a:avLst/>
          </a:prstGeom>
          <a:solidFill>
            <a:srgbClr val="990099"/>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法</a:t>
            </a:r>
          </a:p>
        </p:txBody>
      </p:sp>
      <p:sp>
        <p:nvSpPr>
          <p:cNvPr id="47" name="椭圆 46"/>
          <p:cNvSpPr/>
          <p:nvPr/>
        </p:nvSpPr>
        <p:spPr>
          <a:xfrm>
            <a:off x="1861890" y="3378966"/>
            <a:ext cx="491776" cy="502613"/>
          </a:xfrm>
          <a:prstGeom prst="ellipse">
            <a:avLst/>
          </a:prstGeom>
          <a:solidFill>
            <a:srgbClr val="990033"/>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经济</a:t>
            </a:r>
          </a:p>
        </p:txBody>
      </p:sp>
      <p:sp>
        <p:nvSpPr>
          <p:cNvPr id="48" name="椭圆 47"/>
          <p:cNvSpPr/>
          <p:nvPr/>
        </p:nvSpPr>
        <p:spPr>
          <a:xfrm>
            <a:off x="2369044" y="3523784"/>
            <a:ext cx="491776" cy="502613"/>
          </a:xfrm>
          <a:prstGeom prst="ellipse">
            <a:avLst/>
          </a:prstGeom>
          <a:solidFill>
            <a:srgbClr val="993300"/>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哲</a:t>
            </a:r>
          </a:p>
        </p:txBody>
      </p:sp>
      <p:sp>
        <p:nvSpPr>
          <p:cNvPr id="49" name="椭圆 48"/>
          <p:cNvSpPr/>
          <p:nvPr/>
        </p:nvSpPr>
        <p:spPr>
          <a:xfrm>
            <a:off x="2913365" y="3420453"/>
            <a:ext cx="491776" cy="502613"/>
          </a:xfrm>
          <a:prstGeom prst="ellipse">
            <a:avLst/>
          </a:prstGeom>
          <a:solidFill>
            <a:srgbClr val="CC3300"/>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艺术</a:t>
            </a:r>
          </a:p>
        </p:txBody>
      </p:sp>
      <p:sp>
        <p:nvSpPr>
          <p:cNvPr id="50" name="椭圆 49"/>
          <p:cNvSpPr/>
          <p:nvPr/>
        </p:nvSpPr>
        <p:spPr>
          <a:xfrm>
            <a:off x="1703094" y="1481857"/>
            <a:ext cx="491776" cy="502613"/>
          </a:xfrm>
          <a:prstGeom prst="ellipse">
            <a:avLst/>
          </a:prstGeom>
          <a:solidFill>
            <a:srgbClr val="3333FF"/>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50" b="1" dirty="0">
                <a:solidFill>
                  <a:schemeClr val="bg1"/>
                </a:solidFill>
              </a:rPr>
              <a:t>历史</a:t>
            </a:r>
          </a:p>
        </p:txBody>
      </p:sp>
      <p:grpSp>
        <p:nvGrpSpPr>
          <p:cNvPr id="5" name="组合 4"/>
          <p:cNvGrpSpPr/>
          <p:nvPr/>
        </p:nvGrpSpPr>
        <p:grpSpPr>
          <a:xfrm>
            <a:off x="3524781" y="2583978"/>
            <a:ext cx="536781" cy="600164"/>
            <a:chOff x="4699708" y="3444247"/>
            <a:chExt cx="715708" cy="800219"/>
          </a:xfrm>
        </p:grpSpPr>
        <p:sp>
          <p:nvSpPr>
            <p:cNvPr id="32" name="椭圆 31"/>
            <p:cNvSpPr/>
            <p:nvPr/>
          </p:nvSpPr>
          <p:spPr>
            <a:xfrm>
              <a:off x="4731135" y="3486097"/>
              <a:ext cx="652855" cy="670150"/>
            </a:xfrm>
            <a:prstGeom prst="ellipse">
              <a:avLst/>
            </a:prstGeom>
            <a:solidFill>
              <a:srgbClr val="808000"/>
            </a:solidFill>
            <a:ln>
              <a:noFill/>
            </a:ln>
            <a:effectLst>
              <a:glow rad="127000">
                <a:srgbClr val="4F81BD"/>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1" dirty="0">
                <a:solidFill>
                  <a:schemeClr val="bg1"/>
                </a:solidFill>
              </a:endParaRPr>
            </a:p>
          </p:txBody>
        </p:sp>
        <p:sp>
          <p:nvSpPr>
            <p:cNvPr id="2" name="文本框 1"/>
            <p:cNvSpPr txBox="1"/>
            <p:nvPr/>
          </p:nvSpPr>
          <p:spPr>
            <a:xfrm>
              <a:off x="4699708" y="3444247"/>
              <a:ext cx="715708" cy="800219"/>
            </a:xfrm>
            <a:prstGeom prst="rect">
              <a:avLst/>
            </a:prstGeom>
            <a:noFill/>
          </p:spPr>
          <p:txBody>
            <a:bodyPr wrap="square" rtlCol="0">
              <a:spAutoFit/>
            </a:bodyPr>
            <a:lstStyle/>
            <a:p>
              <a:pPr algn="ctr"/>
              <a:r>
                <a:rPr lang="zh-CN" altLang="en-US" sz="1650" b="1" dirty="0">
                  <a:solidFill>
                    <a:schemeClr val="bg1"/>
                  </a:solidFill>
                </a:rPr>
                <a:t>军</a:t>
              </a:r>
              <a:endParaRPr lang="en-US" altLang="zh-CN" sz="1650" b="1" dirty="0">
                <a:solidFill>
                  <a:schemeClr val="bg1"/>
                </a:solidFill>
              </a:endParaRPr>
            </a:p>
            <a:p>
              <a:pPr algn="ctr"/>
              <a:r>
                <a:rPr lang="zh-CN" altLang="en-US" sz="1650" b="1" dirty="0">
                  <a:solidFill>
                    <a:schemeClr val="bg1"/>
                  </a:solidFill>
                </a:rPr>
                <a:t>事</a:t>
              </a:r>
            </a:p>
          </p:txBody>
        </p:sp>
      </p:grpSp>
      <p:sp>
        <p:nvSpPr>
          <p:cNvPr id="12" name="矩形 11"/>
          <p:cNvSpPr/>
          <p:nvPr/>
        </p:nvSpPr>
        <p:spPr>
          <a:xfrm>
            <a:off x="4061562" y="2615367"/>
            <a:ext cx="345980" cy="646331"/>
          </a:xfrm>
          <a:prstGeom prst="rect">
            <a:avLst/>
          </a:prstGeom>
        </p:spPr>
        <p:txBody>
          <a:bodyPr wrap="square">
            <a:spAutoFit/>
          </a:bodyPr>
          <a:lstStyle/>
          <a:p>
            <a:r>
              <a:rPr lang="zh-CN" altLang="en-US" sz="1200" b="1" dirty="0">
                <a:solidFill>
                  <a:srgbClr val="FF0000"/>
                </a:solidFill>
                <a:latin typeface="微软雅黑" panose="020B0503020204020204" pitchFamily="34" charset="-122"/>
                <a:ea typeface="微软雅黑" panose="020B0503020204020204" pitchFamily="34" charset="-122"/>
              </a:rPr>
              <a:t>未参评</a:t>
            </a:r>
          </a:p>
        </p:txBody>
      </p:sp>
      <p:sp>
        <p:nvSpPr>
          <p:cNvPr id="51" name="矩形 50"/>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52"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55" name="文本框 54"/>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a:t>
            </a:r>
            <a:r>
              <a:rPr kumimoji="1" lang="zh-CN" altLang="en-US" sz="2400" b="1" dirty="0">
                <a:solidFill>
                  <a:srgbClr val="002060"/>
                </a:solidFill>
                <a:latin typeface="Microsoft YaHei" charset="0"/>
                <a:ea typeface="Microsoft YaHei" charset="0"/>
                <a:cs typeface="Microsoft YaHei" charset="0"/>
              </a:rPr>
              <a:t>评价指标体系对比分析</a:t>
            </a:r>
          </a:p>
        </p:txBody>
      </p:sp>
      <p:cxnSp>
        <p:nvCxnSpPr>
          <p:cNvPr id="35" name="直接连接符 34"/>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4954693"/>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571472" y="1215222"/>
            <a:ext cx="8358246" cy="3143272"/>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42910" y="1215222"/>
            <a:ext cx="8050213" cy="2862322"/>
          </a:xfrm>
          <a:prstGeom prst="rect">
            <a:avLst/>
          </a:prstGeom>
        </p:spPr>
        <p:txBody>
          <a:bodyPr>
            <a:spAutoFit/>
          </a:bodyPr>
          <a:lstStyle/>
          <a:p>
            <a:pPr algn="just" defTabSz="816285" eaLnBrk="1" fontAlgn="auto" hangingPunct="1">
              <a:lnSpc>
                <a:spcPct val="150000"/>
              </a:lnSpc>
              <a:spcBef>
                <a:spcPts val="0"/>
              </a:spcBef>
              <a:spcAft>
                <a:spcPts val="0"/>
              </a:spcAft>
              <a:defRPr/>
            </a:pP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第四</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轮学科评估</a:t>
            </a:r>
            <a:r>
              <a:rPr lang="zh-CN" altLang="en-US" sz="2000" b="1" kern="100" dirty="0" smtClean="0">
                <a:solidFill>
                  <a:schemeClr val="tx2"/>
                </a:solidFill>
                <a:latin typeface="微软雅黑" pitchFamily="34" charset="-122"/>
                <a:ea typeface="微软雅黑" pitchFamily="34" charset="-122"/>
                <a:cs typeface="Times New Roman" panose="02020603050405020304" pitchFamily="18" charset="0"/>
              </a:rPr>
              <a:t>：</a:t>
            </a:r>
            <a:endParaRPr lang="en-US" altLang="zh-CN" sz="2000" b="1" kern="100" dirty="0" smtClean="0">
              <a:solidFill>
                <a:schemeClr val="tx2"/>
              </a:solidFill>
              <a:latin typeface="微软雅黑" pitchFamily="34" charset="-122"/>
              <a:ea typeface="微软雅黑" pitchFamily="34" charset="-122"/>
              <a:cs typeface="Times New Roman" panose="02020603050405020304" pitchFamily="18" charset="0"/>
            </a:endParaRPr>
          </a:p>
          <a:p>
            <a:pPr algn="just" defTabSz="816285" eaLnBrk="1" fontAlgn="auto" hangingPunct="1">
              <a:lnSpc>
                <a:spcPct val="150000"/>
              </a:lnSpc>
              <a:spcBef>
                <a:spcPts val="0"/>
              </a:spcBef>
              <a:spcAft>
                <a:spcPts val="0"/>
              </a:spcAft>
              <a:defRPr/>
            </a:pPr>
            <a:r>
              <a:rPr lang="en-US" altLang="zh-CN" sz="2000" b="1" kern="100" dirty="0" smtClean="0">
                <a:solidFill>
                  <a:schemeClr val="tx2"/>
                </a:solidFill>
                <a:latin typeface="微软雅黑" pitchFamily="34" charset="-122"/>
                <a:ea typeface="微软雅黑" pitchFamily="34" charset="-122"/>
                <a:cs typeface="Times New Roman" panose="02020603050405020304" pitchFamily="18" charset="0"/>
              </a:rPr>
              <a:t>    2016</a:t>
            </a:r>
            <a:r>
              <a:rPr lang="zh-CN" altLang="en-US" sz="2000" b="1" kern="100" dirty="0">
                <a:solidFill>
                  <a:schemeClr val="tx2"/>
                </a:solidFill>
                <a:latin typeface="微软雅黑" pitchFamily="34" charset="-122"/>
                <a:ea typeface="微软雅黑" pitchFamily="34" charset="-122"/>
                <a:cs typeface="Times New Roman" panose="02020603050405020304" pitchFamily="18" charset="0"/>
              </a:rPr>
              <a:t>年，一次性评估全部学科（</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2012-2015</a:t>
            </a:r>
            <a:r>
              <a:rPr lang="zh-CN" altLang="en-US" sz="2000" b="1" kern="100" dirty="0">
                <a:solidFill>
                  <a:schemeClr val="tx2"/>
                </a:solidFill>
                <a:latin typeface="微软雅黑" pitchFamily="34" charset="-122"/>
                <a:ea typeface="微软雅黑" pitchFamily="34" charset="-122"/>
                <a:cs typeface="Times New Roman" panose="02020603050405020304" pitchFamily="18" charset="0"/>
              </a:rPr>
              <a:t>年数据）</a:t>
            </a:r>
            <a:endParaRPr lang="zh-CN" altLang="zh-CN" sz="2000" b="1" kern="100" dirty="0">
              <a:solidFill>
                <a:schemeClr val="tx2"/>
              </a:solidFill>
              <a:latin typeface="微软雅黑" pitchFamily="34" charset="-122"/>
              <a:ea typeface="微软雅黑" pitchFamily="34" charset="-122"/>
              <a:cs typeface="Times New Roman" panose="02020603050405020304" pitchFamily="18" charset="0"/>
            </a:endParaRPr>
          </a:p>
          <a:p>
            <a:pPr algn="just" defTabSz="816285">
              <a:lnSpc>
                <a:spcPct val="150000"/>
              </a:lnSpc>
              <a:defRPr/>
            </a:pP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公布原则</a:t>
            </a:r>
            <a:r>
              <a:rPr lang="zh-CN" altLang="en-US"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精准计算、分档呈现</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 </a:t>
            </a:r>
            <a:r>
              <a:rPr lang="zh-CN" altLang="en-US"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将</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排位前</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70%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的学科分为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9</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档公布：前</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（或前</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名）为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smtClean="0">
                <a:solidFill>
                  <a:schemeClr val="tx2"/>
                </a:solidFill>
                <a:latin typeface="微软雅黑" pitchFamily="34" charset="-122"/>
                <a:ea typeface="微软雅黑" pitchFamily="34" charset="-122"/>
                <a:cs typeface="Times New Roman" panose="02020603050405020304" pitchFamily="18" charset="0"/>
              </a:rPr>
              <a:t>2</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5%</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（不含</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，下同</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smtClean="0">
                <a:solidFill>
                  <a:schemeClr val="tx2"/>
                </a:solidFill>
                <a:latin typeface="微软雅黑" pitchFamily="34" charset="-122"/>
                <a:ea typeface="微软雅黑" pitchFamily="34" charset="-122"/>
                <a:cs typeface="Times New Roman" panose="02020603050405020304" pitchFamily="18" charset="0"/>
              </a:rPr>
              <a:t>5</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10%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a:t>
            </a:r>
            <a:r>
              <a:rPr lang="zh-CN" altLang="zh-CN" sz="2000" b="1" kern="100" dirty="0" smtClean="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smtClean="0">
                <a:solidFill>
                  <a:schemeClr val="tx2"/>
                </a:solidFill>
                <a:latin typeface="微软雅黑" pitchFamily="34" charset="-122"/>
                <a:ea typeface="微软雅黑" pitchFamily="34" charset="-122"/>
                <a:cs typeface="Times New Roman" panose="02020603050405020304" pitchFamily="18" charset="0"/>
              </a:rPr>
              <a:t>10</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B+</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20%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30%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B</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30%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40%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B-</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40%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50%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C+</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50%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60%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C</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60%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70%</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为</a:t>
            </a:r>
            <a:r>
              <a:rPr lang="en-US" altLang="zh-CN" sz="2000" b="1" kern="100" dirty="0">
                <a:solidFill>
                  <a:schemeClr val="tx2"/>
                </a:solidFill>
                <a:latin typeface="微软雅黑" pitchFamily="34" charset="-122"/>
                <a:ea typeface="微软雅黑" pitchFamily="34" charset="-122"/>
                <a:cs typeface="Times New Roman" panose="02020603050405020304" pitchFamily="18" charset="0"/>
              </a:rPr>
              <a:t>C-</a:t>
            </a:r>
            <a:r>
              <a:rPr lang="zh-CN" altLang="zh-CN" sz="2000" b="1" kern="100" dirty="0">
                <a:solidFill>
                  <a:schemeClr val="tx2"/>
                </a:solidFill>
                <a:latin typeface="微软雅黑" pitchFamily="34" charset="-122"/>
                <a:ea typeface="微软雅黑" pitchFamily="34" charset="-122"/>
                <a:cs typeface="Times New Roman" panose="02020603050405020304" pitchFamily="18" charset="0"/>
              </a:rPr>
              <a:t>。</a:t>
            </a:r>
          </a:p>
        </p:txBody>
      </p:sp>
      <p:sp>
        <p:nvSpPr>
          <p:cNvPr id="4" name="文本框 22"/>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二、学科评价指标体系对比分析</a:t>
            </a:r>
            <a:endParaRPr kumimoji="1" lang="zh-CN" altLang="en-US" sz="2400" b="1" dirty="0">
              <a:solidFill>
                <a:srgbClr val="002060"/>
              </a:solidFill>
              <a:latin typeface="Microsoft YaHei" charset="0"/>
              <a:ea typeface="Microsoft YaHei" charset="0"/>
              <a:cs typeface="Microsoft YaHei" charset="0"/>
            </a:endParaRP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09472" y="1041103"/>
            <a:ext cx="553998" cy="3762569"/>
          </a:xfrm>
          <a:prstGeom prst="rect">
            <a:avLst/>
          </a:prstGeom>
        </p:spPr>
        <p:txBody>
          <a:bodyPr vert="eaVert" wrap="square">
            <a:spAutoFit/>
          </a:bodyPr>
          <a:lstStyle/>
          <a:p>
            <a:pPr algn="ct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全球大学</a:t>
            </a:r>
            <a:r>
              <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学科综合排名</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2" name="组合 1"/>
          <p:cNvGrpSpPr/>
          <p:nvPr/>
        </p:nvGrpSpPr>
        <p:grpSpPr>
          <a:xfrm>
            <a:off x="1380771" y="1130554"/>
            <a:ext cx="3194231" cy="3947234"/>
            <a:chOff x="1795954" y="1547618"/>
            <a:chExt cx="4258974" cy="5262978"/>
          </a:xfrm>
        </p:grpSpPr>
        <p:pic>
          <p:nvPicPr>
            <p:cNvPr id="60" name="图片 59"/>
            <p:cNvPicPr>
              <a:picLocks noChangeAspect="1"/>
            </p:cNvPicPr>
            <p:nvPr/>
          </p:nvPicPr>
          <p:blipFill>
            <a:blip r:embed="rId4"/>
            <a:stretch>
              <a:fillRect/>
            </a:stretch>
          </p:blipFill>
          <p:spPr>
            <a:xfrm>
              <a:off x="2105801" y="2191449"/>
              <a:ext cx="3639282" cy="571819"/>
            </a:xfrm>
            <a:prstGeom prst="rect">
              <a:avLst/>
            </a:prstGeom>
          </p:spPr>
        </p:pic>
        <p:pic>
          <p:nvPicPr>
            <p:cNvPr id="61" name="图片 60"/>
            <p:cNvPicPr>
              <a:picLocks noChangeAspect="1"/>
            </p:cNvPicPr>
            <p:nvPr/>
          </p:nvPicPr>
          <p:blipFill>
            <a:blip r:embed="rId5"/>
            <a:stretch>
              <a:fillRect/>
            </a:stretch>
          </p:blipFill>
          <p:spPr>
            <a:xfrm>
              <a:off x="2088107" y="3256687"/>
              <a:ext cx="3674669" cy="619927"/>
            </a:xfrm>
            <a:prstGeom prst="rect">
              <a:avLst/>
            </a:prstGeom>
          </p:spPr>
        </p:pic>
        <p:pic>
          <p:nvPicPr>
            <p:cNvPr id="62" name="图片 61"/>
            <p:cNvPicPr>
              <a:picLocks noChangeAspect="1"/>
            </p:cNvPicPr>
            <p:nvPr/>
          </p:nvPicPr>
          <p:blipFill>
            <a:blip r:embed="rId6"/>
            <a:stretch>
              <a:fillRect/>
            </a:stretch>
          </p:blipFill>
          <p:spPr>
            <a:xfrm>
              <a:off x="2106954" y="5650760"/>
              <a:ext cx="3655822" cy="600852"/>
            </a:xfrm>
            <a:prstGeom prst="rect">
              <a:avLst/>
            </a:prstGeom>
            <a:ln>
              <a:solidFill>
                <a:schemeClr val="accent1">
                  <a:lumMod val="20000"/>
                  <a:lumOff val="80000"/>
                </a:schemeClr>
              </a:solidFill>
            </a:ln>
          </p:spPr>
        </p:pic>
        <p:pic>
          <p:nvPicPr>
            <p:cNvPr id="63" name="图片 62"/>
            <p:cNvPicPr>
              <a:picLocks noChangeAspect="1"/>
            </p:cNvPicPr>
            <p:nvPr/>
          </p:nvPicPr>
          <p:blipFill>
            <a:blip r:embed="rId7"/>
            <a:stretch>
              <a:fillRect/>
            </a:stretch>
          </p:blipFill>
          <p:spPr>
            <a:xfrm>
              <a:off x="2088107" y="4278442"/>
              <a:ext cx="3806548" cy="686646"/>
            </a:xfrm>
            <a:prstGeom prst="rect">
              <a:avLst/>
            </a:prstGeom>
          </p:spPr>
        </p:pic>
        <p:sp>
          <p:nvSpPr>
            <p:cNvPr id="22" name="文本框 12"/>
            <p:cNvSpPr txBox="1"/>
            <p:nvPr/>
          </p:nvSpPr>
          <p:spPr>
            <a:xfrm>
              <a:off x="1795954" y="1547618"/>
              <a:ext cx="4258974" cy="5262978"/>
            </a:xfrm>
            <a:prstGeom prst="rect">
              <a:avLst/>
            </a:prstGeom>
            <a:noFill/>
            <a:ln w="19050">
              <a:solidFill>
                <a:schemeClr val="accent2">
                  <a:lumMod val="75000"/>
                </a:schemeClr>
              </a:solidFill>
              <a:prstDash val="sysDash"/>
            </a:ln>
          </p:spPr>
          <p:txBody>
            <a:bodyPr wrap="square" rtlCol="0">
              <a:spAutoFit/>
            </a:bodyPr>
            <a:lstStyle>
              <a:defPPr>
                <a:defRPr lang="en-US"/>
              </a:defPPr>
              <a:lvl1pPr marL="285750" indent="-285750">
                <a:buFont typeface="Arial" panose="020B0604020202020204" pitchFamily="34" charset="0"/>
                <a:buChar char="•"/>
                <a:defRPr sz="2000" b="1">
                  <a:solidFill>
                    <a:schemeClr val="accent2">
                      <a:lumMod val="7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0" algn="ctr">
                <a:spcAft>
                  <a:spcPts val="900"/>
                </a:spcAft>
                <a:buNone/>
              </a:pPr>
              <a:r>
                <a:rPr lang="zh-CN" altLang="en-US" sz="1800" dirty="0">
                  <a:solidFill>
                    <a:srgbClr val="C85C12"/>
                  </a:solidFill>
                </a:rPr>
                <a:t>四大知名大学排名榜单</a:t>
              </a:r>
              <a:endParaRPr lang="en-US" altLang="zh-CN" sz="1800" dirty="0">
                <a:solidFill>
                  <a:srgbClr val="C85C12"/>
                </a:solidFill>
              </a:endParaRPr>
            </a:p>
            <a:p>
              <a:pPr marL="0" indent="0" algn="ctr">
                <a:buNone/>
              </a:pPr>
              <a:endParaRPr lang="en-US" altLang="zh-CN" sz="1800" dirty="0">
                <a:solidFill>
                  <a:srgbClr val="C85C12"/>
                </a:solidFill>
              </a:endParaRPr>
            </a:p>
            <a:p>
              <a:pPr marL="0" indent="0">
                <a:buNone/>
              </a:pPr>
              <a:endParaRPr lang="en-US" altLang="zh-CN" sz="1500" dirty="0"/>
            </a:p>
            <a:p>
              <a:pPr marL="0" indent="0" algn="ctr">
                <a:lnSpc>
                  <a:spcPct val="120000"/>
                </a:lnSpc>
                <a:buNone/>
              </a:pPr>
              <a:r>
                <a:rPr lang="en-US" altLang="zh-CN" sz="1500" dirty="0"/>
                <a:t>U.S NEWS</a:t>
              </a:r>
              <a:r>
                <a:rPr lang="zh-CN" altLang="en-US" sz="1500" dirty="0"/>
                <a:t>大学排名（美国）</a:t>
              </a:r>
              <a:endParaRPr lang="en-US" altLang="zh-CN" sz="1500" dirty="0">
                <a:solidFill>
                  <a:srgbClr val="C85C12"/>
                </a:solidFill>
              </a:endParaRPr>
            </a:p>
            <a:p>
              <a:pPr>
                <a:lnSpc>
                  <a:spcPct val="120000"/>
                </a:lnSpc>
              </a:pPr>
              <a:endParaRPr lang="en-US" altLang="zh-CN" sz="1500" dirty="0">
                <a:solidFill>
                  <a:srgbClr val="C85C12"/>
                </a:solidFill>
              </a:endParaRPr>
            </a:p>
            <a:p>
              <a:pPr>
                <a:lnSpc>
                  <a:spcPct val="120000"/>
                </a:lnSpc>
              </a:pPr>
              <a:endParaRPr lang="en-US" altLang="zh-CN" sz="1500" dirty="0">
                <a:solidFill>
                  <a:srgbClr val="C85C12"/>
                </a:solidFill>
              </a:endParaRPr>
            </a:p>
            <a:p>
              <a:pPr marL="0" indent="0" algn="ctr">
                <a:lnSpc>
                  <a:spcPct val="120000"/>
                </a:lnSpc>
                <a:buNone/>
              </a:pPr>
              <a:r>
                <a:rPr lang="en-US" altLang="zh-CN" sz="1500" dirty="0"/>
                <a:t>QS</a:t>
              </a:r>
              <a:r>
                <a:rPr lang="zh-CN" altLang="en-US" sz="1500" dirty="0"/>
                <a:t>世界大学排名（英国）</a:t>
              </a:r>
              <a:endParaRPr lang="en-US" altLang="zh-CN" sz="1500" dirty="0"/>
            </a:p>
            <a:p>
              <a:pPr>
                <a:lnSpc>
                  <a:spcPct val="120000"/>
                </a:lnSpc>
              </a:pPr>
              <a:endParaRPr lang="en-US" altLang="zh-CN" sz="1500" dirty="0"/>
            </a:p>
            <a:p>
              <a:pPr>
                <a:lnSpc>
                  <a:spcPct val="120000"/>
                </a:lnSpc>
              </a:pPr>
              <a:endParaRPr lang="en-US" altLang="zh-CN" sz="1500" dirty="0"/>
            </a:p>
            <a:p>
              <a:pPr marL="0" indent="0" algn="ctr">
                <a:buNone/>
              </a:pPr>
              <a:r>
                <a:rPr lang="en-US" altLang="zh-CN" sz="1500" dirty="0"/>
                <a:t>THE</a:t>
              </a:r>
              <a:r>
                <a:rPr lang="zh-CN" altLang="en-US" sz="1500" dirty="0"/>
                <a:t>泰晤士高等教育世界大学排名（英国）</a:t>
              </a:r>
              <a:endParaRPr lang="en-US" altLang="zh-CN" sz="1500" dirty="0"/>
            </a:p>
            <a:p>
              <a:pPr>
                <a:lnSpc>
                  <a:spcPct val="120000"/>
                </a:lnSpc>
              </a:pPr>
              <a:endParaRPr lang="en-US" altLang="zh-CN" sz="1500" dirty="0"/>
            </a:p>
            <a:p>
              <a:pPr>
                <a:lnSpc>
                  <a:spcPct val="120000"/>
                </a:lnSpc>
              </a:pPr>
              <a:endParaRPr lang="en-US" altLang="zh-CN" sz="1500" dirty="0"/>
            </a:p>
            <a:p>
              <a:pPr marL="0" indent="0" algn="ctr">
                <a:lnSpc>
                  <a:spcPct val="120000"/>
                </a:lnSpc>
                <a:buNone/>
              </a:pPr>
              <a:r>
                <a:rPr lang="en-US" altLang="zh-CN" sz="1500" dirty="0"/>
                <a:t>ARWU</a:t>
              </a:r>
              <a:r>
                <a:rPr lang="zh-CN" altLang="en-US" sz="1500" dirty="0"/>
                <a:t>世界大学学术排名（中国）</a:t>
              </a:r>
              <a:endParaRPr lang="en-US" altLang="zh-CN" sz="1500" dirty="0">
                <a:solidFill>
                  <a:srgbClr val="C85C12"/>
                </a:solidFill>
              </a:endParaRPr>
            </a:p>
          </p:txBody>
        </p:sp>
      </p:grpSp>
      <p:sp>
        <p:nvSpPr>
          <p:cNvPr id="26" name="矩形 25"/>
          <p:cNvSpPr/>
          <p:nvPr/>
        </p:nvSpPr>
        <p:spPr>
          <a:xfrm>
            <a:off x="4721954" y="2355796"/>
            <a:ext cx="4200460" cy="2631490"/>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指标体系：</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具有差异性，都具有一定主观或不可控因素</a:t>
            </a:r>
            <a:endParaRPr kumimoji="1" lang="en-US" altLang="zh-CN" sz="1650" b="1" dirty="0">
              <a:solidFill>
                <a:srgbClr val="0070C0"/>
              </a:solidFill>
              <a:latin typeface="微软雅黑" panose="020B0503020204020204" pitchFamily="34" charset="-122"/>
              <a:ea typeface="微软雅黑" panose="020B0503020204020204" pitchFamily="34" charset="-122"/>
              <a:cs typeface="Microsoft YaHei" charset="0"/>
            </a:endParaRPr>
          </a:p>
          <a:p>
            <a:pPr marL="270272" indent="-270272">
              <a:buFont typeface="Wingdings" charset="2"/>
              <a:buChar char="Ø"/>
            </a:pPr>
            <a:r>
              <a:rPr kumimoji="1" lang="zh-CN" altLang="en-US" sz="1650" dirty="0">
                <a:latin typeface="微软雅黑" panose="020B0503020204020204" pitchFamily="34" charset="-122"/>
                <a:ea typeface="微软雅黑" panose="020B0503020204020204" pitchFamily="34" charset="-122"/>
                <a:cs typeface="Microsoft YaHei" charset="0"/>
              </a:rPr>
              <a:t>声誉指标：问卷调研，具有不可控的因素</a:t>
            </a:r>
            <a:endParaRPr kumimoji="1" lang="en-US" altLang="zh-CN" sz="1650" dirty="0">
              <a:latin typeface="微软雅黑" panose="020B0503020204020204" pitchFamily="34" charset="-122"/>
              <a:ea typeface="微软雅黑" panose="020B0503020204020204" pitchFamily="34" charset="-122"/>
              <a:cs typeface="Microsoft YaHei" charset="0"/>
            </a:endParaRPr>
          </a:p>
          <a:p>
            <a:pPr marL="270272" indent="-270272">
              <a:buFont typeface="Wingdings" charset="2"/>
              <a:buChar char="Ø"/>
            </a:pPr>
            <a:r>
              <a:rPr kumimoji="1" lang="zh-CN" altLang="en-US" sz="1650" dirty="0">
                <a:latin typeface="微软雅黑" panose="020B0503020204020204" pitchFamily="34" charset="-122"/>
                <a:ea typeface="微软雅黑" panose="020B0503020204020204" pitchFamily="34" charset="-122"/>
                <a:cs typeface="Microsoft YaHei" charset="0"/>
              </a:rPr>
              <a:t>基础条件类指标：经费、人数、学位授予数、获奖数据</a:t>
            </a:r>
            <a:r>
              <a:rPr kumimoji="1" lang="en-US" altLang="zh-CN" sz="1650" dirty="0">
                <a:latin typeface="微软雅黑" panose="020B0503020204020204" pitchFamily="34" charset="-122"/>
                <a:ea typeface="微软雅黑" panose="020B0503020204020204" pitchFamily="34" charset="-122"/>
                <a:cs typeface="Microsoft YaHei" charset="0"/>
              </a:rPr>
              <a:t>……</a:t>
            </a:r>
            <a:r>
              <a:rPr kumimoji="1" lang="zh-CN" altLang="en-US" sz="1650" dirty="0">
                <a:latin typeface="微软雅黑" panose="020B0503020204020204" pitchFamily="34" charset="-122"/>
                <a:ea typeface="微软雅黑" panose="020B0503020204020204" pitchFamily="34" charset="-122"/>
                <a:cs typeface="Microsoft YaHei" charset="0"/>
              </a:rPr>
              <a:t>（难以准确获取）</a:t>
            </a:r>
            <a:endParaRPr kumimoji="1" lang="en-US" altLang="zh-CN" sz="1650" dirty="0">
              <a:latin typeface="微软雅黑" panose="020B0503020204020204" pitchFamily="34" charset="-122"/>
              <a:ea typeface="微软雅黑" panose="020B0503020204020204" pitchFamily="34" charset="-122"/>
              <a:cs typeface="Microsoft YaHei" charset="0"/>
            </a:endParaRPr>
          </a:p>
          <a:p>
            <a:pPr marL="270272" indent="-270272">
              <a:buFont typeface="Wingdings" charset="2"/>
              <a:buChar char="Ø"/>
            </a:pPr>
            <a:r>
              <a:rPr kumimoji="1" lang="zh-CN" altLang="en-US" sz="1650" dirty="0">
                <a:latin typeface="微软雅黑" panose="020B0503020204020204" pitchFamily="34" charset="-122"/>
                <a:ea typeface="微软雅黑" panose="020B0503020204020204" pitchFamily="34" charset="-122"/>
                <a:cs typeface="Microsoft YaHei" charset="0"/>
              </a:rPr>
              <a:t>学术指标：文献计量学指标</a:t>
            </a:r>
          </a:p>
          <a:p>
            <a:pPr marL="469106" lvl="1" indent="-126206">
              <a:buFont typeface="Arial" charset="0"/>
              <a:buChar char="•"/>
            </a:pPr>
            <a:r>
              <a:rPr kumimoji="1" lang="zh-CN" altLang="en-US" sz="1650" dirty="0">
                <a:latin typeface="微软雅黑" panose="020B0503020204020204" pitchFamily="34" charset="-122"/>
                <a:ea typeface="微软雅黑" panose="020B0503020204020204" pitchFamily="34" charset="-122"/>
                <a:cs typeface="Microsoft YaHei" charset="0"/>
              </a:rPr>
              <a:t>指标众多：引用、论文量、</a:t>
            </a:r>
            <a:r>
              <a:rPr kumimoji="1" lang="en-US" altLang="zh-CN" sz="1650" dirty="0">
                <a:latin typeface="微软雅黑" panose="020B0503020204020204" pitchFamily="34" charset="-122"/>
                <a:ea typeface="微软雅黑" panose="020B0503020204020204" pitchFamily="34" charset="-122"/>
                <a:cs typeface="Microsoft YaHei" charset="0"/>
              </a:rPr>
              <a:t>H</a:t>
            </a:r>
            <a:r>
              <a:rPr kumimoji="1" lang="zh-CN" altLang="en-US" sz="1650" dirty="0">
                <a:latin typeface="微软雅黑" panose="020B0503020204020204" pitchFamily="34" charset="-122"/>
                <a:ea typeface="微软雅黑" panose="020B0503020204020204" pitchFamily="34" charset="-122"/>
                <a:cs typeface="Microsoft YaHei" charset="0"/>
              </a:rPr>
              <a:t>指数、高质量论文</a:t>
            </a:r>
            <a:r>
              <a:rPr kumimoji="1" lang="mr-IN" altLang="zh-CN" sz="1650" dirty="0">
                <a:latin typeface="微软雅黑" panose="020B0503020204020204" pitchFamily="34" charset="-122"/>
                <a:ea typeface="微软雅黑" panose="020B0503020204020204" pitchFamily="34" charset="-122"/>
                <a:cs typeface="Microsoft YaHei" charset="0"/>
              </a:rPr>
              <a:t>…</a:t>
            </a:r>
            <a:endParaRPr kumimoji="1" lang="zh-CN" altLang="en-US" sz="1650" dirty="0">
              <a:latin typeface="微软雅黑" panose="020B0503020204020204" pitchFamily="34" charset="-122"/>
              <a:ea typeface="微软雅黑" panose="020B0503020204020204" pitchFamily="34" charset="-122"/>
              <a:cs typeface="Microsoft YaHei" charset="0"/>
            </a:endParaRPr>
          </a:p>
          <a:p>
            <a:pPr marL="469106" lvl="1" indent="-126206">
              <a:buFont typeface="Arial" charset="0"/>
              <a:buChar char="•"/>
            </a:pPr>
            <a:r>
              <a:rPr kumimoji="1" lang="zh-CN" altLang="en-US" sz="1650" dirty="0">
                <a:latin typeface="微软雅黑" panose="020B0503020204020204" pitchFamily="34" charset="-122"/>
                <a:ea typeface="微软雅黑" panose="020B0503020204020204" pitchFamily="34" charset="-122"/>
                <a:cs typeface="Microsoft YaHei" charset="0"/>
              </a:rPr>
              <a:t>数据来源：</a:t>
            </a:r>
            <a:r>
              <a:rPr kumimoji="1" lang="en-US" altLang="zh-CN" sz="1650" dirty="0">
                <a:latin typeface="微软雅黑" panose="020B0503020204020204" pitchFamily="34" charset="-122"/>
                <a:ea typeface="微软雅黑" panose="020B0503020204020204" pitchFamily="34" charset="-122"/>
                <a:cs typeface="Microsoft YaHei" charset="0"/>
              </a:rPr>
              <a:t>SCI </a:t>
            </a:r>
            <a:r>
              <a:rPr kumimoji="1" lang="zh-CN" altLang="en-US" sz="1650" dirty="0">
                <a:latin typeface="微软雅黑" panose="020B0503020204020204" pitchFamily="34" charset="-122"/>
                <a:ea typeface="微软雅黑" panose="020B0503020204020204" pitchFamily="34" charset="-122"/>
                <a:cs typeface="Microsoft YaHei" charset="0"/>
              </a:rPr>
              <a:t>、</a:t>
            </a:r>
            <a:r>
              <a:rPr kumimoji="1" lang="en-US" altLang="zh-CN" sz="1650" dirty="0">
                <a:latin typeface="微软雅黑" panose="020B0503020204020204" pitchFamily="34" charset="-122"/>
                <a:ea typeface="微软雅黑" panose="020B0503020204020204" pitchFamily="34" charset="-122"/>
                <a:cs typeface="Microsoft YaHei" charset="0"/>
              </a:rPr>
              <a:t>ESI</a:t>
            </a:r>
            <a:r>
              <a:rPr kumimoji="1" lang="zh-CN" altLang="en-US" sz="1650" dirty="0">
                <a:latin typeface="微软雅黑" panose="020B0503020204020204" pitchFamily="34" charset="-122"/>
                <a:ea typeface="微软雅黑" panose="020B0503020204020204" pitchFamily="34" charset="-122"/>
                <a:cs typeface="Microsoft YaHei" charset="0"/>
              </a:rPr>
              <a:t>、</a:t>
            </a:r>
            <a:r>
              <a:rPr kumimoji="1" lang="en-US" altLang="zh-CN" sz="1650" dirty="0">
                <a:latin typeface="微软雅黑" panose="020B0503020204020204" pitchFamily="34" charset="-122"/>
                <a:ea typeface="微软雅黑" panose="020B0503020204020204" pitchFamily="34" charset="-122"/>
                <a:cs typeface="Microsoft YaHei" charset="0"/>
              </a:rPr>
              <a:t>SCOPUS </a:t>
            </a:r>
            <a:r>
              <a:rPr kumimoji="1" lang="mr-IN" altLang="zh-CN" sz="1650" dirty="0">
                <a:latin typeface="微软雅黑" panose="020B0503020204020204" pitchFamily="34" charset="-122"/>
                <a:ea typeface="微软雅黑" panose="020B0503020204020204" pitchFamily="34" charset="-122"/>
                <a:cs typeface="Microsoft YaHei" charset="0"/>
              </a:rPr>
              <a:t>…</a:t>
            </a:r>
            <a:endParaRPr kumimoji="1" lang="en-US" altLang="zh-CN" sz="1650" dirty="0">
              <a:latin typeface="微软雅黑" panose="020B0503020204020204" pitchFamily="34" charset="-122"/>
              <a:ea typeface="微软雅黑" panose="020B0503020204020204" pitchFamily="34" charset="-122"/>
              <a:cs typeface="Microsoft YaHei" charset="0"/>
            </a:endParaRPr>
          </a:p>
        </p:txBody>
      </p:sp>
      <p:sp>
        <p:nvSpPr>
          <p:cNvPr id="27" name="矩形 26"/>
          <p:cNvSpPr/>
          <p:nvPr/>
        </p:nvSpPr>
        <p:spPr>
          <a:xfrm>
            <a:off x="4721954" y="1236428"/>
            <a:ext cx="4200460" cy="854080"/>
          </a:xfrm>
          <a:prstGeom prst="rect">
            <a:avLst/>
          </a:prstGeom>
          <a:ln w="19050">
            <a:solidFill>
              <a:schemeClr val="accent2">
                <a:lumMod val="75000"/>
              </a:schemeClr>
            </a:solidFill>
            <a:prstDash val="sysDash"/>
          </a:ln>
        </p:spPr>
        <p:txBody>
          <a:bodyPr vert="horz" wrap="square">
            <a:spAutoFit/>
          </a:bodyPr>
          <a:lstStyle/>
          <a:p>
            <a:pPr algn="just"/>
            <a:r>
              <a:rPr lang="zh-CN" altLang="en-US" sz="165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榜单丰富：</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据</a:t>
            </a:r>
            <a:r>
              <a:rPr kumimoji="1" lang="en-US" altLang="zh-CN" sz="1650" b="1" dirty="0">
                <a:solidFill>
                  <a:srgbClr val="0070C0"/>
                </a:solidFill>
                <a:latin typeface="微软雅黑" panose="020B0503020204020204" pitchFamily="34" charset="-122"/>
                <a:ea typeface="微软雅黑" panose="020B0503020204020204" pitchFamily="34" charset="-122"/>
                <a:cs typeface="Microsoft YaHei" charset="0"/>
              </a:rPr>
              <a:t>2017</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年统计，全球大学排名多达</a:t>
            </a:r>
            <a:r>
              <a:rPr kumimoji="1" lang="en-US" altLang="zh-CN" sz="1650" b="1" dirty="0">
                <a:solidFill>
                  <a:srgbClr val="0070C0"/>
                </a:solidFill>
                <a:latin typeface="微软雅黑" panose="020B0503020204020204" pitchFamily="34" charset="-122"/>
                <a:ea typeface="微软雅黑" panose="020B0503020204020204" pitchFamily="34" charset="-122"/>
                <a:cs typeface="Microsoft YaHei" charset="0"/>
              </a:rPr>
              <a:t>77</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个，其中</a:t>
            </a:r>
            <a:r>
              <a:rPr kumimoji="1" lang="en-US" altLang="zh-CN" sz="1650" b="1" dirty="0">
                <a:solidFill>
                  <a:srgbClr val="0070C0"/>
                </a:solidFill>
                <a:latin typeface="微软雅黑" panose="020B0503020204020204" pitchFamily="34" charset="-122"/>
                <a:ea typeface="微软雅黑" panose="020B0503020204020204" pitchFamily="34" charset="-122"/>
                <a:cs typeface="Microsoft YaHei" charset="0"/>
              </a:rPr>
              <a:t>19</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个全球性、</a:t>
            </a:r>
            <a:r>
              <a:rPr kumimoji="1" lang="en-US" altLang="zh-CN" sz="1650" b="1" dirty="0">
                <a:solidFill>
                  <a:srgbClr val="0070C0"/>
                </a:solidFill>
                <a:latin typeface="微软雅黑" panose="020B0503020204020204" pitchFamily="34" charset="-122"/>
                <a:ea typeface="微软雅黑" panose="020B0503020204020204" pitchFamily="34" charset="-122"/>
                <a:cs typeface="Microsoft YaHei" charset="0"/>
              </a:rPr>
              <a:t>58</a:t>
            </a:r>
            <a:r>
              <a:rPr kumimoji="1" lang="zh-CN" altLang="en-US" sz="1650" b="1" dirty="0">
                <a:solidFill>
                  <a:srgbClr val="0070C0"/>
                </a:solidFill>
                <a:latin typeface="微软雅黑" panose="020B0503020204020204" pitchFamily="34" charset="-122"/>
                <a:ea typeface="微软雅黑" panose="020B0503020204020204" pitchFamily="34" charset="-122"/>
                <a:cs typeface="Microsoft YaHei" charset="0"/>
              </a:rPr>
              <a:t>个区域性排名</a:t>
            </a:r>
            <a:endPar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28" name="MH_Other_1"/>
          <p:cNvCxnSpPr/>
          <p:nvPr>
            <p:custDataLst>
              <p:tags r:id="rId1"/>
            </p:custDataLst>
          </p:nvPr>
        </p:nvCxnSpPr>
        <p:spPr>
          <a:xfrm>
            <a:off x="1069434" y="1291057"/>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4861812" y="3555157"/>
            <a:ext cx="4104861" cy="13379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23" name="矩形 22"/>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4" name="Picture 2" descr="C:\Users\Administrator\Desktop\14-16信息化建设\馆徽最终稿无留白.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30" name="文本框 29"/>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a:t>
            </a:r>
            <a:r>
              <a:rPr kumimoji="1" lang="zh-CN" altLang="en-US" sz="2400" b="1" dirty="0">
                <a:solidFill>
                  <a:srgbClr val="002060"/>
                </a:solidFill>
                <a:latin typeface="Microsoft YaHei" charset="0"/>
                <a:ea typeface="Microsoft YaHei" charset="0"/>
                <a:cs typeface="Microsoft YaHei" charset="0"/>
              </a:rPr>
              <a:t>评价指标体系对比分析</a:t>
            </a:r>
          </a:p>
        </p:txBody>
      </p:sp>
      <p:cxnSp>
        <p:nvCxnSpPr>
          <p:cNvPr id="6" name="肘形连接符 5"/>
          <p:cNvCxnSpPr/>
          <p:nvPr/>
        </p:nvCxnSpPr>
        <p:spPr>
          <a:xfrm>
            <a:off x="8289235" y="3693657"/>
            <a:ext cx="685800" cy="685800"/>
          </a:xfrm>
          <a:prstGeom prst="bent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34076009"/>
      </p:ext>
    </p:extLst>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nvPr>
        </p:nvGraphicFramePr>
        <p:xfrm>
          <a:off x="4411227" y="1025658"/>
          <a:ext cx="4732774" cy="3733070"/>
        </p:xfrm>
        <a:graphic>
          <a:graphicData uri="http://schemas.openxmlformats.org/drawingml/2006/table">
            <a:tbl>
              <a:tblPr>
                <a:tableStyleId>{9D7B26C5-4107-4FEC-AEDC-1716B250A1EF}</a:tableStyleId>
              </a:tblPr>
              <a:tblGrid>
                <a:gridCol w="2607547">
                  <a:extLst>
                    <a:ext uri="{9D8B030D-6E8A-4147-A177-3AD203B41FA5}">
                      <a16:colId xmlns:a16="http://schemas.microsoft.com/office/drawing/2014/main" val="20000"/>
                    </a:ext>
                  </a:extLst>
                </a:gridCol>
                <a:gridCol w="506878">
                  <a:extLst>
                    <a:ext uri="{9D8B030D-6E8A-4147-A177-3AD203B41FA5}">
                      <a16:colId xmlns:a16="http://schemas.microsoft.com/office/drawing/2014/main" val="20001"/>
                    </a:ext>
                  </a:extLst>
                </a:gridCol>
                <a:gridCol w="1618349">
                  <a:extLst>
                    <a:ext uri="{9D8B030D-6E8A-4147-A177-3AD203B41FA5}">
                      <a16:colId xmlns:a16="http://schemas.microsoft.com/office/drawing/2014/main" val="20002"/>
                    </a:ext>
                  </a:extLst>
                </a:gridCol>
              </a:tblGrid>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AGRICULTURAL SCIENCES</a:t>
                      </a:r>
                    </a:p>
                  </a:txBody>
                  <a:tcPr marL="5093" marR="5093" marT="5093" marB="0" anchor="ctr">
                    <a:lnL w="12700" cap="flat" cmpd="sng" algn="ctr">
                      <a:noFill/>
                      <a:prstDash val="solid"/>
                      <a:round/>
                      <a:headEnd type="none" w="med" len="med"/>
                      <a:tailEnd type="none" w="med" len="med"/>
                    </a:lnL>
                    <a:lnR>
                      <a:noFill/>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lnSpc>
                          <a:spcPct val="90000"/>
                        </a:lnSpc>
                      </a:pPr>
                      <a:r>
                        <a:rPr lang="en-US" altLang="zh-CN"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农业科学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BIOLOGY &amp; BIOCHEMISTRY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en-US" altLang="zh-CN"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生物学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与生物化学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CHEMISTRY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化学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CLINICAL MEDICINE</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临床医学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COMPUTER SCIENCE</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计算机科学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169685">
                <a:tc>
                  <a:txBody>
                    <a:bodyPr/>
                    <a:lstStyle/>
                    <a:p>
                      <a:pPr algn="r" fontAlgn="ctr">
                        <a:lnSpc>
                          <a:spcPct val="90000"/>
                        </a:lnSpc>
                      </a:pPr>
                      <a:r>
                        <a:rPr lang="en-US" sz="1200" b="0"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ECONOMICS &amp; BUSINESS</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经济学</a:t>
                      </a: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ENGINEERING</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工程</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ENVIRONMENT/ECOLOGY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环境</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与生态科学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GEOSCIENCES</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地球科学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IMMUNOLOGY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免疫学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MATERIALS SCIENCE</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材料科学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MATHEMATICS</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数学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1"/>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MICROBIOLOGY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微生物学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MOLECULAR BIOLOGY &amp; GENETICS</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分子生物学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与遗传学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3"/>
                  </a:ext>
                </a:extLst>
              </a:tr>
              <a:tr h="169685">
                <a:tc>
                  <a:txBody>
                    <a:bodyPr/>
                    <a:lstStyle/>
                    <a:p>
                      <a:pPr algn="r" fontAlgn="ctr">
                        <a:lnSpc>
                          <a:spcPct val="90000"/>
                        </a:lnSpc>
                      </a:pPr>
                      <a:r>
                        <a:rPr lang="en-US" sz="1200" b="0" i="0" u="none" strike="noStrike" dirty="0" smtClean="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MULTIDISCIPLINARY</a:t>
                      </a:r>
                      <a:endPar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endParaRP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跨学科</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4"/>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NEUROSCIENCE &amp; BEHAVIOR</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神经科学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与行为</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5"/>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PHARMACOLOGY &amp; TOXICOLOGY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药理学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与毒理学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6"/>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PHYSICS</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物理</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7"/>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PLANT &amp; ANIMAL SCIENCE</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植物学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与动物学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8"/>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PSYCHIATRY/PSYCHOLOGY</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精神病学</a:t>
                      </a:r>
                      <a:r>
                        <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与心理学</a:t>
                      </a: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19"/>
                  </a:ext>
                </a:extLst>
              </a:tr>
              <a:tr h="169685">
                <a:tc>
                  <a:txBody>
                    <a:bodyPr/>
                    <a:lstStyle/>
                    <a:p>
                      <a:pPr algn="r" fontAlgn="ctr">
                        <a:lnSpc>
                          <a:spcPct val="90000"/>
                        </a:lnSpc>
                      </a:pPr>
                      <a:r>
                        <a:rPr lang="en-US" sz="1200" b="0" i="0" u="none" strike="noStrike" dirty="0">
                          <a:solidFill>
                            <a:srgbClr val="C00000"/>
                          </a:solidFill>
                          <a:effectLst/>
                          <a:latin typeface="Times New Roman" panose="02020603050405020304" pitchFamily="18" charset="0"/>
                          <a:ea typeface="微软雅黑" panose="020B0503020204020204" pitchFamily="34" charset="-122"/>
                          <a:cs typeface="Times New Roman" panose="02020603050405020304" pitchFamily="18" charset="0"/>
                        </a:rPr>
                        <a:t>SOCIAL SCIENCES, GENERAL</a:t>
                      </a:r>
                    </a:p>
                  </a:txBody>
                  <a:tcPr marL="5093" marR="5093" marT="5093" marB="0" anchor="ctr">
                    <a:lnL w="12700" cap="flat" cmpd="sng" algn="ctr">
                      <a:noFill/>
                      <a:prstDash val="solid"/>
                      <a:round/>
                      <a:headEnd type="none" w="med" len="med"/>
                      <a:tailEnd type="none" w="med" len="med"/>
                    </a:lnL>
                    <a:lnR>
                      <a:noFill/>
                    </a:lnR>
                    <a:lnT>
                      <a:noFill/>
                    </a:lnT>
                    <a:lnB>
                      <a:noFill/>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rPr>
                        <a:t>   社会科学</a:t>
                      </a:r>
                      <a:endParaRPr lang="zh-CN" altLang="en-US" sz="1200" b="0" i="0" u="none" strike="noStrike" dirty="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tcPr>
                </a:tc>
                <a:extLst>
                  <a:ext uri="{0D108BD9-81ED-4DB2-BD59-A6C34878D82A}">
                    <a16:rowId xmlns:a16="http://schemas.microsoft.com/office/drawing/2014/main" val="10020"/>
                  </a:ext>
                </a:extLst>
              </a:tr>
              <a:tr h="169685">
                <a:tc>
                  <a:txBody>
                    <a:bodyPr/>
                    <a:lstStyle/>
                    <a:p>
                      <a:pPr algn="r" fontAlgn="ctr">
                        <a:lnSpc>
                          <a:spcPct val="90000"/>
                        </a:lnSpc>
                      </a:pPr>
                      <a:r>
                        <a:rPr lang="en-US" sz="1200" b="0" i="0" u="none" strike="noStrike" dirty="0">
                          <a:solidFill>
                            <a:schemeClr val="tx1"/>
                          </a:solidFill>
                          <a:effectLst/>
                          <a:latin typeface="Times New Roman" panose="02020603050405020304" pitchFamily="18" charset="0"/>
                          <a:ea typeface="微软雅黑" panose="020B0503020204020204" pitchFamily="34" charset="-122"/>
                          <a:cs typeface="Times New Roman" panose="02020603050405020304" pitchFamily="18" charset="0"/>
                        </a:rPr>
                        <a:t>SPACE SCIENCE</a:t>
                      </a:r>
                    </a:p>
                  </a:txBody>
                  <a:tcPr marL="5093" marR="5093" marT="5093" marB="0" anchor="ctr">
                    <a:lnL w="12700" cap="flat" cmpd="sng" algn="ctr">
                      <a:noFill/>
                      <a:prstDash val="solid"/>
                      <a:round/>
                      <a:headEnd type="none" w="med" len="med"/>
                      <a:tailEnd type="none" w="med" len="me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90000"/>
                        </a:lnSpc>
                      </a:pPr>
                      <a:endParaRPr lang="zh-CN" altLang="en-US" sz="1200" b="0" i="0" u="none" strike="noStrike"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5093" marR="5093" marT="5093"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ctr">
                        <a:lnSpc>
                          <a:spcPct val="90000"/>
                        </a:lnSpc>
                      </a:pPr>
                      <a:r>
                        <a:rPr lang="zh-CN" altLang="en-US" sz="1200" b="0" i="0" u="none" strike="noStrike" dirty="0" smtClean="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   空间</a:t>
                      </a:r>
                      <a:r>
                        <a:rPr lang="zh-CN" altLang="en-US" sz="1200" b="0" i="0" u="none" strike="noStrike" dirty="0">
                          <a:solidFill>
                            <a:schemeClr val="tx1"/>
                          </a:solidFill>
                          <a:effectLst/>
                          <a:latin typeface="微软雅黑" panose="020B0503020204020204" pitchFamily="34" charset="-122"/>
                          <a:ea typeface="微软雅黑" panose="020B0503020204020204" pitchFamily="34" charset="-122"/>
                          <a:cs typeface="Times New Roman" panose="02020603050405020304" pitchFamily="18" charset="0"/>
                        </a:rPr>
                        <a:t>科学</a:t>
                      </a:r>
                    </a:p>
                  </a:txBody>
                  <a:tcPr marL="5093" marR="5093" marT="5093" marB="0" anchor="ctr">
                    <a:lnL>
                      <a:noFill/>
                    </a:lnL>
                    <a:lnR w="12700" cap="flat" cmpd="sng" algn="ctr">
                      <a:noFill/>
                      <a:prstDash val="solid"/>
                      <a:round/>
                      <a:headEnd type="none" w="med" len="med"/>
                      <a:tailEnd type="none" w="med" len="me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21"/>
                  </a:ext>
                </a:extLst>
              </a:tr>
            </a:tbl>
          </a:graphicData>
        </a:graphic>
      </p:graphicFrame>
      <p:sp>
        <p:nvSpPr>
          <p:cNvPr id="15" name="文本框 14"/>
          <p:cNvSpPr txBox="1"/>
          <p:nvPr/>
        </p:nvSpPr>
        <p:spPr>
          <a:xfrm>
            <a:off x="7000643" y="2090297"/>
            <a:ext cx="628476" cy="1708160"/>
          </a:xfrm>
          <a:prstGeom prst="rect">
            <a:avLst/>
          </a:prstGeom>
          <a:noFill/>
        </p:spPr>
        <p:txBody>
          <a:bodyPr vert="horz" wrap="square" rtlCol="0">
            <a:spAutoFit/>
          </a:bodyPr>
          <a:lstStyle/>
          <a:p>
            <a:pPr algn="ctr"/>
            <a:r>
              <a:rPr lang="en-US" altLang="zh-CN" sz="2100" b="1" dirty="0">
                <a:solidFill>
                  <a:srgbClr val="C85C12"/>
                </a:solidFill>
                <a:latin typeface="微软雅黑" panose="020B0503020204020204" pitchFamily="34" charset="-122"/>
                <a:ea typeface="微软雅黑" panose="020B0503020204020204" pitchFamily="34" charset="-122"/>
              </a:rPr>
              <a:t>ESI</a:t>
            </a:r>
            <a:r>
              <a:rPr lang="zh-CN" altLang="en-US" sz="2100" b="1" dirty="0">
                <a:solidFill>
                  <a:srgbClr val="C85C12"/>
                </a:solidFill>
                <a:latin typeface="微软雅黑" panose="020B0503020204020204" pitchFamily="34" charset="-122"/>
                <a:ea typeface="微软雅黑" panose="020B0503020204020204" pitchFamily="34" charset="-122"/>
              </a:rPr>
              <a:t>学科类别</a:t>
            </a:r>
          </a:p>
        </p:txBody>
      </p:sp>
      <p:sp>
        <p:nvSpPr>
          <p:cNvPr id="36" name="文本框 12"/>
          <p:cNvSpPr txBox="1"/>
          <p:nvPr/>
        </p:nvSpPr>
        <p:spPr>
          <a:xfrm>
            <a:off x="1238719" y="2088510"/>
            <a:ext cx="3218982" cy="600164"/>
          </a:xfrm>
          <a:prstGeom prst="rect">
            <a:avLst/>
          </a:prstGeom>
          <a:noFill/>
          <a:ln w="19050">
            <a:solidFill>
              <a:schemeClr val="accent2">
                <a:lumMod val="75000"/>
              </a:schemeClr>
            </a:solidFill>
            <a:prstDash val="sysDash"/>
          </a:ln>
        </p:spPr>
        <p:txBody>
          <a:bodyPr wrap="square" rtlCol="0">
            <a:spAutoFit/>
          </a:bodyPr>
          <a:lstStyle>
            <a:defPPr>
              <a:defRPr lang="en-US"/>
            </a:defPPr>
            <a:lvl1pPr marL="285750" indent="-285750">
              <a:buFont typeface="Arial" panose="020B0604020202020204" pitchFamily="34" charset="0"/>
              <a:buChar char="•"/>
              <a:defRPr sz="2000" b="1">
                <a:solidFill>
                  <a:schemeClr val="accent2">
                    <a:lumMod val="7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0">
              <a:buNone/>
            </a:pPr>
            <a:r>
              <a:rPr lang="zh-CN" altLang="en-US" sz="1650" dirty="0">
                <a:solidFill>
                  <a:srgbClr val="C85C12"/>
                </a:solidFill>
              </a:rPr>
              <a:t>排名对象：</a:t>
            </a:r>
            <a:r>
              <a:rPr lang="zh-CN" altLang="en-US" sz="1650" dirty="0">
                <a:solidFill>
                  <a:srgbClr val="0070C0"/>
                </a:solidFill>
              </a:rPr>
              <a:t>全球高校和学术科研机构的学术水平和影响力</a:t>
            </a:r>
          </a:p>
        </p:txBody>
      </p:sp>
      <p:sp>
        <p:nvSpPr>
          <p:cNvPr id="23" name="矩形 22"/>
          <p:cNvSpPr/>
          <p:nvPr/>
        </p:nvSpPr>
        <p:spPr>
          <a:xfrm>
            <a:off x="358545" y="1103529"/>
            <a:ext cx="672507" cy="3416320"/>
          </a:xfrm>
          <a:prstGeom prst="rect">
            <a:avLst/>
          </a:prstGeom>
        </p:spPr>
        <p:txBody>
          <a:bodyPr vert="horz" wrap="square">
            <a:spAutoFit/>
          </a:bodyPr>
          <a:lstStyle/>
          <a:p>
            <a:pPr algn="ctr"/>
            <a:r>
              <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ESI</a:t>
            </a: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全球前</a:t>
            </a:r>
            <a:r>
              <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学科排名</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4" name="矩形 23"/>
          <p:cNvSpPr/>
          <p:nvPr/>
        </p:nvSpPr>
        <p:spPr>
          <a:xfrm>
            <a:off x="1254429" y="1651821"/>
            <a:ext cx="3198357" cy="346249"/>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发布机构：</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美国科技信息所（</a:t>
            </a:r>
            <a:r>
              <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ISI</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5" name="矩形 24"/>
          <p:cNvSpPr/>
          <p:nvPr/>
        </p:nvSpPr>
        <p:spPr>
          <a:xfrm>
            <a:off x="1254429" y="957666"/>
            <a:ext cx="3203272" cy="577081"/>
          </a:xfrm>
          <a:prstGeom prst="rect">
            <a:avLst/>
          </a:prstGeom>
          <a:ln w="19050">
            <a:solidFill>
              <a:schemeClr val="accent2">
                <a:lumMod val="75000"/>
              </a:schemeClr>
            </a:solidFill>
            <a:prstDash val="sysDash"/>
          </a:ln>
        </p:spPr>
        <p:txBody>
          <a:bodyPr vert="horz" wrap="square">
            <a:spAutoFit/>
          </a:bodyPr>
          <a:lstStyle/>
          <a:p>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名称</a:t>
            </a:r>
            <a:r>
              <a:rPr lang="en-US" altLang="zh-CN"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ESI</a:t>
            </a:r>
            <a:r>
              <a:rPr lang="zh-CN" altLang="en-US" sz="165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165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基本科学指标数据库</a:t>
            </a:r>
            <a:r>
              <a:rPr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Essential Science Indicators</a:t>
            </a:r>
            <a:r>
              <a:rPr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a:t>
            </a:r>
            <a:endParaRPr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6" name="文本框 12"/>
          <p:cNvSpPr txBox="1"/>
          <p:nvPr/>
        </p:nvSpPr>
        <p:spPr>
          <a:xfrm>
            <a:off x="1246573" y="2783750"/>
            <a:ext cx="3211128" cy="577081"/>
          </a:xfrm>
          <a:prstGeom prst="rect">
            <a:avLst/>
          </a:prstGeom>
          <a:noFill/>
          <a:ln w="19050">
            <a:solidFill>
              <a:schemeClr val="accent2">
                <a:lumMod val="75000"/>
              </a:schemeClr>
            </a:solidFill>
            <a:prstDash val="sysDash"/>
          </a:ln>
        </p:spPr>
        <p:txBody>
          <a:bodyPr wrap="square" rtlCol="0">
            <a:spAutoFit/>
          </a:bodyPr>
          <a:lstStyle>
            <a:defPPr>
              <a:defRPr lang="en-US"/>
            </a:defPPr>
            <a:lvl1pPr marL="285750" indent="-285750">
              <a:buFont typeface="Arial" panose="020B0604020202020204" pitchFamily="34" charset="0"/>
              <a:buChar char="•"/>
              <a:defRPr sz="2000" b="1">
                <a:solidFill>
                  <a:schemeClr val="accent2">
                    <a:lumMod val="7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0">
              <a:buNone/>
            </a:pPr>
            <a:r>
              <a:rPr lang="zh-CN" altLang="en-US" sz="1650" dirty="0">
                <a:solidFill>
                  <a:srgbClr val="C85C12"/>
                </a:solidFill>
              </a:rPr>
              <a:t>数据来源：</a:t>
            </a:r>
            <a:r>
              <a:rPr lang="zh-CN" altLang="en-US" sz="1650" dirty="0">
                <a:solidFill>
                  <a:srgbClr val="0070C0"/>
                </a:solidFill>
              </a:rPr>
              <a:t>汤森路透</a:t>
            </a:r>
            <a:r>
              <a:rPr lang="en-US" altLang="zh-CN" sz="1650" dirty="0">
                <a:solidFill>
                  <a:srgbClr val="0070C0"/>
                </a:solidFill>
              </a:rPr>
              <a:t>/</a:t>
            </a:r>
            <a:r>
              <a:rPr lang="zh-CN" altLang="en-US" sz="1650" dirty="0">
                <a:solidFill>
                  <a:srgbClr val="0070C0"/>
                </a:solidFill>
              </a:rPr>
              <a:t>科睿唯安</a:t>
            </a:r>
            <a:endParaRPr lang="en-US" altLang="zh-CN" sz="1650" dirty="0">
              <a:solidFill>
                <a:srgbClr val="0070C0"/>
              </a:solidFill>
            </a:endParaRPr>
          </a:p>
          <a:p>
            <a:pPr marL="0" indent="0">
              <a:buNone/>
            </a:pPr>
            <a:r>
              <a:rPr lang="en-US" altLang="zh-CN" sz="1500" dirty="0">
                <a:solidFill>
                  <a:srgbClr val="0070C0"/>
                </a:solidFill>
              </a:rPr>
              <a:t>Web of Science </a:t>
            </a:r>
            <a:r>
              <a:rPr lang="zh-CN" altLang="en-US" sz="1500" dirty="0">
                <a:solidFill>
                  <a:srgbClr val="0070C0"/>
                </a:solidFill>
              </a:rPr>
              <a:t>（</a:t>
            </a:r>
            <a:r>
              <a:rPr lang="en-US" altLang="zh-CN" sz="1500" dirty="0">
                <a:solidFill>
                  <a:srgbClr val="0070C0"/>
                </a:solidFill>
              </a:rPr>
              <a:t>SCIE/SSCI</a:t>
            </a:r>
            <a:r>
              <a:rPr lang="zh-CN" altLang="en-US" sz="1500" dirty="0">
                <a:solidFill>
                  <a:srgbClr val="0070C0"/>
                </a:solidFill>
              </a:rPr>
              <a:t>）</a:t>
            </a:r>
          </a:p>
        </p:txBody>
      </p:sp>
      <p:sp>
        <p:nvSpPr>
          <p:cNvPr id="34" name="文本框 12"/>
          <p:cNvSpPr txBox="1"/>
          <p:nvPr/>
        </p:nvSpPr>
        <p:spPr>
          <a:xfrm>
            <a:off x="1261175" y="3459662"/>
            <a:ext cx="3184865" cy="1615827"/>
          </a:xfrm>
          <a:prstGeom prst="rect">
            <a:avLst/>
          </a:prstGeom>
          <a:noFill/>
          <a:ln w="19050">
            <a:solidFill>
              <a:schemeClr val="accent2">
                <a:lumMod val="75000"/>
              </a:schemeClr>
            </a:solidFill>
            <a:prstDash val="sysDash"/>
          </a:ln>
        </p:spPr>
        <p:txBody>
          <a:bodyPr wrap="square" rtlCol="0">
            <a:spAutoFit/>
          </a:bodyPr>
          <a:lstStyle>
            <a:defPPr>
              <a:defRPr lang="en-US"/>
            </a:defPPr>
            <a:lvl1pPr marL="285750" indent="-285750">
              <a:buFont typeface="Arial" panose="020B0604020202020204" pitchFamily="34" charset="0"/>
              <a:buChar char="•"/>
              <a:defRPr sz="2000" b="1">
                <a:solidFill>
                  <a:schemeClr val="accent2">
                    <a:lumMod val="7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marL="0" indent="0">
              <a:buNone/>
            </a:pPr>
            <a:r>
              <a:rPr lang="zh-CN" altLang="en-US" sz="1650" dirty="0">
                <a:solidFill>
                  <a:srgbClr val="C85C12"/>
                </a:solidFill>
              </a:rPr>
              <a:t>排名特点：</a:t>
            </a:r>
            <a:endParaRPr lang="en-US" altLang="zh-CN" sz="1650" dirty="0">
              <a:solidFill>
                <a:srgbClr val="C85C12"/>
              </a:solidFill>
            </a:endParaRPr>
          </a:p>
          <a:p>
            <a:r>
              <a:rPr lang="zh-CN" altLang="en-US" sz="1650" dirty="0">
                <a:solidFill>
                  <a:srgbClr val="0070C0"/>
                </a:solidFill>
              </a:rPr>
              <a:t>学科划分粗：</a:t>
            </a:r>
            <a:r>
              <a:rPr lang="en-US" altLang="zh-CN" sz="1650" dirty="0">
                <a:solidFill>
                  <a:srgbClr val="0070C0"/>
                </a:solidFill>
              </a:rPr>
              <a:t>22</a:t>
            </a:r>
            <a:r>
              <a:rPr lang="zh-CN" altLang="en-US" sz="1650" dirty="0">
                <a:solidFill>
                  <a:srgbClr val="0070C0"/>
                </a:solidFill>
              </a:rPr>
              <a:t>个学科</a:t>
            </a:r>
            <a:endParaRPr lang="en-US" altLang="zh-CN" sz="1650" dirty="0">
              <a:solidFill>
                <a:srgbClr val="0070C0"/>
              </a:solidFill>
            </a:endParaRPr>
          </a:p>
          <a:p>
            <a:r>
              <a:rPr lang="zh-CN" altLang="en-US" sz="1650" dirty="0">
                <a:solidFill>
                  <a:srgbClr val="0070C0"/>
                </a:solidFill>
              </a:rPr>
              <a:t>指标单一：基于学术论文</a:t>
            </a:r>
            <a:endParaRPr lang="en-US" altLang="zh-CN" sz="1650" dirty="0">
              <a:solidFill>
                <a:srgbClr val="0070C0"/>
              </a:solidFill>
            </a:endParaRPr>
          </a:p>
          <a:p>
            <a:r>
              <a:rPr lang="zh-CN" altLang="en-US" sz="1650" dirty="0">
                <a:solidFill>
                  <a:srgbClr val="0070C0"/>
                </a:solidFill>
              </a:rPr>
              <a:t>唯一归属：期刊唯一学科归属</a:t>
            </a:r>
            <a:endParaRPr lang="en-US" altLang="zh-CN" sz="1650" dirty="0">
              <a:solidFill>
                <a:srgbClr val="0070C0"/>
              </a:solidFill>
            </a:endParaRPr>
          </a:p>
          <a:p>
            <a:r>
              <a:rPr lang="zh-CN" altLang="en-US" sz="1650" dirty="0">
                <a:solidFill>
                  <a:srgbClr val="0070C0"/>
                </a:solidFill>
              </a:rPr>
              <a:t>客观评价：按论文引用频次</a:t>
            </a:r>
            <a:endParaRPr lang="en-US" altLang="zh-CN" sz="1650" dirty="0">
              <a:solidFill>
                <a:srgbClr val="0070C0"/>
              </a:solidFill>
            </a:endParaRPr>
          </a:p>
        </p:txBody>
      </p:sp>
      <p:cxnSp>
        <p:nvCxnSpPr>
          <p:cNvPr id="35" name="MH_Other_1"/>
          <p:cNvCxnSpPr/>
          <p:nvPr>
            <p:custDataLst>
              <p:tags r:id="rId1"/>
            </p:custDataLst>
          </p:nvPr>
        </p:nvCxnSpPr>
        <p:spPr>
          <a:xfrm>
            <a:off x="1031052" y="1096521"/>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1"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37" name="文本框 36"/>
          <p:cNvSpPr txBox="1"/>
          <p:nvPr/>
        </p:nvSpPr>
        <p:spPr>
          <a:xfrm>
            <a:off x="1500166" y="215090"/>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a:t>
            </a:r>
            <a:r>
              <a:rPr kumimoji="1" lang="zh-CN" altLang="en-US" sz="2400" b="1" dirty="0">
                <a:solidFill>
                  <a:srgbClr val="002060"/>
                </a:solidFill>
                <a:latin typeface="Microsoft YaHei" charset="0"/>
                <a:ea typeface="Microsoft YaHei" charset="0"/>
                <a:cs typeface="Microsoft YaHei" charset="0"/>
              </a:rPr>
              <a:t>评价指标体系对比分析</a:t>
            </a:r>
          </a:p>
        </p:txBody>
      </p:sp>
      <p:cxnSp>
        <p:nvCxnSpPr>
          <p:cNvPr id="14" name="直接连接符 13"/>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168845551"/>
      </p:ext>
    </p:extLst>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9106" y="4004224"/>
            <a:ext cx="7448603" cy="1052596"/>
          </a:xfrm>
          <a:prstGeom prst="rect">
            <a:avLst/>
          </a:prstGeom>
          <a:noFill/>
        </p:spPr>
        <p:txBody>
          <a:bodyPr wrap="square" rtlCol="0">
            <a:spAutoFit/>
          </a:bodyPr>
          <a:lstStyle/>
          <a:p>
            <a:pPr marL="214313" indent="-214313">
              <a:lnSpc>
                <a:spcPct val="130000"/>
              </a:lnSpc>
              <a:buFont typeface="Arial" panose="020B0604020202020204" pitchFamily="34" charset="0"/>
              <a:buChar char="•"/>
            </a:pPr>
            <a:r>
              <a:rPr lang="zh-CN" altLang="en-US"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一级学科（第四轮）：</a:t>
            </a:r>
            <a:r>
              <a:rPr lang="zh-CN" altLang="en-US" sz="1200" b="1" dirty="0">
                <a:latin typeface="微软雅黑" panose="020B0503020204020204" pitchFamily="34" charset="-122"/>
                <a:ea typeface="微软雅黑" panose="020B0503020204020204" pitchFamily="34" charset="-122"/>
              </a:rPr>
              <a:t>共有</a:t>
            </a:r>
            <a:r>
              <a:rPr lang="en-US" altLang="zh-CN" sz="1200" b="1" dirty="0">
                <a:latin typeface="微软雅黑" panose="020B0503020204020204" pitchFamily="34" charset="-122"/>
                <a:ea typeface="微软雅黑" panose="020B0503020204020204" pitchFamily="34" charset="-122"/>
              </a:rPr>
              <a:t>513</a:t>
            </a:r>
            <a:r>
              <a:rPr lang="zh-CN" altLang="en-US" sz="1200" b="1" dirty="0">
                <a:latin typeface="微软雅黑" panose="020B0503020204020204" pitchFamily="34" charset="-122"/>
                <a:ea typeface="微软雅黑" panose="020B0503020204020204" pitchFamily="34" charset="-122"/>
              </a:rPr>
              <a:t>个单位的</a:t>
            </a:r>
            <a:r>
              <a:rPr lang="en-US" altLang="zh-CN" sz="1200" b="1" dirty="0">
                <a:latin typeface="微软雅黑" panose="020B0503020204020204" pitchFamily="34" charset="-122"/>
                <a:ea typeface="微软雅黑" panose="020B0503020204020204" pitchFamily="34" charset="-122"/>
              </a:rPr>
              <a:t>7449</a:t>
            </a:r>
            <a:r>
              <a:rPr lang="zh-CN" altLang="en-US" sz="1200" b="1" dirty="0">
                <a:latin typeface="微软雅黑" panose="020B0503020204020204" pitchFamily="34" charset="-122"/>
                <a:ea typeface="微软雅黑" panose="020B0503020204020204" pitchFamily="34" charset="-122"/>
              </a:rPr>
              <a:t>个学科参评（比第三轮增长</a:t>
            </a:r>
            <a:r>
              <a:rPr lang="en-US" altLang="zh-CN" sz="1200" b="1" dirty="0">
                <a:latin typeface="微软雅黑" panose="020B0503020204020204" pitchFamily="34" charset="-122"/>
                <a:ea typeface="微软雅黑" panose="020B0503020204020204" pitchFamily="34" charset="-122"/>
              </a:rPr>
              <a:t>76%</a:t>
            </a:r>
            <a:r>
              <a:rPr lang="zh-CN" altLang="en-US" sz="1200" b="1" dirty="0">
                <a:latin typeface="微软雅黑" panose="020B0503020204020204" pitchFamily="34" charset="-122"/>
                <a:ea typeface="微软雅黑" panose="020B0503020204020204" pitchFamily="34" charset="-122"/>
              </a:rPr>
              <a:t>）；全国高校</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共</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460</a:t>
            </a:r>
            <a:r>
              <a:rPr lang="zh-CN" altLang="en-US" sz="1200" b="1" dirty="0">
                <a:latin typeface="微软雅黑" panose="020B0503020204020204" pitchFamily="34" charset="-122"/>
                <a:ea typeface="微软雅黑" panose="020B0503020204020204" pitchFamily="34" charset="-122"/>
              </a:rPr>
              <a:t>所高校</a:t>
            </a:r>
            <a:r>
              <a:rPr lang="en-US" altLang="zh-CN" sz="1200" b="1" dirty="0">
                <a:latin typeface="微软雅黑" panose="020B0503020204020204" pitchFamily="34" charset="-122"/>
                <a:ea typeface="微软雅黑" panose="020B0503020204020204" pitchFamily="34" charset="-122"/>
              </a:rPr>
              <a:t>     </a:t>
            </a:r>
            <a:r>
              <a:rPr lang="zh-CN" altLang="en-US" sz="1200" b="1" dirty="0">
                <a:latin typeface="微软雅黑" panose="020B0503020204020204" pitchFamily="34" charset="-122"/>
                <a:ea typeface="微软雅黑" panose="020B0503020204020204" pitchFamily="34" charset="-122"/>
              </a:rPr>
              <a:t>参评，具有博士学位授予权的学科有</a:t>
            </a:r>
            <a:r>
              <a:rPr lang="en-US" altLang="zh-CN" sz="1200" b="1" dirty="0">
                <a:latin typeface="微软雅黑" panose="020B0503020204020204" pitchFamily="34" charset="-122"/>
                <a:ea typeface="微软雅黑" panose="020B0503020204020204" pitchFamily="34" charset="-122"/>
              </a:rPr>
              <a:t>94%</a:t>
            </a:r>
            <a:r>
              <a:rPr lang="zh-CN" altLang="en-US" sz="1200" b="1" dirty="0">
                <a:latin typeface="微软雅黑" panose="020B0503020204020204" pitchFamily="34" charset="-122"/>
                <a:ea typeface="微软雅黑" panose="020B0503020204020204" pitchFamily="34" charset="-122"/>
              </a:rPr>
              <a:t>申请参评，</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146</a:t>
            </a:r>
            <a:r>
              <a:rPr lang="zh-CN" altLang="en-US" sz="1200" b="1" dirty="0">
                <a:latin typeface="微软雅黑" panose="020B0503020204020204" pitchFamily="34" charset="-122"/>
                <a:ea typeface="微软雅黑" panose="020B0503020204020204" pitchFamily="34" charset="-122"/>
              </a:rPr>
              <a:t>所高校具有</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A</a:t>
            </a:r>
            <a:r>
              <a:rPr lang="zh-CN" altLang="en-US" sz="1200" b="1" dirty="0">
                <a:latin typeface="微软雅黑" panose="020B0503020204020204" pitchFamily="34" charset="-122"/>
                <a:ea typeface="微软雅黑" panose="020B0503020204020204" pitchFamily="34" charset="-122"/>
              </a:rPr>
              <a:t>类学科（前</a:t>
            </a:r>
            <a:r>
              <a:rPr lang="en-US" altLang="zh-CN" sz="1200" b="1" dirty="0">
                <a:latin typeface="微软雅黑" panose="020B0503020204020204" pitchFamily="34" charset="-122"/>
                <a:ea typeface="微软雅黑" panose="020B0503020204020204" pitchFamily="34" charset="-122"/>
              </a:rPr>
              <a:t>10%</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marL="214313" indent="-214313">
              <a:lnSpc>
                <a:spcPct val="130000"/>
              </a:lnSpc>
              <a:buFont typeface="Arial" panose="020B0604020202020204" pitchFamily="34" charset="0"/>
              <a:buChar char="•"/>
            </a:pPr>
            <a:r>
              <a:rPr lang="en-US" altLang="zh-CN"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ESI</a:t>
            </a:r>
            <a:r>
              <a:rPr lang="zh-CN" altLang="en-US"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排名（</a:t>
            </a:r>
            <a:r>
              <a:rPr lang="en-US" altLang="zh-CN"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2018</a:t>
            </a:r>
            <a:r>
              <a:rPr lang="zh-CN" altLang="en-US"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en-US" sz="12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月）：</a:t>
            </a:r>
            <a:r>
              <a:rPr lang="zh-CN" altLang="en-US" sz="1200" b="1" dirty="0">
                <a:latin typeface="微软雅黑" panose="020B0503020204020204" pitchFamily="34" charset="-122"/>
                <a:ea typeface="微软雅黑" panose="020B0503020204020204" pitchFamily="34" charset="-122"/>
              </a:rPr>
              <a:t>全球共有</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5578</a:t>
            </a:r>
            <a:r>
              <a:rPr lang="zh-CN" altLang="en-US" sz="1200" b="1" dirty="0">
                <a:latin typeface="微软雅黑" panose="020B0503020204020204" pitchFamily="34" charset="-122"/>
                <a:ea typeface="微软雅黑" panose="020B0503020204020204" pitchFamily="34" charset="-122"/>
              </a:rPr>
              <a:t>所机构 ，</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19077</a:t>
            </a:r>
            <a:r>
              <a:rPr lang="zh-CN" altLang="en-US" sz="1200" b="1" dirty="0">
                <a:latin typeface="微软雅黑" panose="020B0503020204020204" pitchFamily="34" charset="-122"/>
                <a:ea typeface="微软雅黑" panose="020B0503020204020204" pitchFamily="34" charset="-122"/>
              </a:rPr>
              <a:t>个学科进入全球前</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b="1" dirty="0">
                <a:latin typeface="微软雅黑" panose="020B0503020204020204" pitchFamily="34" charset="-122"/>
                <a:ea typeface="微软雅黑" panose="020B0503020204020204" pitchFamily="34" charset="-122"/>
              </a:rPr>
              <a:t>；                                           中国大陆共有</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223</a:t>
            </a:r>
            <a:r>
              <a:rPr lang="zh-CN" altLang="en-US" sz="1200" b="1" dirty="0">
                <a:latin typeface="微软雅黑" panose="020B0503020204020204" pitchFamily="34" charset="-122"/>
                <a:ea typeface="微软雅黑" panose="020B0503020204020204" pitchFamily="34" charset="-122"/>
              </a:rPr>
              <a:t>所高校，</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899</a:t>
            </a:r>
            <a:r>
              <a:rPr lang="zh-CN" altLang="en-US" sz="1200" b="1" dirty="0">
                <a:latin typeface="微软雅黑" panose="020B0503020204020204" pitchFamily="34" charset="-122"/>
                <a:ea typeface="微软雅黑" panose="020B0503020204020204" pitchFamily="34" charset="-122"/>
              </a:rPr>
              <a:t>个学科进入全球前</a:t>
            </a:r>
            <a:r>
              <a:rPr lang="en-US" altLang="zh-CN" sz="1200" b="1" dirty="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1200" b="1" dirty="0">
                <a:latin typeface="微软雅黑" panose="020B0503020204020204" pitchFamily="34" charset="-122"/>
                <a:ea typeface="微软雅黑" panose="020B0503020204020204" pitchFamily="34" charset="-122"/>
                <a:cs typeface="Times New Roman" panose="02020603050405020304" pitchFamily="18" charset="0"/>
              </a:rPr>
              <a:t>。</a:t>
            </a:r>
          </a:p>
        </p:txBody>
      </p:sp>
      <p:grpSp>
        <p:nvGrpSpPr>
          <p:cNvPr id="3" name="组合 2"/>
          <p:cNvGrpSpPr/>
          <p:nvPr/>
        </p:nvGrpSpPr>
        <p:grpSpPr>
          <a:xfrm>
            <a:off x="1697076" y="929470"/>
            <a:ext cx="7018328" cy="3188796"/>
            <a:chOff x="1095416" y="1225650"/>
            <a:chExt cx="9989443" cy="4519863"/>
          </a:xfrm>
        </p:grpSpPr>
        <p:graphicFrame>
          <p:nvGraphicFramePr>
            <p:cNvPr id="8" name="图表 7"/>
            <p:cNvGraphicFramePr>
              <a:graphicFrameLocks/>
            </p:cNvGraphicFramePr>
            <p:nvPr>
              <p:extLst>
                <p:ext uri="{D42A27DB-BD31-4B8C-83A1-F6EECF244321}">
                  <p14:modId xmlns:p14="http://schemas.microsoft.com/office/powerpoint/2010/main" val="1992964779"/>
                </p:ext>
              </p:extLst>
            </p:nvPr>
          </p:nvGraphicFramePr>
          <p:xfrm>
            <a:off x="1107141" y="1225650"/>
            <a:ext cx="9977718" cy="19322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2" name="图表 21"/>
            <p:cNvGraphicFramePr>
              <a:graphicFrameLocks/>
            </p:cNvGraphicFramePr>
            <p:nvPr>
              <p:extLst>
                <p:ext uri="{D42A27DB-BD31-4B8C-83A1-F6EECF244321}">
                  <p14:modId xmlns:p14="http://schemas.microsoft.com/office/powerpoint/2010/main" val="131054154"/>
                </p:ext>
              </p:extLst>
            </p:nvPr>
          </p:nvGraphicFramePr>
          <p:xfrm>
            <a:off x="1095416" y="3507513"/>
            <a:ext cx="9977718" cy="2238000"/>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6" name="组合 5"/>
          <p:cNvGrpSpPr/>
          <p:nvPr/>
        </p:nvGrpSpPr>
        <p:grpSpPr>
          <a:xfrm>
            <a:off x="94075" y="1019499"/>
            <a:ext cx="1465016" cy="4046598"/>
            <a:chOff x="125433" y="1358274"/>
            <a:chExt cx="1953355" cy="5395463"/>
          </a:xfrm>
        </p:grpSpPr>
        <p:sp>
          <p:nvSpPr>
            <p:cNvPr id="25" name="矩形 24"/>
            <p:cNvSpPr/>
            <p:nvPr/>
          </p:nvSpPr>
          <p:spPr>
            <a:xfrm>
              <a:off x="1128787" y="4168415"/>
              <a:ext cx="950001" cy="2585322"/>
            </a:xfrm>
            <a:prstGeom prst="rect">
              <a:avLst/>
            </a:prstGeom>
          </p:spPr>
          <p:txBody>
            <a:bodyPr vert="horz" wrap="square">
              <a:spAutoFit/>
            </a:bodyPr>
            <a:lstStyle/>
            <a:p>
              <a:pPr algn="ctr"/>
              <a:r>
                <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ESI</a:t>
              </a: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前</a:t>
              </a:r>
              <a:r>
                <a:rPr lang="en-US" altLang="zh-CN"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学科</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矩形 25"/>
            <p:cNvSpPr/>
            <p:nvPr/>
          </p:nvSpPr>
          <p:spPr>
            <a:xfrm>
              <a:off x="125433" y="1358274"/>
              <a:ext cx="950001" cy="3077765"/>
            </a:xfrm>
            <a:prstGeom prst="rect">
              <a:avLst/>
            </a:prstGeom>
          </p:spPr>
          <p:txBody>
            <a:bodyPr vert="horz" wrap="square">
              <a:spAutoFit/>
            </a:bodyPr>
            <a:lstStyle/>
            <a:p>
              <a:pPr algn="ctr"/>
              <a:r>
                <a:rPr lang="zh-CN" altLang="en-US" sz="2400" b="1" dirty="0">
                  <a:solidFill>
                    <a:srgbClr val="C85C12"/>
                  </a:solidFill>
                  <a:latin typeface="Times New Roman" panose="02020603050405020304" pitchFamily="18" charset="0"/>
                  <a:ea typeface="微软雅黑" panose="020B0503020204020204" pitchFamily="34" charset="-122"/>
                  <a:cs typeface="Times New Roman" panose="02020603050405020304" pitchFamily="18" charset="0"/>
                </a:rPr>
                <a:t>一级学科评估</a:t>
              </a:r>
              <a:endParaRPr lang="zh-CN" altLang="en-US" sz="2400" b="1"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7" name="矩形 26"/>
            <p:cNvSpPr/>
            <p:nvPr/>
          </p:nvSpPr>
          <p:spPr>
            <a:xfrm>
              <a:off x="825073" y="3498363"/>
              <a:ext cx="950001" cy="677108"/>
            </a:xfrm>
            <a:prstGeom prst="rect">
              <a:avLst/>
            </a:prstGeom>
          </p:spPr>
          <p:txBody>
            <a:bodyPr vert="horz" wrap="square">
              <a:spAutoFit/>
            </a:bodyPr>
            <a:lstStyle/>
            <a:p>
              <a:pPr algn="ctr"/>
              <a:r>
                <a:rPr kumimoji="1" lang="en-US" altLang="zh-CN" sz="2700" b="1" dirty="0">
                  <a:solidFill>
                    <a:srgbClr val="0070C0"/>
                  </a:solidFill>
                  <a:latin typeface="Microsoft YaHei" charset="0"/>
                  <a:ea typeface="Microsoft YaHei" charset="0"/>
                  <a:cs typeface="Microsoft YaHei" charset="0"/>
                </a:rPr>
                <a:t>VS</a:t>
              </a:r>
              <a:endParaRPr kumimoji="1" lang="zh-CN" altLang="en-US" sz="2700" b="1" dirty="0">
                <a:solidFill>
                  <a:srgbClr val="0070C0"/>
                </a:solidFill>
                <a:latin typeface="Microsoft YaHei" charset="0"/>
                <a:ea typeface="Microsoft YaHei" charset="0"/>
                <a:cs typeface="Microsoft YaHei" charset="0"/>
              </a:endParaRPr>
            </a:p>
          </p:txBody>
        </p:sp>
      </p:grpSp>
      <p:sp>
        <p:nvSpPr>
          <p:cNvPr id="5" name="矩形 4"/>
          <p:cNvSpPr/>
          <p:nvPr/>
        </p:nvSpPr>
        <p:spPr>
          <a:xfrm>
            <a:off x="6480212" y="493617"/>
            <a:ext cx="2435282" cy="300082"/>
          </a:xfrm>
          <a:prstGeom prst="rect">
            <a:avLst/>
          </a:prstGeom>
        </p:spPr>
        <p:txBody>
          <a:bodyPr wrap="none">
            <a:spAutoFit/>
          </a:bodyPr>
          <a:lstStyle/>
          <a:p>
            <a:r>
              <a:rPr lang="zh-CN" altLang="en-US" sz="1350" dirty="0"/>
              <a:t>（图中列出排名前十的省份）</a:t>
            </a:r>
          </a:p>
        </p:txBody>
      </p:sp>
      <p:cxnSp>
        <p:nvCxnSpPr>
          <p:cNvPr id="28" name="MH_Other_1"/>
          <p:cNvCxnSpPr/>
          <p:nvPr>
            <p:custDataLst>
              <p:tags r:id="rId1"/>
            </p:custDataLst>
          </p:nvPr>
        </p:nvCxnSpPr>
        <p:spPr>
          <a:xfrm>
            <a:off x="1587715" y="1367041"/>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24" name="Picture 2" descr="C:\Users\Administrator\Desktop\14-16信息化建设\馆徽最终稿无留白.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31" name="文本框 30"/>
          <p:cNvSpPr txBox="1"/>
          <p:nvPr/>
        </p:nvSpPr>
        <p:spPr>
          <a:xfrm>
            <a:off x="1531693" y="176826"/>
            <a:ext cx="5848052" cy="461665"/>
          </a:xfrm>
          <a:prstGeom prst="rect">
            <a:avLst/>
          </a:prstGeom>
          <a:noFill/>
        </p:spPr>
        <p:txBody>
          <a:bodyPr wrap="square" rtlCol="0">
            <a:spAutoFit/>
          </a:bodyPr>
          <a:lstStyle/>
          <a:p>
            <a:r>
              <a:rPr kumimoji="1" lang="zh-CN" altLang="en-US" sz="2400" b="1" dirty="0" smtClean="0">
                <a:solidFill>
                  <a:srgbClr val="002060"/>
                </a:solidFill>
                <a:latin typeface="Microsoft YaHei" charset="0"/>
                <a:ea typeface="Microsoft YaHei" charset="0"/>
                <a:cs typeface="Microsoft YaHei" charset="0"/>
              </a:rPr>
              <a:t>二、学科</a:t>
            </a:r>
            <a:r>
              <a:rPr kumimoji="1" lang="zh-CN" altLang="en-US" sz="2400" b="1" dirty="0">
                <a:solidFill>
                  <a:srgbClr val="002060"/>
                </a:solidFill>
                <a:latin typeface="Microsoft YaHei" charset="0"/>
                <a:ea typeface="Microsoft YaHei" charset="0"/>
                <a:cs typeface="Microsoft YaHei" charset="0"/>
              </a:rPr>
              <a:t>评价指标体系对比分析</a:t>
            </a:r>
          </a:p>
        </p:txBody>
      </p:sp>
      <p:cxnSp>
        <p:nvCxnSpPr>
          <p:cNvPr id="16" name="直接连接符 15"/>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91670187"/>
      </p:ext>
    </p:extLst>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矩形 3"/>
          <p:cNvSpPr/>
          <p:nvPr/>
        </p:nvSpPr>
        <p:spPr>
          <a:xfrm rot="18900000">
            <a:off x="3625536"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5" name="矩形 3"/>
          <p:cNvSpPr/>
          <p:nvPr/>
        </p:nvSpPr>
        <p:spPr>
          <a:xfrm rot="18900000">
            <a:off x="5455117" y="3155675"/>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6" name="矩形 3"/>
          <p:cNvSpPr/>
          <p:nvPr/>
        </p:nvSpPr>
        <p:spPr>
          <a:xfrm rot="18900000">
            <a:off x="7284697" y="3155674"/>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63" name="矩形 3"/>
          <p:cNvSpPr/>
          <p:nvPr/>
        </p:nvSpPr>
        <p:spPr>
          <a:xfrm rot="18900000">
            <a:off x="1795955" y="3155676"/>
            <a:ext cx="747185" cy="1012442"/>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1" name="矩形 3"/>
          <p:cNvSpPr/>
          <p:nvPr/>
        </p:nvSpPr>
        <p:spPr>
          <a:xfrm rot="18900000">
            <a:off x="4605895" y="1040678"/>
            <a:ext cx="1930309" cy="2615584"/>
          </a:xfrm>
          <a:custGeom>
            <a:avLst/>
            <a:gdLst>
              <a:gd name="connsiteX0" fmla="*/ 0 w 1930309"/>
              <a:gd name="connsiteY0" fmla="*/ 0 h 2615584"/>
              <a:gd name="connsiteX1" fmla="*/ 1930309 w 1930309"/>
              <a:gd name="connsiteY1" fmla="*/ 0 h 2615584"/>
              <a:gd name="connsiteX2" fmla="*/ 1930309 w 1930309"/>
              <a:gd name="connsiteY2" fmla="*/ 2615584 h 2615584"/>
              <a:gd name="connsiteX3" fmla="*/ 0 w 1930309"/>
              <a:gd name="connsiteY3" fmla="*/ 2615584 h 2615584"/>
              <a:gd name="connsiteX4" fmla="*/ 0 w 1930309"/>
              <a:gd name="connsiteY4" fmla="*/ 0 h 2615584"/>
              <a:gd name="connsiteX0" fmla="*/ 0 w 1930309"/>
              <a:gd name="connsiteY0" fmla="*/ 0 h 2615584"/>
              <a:gd name="connsiteX1" fmla="*/ 1930309 w 1930309"/>
              <a:gd name="connsiteY1" fmla="*/ 0 h 2615584"/>
              <a:gd name="connsiteX2" fmla="*/ 1917878 w 1930309"/>
              <a:gd name="connsiteY2" fmla="*/ 217763 h 2615584"/>
              <a:gd name="connsiteX3" fmla="*/ 1930309 w 1930309"/>
              <a:gd name="connsiteY3" fmla="*/ 2615584 h 2615584"/>
              <a:gd name="connsiteX4" fmla="*/ 0 w 1930309"/>
              <a:gd name="connsiteY4" fmla="*/ 2615584 h 2615584"/>
              <a:gd name="connsiteX5" fmla="*/ 0 w 1930309"/>
              <a:gd name="connsiteY5" fmla="*/ 0 h 2615584"/>
              <a:gd name="connsiteX0" fmla="*/ 0 w 1930309"/>
              <a:gd name="connsiteY0" fmla="*/ 0 h 2615584"/>
              <a:gd name="connsiteX1" fmla="*/ 1917878 w 1930309"/>
              <a:gd name="connsiteY1" fmla="*/ 217763 h 2615584"/>
              <a:gd name="connsiteX2" fmla="*/ 1930309 w 1930309"/>
              <a:gd name="connsiteY2" fmla="*/ 2615584 h 2615584"/>
              <a:gd name="connsiteX3" fmla="*/ 0 w 1930309"/>
              <a:gd name="connsiteY3" fmla="*/ 2615584 h 2615584"/>
              <a:gd name="connsiteX4" fmla="*/ 0 w 1930309"/>
              <a:gd name="connsiteY4" fmla="*/ 0 h 2615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0309" h="2615584">
                <a:moveTo>
                  <a:pt x="0" y="0"/>
                </a:moveTo>
                <a:lnTo>
                  <a:pt x="1917878" y="217763"/>
                </a:lnTo>
                <a:cubicBezTo>
                  <a:pt x="1922022" y="1017037"/>
                  <a:pt x="1926165" y="1816310"/>
                  <a:pt x="1930309" y="2615584"/>
                </a:cubicBezTo>
                <a:lnTo>
                  <a:pt x="0" y="2615584"/>
                </a:lnTo>
                <a:lnTo>
                  <a:pt x="0" y="0"/>
                </a:lnTo>
                <a:close/>
              </a:path>
            </a:pathLst>
          </a:custGeom>
          <a:gradFill>
            <a:gsLst>
              <a:gs pos="0">
                <a:schemeClr val="bg1">
                  <a:lumMod val="85000"/>
                </a:schemeClr>
              </a:gs>
              <a:gs pos="100000">
                <a:schemeClr val="bg1">
                  <a:lumMod val="7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sp>
        <p:nvSpPr>
          <p:cNvPr id="42" name="泪滴形 41"/>
          <p:cNvSpPr/>
          <p:nvPr/>
        </p:nvSpPr>
        <p:spPr>
          <a:xfrm rot="572159">
            <a:off x="3728909" y="731892"/>
            <a:ext cx="1620180" cy="1620180"/>
          </a:xfrm>
          <a:prstGeom prst="teardrop">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mn-lt"/>
            </a:endParaRPr>
          </a:p>
        </p:txBody>
      </p:sp>
      <p:grpSp>
        <p:nvGrpSpPr>
          <p:cNvPr id="43" name="3         _12"/>
          <p:cNvGrpSpPr>
            <a:grpSpLocks/>
          </p:cNvGrpSpPr>
          <p:nvPr/>
        </p:nvGrpSpPr>
        <p:grpSpPr bwMode="auto">
          <a:xfrm>
            <a:off x="3844386" y="858986"/>
            <a:ext cx="1394684" cy="1397900"/>
            <a:chOff x="183" y="1395"/>
            <a:chExt cx="867" cy="869"/>
          </a:xfrm>
          <a:solidFill>
            <a:schemeClr val="tx1">
              <a:lumMod val="50000"/>
              <a:lumOff val="50000"/>
            </a:schemeClr>
          </a:solidFill>
        </p:grpSpPr>
        <p:sp>
          <p:nvSpPr>
            <p:cNvPr id="44" name="Freeform 5"/>
            <p:cNvSpPr>
              <a:spLocks/>
            </p:cNvSpPr>
            <p:nvPr/>
          </p:nvSpPr>
          <p:spPr bwMode="auto">
            <a:xfrm>
              <a:off x="183" y="1395"/>
              <a:ext cx="867" cy="869"/>
            </a:xfrm>
            <a:custGeom>
              <a:avLst/>
              <a:gdLst>
                <a:gd name="T0" fmla="*/ 0 w 478"/>
                <a:gd name="T1" fmla="*/ 239 h 478"/>
                <a:gd name="T2" fmla="*/ 239 w 478"/>
                <a:gd name="T3" fmla="*/ 478 h 478"/>
                <a:gd name="T4" fmla="*/ 478 w 478"/>
                <a:gd name="T5" fmla="*/ 239 h 478"/>
                <a:gd name="T6" fmla="*/ 239 w 478"/>
                <a:gd name="T7" fmla="*/ 0 h 478"/>
                <a:gd name="T8" fmla="*/ 0 w 478"/>
                <a:gd name="T9" fmla="*/ 239 h 478"/>
                <a:gd name="T10" fmla="*/ 17 w 478"/>
                <a:gd name="T11" fmla="*/ 239 h 478"/>
                <a:gd name="T12" fmla="*/ 239 w 478"/>
                <a:gd name="T13" fmla="*/ 17 h 478"/>
                <a:gd name="T14" fmla="*/ 461 w 478"/>
                <a:gd name="T15" fmla="*/ 239 h 478"/>
                <a:gd name="T16" fmla="*/ 239 w 478"/>
                <a:gd name="T17" fmla="*/ 461 h 478"/>
                <a:gd name="T18" fmla="*/ 17 w 478"/>
                <a:gd name="T19" fmla="*/ 239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8" h="478">
                  <a:moveTo>
                    <a:pt x="0" y="239"/>
                  </a:moveTo>
                  <a:cubicBezTo>
                    <a:pt x="0" y="371"/>
                    <a:pt x="107" y="478"/>
                    <a:pt x="239" y="478"/>
                  </a:cubicBezTo>
                  <a:cubicBezTo>
                    <a:pt x="371" y="478"/>
                    <a:pt x="478" y="371"/>
                    <a:pt x="478" y="239"/>
                  </a:cubicBezTo>
                  <a:cubicBezTo>
                    <a:pt x="478" y="107"/>
                    <a:pt x="371" y="0"/>
                    <a:pt x="239" y="0"/>
                  </a:cubicBezTo>
                  <a:cubicBezTo>
                    <a:pt x="107" y="0"/>
                    <a:pt x="0" y="107"/>
                    <a:pt x="0" y="239"/>
                  </a:cubicBezTo>
                  <a:close/>
                  <a:moveTo>
                    <a:pt x="17" y="239"/>
                  </a:moveTo>
                  <a:cubicBezTo>
                    <a:pt x="17" y="116"/>
                    <a:pt x="117" y="17"/>
                    <a:pt x="239" y="17"/>
                  </a:cubicBezTo>
                  <a:cubicBezTo>
                    <a:pt x="362" y="17"/>
                    <a:pt x="461" y="116"/>
                    <a:pt x="461" y="239"/>
                  </a:cubicBezTo>
                  <a:cubicBezTo>
                    <a:pt x="461" y="361"/>
                    <a:pt x="362" y="461"/>
                    <a:pt x="239" y="461"/>
                  </a:cubicBezTo>
                  <a:cubicBezTo>
                    <a:pt x="117" y="461"/>
                    <a:pt x="17" y="361"/>
                    <a:pt x="17"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5" name="Rectangle 6"/>
            <p:cNvSpPr>
              <a:spLocks/>
            </p:cNvSpPr>
            <p:nvPr/>
          </p:nvSpPr>
          <p:spPr bwMode="auto">
            <a:xfrm>
              <a:off x="593" y="1475"/>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6" name="Freeform 7"/>
            <p:cNvSpPr>
              <a:spLocks/>
            </p:cNvSpPr>
            <p:nvPr/>
          </p:nvSpPr>
          <p:spPr bwMode="auto">
            <a:xfrm>
              <a:off x="435" y="1519"/>
              <a:ext cx="36" cy="51"/>
            </a:xfrm>
            <a:custGeom>
              <a:avLst/>
              <a:gdLst>
                <a:gd name="T0" fmla="*/ 0 w 36"/>
                <a:gd name="T1" fmla="*/ 5 h 51"/>
                <a:gd name="T2" fmla="*/ 26 w 36"/>
                <a:gd name="T3" fmla="*/ 51 h 51"/>
                <a:gd name="T4" fmla="*/ 36 w 36"/>
                <a:gd name="T5" fmla="*/ 45 h 51"/>
                <a:gd name="T6" fmla="*/ 9 w 36"/>
                <a:gd name="T7" fmla="*/ 0 h 51"/>
                <a:gd name="T8" fmla="*/ 0 w 36"/>
                <a:gd name="T9" fmla="*/ 5 h 51"/>
              </a:gdLst>
              <a:ahLst/>
              <a:cxnLst>
                <a:cxn ang="0">
                  <a:pos x="T0" y="T1"/>
                </a:cxn>
                <a:cxn ang="0">
                  <a:pos x="T2" y="T3"/>
                </a:cxn>
                <a:cxn ang="0">
                  <a:pos x="T4" y="T5"/>
                </a:cxn>
                <a:cxn ang="0">
                  <a:pos x="T6" y="T7"/>
                </a:cxn>
                <a:cxn ang="0">
                  <a:pos x="T8" y="T9"/>
                </a:cxn>
              </a:cxnLst>
              <a:rect l="0" t="0" r="r" b="b"/>
              <a:pathLst>
                <a:path w="36" h="51">
                  <a:moveTo>
                    <a:pt x="0" y="5"/>
                  </a:moveTo>
                  <a:lnTo>
                    <a:pt x="26" y="51"/>
                  </a:lnTo>
                  <a:lnTo>
                    <a:pt x="36" y="45"/>
                  </a:lnTo>
                  <a:lnTo>
                    <a:pt x="9"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7" name="Freeform 8"/>
            <p:cNvSpPr>
              <a:spLocks/>
            </p:cNvSpPr>
            <p:nvPr/>
          </p:nvSpPr>
          <p:spPr bwMode="auto">
            <a:xfrm>
              <a:off x="306" y="1646"/>
              <a:ext cx="51" cy="36"/>
            </a:xfrm>
            <a:custGeom>
              <a:avLst/>
              <a:gdLst>
                <a:gd name="T0" fmla="*/ 0 w 51"/>
                <a:gd name="T1" fmla="*/ 11 h 36"/>
                <a:gd name="T2" fmla="*/ 46 w 51"/>
                <a:gd name="T3" fmla="*/ 36 h 36"/>
                <a:gd name="T4" fmla="*/ 51 w 51"/>
                <a:gd name="T5" fmla="*/ 27 h 36"/>
                <a:gd name="T6" fmla="*/ 8 w 51"/>
                <a:gd name="T7" fmla="*/ 0 h 36"/>
                <a:gd name="T8" fmla="*/ 0 w 51"/>
                <a:gd name="T9" fmla="*/ 11 h 36"/>
              </a:gdLst>
              <a:ahLst/>
              <a:cxnLst>
                <a:cxn ang="0">
                  <a:pos x="T0" y="T1"/>
                </a:cxn>
                <a:cxn ang="0">
                  <a:pos x="T2" y="T3"/>
                </a:cxn>
                <a:cxn ang="0">
                  <a:pos x="T4" y="T5"/>
                </a:cxn>
                <a:cxn ang="0">
                  <a:pos x="T6" y="T7"/>
                </a:cxn>
                <a:cxn ang="0">
                  <a:pos x="T8" y="T9"/>
                </a:cxn>
              </a:cxnLst>
              <a:rect l="0" t="0" r="r" b="b"/>
              <a:pathLst>
                <a:path w="51" h="36">
                  <a:moveTo>
                    <a:pt x="0" y="11"/>
                  </a:moveTo>
                  <a:lnTo>
                    <a:pt x="46" y="36"/>
                  </a:lnTo>
                  <a:lnTo>
                    <a:pt x="51" y="27"/>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8" name="Rectangle 9"/>
            <p:cNvSpPr>
              <a:spLocks/>
            </p:cNvSpPr>
            <p:nvPr/>
          </p:nvSpPr>
          <p:spPr bwMode="auto">
            <a:xfrm>
              <a:off x="263" y="1806"/>
              <a:ext cx="51"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49" name="Freeform 10"/>
            <p:cNvSpPr>
              <a:spLocks/>
            </p:cNvSpPr>
            <p:nvPr/>
          </p:nvSpPr>
          <p:spPr bwMode="auto">
            <a:xfrm>
              <a:off x="306" y="1975"/>
              <a:ext cx="51" cy="38"/>
            </a:xfrm>
            <a:custGeom>
              <a:avLst/>
              <a:gdLst>
                <a:gd name="T0" fmla="*/ 0 w 51"/>
                <a:gd name="T1" fmla="*/ 27 h 38"/>
                <a:gd name="T2" fmla="*/ 8 w 51"/>
                <a:gd name="T3" fmla="*/ 38 h 38"/>
                <a:gd name="T4" fmla="*/ 51 w 51"/>
                <a:gd name="T5" fmla="*/ 11 h 38"/>
                <a:gd name="T6" fmla="*/ 46 w 51"/>
                <a:gd name="T7" fmla="*/ 0 h 38"/>
                <a:gd name="T8" fmla="*/ 0 w 51"/>
                <a:gd name="T9" fmla="*/ 27 h 38"/>
              </a:gdLst>
              <a:ahLst/>
              <a:cxnLst>
                <a:cxn ang="0">
                  <a:pos x="T0" y="T1"/>
                </a:cxn>
                <a:cxn ang="0">
                  <a:pos x="T2" y="T3"/>
                </a:cxn>
                <a:cxn ang="0">
                  <a:pos x="T4" y="T5"/>
                </a:cxn>
                <a:cxn ang="0">
                  <a:pos x="T6" y="T7"/>
                </a:cxn>
                <a:cxn ang="0">
                  <a:pos x="T8" y="T9"/>
                </a:cxn>
              </a:cxnLst>
              <a:rect l="0" t="0" r="r" b="b"/>
              <a:pathLst>
                <a:path w="51" h="38">
                  <a:moveTo>
                    <a:pt x="0" y="27"/>
                  </a:moveTo>
                  <a:lnTo>
                    <a:pt x="8" y="38"/>
                  </a:lnTo>
                  <a:lnTo>
                    <a:pt x="51" y="11"/>
                  </a:lnTo>
                  <a:lnTo>
                    <a:pt x="46"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0" name="Freeform 11"/>
            <p:cNvSpPr>
              <a:spLocks/>
            </p:cNvSpPr>
            <p:nvPr/>
          </p:nvSpPr>
          <p:spPr bwMode="auto">
            <a:xfrm>
              <a:off x="435" y="2090"/>
              <a:ext cx="36" cy="50"/>
            </a:xfrm>
            <a:custGeom>
              <a:avLst/>
              <a:gdLst>
                <a:gd name="T0" fmla="*/ 0 w 36"/>
                <a:gd name="T1" fmla="*/ 43 h 50"/>
                <a:gd name="T2" fmla="*/ 9 w 36"/>
                <a:gd name="T3" fmla="*/ 50 h 50"/>
                <a:gd name="T4" fmla="*/ 36 w 36"/>
                <a:gd name="T5" fmla="*/ 5 h 50"/>
                <a:gd name="T6" fmla="*/ 26 w 36"/>
                <a:gd name="T7" fmla="*/ 0 h 50"/>
                <a:gd name="T8" fmla="*/ 0 w 36"/>
                <a:gd name="T9" fmla="*/ 43 h 50"/>
              </a:gdLst>
              <a:ahLst/>
              <a:cxnLst>
                <a:cxn ang="0">
                  <a:pos x="T0" y="T1"/>
                </a:cxn>
                <a:cxn ang="0">
                  <a:pos x="T2" y="T3"/>
                </a:cxn>
                <a:cxn ang="0">
                  <a:pos x="T4" y="T5"/>
                </a:cxn>
                <a:cxn ang="0">
                  <a:pos x="T6" y="T7"/>
                </a:cxn>
                <a:cxn ang="0">
                  <a:pos x="T8" y="T9"/>
                </a:cxn>
              </a:cxnLst>
              <a:rect l="0" t="0" r="r" b="b"/>
              <a:pathLst>
                <a:path w="36" h="50">
                  <a:moveTo>
                    <a:pt x="0" y="43"/>
                  </a:moveTo>
                  <a:lnTo>
                    <a:pt x="9" y="50"/>
                  </a:lnTo>
                  <a:lnTo>
                    <a:pt x="36" y="5"/>
                  </a:lnTo>
                  <a:lnTo>
                    <a:pt x="26" y="0"/>
                  </a:lnTo>
                  <a:lnTo>
                    <a:pt x="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1" name="Rectangle 12"/>
            <p:cNvSpPr>
              <a:spLocks/>
            </p:cNvSpPr>
            <p:nvPr/>
          </p:nvSpPr>
          <p:spPr bwMode="auto">
            <a:xfrm>
              <a:off x="593" y="2133"/>
              <a:ext cx="47" cy="5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2" name="Freeform 13"/>
            <p:cNvSpPr>
              <a:spLocks/>
            </p:cNvSpPr>
            <p:nvPr/>
          </p:nvSpPr>
          <p:spPr bwMode="auto">
            <a:xfrm>
              <a:off x="764" y="2090"/>
              <a:ext cx="36" cy="50"/>
            </a:xfrm>
            <a:custGeom>
              <a:avLst/>
              <a:gdLst>
                <a:gd name="T0" fmla="*/ 0 w 36"/>
                <a:gd name="T1" fmla="*/ 5 h 50"/>
                <a:gd name="T2" fmla="*/ 25 w 36"/>
                <a:gd name="T3" fmla="*/ 50 h 50"/>
                <a:gd name="T4" fmla="*/ 36 w 36"/>
                <a:gd name="T5" fmla="*/ 43 h 50"/>
                <a:gd name="T6" fmla="*/ 10 w 36"/>
                <a:gd name="T7" fmla="*/ 0 h 50"/>
                <a:gd name="T8" fmla="*/ 0 w 36"/>
                <a:gd name="T9" fmla="*/ 5 h 50"/>
              </a:gdLst>
              <a:ahLst/>
              <a:cxnLst>
                <a:cxn ang="0">
                  <a:pos x="T0" y="T1"/>
                </a:cxn>
                <a:cxn ang="0">
                  <a:pos x="T2" y="T3"/>
                </a:cxn>
                <a:cxn ang="0">
                  <a:pos x="T4" y="T5"/>
                </a:cxn>
                <a:cxn ang="0">
                  <a:pos x="T6" y="T7"/>
                </a:cxn>
                <a:cxn ang="0">
                  <a:pos x="T8" y="T9"/>
                </a:cxn>
              </a:cxnLst>
              <a:rect l="0" t="0" r="r" b="b"/>
              <a:pathLst>
                <a:path w="36" h="50">
                  <a:moveTo>
                    <a:pt x="0" y="5"/>
                  </a:moveTo>
                  <a:lnTo>
                    <a:pt x="25" y="50"/>
                  </a:lnTo>
                  <a:lnTo>
                    <a:pt x="36" y="43"/>
                  </a:lnTo>
                  <a:lnTo>
                    <a:pt x="10"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3" name="Freeform 14"/>
            <p:cNvSpPr>
              <a:spLocks/>
            </p:cNvSpPr>
            <p:nvPr/>
          </p:nvSpPr>
          <p:spPr bwMode="auto">
            <a:xfrm>
              <a:off x="876" y="1975"/>
              <a:ext cx="51" cy="38"/>
            </a:xfrm>
            <a:custGeom>
              <a:avLst/>
              <a:gdLst>
                <a:gd name="T0" fmla="*/ 0 w 51"/>
                <a:gd name="T1" fmla="*/ 11 h 38"/>
                <a:gd name="T2" fmla="*/ 45 w 51"/>
                <a:gd name="T3" fmla="*/ 38 h 38"/>
                <a:gd name="T4" fmla="*/ 51 w 51"/>
                <a:gd name="T5" fmla="*/ 27 h 38"/>
                <a:gd name="T6" fmla="*/ 5 w 51"/>
                <a:gd name="T7" fmla="*/ 0 h 38"/>
                <a:gd name="T8" fmla="*/ 0 w 51"/>
                <a:gd name="T9" fmla="*/ 11 h 38"/>
              </a:gdLst>
              <a:ahLst/>
              <a:cxnLst>
                <a:cxn ang="0">
                  <a:pos x="T0" y="T1"/>
                </a:cxn>
                <a:cxn ang="0">
                  <a:pos x="T2" y="T3"/>
                </a:cxn>
                <a:cxn ang="0">
                  <a:pos x="T4" y="T5"/>
                </a:cxn>
                <a:cxn ang="0">
                  <a:pos x="T6" y="T7"/>
                </a:cxn>
                <a:cxn ang="0">
                  <a:pos x="T8" y="T9"/>
                </a:cxn>
              </a:cxnLst>
              <a:rect l="0" t="0" r="r" b="b"/>
              <a:pathLst>
                <a:path w="51" h="38">
                  <a:moveTo>
                    <a:pt x="0" y="11"/>
                  </a:moveTo>
                  <a:lnTo>
                    <a:pt x="45" y="38"/>
                  </a:lnTo>
                  <a:lnTo>
                    <a:pt x="51" y="27"/>
                  </a:lnTo>
                  <a:lnTo>
                    <a:pt x="5"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4" name="Rectangle 15"/>
            <p:cNvSpPr>
              <a:spLocks/>
            </p:cNvSpPr>
            <p:nvPr/>
          </p:nvSpPr>
          <p:spPr bwMode="auto">
            <a:xfrm>
              <a:off x="920" y="1806"/>
              <a:ext cx="52" cy="4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5" name="Freeform 16"/>
            <p:cNvSpPr>
              <a:spLocks/>
            </p:cNvSpPr>
            <p:nvPr/>
          </p:nvSpPr>
          <p:spPr bwMode="auto">
            <a:xfrm>
              <a:off x="876" y="1646"/>
              <a:ext cx="51" cy="36"/>
            </a:xfrm>
            <a:custGeom>
              <a:avLst/>
              <a:gdLst>
                <a:gd name="T0" fmla="*/ 0 w 51"/>
                <a:gd name="T1" fmla="*/ 27 h 36"/>
                <a:gd name="T2" fmla="*/ 5 w 51"/>
                <a:gd name="T3" fmla="*/ 36 h 36"/>
                <a:gd name="T4" fmla="*/ 51 w 51"/>
                <a:gd name="T5" fmla="*/ 11 h 36"/>
                <a:gd name="T6" fmla="*/ 45 w 51"/>
                <a:gd name="T7" fmla="*/ 0 h 36"/>
                <a:gd name="T8" fmla="*/ 0 w 51"/>
                <a:gd name="T9" fmla="*/ 27 h 36"/>
              </a:gdLst>
              <a:ahLst/>
              <a:cxnLst>
                <a:cxn ang="0">
                  <a:pos x="T0" y="T1"/>
                </a:cxn>
                <a:cxn ang="0">
                  <a:pos x="T2" y="T3"/>
                </a:cxn>
                <a:cxn ang="0">
                  <a:pos x="T4" y="T5"/>
                </a:cxn>
                <a:cxn ang="0">
                  <a:pos x="T6" y="T7"/>
                </a:cxn>
                <a:cxn ang="0">
                  <a:pos x="T8" y="T9"/>
                </a:cxn>
              </a:cxnLst>
              <a:rect l="0" t="0" r="r" b="b"/>
              <a:pathLst>
                <a:path w="51" h="36">
                  <a:moveTo>
                    <a:pt x="0" y="27"/>
                  </a:moveTo>
                  <a:lnTo>
                    <a:pt x="5" y="36"/>
                  </a:lnTo>
                  <a:lnTo>
                    <a:pt x="51" y="11"/>
                  </a:lnTo>
                  <a:lnTo>
                    <a:pt x="45" y="0"/>
                  </a:lnTo>
                  <a:lnTo>
                    <a:pt x="0"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sp>
          <p:nvSpPr>
            <p:cNvPr id="56" name="Freeform 17"/>
            <p:cNvSpPr>
              <a:spLocks/>
            </p:cNvSpPr>
            <p:nvPr/>
          </p:nvSpPr>
          <p:spPr bwMode="auto">
            <a:xfrm>
              <a:off x="764" y="1519"/>
              <a:ext cx="36" cy="51"/>
            </a:xfrm>
            <a:custGeom>
              <a:avLst/>
              <a:gdLst>
                <a:gd name="T0" fmla="*/ 0 w 36"/>
                <a:gd name="T1" fmla="*/ 45 h 51"/>
                <a:gd name="T2" fmla="*/ 10 w 36"/>
                <a:gd name="T3" fmla="*/ 51 h 51"/>
                <a:gd name="T4" fmla="*/ 36 w 36"/>
                <a:gd name="T5" fmla="*/ 5 h 51"/>
                <a:gd name="T6" fmla="*/ 25 w 36"/>
                <a:gd name="T7" fmla="*/ 0 h 51"/>
                <a:gd name="T8" fmla="*/ 0 w 36"/>
                <a:gd name="T9" fmla="*/ 45 h 51"/>
              </a:gdLst>
              <a:ahLst/>
              <a:cxnLst>
                <a:cxn ang="0">
                  <a:pos x="T0" y="T1"/>
                </a:cxn>
                <a:cxn ang="0">
                  <a:pos x="T2" y="T3"/>
                </a:cxn>
                <a:cxn ang="0">
                  <a:pos x="T4" y="T5"/>
                </a:cxn>
                <a:cxn ang="0">
                  <a:pos x="T6" y="T7"/>
                </a:cxn>
                <a:cxn ang="0">
                  <a:pos x="T8" y="T9"/>
                </a:cxn>
              </a:cxnLst>
              <a:rect l="0" t="0" r="r" b="b"/>
              <a:pathLst>
                <a:path w="36" h="51">
                  <a:moveTo>
                    <a:pt x="0" y="45"/>
                  </a:moveTo>
                  <a:lnTo>
                    <a:pt x="10" y="51"/>
                  </a:lnTo>
                  <a:lnTo>
                    <a:pt x="36" y="5"/>
                  </a:lnTo>
                  <a:lnTo>
                    <a:pt x="25" y="0"/>
                  </a:lnTo>
                  <a:lnTo>
                    <a:pt x="0"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pPr fontAlgn="base">
                <a:spcBef>
                  <a:spcPct val="0"/>
                </a:spcBef>
                <a:spcAft>
                  <a:spcPct val="0"/>
                </a:spcAft>
              </a:pPr>
              <a:endParaRPr lang="zh-CN" altLang="en-US" sz="1350" dirty="0">
                <a:solidFill>
                  <a:prstClr val="black"/>
                </a:solidFill>
                <a:latin typeface="微软雅黑" panose="020B0503020204020204" pitchFamily="34" charset="-122"/>
                <a:ea typeface="微软雅黑" panose="020B0503020204020204" pitchFamily="34" charset="-122"/>
                <a:cs typeface="+mn-ea"/>
                <a:sym typeface="+mn-lt"/>
              </a:endParaRPr>
            </a:p>
          </p:txBody>
        </p:sp>
      </p:grpSp>
      <p:grpSp>
        <p:nvGrpSpPr>
          <p:cNvPr id="57" name="2         _13"/>
          <p:cNvGrpSpPr>
            <a:grpSpLocks/>
          </p:cNvGrpSpPr>
          <p:nvPr/>
        </p:nvGrpSpPr>
        <p:grpSpPr>
          <a:xfrm>
            <a:off x="4514511" y="1094179"/>
            <a:ext cx="54002" cy="927126"/>
            <a:chOff x="5275684" y="1747635"/>
            <a:chExt cx="46296" cy="794824"/>
          </a:xfrm>
        </p:grpSpPr>
        <p:sp>
          <p:nvSpPr>
            <p:cNvPr id="58" name="矩形 57"/>
            <p:cNvSpPr/>
            <p:nvPr/>
          </p:nvSpPr>
          <p:spPr>
            <a:xfrm>
              <a:off x="5276261" y="1747635"/>
              <a:ext cx="45719" cy="54292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59" name="矩形 58"/>
            <p:cNvSpPr/>
            <p:nvPr/>
          </p:nvSpPr>
          <p:spPr>
            <a:xfrm>
              <a:off x="5275684" y="1999534"/>
              <a:ext cx="45719" cy="54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60" name="1          _14"/>
          <p:cNvGrpSpPr>
            <a:grpSpLocks/>
          </p:cNvGrpSpPr>
          <p:nvPr/>
        </p:nvGrpSpPr>
        <p:grpSpPr>
          <a:xfrm>
            <a:off x="4269297" y="1512105"/>
            <a:ext cx="552702" cy="91032"/>
            <a:chOff x="5031626" y="2106315"/>
            <a:chExt cx="545439" cy="89837"/>
          </a:xfrm>
        </p:grpSpPr>
        <p:sp>
          <p:nvSpPr>
            <p:cNvPr id="61" name="矩形 60"/>
            <p:cNvSpPr/>
            <p:nvPr/>
          </p:nvSpPr>
          <p:spPr>
            <a:xfrm rot="5400000">
              <a:off x="5321532" y="1940617"/>
              <a:ext cx="89836" cy="42123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62" name="矩形 61"/>
            <p:cNvSpPr/>
            <p:nvPr/>
          </p:nvSpPr>
          <p:spPr>
            <a:xfrm rot="5400000">
              <a:off x="5197324" y="1940618"/>
              <a:ext cx="89836" cy="4212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50" dirty="0">
                <a:solidFill>
                  <a:prstClr val="white"/>
                </a:solidFill>
                <a:latin typeface="微软雅黑" panose="020B0503020204020204" pitchFamily="34" charset="-122"/>
                <a:ea typeface="微软雅黑" panose="020B0503020204020204" pitchFamily="34" charset="-122"/>
                <a:cs typeface="+mn-ea"/>
                <a:sym typeface="+mn-lt"/>
              </a:endParaRPr>
            </a:p>
          </p:txBody>
        </p:sp>
      </p:grpSp>
      <p:grpSp>
        <p:nvGrpSpPr>
          <p:cNvPr id="11" name="组合 10"/>
          <p:cNvGrpSpPr/>
          <p:nvPr/>
        </p:nvGrpSpPr>
        <p:grpSpPr>
          <a:xfrm>
            <a:off x="1596585" y="3039268"/>
            <a:ext cx="585863" cy="585863"/>
            <a:chOff x="6501056" y="1873013"/>
            <a:chExt cx="696763" cy="696763"/>
          </a:xfrm>
          <a:effectLst>
            <a:outerShdw blurRad="50800" dist="38100" dir="2700000" algn="tl" rotWithShape="0">
              <a:prstClr val="black">
                <a:alpha val="40000"/>
              </a:prstClr>
            </a:outerShdw>
          </a:effectLst>
        </p:grpSpPr>
        <p:sp>
          <p:nvSpPr>
            <p:cNvPr id="12" name="矩形 11"/>
            <p:cNvSpPr/>
            <p:nvPr/>
          </p:nvSpPr>
          <p:spPr>
            <a:xfrm>
              <a:off x="6501056" y="1873013"/>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13" name="组合 12"/>
            <p:cNvGrpSpPr>
              <a:grpSpLocks noChangeAspect="1"/>
            </p:cNvGrpSpPr>
            <p:nvPr/>
          </p:nvGrpSpPr>
          <p:grpSpPr>
            <a:xfrm>
              <a:off x="6616022" y="1996273"/>
              <a:ext cx="466830" cy="450243"/>
              <a:chOff x="7019925" y="5499100"/>
              <a:chExt cx="312738" cy="301626"/>
            </a:xfrm>
            <a:solidFill>
              <a:srgbClr val="BBBE2C"/>
            </a:solidFill>
          </p:grpSpPr>
          <p:sp>
            <p:nvSpPr>
              <p:cNvPr id="14"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1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123E6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16" name="TextBox 64"/>
          <p:cNvSpPr txBox="1"/>
          <p:nvPr/>
        </p:nvSpPr>
        <p:spPr>
          <a:xfrm>
            <a:off x="1284615" y="3854750"/>
            <a:ext cx="1194558"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 PART 01</a:t>
            </a:r>
            <a:r>
              <a:rPr lang="zh-CN" altLang="en-US" sz="1500" dirty="0" smtClean="0">
                <a:solidFill>
                  <a:srgbClr val="123E61"/>
                </a:solidFill>
                <a:latin typeface="微软雅黑" panose="020B0503020204020204" pitchFamily="34" charset="-122"/>
                <a:ea typeface="微软雅黑" panose="020B0503020204020204" pitchFamily="34" charset="-122"/>
                <a:cs typeface="+mn-ea"/>
                <a:sym typeface="+mn-lt"/>
              </a:rPr>
              <a:t> </a:t>
            </a:r>
            <a:endPar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endParaRP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关键词解读</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sp>
        <p:nvSpPr>
          <p:cNvPr id="17" name="TextBox 65"/>
          <p:cNvSpPr txBox="1"/>
          <p:nvPr/>
        </p:nvSpPr>
        <p:spPr>
          <a:xfrm>
            <a:off x="5038673" y="3884161"/>
            <a:ext cx="1059906"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a:t>
            </a: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03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评价指标 </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18" name="组合 17"/>
          <p:cNvGrpSpPr/>
          <p:nvPr/>
        </p:nvGrpSpPr>
        <p:grpSpPr>
          <a:xfrm>
            <a:off x="3419021" y="3039268"/>
            <a:ext cx="585863" cy="585863"/>
            <a:chOff x="6501056" y="2921024"/>
            <a:chExt cx="696763" cy="696763"/>
          </a:xfrm>
          <a:effectLst>
            <a:outerShdw blurRad="50800" dist="38100" dir="2700000" algn="tl" rotWithShape="0">
              <a:prstClr val="black">
                <a:alpha val="40000"/>
              </a:prstClr>
            </a:outerShdw>
          </a:effectLst>
        </p:grpSpPr>
        <p:sp>
          <p:nvSpPr>
            <p:cNvPr id="19" name="矩形 18"/>
            <p:cNvSpPr/>
            <p:nvPr/>
          </p:nvSpPr>
          <p:spPr>
            <a:xfrm>
              <a:off x="6501056" y="2921024"/>
              <a:ext cx="696763" cy="696763"/>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20" name="组合 19"/>
            <p:cNvGrpSpPr>
              <a:grpSpLocks noChangeAspect="1"/>
            </p:cNvGrpSpPr>
            <p:nvPr/>
          </p:nvGrpSpPr>
          <p:grpSpPr>
            <a:xfrm>
              <a:off x="6636672" y="3066937"/>
              <a:ext cx="455384" cy="390650"/>
              <a:chOff x="5084763" y="971550"/>
              <a:chExt cx="323850" cy="277813"/>
            </a:xfrm>
            <a:solidFill>
              <a:srgbClr val="4ABAB5"/>
            </a:solidFill>
          </p:grpSpPr>
          <p:sp>
            <p:nvSpPr>
              <p:cNvPr id="21"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2"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2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70" dirty="0">
                  <a:latin typeface="微软雅黑" panose="020B0503020204020204" pitchFamily="34" charset="-122"/>
                  <a:ea typeface="微软雅黑" panose="020B0503020204020204" pitchFamily="34" charset="-122"/>
                  <a:cs typeface="+mn-ea"/>
                  <a:sym typeface="+mn-lt"/>
                </a:endParaRPr>
              </a:p>
            </p:txBody>
          </p:sp>
        </p:grpSp>
      </p:grpSp>
      <p:sp>
        <p:nvSpPr>
          <p:cNvPr id="28" name="TextBox 67"/>
          <p:cNvSpPr txBox="1"/>
          <p:nvPr/>
        </p:nvSpPr>
        <p:spPr>
          <a:xfrm>
            <a:off x="3203848" y="3884161"/>
            <a:ext cx="990463" cy="553998"/>
          </a:xfrm>
          <a:prstGeom prst="rect">
            <a:avLst/>
          </a:prstGeom>
          <a:noFill/>
        </p:spPr>
        <p:txBody>
          <a:bodyPr wrap="none" rtlCol="0">
            <a:spAutoFit/>
          </a:bodyPr>
          <a:lstStyle/>
          <a:p>
            <a:pPr algn="ct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PART 02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知识服务</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29" name="组合 28"/>
          <p:cNvGrpSpPr/>
          <p:nvPr/>
        </p:nvGrpSpPr>
        <p:grpSpPr>
          <a:xfrm>
            <a:off x="5241457" y="3039268"/>
            <a:ext cx="585863" cy="585863"/>
            <a:chOff x="4840168" y="3172533"/>
            <a:chExt cx="522572" cy="522572"/>
          </a:xfrm>
          <a:effectLst>
            <a:outerShdw blurRad="50800" dist="38100" dir="2700000" algn="tl" rotWithShape="0">
              <a:prstClr val="black">
                <a:alpha val="40000"/>
              </a:prstClr>
            </a:outerShdw>
          </a:effectLst>
        </p:grpSpPr>
        <p:sp>
          <p:nvSpPr>
            <p:cNvPr id="30" name="矩形 29"/>
            <p:cNvSpPr/>
            <p:nvPr/>
          </p:nvSpPr>
          <p:spPr>
            <a:xfrm>
              <a:off x="4840168" y="3172533"/>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sp>
          <p:nvSpPr>
            <p:cNvPr id="31" name="Freeform 18"/>
            <p:cNvSpPr>
              <a:spLocks noEditPoints="1"/>
            </p:cNvSpPr>
            <p:nvPr/>
          </p:nvSpPr>
          <p:spPr bwMode="auto">
            <a:xfrm>
              <a:off x="4919070" y="3264088"/>
              <a:ext cx="320477" cy="339462"/>
            </a:xfrm>
            <a:custGeom>
              <a:avLst/>
              <a:gdLst>
                <a:gd name="T0" fmla="*/ 309263 w 568"/>
                <a:gd name="T1" fmla="*/ 627699 h 601"/>
                <a:gd name="T2" fmla="*/ 310356 w 568"/>
                <a:gd name="T3" fmla="*/ 364153 h 601"/>
                <a:gd name="T4" fmla="*/ 495040 w 568"/>
                <a:gd name="T5" fmla="*/ 329159 h 601"/>
                <a:gd name="T6" fmla="*/ 379203 w 568"/>
                <a:gd name="T7" fmla="*/ 375088 h 601"/>
                <a:gd name="T8" fmla="*/ 103816 w 568"/>
                <a:gd name="T9" fmla="*/ 234020 h 601"/>
                <a:gd name="T10" fmla="*/ 138786 w 568"/>
                <a:gd name="T11" fmla="*/ 238394 h 601"/>
                <a:gd name="T12" fmla="*/ 183591 w 568"/>
                <a:gd name="T13" fmla="*/ 242769 h 601"/>
                <a:gd name="T14" fmla="*/ 182498 w 568"/>
                <a:gd name="T15" fmla="*/ 213243 h 601"/>
                <a:gd name="T16" fmla="*/ 310356 w 568"/>
                <a:gd name="T17" fmla="*/ 331346 h 601"/>
                <a:gd name="T18" fmla="*/ 451328 w 568"/>
                <a:gd name="T19" fmla="*/ 228552 h 601"/>
                <a:gd name="T20" fmla="*/ 483019 w 568"/>
                <a:gd name="T21" fmla="*/ 223085 h 601"/>
                <a:gd name="T22" fmla="*/ 500504 w 568"/>
                <a:gd name="T23" fmla="*/ 229646 h 601"/>
                <a:gd name="T24" fmla="*/ 454606 w 568"/>
                <a:gd name="T25" fmla="*/ 279949 h 601"/>
                <a:gd name="T26" fmla="*/ 534381 w 568"/>
                <a:gd name="T27" fmla="*/ 372901 h 601"/>
                <a:gd name="T28" fmla="*/ 510339 w 568"/>
                <a:gd name="T29" fmla="*/ 287604 h 601"/>
                <a:gd name="T30" fmla="*/ 510339 w 568"/>
                <a:gd name="T31" fmla="*/ 546776 h 601"/>
                <a:gd name="T32" fmla="*/ 539845 w 568"/>
                <a:gd name="T33" fmla="*/ 540215 h 601"/>
                <a:gd name="T34" fmla="*/ 338769 w 568"/>
                <a:gd name="T35" fmla="*/ 650664 h 601"/>
                <a:gd name="T36" fmla="*/ 311449 w 568"/>
                <a:gd name="T37" fmla="*/ 657225 h 601"/>
                <a:gd name="T38" fmla="*/ 81960 w 568"/>
                <a:gd name="T39" fmla="*/ 540215 h 601"/>
                <a:gd name="T40" fmla="*/ 111466 w 568"/>
                <a:gd name="T41" fmla="*/ 546776 h 601"/>
                <a:gd name="T42" fmla="*/ 111466 w 568"/>
                <a:gd name="T43" fmla="*/ 287604 h 601"/>
                <a:gd name="T44" fmla="*/ 87424 w 568"/>
                <a:gd name="T45" fmla="*/ 372901 h 601"/>
                <a:gd name="T46" fmla="*/ 155178 w 568"/>
                <a:gd name="T47" fmla="*/ 275575 h 601"/>
                <a:gd name="T48" fmla="*/ 67754 w 568"/>
                <a:gd name="T49" fmla="*/ 437421 h 601"/>
                <a:gd name="T50" fmla="*/ 80867 w 568"/>
                <a:gd name="T51" fmla="*/ 463666 h 601"/>
                <a:gd name="T52" fmla="*/ 92888 w 568"/>
                <a:gd name="T53" fmla="*/ 487724 h 601"/>
                <a:gd name="T54" fmla="*/ 49176 w 568"/>
                <a:gd name="T55" fmla="*/ 519437 h 601"/>
                <a:gd name="T56" fmla="*/ 30598 w 568"/>
                <a:gd name="T57" fmla="*/ 412269 h 601"/>
                <a:gd name="T58" fmla="*/ 59011 w 568"/>
                <a:gd name="T59" fmla="*/ 364153 h 601"/>
                <a:gd name="T60" fmla="*/ 516896 w 568"/>
                <a:gd name="T61" fmla="*/ 416643 h 601"/>
                <a:gd name="T62" fmla="*/ 505968 w 568"/>
                <a:gd name="T63" fmla="*/ 443982 h 601"/>
                <a:gd name="T64" fmla="*/ 497225 w 568"/>
                <a:gd name="T65" fmla="*/ 471321 h 601"/>
                <a:gd name="T66" fmla="*/ 491761 w 568"/>
                <a:gd name="T67" fmla="*/ 492099 h 601"/>
                <a:gd name="T68" fmla="*/ 526731 w 568"/>
                <a:gd name="T69" fmla="*/ 396960 h 601"/>
                <a:gd name="T70" fmla="*/ 560608 w 568"/>
                <a:gd name="T71" fmla="*/ 393679 h 601"/>
                <a:gd name="T72" fmla="*/ 308170 w 568"/>
                <a:gd name="T73" fmla="*/ 0 h 601"/>
                <a:gd name="T74" fmla="*/ 456792 w 568"/>
                <a:gd name="T75" fmla="*/ 117010 h 601"/>
                <a:gd name="T76" fmla="*/ 430564 w 568"/>
                <a:gd name="T77" fmla="*/ 195746 h 601"/>
                <a:gd name="T78" fmla="*/ 398873 w 568"/>
                <a:gd name="T79" fmla="*/ 88578 h 601"/>
                <a:gd name="T80" fmla="*/ 212004 w 568"/>
                <a:gd name="T81" fmla="*/ 200120 h 601"/>
                <a:gd name="T82" fmla="*/ 166106 w 568"/>
                <a:gd name="T83" fmla="*/ 168407 h 601"/>
                <a:gd name="T84" fmla="*/ 216375 w 568"/>
                <a:gd name="T85" fmla="*/ 44836 h 60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123E61"/>
            </a:solidFill>
            <a:ln>
              <a:noFill/>
            </a:ln>
          </p:spPr>
          <p:txBody>
            <a:bodyPr lIns="68557" tIns="34279" rIns="68557" bIns="34279"/>
            <a:lstStyle/>
            <a:p>
              <a:pPr fontAlgn="base">
                <a:spcBef>
                  <a:spcPct val="0"/>
                </a:spcBef>
                <a:spcAft>
                  <a:spcPct val="0"/>
                </a:spcAft>
                <a:buFont typeface="Arial" pitchFamily="34" charset="0"/>
                <a:buNone/>
              </a:pPr>
              <a:endParaRPr lang="zh-CN" altLang="en-US" dirty="0" smtClean="0">
                <a:solidFill>
                  <a:srgbClr val="294A5A"/>
                </a:solidFill>
                <a:latin typeface="微软雅黑" panose="020B0503020204020204" pitchFamily="34" charset="-122"/>
                <a:ea typeface="微软雅黑" panose="020B0503020204020204" pitchFamily="34" charset="-122"/>
                <a:cs typeface="+mn-ea"/>
                <a:sym typeface="+mn-lt"/>
              </a:endParaRPr>
            </a:p>
          </p:txBody>
        </p:sp>
      </p:grpSp>
      <p:sp>
        <p:nvSpPr>
          <p:cNvPr id="32" name="TextBox 67"/>
          <p:cNvSpPr txBox="1"/>
          <p:nvPr/>
        </p:nvSpPr>
        <p:spPr>
          <a:xfrm>
            <a:off x="6870225" y="3854750"/>
            <a:ext cx="990464" cy="553998"/>
          </a:xfrm>
          <a:prstGeom prst="rect">
            <a:avLst/>
          </a:prstGeom>
          <a:noFill/>
        </p:spPr>
        <p:txBody>
          <a:bodyPr wrap="none" rtlCol="0">
            <a:spAutoFit/>
          </a:bodyPr>
          <a:lstStyle/>
          <a:p>
            <a:pPr algn="ctr"/>
            <a:r>
              <a:rPr lang="en-US" altLang="zh-CN" sz="1500" dirty="0">
                <a:solidFill>
                  <a:srgbClr val="123E61"/>
                </a:solidFill>
                <a:latin typeface="微软雅黑" panose="020B0503020204020204" pitchFamily="34" charset="-122"/>
                <a:ea typeface="微软雅黑" panose="020B0503020204020204" pitchFamily="34" charset="-122"/>
                <a:cs typeface="+mn-ea"/>
                <a:sym typeface="+mn-lt"/>
              </a:rPr>
              <a:t>PART </a:t>
            </a:r>
            <a:r>
              <a:rPr lang="en-US" altLang="zh-CN" sz="1500" dirty="0" smtClean="0">
                <a:solidFill>
                  <a:srgbClr val="123E61"/>
                </a:solidFill>
                <a:latin typeface="微软雅黑" panose="020B0503020204020204" pitchFamily="34" charset="-122"/>
                <a:ea typeface="微软雅黑" panose="020B0503020204020204" pitchFamily="34" charset="-122"/>
                <a:cs typeface="+mn-ea"/>
                <a:sym typeface="+mn-lt"/>
              </a:rPr>
              <a:t>04 </a:t>
            </a:r>
          </a:p>
          <a:p>
            <a:pPr algn="ctr"/>
            <a:r>
              <a:rPr lang="zh-CN" altLang="en-US" sz="1500" b="1" spc="75" dirty="0" smtClean="0">
                <a:solidFill>
                  <a:srgbClr val="123E61"/>
                </a:solidFill>
                <a:latin typeface="微软雅黑" panose="020B0503020204020204" pitchFamily="34" charset="-122"/>
                <a:ea typeface="微软雅黑" panose="020B0503020204020204" pitchFamily="34" charset="-122"/>
                <a:cs typeface="+mn-ea"/>
                <a:sym typeface="+mn-lt"/>
              </a:rPr>
              <a:t>实践</a:t>
            </a:r>
            <a:endParaRPr lang="zh-CN" altLang="en-US" sz="1500" b="1" spc="75" dirty="0">
              <a:solidFill>
                <a:srgbClr val="123E61"/>
              </a:solidFill>
              <a:latin typeface="微软雅黑" panose="020B0503020204020204" pitchFamily="34" charset="-122"/>
              <a:ea typeface="微软雅黑" panose="020B0503020204020204" pitchFamily="34" charset="-122"/>
              <a:cs typeface="+mn-ea"/>
              <a:sym typeface="+mn-lt"/>
            </a:endParaRPr>
          </a:p>
        </p:txBody>
      </p:sp>
      <p:grpSp>
        <p:nvGrpSpPr>
          <p:cNvPr id="33" name="组合 32"/>
          <p:cNvGrpSpPr/>
          <p:nvPr/>
        </p:nvGrpSpPr>
        <p:grpSpPr>
          <a:xfrm>
            <a:off x="7063894" y="3039268"/>
            <a:ext cx="585863" cy="585863"/>
            <a:chOff x="4840168" y="3971584"/>
            <a:chExt cx="522572" cy="522572"/>
          </a:xfrm>
          <a:effectLst>
            <a:outerShdw blurRad="50800" dist="38100" dir="2700000" algn="tl" rotWithShape="0">
              <a:prstClr val="black">
                <a:alpha val="40000"/>
              </a:prstClr>
            </a:outerShdw>
          </a:effectLst>
        </p:grpSpPr>
        <p:sp>
          <p:nvSpPr>
            <p:cNvPr id="34" name="矩形 33"/>
            <p:cNvSpPr/>
            <p:nvPr/>
          </p:nvSpPr>
          <p:spPr>
            <a:xfrm>
              <a:off x="4840168" y="3971584"/>
              <a:ext cx="522572" cy="522572"/>
            </a:xfrm>
            <a:prstGeom prst="rect">
              <a:avLst/>
            </a:prstGeom>
            <a:gradFill>
              <a:gsLst>
                <a:gs pos="0">
                  <a:schemeClr val="bg1">
                    <a:lumMod val="95000"/>
                  </a:schemeClr>
                </a:gs>
                <a:gs pos="50000">
                  <a:schemeClr val="bg1">
                    <a:lumMod val="95000"/>
                  </a:schemeClr>
                </a:gs>
                <a:gs pos="100000">
                  <a:schemeClr val="bg1">
                    <a:lumMod val="95000"/>
                  </a:schemeClr>
                </a:gs>
              </a:gsLst>
              <a:lin ang="5400000" scaled="0"/>
            </a:gradFill>
            <a:ln>
              <a:solidFill>
                <a:schemeClr val="bg1"/>
              </a:solid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0" dirty="0">
                <a:latin typeface="微软雅黑" panose="020B0503020204020204" pitchFamily="34" charset="-122"/>
                <a:ea typeface="微软雅黑" panose="020B0503020204020204" pitchFamily="34" charset="-122"/>
                <a:cs typeface="+mn-ea"/>
                <a:sym typeface="+mn-lt"/>
              </a:endParaRPr>
            </a:p>
          </p:txBody>
        </p:sp>
        <p:grpSp>
          <p:nvGrpSpPr>
            <p:cNvPr id="35" name="组合 34"/>
            <p:cNvGrpSpPr/>
            <p:nvPr/>
          </p:nvGrpSpPr>
          <p:grpSpPr>
            <a:xfrm>
              <a:off x="4981489" y="4078661"/>
              <a:ext cx="239931" cy="308418"/>
              <a:chOff x="731016" y="1671338"/>
              <a:chExt cx="366231" cy="470769"/>
            </a:xfrm>
            <a:solidFill>
              <a:srgbClr val="B91F38"/>
            </a:solidFill>
          </p:grpSpPr>
          <p:sp>
            <p:nvSpPr>
              <p:cNvPr id="36" name="Freeform 108"/>
              <p:cNvSpPr/>
              <p:nvPr/>
            </p:nvSpPr>
            <p:spPr bwMode="auto">
              <a:xfrm flipH="1">
                <a:off x="731016" y="2089492"/>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7" name="Freeform 109"/>
              <p:cNvSpPr>
                <a:spLocks noEditPoints="1"/>
              </p:cNvSpPr>
              <p:nvPr/>
            </p:nvSpPr>
            <p:spPr bwMode="auto">
              <a:xfrm flipH="1">
                <a:off x="731016" y="1671338"/>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123E6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8" name="Rectangle 110"/>
              <p:cNvSpPr>
                <a:spLocks noChangeArrowheads="1"/>
              </p:cNvSpPr>
              <p:nvPr/>
            </p:nvSpPr>
            <p:spPr bwMode="auto">
              <a:xfrm flipH="1">
                <a:off x="731016" y="1933030"/>
                <a:ext cx="51923" cy="51923"/>
              </a:xfrm>
              <a:prstGeom prst="rect">
                <a:avLst/>
              </a:prstGeom>
              <a:solidFill>
                <a:srgbClr val="123E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sp>
            <p:nvSpPr>
              <p:cNvPr id="39" name="Rectangle 111"/>
              <p:cNvSpPr>
                <a:spLocks noChangeArrowheads="1"/>
              </p:cNvSpPr>
              <p:nvPr/>
            </p:nvSpPr>
            <p:spPr bwMode="auto">
              <a:xfrm flipH="1">
                <a:off x="731016" y="2011261"/>
                <a:ext cx="51923" cy="526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ea"/>
                  <a:sym typeface="+mn-lt"/>
                </a:endParaRPr>
              </a:p>
            </p:txBody>
          </p:sp>
        </p:grpSp>
      </p:grpSp>
    </p:spTree>
    <p:extLst>
      <p:ext uri="{BB962C8B-B14F-4D97-AF65-F5344CB8AC3E}">
        <p14:creationId xmlns:p14="http://schemas.microsoft.com/office/powerpoint/2010/main" val="13801815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wipe(left)">
                                      <p:cBhvr>
                                        <p:cTn id="12" dur="500"/>
                                        <p:tgtEl>
                                          <p:spTgt spid="41"/>
                                        </p:tgtEl>
                                      </p:cBhvr>
                                    </p:animEffect>
                                  </p:childTnLst>
                                </p:cTn>
                              </p:par>
                              <p:par>
                                <p:cTn id="13" presetID="10" presetClass="entr" presetSubtype="0" fill="hold" nodeType="withEffect">
                                  <p:stCondLst>
                                    <p:cond delay="1200"/>
                                  </p:stCondLst>
                                  <p:childTnLst>
                                    <p:set>
                                      <p:cBhvr>
                                        <p:cTn id="14" dur="1" fill="hold">
                                          <p:stCondLst>
                                            <p:cond delay="0"/>
                                          </p:stCondLst>
                                        </p:cTn>
                                        <p:tgtEl>
                                          <p:spTgt spid="43"/>
                                        </p:tgtEl>
                                        <p:attrNameLst>
                                          <p:attrName>style.visibility</p:attrName>
                                        </p:attrNameLst>
                                      </p:cBhvr>
                                      <p:to>
                                        <p:strVal val="visible"/>
                                      </p:to>
                                    </p:set>
                                    <p:animEffect transition="in" filter="fade">
                                      <p:cBhvr>
                                        <p:cTn id="15" dur="500"/>
                                        <p:tgtEl>
                                          <p:spTgt spid="43"/>
                                        </p:tgtEl>
                                      </p:cBhvr>
                                    </p:animEffect>
                                  </p:childTnLst>
                                </p:cTn>
                              </p:par>
                              <p:par>
                                <p:cTn id="16" presetID="10" presetClass="entr" presetSubtype="0" fill="hold" nodeType="withEffect">
                                  <p:stCondLst>
                                    <p:cond delay="1200"/>
                                  </p:stCondLst>
                                  <p:childTnLst>
                                    <p:set>
                                      <p:cBhvr>
                                        <p:cTn id="17" dur="1" fill="hold">
                                          <p:stCondLst>
                                            <p:cond delay="0"/>
                                          </p:stCondLst>
                                        </p:cTn>
                                        <p:tgtEl>
                                          <p:spTgt spid="60"/>
                                        </p:tgtEl>
                                        <p:attrNameLst>
                                          <p:attrName>style.visibility</p:attrName>
                                        </p:attrNameLst>
                                      </p:cBhvr>
                                      <p:to>
                                        <p:strVal val="visible"/>
                                      </p:to>
                                    </p:set>
                                    <p:animEffect transition="in" filter="fade">
                                      <p:cBhvr>
                                        <p:cTn id="18" dur="500"/>
                                        <p:tgtEl>
                                          <p:spTgt spid="60"/>
                                        </p:tgtEl>
                                      </p:cBhvr>
                                    </p:animEffect>
                                  </p:childTnLst>
                                </p:cTn>
                              </p:par>
                              <p:par>
                                <p:cTn id="19" presetID="10" presetClass="entr" presetSubtype="0" fill="hold" nodeType="withEffect">
                                  <p:stCondLst>
                                    <p:cond delay="120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500"/>
                                        <p:tgtEl>
                                          <p:spTgt spid="57"/>
                                        </p:tgtEl>
                                      </p:cBhvr>
                                    </p:animEffect>
                                  </p:childTnLst>
                                </p:cTn>
                              </p:par>
                              <p:par>
                                <p:cTn id="22" presetID="8" presetClass="emph" presetSubtype="0" fill="hold" nodeType="withEffect">
                                  <p:stCondLst>
                                    <p:cond delay="1700"/>
                                  </p:stCondLst>
                                  <p:childTnLst>
                                    <p:animRot by="1200000">
                                      <p:cBhvr>
                                        <p:cTn id="23" dur="5000" fill="hold"/>
                                        <p:tgtEl>
                                          <p:spTgt spid="60"/>
                                        </p:tgtEl>
                                        <p:attrNameLst>
                                          <p:attrName>r</p:attrName>
                                        </p:attrNameLst>
                                      </p:cBhvr>
                                    </p:animRot>
                                  </p:childTnLst>
                                </p:cTn>
                              </p:par>
                              <p:par>
                                <p:cTn id="24" presetID="8" presetClass="emph" presetSubtype="0" fill="hold" nodeType="withEffect">
                                  <p:stCondLst>
                                    <p:cond delay="1700"/>
                                  </p:stCondLst>
                                  <p:childTnLst>
                                    <p:animRot by="21600000">
                                      <p:cBhvr>
                                        <p:cTn id="25" dur="5000" fill="hold"/>
                                        <p:tgtEl>
                                          <p:spTgt spid="57"/>
                                        </p:tgtEl>
                                        <p:attrNameLst>
                                          <p:attrName>r</p:attrName>
                                        </p:attrNameLst>
                                      </p:cBhvr>
                                    </p:animRot>
                                  </p:childTnLst>
                                </p:cTn>
                              </p:par>
                            </p:childTnLst>
                          </p:cTn>
                        </p:par>
                        <p:par>
                          <p:cTn id="26" fill="hold">
                            <p:stCondLst>
                              <p:cond delay="6700"/>
                            </p:stCondLst>
                            <p:childTnLst>
                              <p:par>
                                <p:cTn id="27" presetID="10" presetClass="entr" presetSubtype="0" fill="hold" nodeType="after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26" presetClass="emph" presetSubtype="0" fill="hold" nodeType="withEffect">
                                  <p:stCondLst>
                                    <p:cond delay="750"/>
                                  </p:stCondLst>
                                  <p:childTnLst>
                                    <p:animEffect transition="out" filter="fade">
                                      <p:cBhvr>
                                        <p:cTn id="31" dur="500" tmFilter="0, 0; .2, .5; .8, .5; 1, 0"/>
                                        <p:tgtEl>
                                          <p:spTgt spid="11"/>
                                        </p:tgtEl>
                                      </p:cBhvr>
                                    </p:animEffect>
                                    <p:animScale>
                                      <p:cBhvr>
                                        <p:cTn id="32" dur="250" autoRev="1" fill="hold"/>
                                        <p:tgtEl>
                                          <p:spTgt spid="11"/>
                                        </p:tgtEl>
                                      </p:cBhvr>
                                      <p:by x="105000" y="105000"/>
                                    </p:animScale>
                                  </p:childTnLst>
                                </p:cTn>
                              </p:par>
                              <p:par>
                                <p:cTn id="33" presetID="22" presetClass="entr" presetSubtype="8" fill="hold" grpId="0" nodeType="withEffect">
                                  <p:stCondLst>
                                    <p:cond delay="750"/>
                                  </p:stCondLst>
                                  <p:childTnLst>
                                    <p:set>
                                      <p:cBhvr>
                                        <p:cTn id="34" dur="1" fill="hold">
                                          <p:stCondLst>
                                            <p:cond delay="0"/>
                                          </p:stCondLst>
                                        </p:cTn>
                                        <p:tgtEl>
                                          <p:spTgt spid="63"/>
                                        </p:tgtEl>
                                        <p:attrNameLst>
                                          <p:attrName>style.visibility</p:attrName>
                                        </p:attrNameLst>
                                      </p:cBhvr>
                                      <p:to>
                                        <p:strVal val="visible"/>
                                      </p:to>
                                    </p:set>
                                    <p:animEffect transition="in" filter="wipe(left)">
                                      <p:cBhvr>
                                        <p:cTn id="35" dur="500"/>
                                        <p:tgtEl>
                                          <p:spTgt spid="63"/>
                                        </p:tgtEl>
                                      </p:cBhvr>
                                    </p:animEffect>
                                  </p:childTnLst>
                                </p:cTn>
                              </p:par>
                            </p:childTnLst>
                          </p:cTn>
                        </p:par>
                        <p:par>
                          <p:cTn id="36" fill="hold">
                            <p:stCondLst>
                              <p:cond delay="7950"/>
                            </p:stCondLst>
                            <p:childTnLst>
                              <p:par>
                                <p:cTn id="37" presetID="22" presetClass="entr" presetSubtype="8"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845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6" presetClass="emph" presetSubtype="0" fill="hold" nodeType="withEffect">
                                  <p:stCondLst>
                                    <p:cond delay="25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22" presetClass="entr" presetSubtype="8" fill="hold" grpId="0" nodeType="withEffect">
                                  <p:stCondLst>
                                    <p:cond delay="250"/>
                                  </p:stCondLst>
                                  <p:childTnLst>
                                    <p:set>
                                      <p:cBhvr>
                                        <p:cTn id="48" dur="1" fill="hold">
                                          <p:stCondLst>
                                            <p:cond delay="0"/>
                                          </p:stCondLst>
                                        </p:cTn>
                                        <p:tgtEl>
                                          <p:spTgt spid="64"/>
                                        </p:tgtEl>
                                        <p:attrNameLst>
                                          <p:attrName>style.visibility</p:attrName>
                                        </p:attrNameLst>
                                      </p:cBhvr>
                                      <p:to>
                                        <p:strVal val="visible"/>
                                      </p:to>
                                    </p:set>
                                    <p:animEffect transition="in" filter="wipe(left)">
                                      <p:cBhvr>
                                        <p:cTn id="49" dur="500"/>
                                        <p:tgtEl>
                                          <p:spTgt spid="64"/>
                                        </p:tgtEl>
                                      </p:cBhvr>
                                    </p:animEffect>
                                  </p:childTnLst>
                                </p:cTn>
                              </p:par>
                            </p:childTnLst>
                          </p:cTn>
                        </p:par>
                        <p:par>
                          <p:cTn id="50" fill="hold">
                            <p:stCondLst>
                              <p:cond delay="9200"/>
                            </p:stCondLst>
                            <p:childTnLst>
                              <p:par>
                                <p:cTn id="51" presetID="22" presetClass="entr" presetSubtype="8"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wipe(left)">
                                      <p:cBhvr>
                                        <p:cTn id="53" dur="500"/>
                                        <p:tgtEl>
                                          <p:spTgt spid="17"/>
                                        </p:tgtEl>
                                      </p:cBhvr>
                                    </p:animEffect>
                                  </p:childTnLst>
                                </p:cTn>
                              </p:par>
                            </p:childTnLst>
                          </p:cTn>
                        </p:par>
                        <p:par>
                          <p:cTn id="54" fill="hold">
                            <p:stCondLst>
                              <p:cond delay="9700"/>
                            </p:stCondLst>
                            <p:childTnLst>
                              <p:par>
                                <p:cTn id="55" presetID="10" presetClass="entr" presetSubtype="0"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childTnLst>
                                </p:cTn>
                              </p:par>
                              <p:par>
                                <p:cTn id="58" presetID="26" presetClass="emph" presetSubtype="0" fill="hold" nodeType="withEffect">
                                  <p:stCondLst>
                                    <p:cond delay="250"/>
                                  </p:stCondLst>
                                  <p:childTnLst>
                                    <p:animEffect transition="out" filter="fade">
                                      <p:cBhvr>
                                        <p:cTn id="59" dur="500" tmFilter="0, 0; .2, .5; .8, .5; 1, 0"/>
                                        <p:tgtEl>
                                          <p:spTgt spid="29"/>
                                        </p:tgtEl>
                                      </p:cBhvr>
                                    </p:animEffect>
                                    <p:animScale>
                                      <p:cBhvr>
                                        <p:cTn id="60" dur="250" autoRev="1" fill="hold"/>
                                        <p:tgtEl>
                                          <p:spTgt spid="29"/>
                                        </p:tgtEl>
                                      </p:cBhvr>
                                      <p:by x="105000" y="105000"/>
                                    </p:animScale>
                                  </p:childTnLst>
                                </p:cTn>
                              </p:par>
                              <p:par>
                                <p:cTn id="61" presetID="22" presetClass="entr" presetSubtype="8" fill="hold" grpId="0" nodeType="withEffect">
                                  <p:stCondLst>
                                    <p:cond delay="25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10450"/>
                            </p:stCondLst>
                            <p:childTnLst>
                              <p:par>
                                <p:cTn id="65" presetID="22" presetClass="entr" presetSubtype="8"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left)">
                                      <p:cBhvr>
                                        <p:cTn id="67" dur="500"/>
                                        <p:tgtEl>
                                          <p:spTgt spid="28"/>
                                        </p:tgtEl>
                                      </p:cBhvr>
                                    </p:animEffect>
                                  </p:childTnLst>
                                </p:cTn>
                              </p:par>
                            </p:childTnLst>
                          </p:cTn>
                        </p:par>
                        <p:par>
                          <p:cTn id="68" fill="hold">
                            <p:stCondLst>
                              <p:cond delay="10950"/>
                            </p:stCondLst>
                            <p:childTnLst>
                              <p:par>
                                <p:cTn id="69" presetID="10"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500"/>
                                        <p:tgtEl>
                                          <p:spTgt spid="33"/>
                                        </p:tgtEl>
                                      </p:cBhvr>
                                    </p:animEffect>
                                  </p:childTnLst>
                                </p:cTn>
                              </p:par>
                              <p:par>
                                <p:cTn id="72" presetID="26" presetClass="emph" presetSubtype="0" fill="hold" nodeType="withEffect">
                                  <p:stCondLst>
                                    <p:cond delay="250"/>
                                  </p:stCondLst>
                                  <p:childTnLst>
                                    <p:animEffect transition="out" filter="fade">
                                      <p:cBhvr>
                                        <p:cTn id="73" dur="500" tmFilter="0, 0; .2, .5; .8, .5; 1, 0"/>
                                        <p:tgtEl>
                                          <p:spTgt spid="33"/>
                                        </p:tgtEl>
                                      </p:cBhvr>
                                    </p:animEffect>
                                    <p:animScale>
                                      <p:cBhvr>
                                        <p:cTn id="74" dur="250" autoRev="1" fill="hold"/>
                                        <p:tgtEl>
                                          <p:spTgt spid="33"/>
                                        </p:tgtEl>
                                      </p:cBhvr>
                                      <p:by x="105000" y="105000"/>
                                    </p:animScale>
                                  </p:childTnLst>
                                </p:cTn>
                              </p:par>
                              <p:par>
                                <p:cTn id="75" presetID="22" presetClass="entr" presetSubtype="8" fill="hold" grpId="0" nodeType="withEffect">
                                  <p:stCondLst>
                                    <p:cond delay="250"/>
                                  </p:stCondLst>
                                  <p:childTnLst>
                                    <p:set>
                                      <p:cBhvr>
                                        <p:cTn id="76" dur="1" fill="hold">
                                          <p:stCondLst>
                                            <p:cond delay="0"/>
                                          </p:stCondLst>
                                        </p:cTn>
                                        <p:tgtEl>
                                          <p:spTgt spid="66"/>
                                        </p:tgtEl>
                                        <p:attrNameLst>
                                          <p:attrName>style.visibility</p:attrName>
                                        </p:attrNameLst>
                                      </p:cBhvr>
                                      <p:to>
                                        <p:strVal val="visible"/>
                                      </p:to>
                                    </p:set>
                                    <p:animEffect transition="in" filter="wipe(left)">
                                      <p:cBhvr>
                                        <p:cTn id="77" dur="500"/>
                                        <p:tgtEl>
                                          <p:spTgt spid="66"/>
                                        </p:tgtEl>
                                      </p:cBhvr>
                                    </p:animEffect>
                                  </p:childTnLst>
                                </p:cTn>
                              </p:par>
                            </p:childTnLst>
                          </p:cTn>
                        </p:par>
                        <p:par>
                          <p:cTn id="78" fill="hold">
                            <p:stCondLst>
                              <p:cond delay="117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3" grpId="0" animBg="1"/>
      <p:bldP spid="41" grpId="0" animBg="1"/>
      <p:bldP spid="42" grpId="0" animBg="1"/>
      <p:bldP spid="16" grpId="0"/>
      <p:bldP spid="17" grpId="0"/>
      <p:bldP spid="28"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示 4"/>
          <p:cNvGraphicFramePr/>
          <p:nvPr>
            <p:extLst>
              <p:ext uri="{D42A27DB-BD31-4B8C-83A1-F6EECF244321}">
                <p14:modId xmlns:p14="http://schemas.microsoft.com/office/powerpoint/2010/main" val="3987786240"/>
              </p:ext>
            </p:extLst>
          </p:nvPr>
        </p:nvGraphicFramePr>
        <p:xfrm>
          <a:off x="515146" y="1276400"/>
          <a:ext cx="5036379" cy="3429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3033335" y="820125"/>
            <a:ext cx="4125545" cy="830997"/>
          </a:xfrm>
          <a:prstGeom prst="rect">
            <a:avLst/>
          </a:prstGeom>
          <a:noFill/>
        </p:spPr>
        <p:txBody>
          <a:bodyPr wrap="square" rtlCol="0">
            <a:spAutoFit/>
          </a:bodyPr>
          <a:lstStyle/>
          <a:p>
            <a:r>
              <a:rPr lang="zh-CN" altLang="en-US" sz="2400" b="1" dirty="0">
                <a:solidFill>
                  <a:srgbClr val="FF0000"/>
                </a:solidFill>
                <a:latin typeface="微软雅黑" pitchFamily="34" charset="-122"/>
                <a:ea typeface="微软雅黑" pitchFamily="34" charset="-122"/>
              </a:rPr>
              <a:t>主题词：服务</a:t>
            </a:r>
            <a:r>
              <a:rPr lang="en-US" altLang="zh-CN" sz="2400" b="1" dirty="0">
                <a:solidFill>
                  <a:srgbClr val="FF0000"/>
                </a:solidFill>
                <a:latin typeface="微软雅黑" pitchFamily="34" charset="-122"/>
                <a:ea typeface="微软雅黑" pitchFamily="34" charset="-122"/>
              </a:rPr>
              <a:t>+</a:t>
            </a:r>
            <a:r>
              <a:rPr lang="zh-CN" altLang="en-US" sz="2400" b="1" dirty="0">
                <a:solidFill>
                  <a:srgbClr val="FF0000"/>
                </a:solidFill>
                <a:latin typeface="微软雅黑" pitchFamily="34" charset="-122"/>
                <a:ea typeface="微软雅黑" pitchFamily="34" charset="-122"/>
              </a:rPr>
              <a:t>学术性</a:t>
            </a:r>
            <a:endParaRPr lang="en-US" altLang="zh-CN" sz="2400" b="1" dirty="0">
              <a:solidFill>
                <a:srgbClr val="FF0000"/>
              </a:solidFill>
              <a:latin typeface="微软雅黑" pitchFamily="34" charset="-122"/>
              <a:ea typeface="微软雅黑" pitchFamily="34" charset="-122"/>
            </a:endParaRPr>
          </a:p>
          <a:p>
            <a:endParaRPr lang="zh-CN" altLang="en-US" sz="2400" b="1" dirty="0">
              <a:solidFill>
                <a:srgbClr val="FF0000"/>
              </a:solidFill>
              <a:latin typeface="微软雅黑" pitchFamily="34" charset="-122"/>
              <a:ea typeface="微软雅黑" pitchFamily="34" charset="-122"/>
            </a:endParaRPr>
          </a:p>
        </p:txBody>
      </p:sp>
      <p:graphicFrame>
        <p:nvGraphicFramePr>
          <p:cNvPr id="8" name="内容占位符 3">
            <a:extLst>
              <a:ext uri="{FF2B5EF4-FFF2-40B4-BE49-F238E27FC236}">
                <a16:creationId xmlns:a16="http://schemas.microsoft.com/office/drawing/2014/main" id="{881263F2-BA0A-4A16-98CE-9FBAEF3DD987}"/>
              </a:ext>
            </a:extLst>
          </p:cNvPr>
          <p:cNvGraphicFramePr>
            <a:graphicFrameLocks/>
          </p:cNvGraphicFramePr>
          <p:nvPr>
            <p:extLst>
              <p:ext uri="{D42A27DB-BD31-4B8C-83A1-F6EECF244321}">
                <p14:modId xmlns:p14="http://schemas.microsoft.com/office/powerpoint/2010/main" val="427110736"/>
              </p:ext>
            </p:extLst>
          </p:nvPr>
        </p:nvGraphicFramePr>
        <p:xfrm>
          <a:off x="4860032" y="1348408"/>
          <a:ext cx="4980510" cy="277328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 name="矩形 1"/>
          <p:cNvSpPr/>
          <p:nvPr/>
        </p:nvSpPr>
        <p:spPr>
          <a:xfrm>
            <a:off x="6588224" y="4305012"/>
            <a:ext cx="2044149" cy="369332"/>
          </a:xfrm>
          <a:prstGeom prst="rect">
            <a:avLst/>
          </a:prstGeom>
        </p:spPr>
        <p:txBody>
          <a:bodyPr wrap="none">
            <a:spAutoFit/>
          </a:bodyPr>
          <a:lstStyle/>
          <a:p>
            <a:r>
              <a:rPr lang="zh-CN" altLang="en-US" b="1" dirty="0" smtClean="0">
                <a:solidFill>
                  <a:schemeClr val="tx2"/>
                </a:solidFill>
              </a:rPr>
              <a:t>立足点与拓展方向</a:t>
            </a:r>
            <a:endParaRPr lang="zh-CN" altLang="en-US" b="1" dirty="0">
              <a:solidFill>
                <a:schemeClr val="tx2"/>
              </a:solidFill>
            </a:endParaRPr>
          </a:p>
        </p:txBody>
      </p:sp>
      <p:cxnSp>
        <p:nvCxnSpPr>
          <p:cNvPr id="9" name="直接连接符 8"/>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10" name="文本框 9"/>
          <p:cNvSpPr txBox="1"/>
          <p:nvPr/>
        </p:nvSpPr>
        <p:spPr>
          <a:xfrm>
            <a:off x="1328163" y="202667"/>
            <a:ext cx="6121441" cy="461665"/>
          </a:xfrm>
          <a:prstGeom prst="rect">
            <a:avLst/>
          </a:prstGeom>
          <a:noFill/>
        </p:spPr>
        <p:txBody>
          <a:bodyPr wrap="square" rtlCol="0">
            <a:spAutoFit/>
          </a:bodyPr>
          <a:lstStyle/>
          <a:p>
            <a:pPr algn="ct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四、</a:t>
            </a:r>
            <a:r>
              <a:rPr lang="zh-CN" altLang="en-US" sz="2400" b="1"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精准化知识</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服务实践</a:t>
            </a:r>
            <a:endParaRPr lang="en-US" altLang="zh-CN"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1" name="Picture 2" descr="C:\Users\Administrator\Desktop\14-16信息化建设\馆徽最终稿无留白.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819927"/>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5" name="直线连接符 3"/>
          <p:cNvCxnSpPr/>
          <p:nvPr/>
        </p:nvCxnSpPr>
        <p:spPr>
          <a:xfrm>
            <a:off x="949165" y="952364"/>
            <a:ext cx="75573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文本2"/>
          <p:cNvSpPr txBox="1">
            <a:spLocks noChangeArrowheads="1"/>
          </p:cNvSpPr>
          <p:nvPr/>
        </p:nvSpPr>
        <p:spPr bwMode="gray">
          <a:xfrm>
            <a:off x="1537172" y="3298673"/>
            <a:ext cx="152266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buClr>
                <a:schemeClr val="accent2"/>
              </a:buClr>
            </a:pPr>
            <a:r>
              <a:rPr lang="zh-CN" altLang="en-US" sz="1500" dirty="0">
                <a:solidFill>
                  <a:srgbClr val="C85C12"/>
                </a:solidFill>
                <a:latin typeface="微软雅黑" panose="020B0503020204020204" pitchFamily="34" charset="-122"/>
                <a:ea typeface="微软雅黑" panose="020B0503020204020204" pitchFamily="34" charset="-122"/>
              </a:rPr>
              <a:t>教育部科技查新工作站</a:t>
            </a:r>
            <a:r>
              <a:rPr lang="en-US" altLang="zh-CN" sz="1500" dirty="0">
                <a:solidFill>
                  <a:srgbClr val="C85C12"/>
                </a:solidFill>
                <a:latin typeface="微软雅黑" panose="020B0503020204020204" pitchFamily="34" charset="-122"/>
                <a:ea typeface="微软雅黑" panose="020B0503020204020204" pitchFamily="34" charset="-122"/>
              </a:rPr>
              <a:t>D01</a:t>
            </a:r>
          </a:p>
        </p:txBody>
      </p:sp>
      <p:sp>
        <p:nvSpPr>
          <p:cNvPr id="28" name="文本1"/>
          <p:cNvSpPr txBox="1">
            <a:spLocks noChangeArrowheads="1"/>
          </p:cNvSpPr>
          <p:nvPr/>
        </p:nvSpPr>
        <p:spPr bwMode="gray">
          <a:xfrm>
            <a:off x="141136" y="1778569"/>
            <a:ext cx="2402029"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500" dirty="0">
                <a:solidFill>
                  <a:schemeClr val="accent5">
                    <a:lumMod val="75000"/>
                  </a:schemeClr>
                </a:solidFill>
                <a:latin typeface="微软雅黑" panose="020B0503020204020204" pitchFamily="34" charset="-122"/>
                <a:ea typeface="微软雅黑" panose="020B0503020204020204" pitchFamily="34" charset="-122"/>
              </a:rPr>
              <a:t>四川省科技成果查新咨询服务中心</a:t>
            </a:r>
            <a:r>
              <a:rPr lang="en-US" altLang="zh-CN" sz="1500" dirty="0">
                <a:solidFill>
                  <a:schemeClr val="accent5">
                    <a:lumMod val="75000"/>
                  </a:schemeClr>
                </a:solidFill>
                <a:latin typeface="微软雅黑" panose="020B0503020204020204" pitchFamily="34" charset="-122"/>
                <a:ea typeface="微软雅黑" panose="020B0503020204020204" pitchFamily="34" charset="-122"/>
              </a:rPr>
              <a:t>(</a:t>
            </a:r>
            <a:r>
              <a:rPr lang="zh-CN" altLang="en-US" sz="1500" dirty="0">
                <a:solidFill>
                  <a:schemeClr val="accent5">
                    <a:lumMod val="75000"/>
                  </a:schemeClr>
                </a:solidFill>
                <a:latin typeface="微软雅黑" panose="020B0503020204020204" pitchFamily="34" charset="-122"/>
                <a:ea typeface="微软雅黑" panose="020B0503020204020204" pitchFamily="34" charset="-122"/>
              </a:rPr>
              <a:t>电子分中心</a:t>
            </a:r>
            <a:r>
              <a:rPr lang="en-US" altLang="zh-CN" sz="1500" dirty="0">
                <a:solidFill>
                  <a:schemeClr val="accent5">
                    <a:lumMod val="75000"/>
                  </a:schemeClr>
                </a:solidFill>
                <a:latin typeface="微软雅黑" panose="020B0503020204020204" pitchFamily="34" charset="-122"/>
                <a:ea typeface="微软雅黑" panose="020B0503020204020204" pitchFamily="34" charset="-122"/>
              </a:rPr>
              <a:t>)</a:t>
            </a:r>
          </a:p>
        </p:txBody>
      </p:sp>
      <p:sp>
        <p:nvSpPr>
          <p:cNvPr id="6" name="矩形 5"/>
          <p:cNvSpPr/>
          <p:nvPr/>
        </p:nvSpPr>
        <p:spPr>
          <a:xfrm>
            <a:off x="3707904" y="3340202"/>
            <a:ext cx="1845428" cy="553998"/>
          </a:xfrm>
          <a:prstGeom prst="rect">
            <a:avLst/>
          </a:prstGeom>
        </p:spPr>
        <p:txBody>
          <a:bodyPr wrap="square">
            <a:spAutoFit/>
          </a:bodyPr>
          <a:lstStyle/>
          <a:p>
            <a:pPr algn="ctr" eaLnBrk="0" hangingPunct="0">
              <a:buClr>
                <a:schemeClr val="accent1"/>
              </a:buClr>
            </a:pPr>
            <a:r>
              <a:rPr lang="zh-CN" altLang="en-US" sz="1500" dirty="0">
                <a:solidFill>
                  <a:srgbClr val="C85C12"/>
                </a:solidFill>
                <a:latin typeface="微软雅黑" panose="020B0503020204020204" pitchFamily="34" charset="-122"/>
                <a:ea typeface="微软雅黑" panose="020B0503020204020204" pitchFamily="34" charset="-122"/>
              </a:rPr>
              <a:t>电子科大知识产权信息服务中心</a:t>
            </a:r>
            <a:endParaRPr lang="en-US" altLang="zh-CN" sz="1500" dirty="0">
              <a:solidFill>
                <a:srgbClr val="C85C12"/>
              </a:solidFill>
              <a:latin typeface="微软雅黑" panose="020B0503020204020204" pitchFamily="34" charset="-122"/>
              <a:ea typeface="微软雅黑" panose="020B0503020204020204" pitchFamily="34" charset="-122"/>
            </a:endParaRPr>
          </a:p>
        </p:txBody>
      </p:sp>
      <p:sp>
        <p:nvSpPr>
          <p:cNvPr id="11" name="文本3"/>
          <p:cNvSpPr txBox="1">
            <a:spLocks noChangeArrowheads="1"/>
          </p:cNvSpPr>
          <p:nvPr/>
        </p:nvSpPr>
        <p:spPr bwMode="gray">
          <a:xfrm>
            <a:off x="2502322" y="1788059"/>
            <a:ext cx="185365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1500" dirty="0">
                <a:solidFill>
                  <a:schemeClr val="accent5">
                    <a:lumMod val="75000"/>
                  </a:schemeClr>
                </a:solidFill>
                <a:latin typeface="微软雅黑" panose="020B0503020204020204" pitchFamily="34" charset="-122"/>
                <a:ea typeface="微软雅黑" panose="020B0503020204020204" pitchFamily="34" charset="-122"/>
              </a:rPr>
              <a:t>国知局全国专利文献服务网点</a:t>
            </a:r>
          </a:p>
        </p:txBody>
      </p:sp>
      <p:sp>
        <p:nvSpPr>
          <p:cNvPr id="51" name="矩形 50">
            <a:extLst>
              <a:ext uri="{FF2B5EF4-FFF2-40B4-BE49-F238E27FC236}">
                <a16:creationId xmlns:a16="http://schemas.microsoft.com/office/drawing/2014/main" id="{FF8E9C86-F257-534F-A9CB-A9C441E48C5E}"/>
              </a:ext>
            </a:extLst>
          </p:cNvPr>
          <p:cNvSpPr/>
          <p:nvPr/>
        </p:nvSpPr>
        <p:spPr>
          <a:xfrm>
            <a:off x="4718118" y="1800534"/>
            <a:ext cx="2086130" cy="553998"/>
          </a:xfrm>
          <a:prstGeom prst="rect">
            <a:avLst/>
          </a:prstGeom>
          <a:ln>
            <a:noFill/>
          </a:ln>
        </p:spPr>
        <p:txBody>
          <a:bodyPr wrap="square">
            <a:spAutoFit/>
          </a:bodyPr>
          <a:lstStyle/>
          <a:p>
            <a:pPr algn="ctr" eaLnBrk="0" hangingPunct="0">
              <a:buClr>
                <a:schemeClr val="accent1"/>
              </a:buClr>
            </a:pPr>
            <a:r>
              <a:rPr lang="zh-CN" altLang="en-US" sz="1500" dirty="0">
                <a:solidFill>
                  <a:schemeClr val="accent5">
                    <a:lumMod val="75000"/>
                  </a:schemeClr>
                </a:solidFill>
                <a:latin typeface="微软雅黑" panose="020B0503020204020204" pitchFamily="34" charset="-122"/>
                <a:ea typeface="微软雅黑" panose="020B0503020204020204" pitchFamily="34" charset="-122"/>
              </a:rPr>
              <a:t>高校知识产权信息服务中心联盟</a:t>
            </a:r>
            <a:endParaRPr lang="en-US" altLang="zh-CN" sz="1500"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44" name="文本框 43">
            <a:extLst>
              <a:ext uri="{FF2B5EF4-FFF2-40B4-BE49-F238E27FC236}">
                <a16:creationId xmlns:a16="http://schemas.microsoft.com/office/drawing/2014/main" id="{FE6088FA-0F64-1D49-A7A0-3127ABA53FF8}"/>
              </a:ext>
            </a:extLst>
          </p:cNvPr>
          <p:cNvSpPr txBox="1"/>
          <p:nvPr/>
        </p:nvSpPr>
        <p:spPr>
          <a:xfrm>
            <a:off x="9612824" y="3511160"/>
            <a:ext cx="184731" cy="300082"/>
          </a:xfrm>
          <a:prstGeom prst="rect">
            <a:avLst/>
          </a:prstGeom>
          <a:noFill/>
        </p:spPr>
        <p:txBody>
          <a:bodyPr wrap="none" rtlCol="0">
            <a:spAutoFit/>
          </a:bodyPr>
          <a:lstStyle/>
          <a:p>
            <a:endParaRPr kumimoji="1" lang="zh-CN" altLang="en-US" sz="1350" dirty="0"/>
          </a:p>
        </p:txBody>
      </p:sp>
      <p:sp>
        <p:nvSpPr>
          <p:cNvPr id="50" name="矩形 49"/>
          <p:cNvSpPr/>
          <p:nvPr/>
        </p:nvSpPr>
        <p:spPr>
          <a:xfrm>
            <a:off x="1097796" y="263379"/>
            <a:ext cx="7229521" cy="461665"/>
          </a:xfrm>
          <a:prstGeom prst="rect">
            <a:avLst/>
          </a:prstGeom>
        </p:spPr>
        <p:txBody>
          <a:bodyPr vert="horz" wrap="square">
            <a:spAutoFit/>
          </a:bodyPr>
          <a:lstStyle/>
          <a:p>
            <a:pPr algn="ctr" eaLnBrk="0" fontAlgn="base" hangingPunct="0">
              <a:spcBef>
                <a:spcPct val="0"/>
              </a:spcBef>
              <a:spcAft>
                <a:spcPct val="0"/>
              </a:spcAft>
              <a:defRPr/>
            </a:pPr>
            <a:r>
              <a:rPr lang="en-US" altLang="zh-CN"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4.1  </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电子</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科技</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大学</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知识服务</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发展历程</a:t>
            </a:r>
          </a:p>
        </p:txBody>
      </p:sp>
      <p:grpSp>
        <p:nvGrpSpPr>
          <p:cNvPr id="46" name="组合 45"/>
          <p:cNvGrpSpPr/>
          <p:nvPr/>
        </p:nvGrpSpPr>
        <p:grpSpPr>
          <a:xfrm>
            <a:off x="234451" y="2398320"/>
            <a:ext cx="7021264" cy="883664"/>
            <a:chOff x="1841425" y="4376828"/>
            <a:chExt cx="9361685" cy="1178218"/>
          </a:xfrm>
        </p:grpSpPr>
        <p:grpSp>
          <p:nvGrpSpPr>
            <p:cNvPr id="47" name="组合 46"/>
            <p:cNvGrpSpPr/>
            <p:nvPr/>
          </p:nvGrpSpPr>
          <p:grpSpPr>
            <a:xfrm>
              <a:off x="1841425" y="4376828"/>
              <a:ext cx="8283477" cy="1100480"/>
              <a:chOff x="1537857" y="1639654"/>
              <a:chExt cx="9889237" cy="1241396"/>
            </a:xfrm>
          </p:grpSpPr>
          <p:grpSp>
            <p:nvGrpSpPr>
              <p:cNvPr id="55" name="组合 54"/>
              <p:cNvGrpSpPr>
                <a:grpSpLocks noChangeAspect="1"/>
              </p:cNvGrpSpPr>
              <p:nvPr/>
            </p:nvGrpSpPr>
            <p:grpSpPr>
              <a:xfrm>
                <a:off x="1537857" y="1639654"/>
                <a:ext cx="8486701" cy="1241396"/>
                <a:chOff x="1039091" y="1806243"/>
                <a:chExt cx="9714317" cy="1420968"/>
              </a:xfrm>
            </p:grpSpPr>
            <p:grpSp>
              <p:nvGrpSpPr>
                <p:cNvPr id="60" name="组合 59"/>
                <p:cNvGrpSpPr>
                  <a:grpSpLocks noChangeAspect="1"/>
                </p:cNvGrpSpPr>
                <p:nvPr/>
              </p:nvGrpSpPr>
              <p:grpSpPr>
                <a:xfrm>
                  <a:off x="1039091" y="1806243"/>
                  <a:ext cx="9714317" cy="1420968"/>
                  <a:chOff x="1600510" y="2856746"/>
                  <a:chExt cx="7740500" cy="1208301"/>
                </a:xfrm>
              </p:grpSpPr>
              <p:sp>
                <p:nvSpPr>
                  <p:cNvPr id="62" name="Oval 19"/>
                  <p:cNvSpPr>
                    <a:spLocks noChangeArrowheads="1"/>
                  </p:cNvSpPr>
                  <p:nvPr/>
                </p:nvSpPr>
                <p:spPr bwMode="auto">
                  <a:xfrm>
                    <a:off x="7432889" y="3022869"/>
                    <a:ext cx="911942" cy="918290"/>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grpSp>
                <p:nvGrpSpPr>
                  <p:cNvPr id="67" name="线2"/>
                  <p:cNvGrpSpPr/>
                  <p:nvPr/>
                </p:nvGrpSpPr>
                <p:grpSpPr>
                  <a:xfrm>
                    <a:off x="3289867" y="2902685"/>
                    <a:ext cx="1774057" cy="1155401"/>
                    <a:chOff x="2201863" y="2782070"/>
                    <a:chExt cx="2036763" cy="1317625"/>
                  </a:xfrm>
                </p:grpSpPr>
                <p:sp>
                  <p:nvSpPr>
                    <p:cNvPr id="87" name="Rectangle 97"/>
                    <p:cNvSpPr>
                      <a:spLocks noChangeArrowheads="1"/>
                    </p:cNvSpPr>
                    <p:nvPr/>
                  </p:nvSpPr>
                  <p:spPr bwMode="ltGray">
                    <a:xfrm>
                      <a:off x="2201863" y="3394845"/>
                      <a:ext cx="795338"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88" name="AutoShape 100"/>
                    <p:cNvSpPr>
                      <a:spLocks noChangeArrowheads="1"/>
                    </p:cNvSpPr>
                    <p:nvPr/>
                  </p:nvSpPr>
                  <p:spPr bwMode="ltGray">
                    <a:xfrm>
                      <a:off x="291941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nvGrpSpPr>
                  <p:cNvPr id="68" name="线4"/>
                  <p:cNvGrpSpPr/>
                  <p:nvPr/>
                </p:nvGrpSpPr>
                <p:grpSpPr>
                  <a:xfrm>
                    <a:off x="6698592" y="2909646"/>
                    <a:ext cx="2642418" cy="1155401"/>
                    <a:chOff x="6110288" y="2783658"/>
                    <a:chExt cx="3033713" cy="1317625"/>
                  </a:xfrm>
                </p:grpSpPr>
                <p:sp>
                  <p:nvSpPr>
                    <p:cNvPr id="83" name="Rectangle 96"/>
                    <p:cNvSpPr>
                      <a:spLocks noChangeArrowheads="1"/>
                    </p:cNvSpPr>
                    <p:nvPr/>
                  </p:nvSpPr>
                  <p:spPr bwMode="ltGray">
                    <a:xfrm>
                      <a:off x="8066088" y="3388495"/>
                      <a:ext cx="1077913" cy="76200"/>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nvGrpSpPr>
                    <p:cNvPr id="84" name="组合 83"/>
                    <p:cNvGrpSpPr/>
                    <p:nvPr/>
                  </p:nvGrpSpPr>
                  <p:grpSpPr>
                    <a:xfrm>
                      <a:off x="6110288" y="2783658"/>
                      <a:ext cx="2030413" cy="1317625"/>
                      <a:chOff x="6110288" y="2783658"/>
                      <a:chExt cx="2030413" cy="1317625"/>
                    </a:xfrm>
                  </p:grpSpPr>
                  <p:sp>
                    <p:nvSpPr>
                      <p:cNvPr id="85" name="Rectangle 99"/>
                      <p:cNvSpPr>
                        <a:spLocks noChangeArrowheads="1"/>
                      </p:cNvSpPr>
                      <p:nvPr/>
                    </p:nvSpPr>
                    <p:spPr bwMode="ltGray">
                      <a:xfrm>
                        <a:off x="6110288" y="3394845"/>
                        <a:ext cx="787400"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86" name="AutoShape 101"/>
                      <p:cNvSpPr>
                        <a:spLocks noChangeArrowheads="1"/>
                      </p:cNvSpPr>
                      <p:nvPr/>
                    </p:nvSpPr>
                    <p:spPr bwMode="ltGray">
                      <a:xfrm>
                        <a:off x="6821488" y="278365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grpSp>
                <p:nvGrpSpPr>
                  <p:cNvPr id="69" name="线3"/>
                  <p:cNvGrpSpPr/>
                  <p:nvPr/>
                </p:nvGrpSpPr>
                <p:grpSpPr>
                  <a:xfrm>
                    <a:off x="5007921" y="2892301"/>
                    <a:ext cx="1756081" cy="1155401"/>
                    <a:chOff x="4174331" y="2770228"/>
                    <a:chExt cx="2016126" cy="1317625"/>
                  </a:xfrm>
                </p:grpSpPr>
                <p:sp>
                  <p:nvSpPr>
                    <p:cNvPr id="81" name="Rectangle 98"/>
                    <p:cNvSpPr>
                      <a:spLocks noChangeArrowheads="1"/>
                    </p:cNvSpPr>
                    <p:nvPr/>
                  </p:nvSpPr>
                  <p:spPr bwMode="ltGray">
                    <a:xfrm>
                      <a:off x="4174331" y="3375064"/>
                      <a:ext cx="771525"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82" name="AutoShape 103"/>
                    <p:cNvSpPr>
                      <a:spLocks noChangeArrowheads="1"/>
                    </p:cNvSpPr>
                    <p:nvPr/>
                  </p:nvSpPr>
                  <p:spPr bwMode="ltGray">
                    <a:xfrm flipV="1">
                      <a:off x="4871244" y="277022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nvGrpSpPr>
                  <p:cNvPr id="70" name="组合 69"/>
                  <p:cNvGrpSpPr/>
                  <p:nvPr/>
                </p:nvGrpSpPr>
                <p:grpSpPr>
                  <a:xfrm>
                    <a:off x="2226181" y="2960684"/>
                    <a:ext cx="1137665" cy="918290"/>
                    <a:chOff x="950178" y="2203747"/>
                    <a:chExt cx="1137665" cy="918290"/>
                  </a:xfrm>
                </p:grpSpPr>
                <p:sp>
                  <p:nvSpPr>
                    <p:cNvPr id="79" name="Oval 19"/>
                    <p:cNvSpPr>
                      <a:spLocks noChangeArrowheads="1"/>
                    </p:cNvSpPr>
                    <p:nvPr/>
                  </p:nvSpPr>
                  <p:spPr bwMode="auto">
                    <a:xfrm>
                      <a:off x="1063040" y="2203747"/>
                      <a:ext cx="911942" cy="918290"/>
                    </a:xfrm>
                    <a:prstGeom prst="ellipse">
                      <a:avLst/>
                    </a:prstGeom>
                    <a:solidFill>
                      <a:srgbClr val="0070C0"/>
                    </a:solidFill>
                    <a:ln w="9525">
                      <a:noFill/>
                      <a:round/>
                    </a:ln>
                    <a:effectLst/>
                  </p:spPr>
                  <p:txBody>
                    <a:bodyPr anchor="ctr"/>
                    <a:lstStyle/>
                    <a:p>
                      <a:pPr lvl="0" algn="ctr">
                        <a:lnSpc>
                          <a:spcPct val="120000"/>
                        </a:lnSpc>
                        <a:defRPr/>
                      </a:pPr>
                      <a:endParaRPr lang="zh-CN" altLang="en-US" sz="1050" b="1" kern="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0" name="文本框 79"/>
                    <p:cNvSpPr txBox="1"/>
                    <p:nvPr/>
                  </p:nvSpPr>
                  <p:spPr>
                    <a:xfrm>
                      <a:off x="950178" y="2478226"/>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1989</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grpSp>
                <p:nvGrpSpPr>
                  <p:cNvPr id="71" name="组合 70"/>
                  <p:cNvGrpSpPr/>
                  <p:nvPr/>
                </p:nvGrpSpPr>
                <p:grpSpPr>
                  <a:xfrm>
                    <a:off x="3903869" y="3024957"/>
                    <a:ext cx="1137665" cy="918290"/>
                    <a:chOff x="2619324" y="2253400"/>
                    <a:chExt cx="1137665" cy="918290"/>
                  </a:xfrm>
                </p:grpSpPr>
                <p:sp>
                  <p:nvSpPr>
                    <p:cNvPr id="77" name="Oval 19"/>
                    <p:cNvSpPr>
                      <a:spLocks noChangeArrowheads="1"/>
                    </p:cNvSpPr>
                    <p:nvPr/>
                  </p:nvSpPr>
                  <p:spPr bwMode="auto">
                    <a:xfrm>
                      <a:off x="2748877" y="2253400"/>
                      <a:ext cx="911942" cy="918290"/>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2619324" y="2496246"/>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2004</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grpSp>
                <p:nvGrpSpPr>
                  <p:cNvPr id="72" name="组合 71"/>
                  <p:cNvGrpSpPr/>
                  <p:nvPr/>
                </p:nvGrpSpPr>
                <p:grpSpPr>
                  <a:xfrm>
                    <a:off x="5645171" y="3022869"/>
                    <a:ext cx="1137665" cy="918290"/>
                    <a:chOff x="4360626" y="2251312"/>
                    <a:chExt cx="1137665" cy="918290"/>
                  </a:xfrm>
                </p:grpSpPr>
                <p:sp>
                  <p:nvSpPr>
                    <p:cNvPr id="75" name="Oval 19"/>
                    <p:cNvSpPr>
                      <a:spLocks noChangeArrowheads="1"/>
                    </p:cNvSpPr>
                    <p:nvPr/>
                  </p:nvSpPr>
                  <p:spPr bwMode="auto">
                    <a:xfrm>
                      <a:off x="4447573" y="2251312"/>
                      <a:ext cx="911942" cy="918290"/>
                    </a:xfrm>
                    <a:prstGeom prst="ellipse">
                      <a:avLst/>
                    </a:prstGeom>
                    <a:solidFill>
                      <a:srgbClr val="0070C0"/>
                    </a:solidFill>
                    <a:ln w="9525">
                      <a:solidFill>
                        <a:srgbClr val="0070C0"/>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76" name="文本框 75"/>
                    <p:cNvSpPr txBox="1"/>
                    <p:nvPr/>
                  </p:nvSpPr>
                  <p:spPr>
                    <a:xfrm>
                      <a:off x="4360626" y="2545044"/>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2017</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sp>
                <p:nvSpPr>
                  <p:cNvPr id="73" name="Rectangle 98"/>
                  <p:cNvSpPr>
                    <a:spLocks noChangeArrowheads="1"/>
                  </p:cNvSpPr>
                  <p:nvPr/>
                </p:nvSpPr>
                <p:spPr bwMode="ltGray">
                  <a:xfrm>
                    <a:off x="1600510" y="3387116"/>
                    <a:ext cx="672012" cy="65427"/>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74" name="AutoShape 103"/>
                  <p:cNvSpPr>
                    <a:spLocks noChangeArrowheads="1"/>
                  </p:cNvSpPr>
                  <p:nvPr/>
                </p:nvSpPr>
                <p:spPr bwMode="ltGray">
                  <a:xfrm flipV="1">
                    <a:off x="2207533" y="2856746"/>
                    <a:ext cx="1149058" cy="115540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sp>
              <p:nvSpPr>
                <p:cNvPr id="61" name="文本框 60"/>
                <p:cNvSpPr txBox="1"/>
                <p:nvPr/>
              </p:nvSpPr>
              <p:spPr>
                <a:xfrm>
                  <a:off x="8262013" y="2327125"/>
                  <a:ext cx="1337897" cy="516631"/>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2018.6</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pic>
            <p:nvPicPr>
              <p:cNvPr id="56" name="图片 55"/>
              <p:cNvPicPr>
                <a:picLocks noChangeAspect="1"/>
              </p:cNvPicPr>
              <p:nvPr/>
            </p:nvPicPr>
            <p:blipFill>
              <a:blip r:embed="rId3"/>
              <a:stretch>
                <a:fillRect/>
              </a:stretch>
            </p:blipFill>
            <p:spPr>
              <a:xfrm>
                <a:off x="9083943" y="1730312"/>
                <a:ext cx="2343151" cy="1114425"/>
              </a:xfrm>
              <a:prstGeom prst="rect">
                <a:avLst/>
              </a:prstGeom>
            </p:spPr>
          </p:pic>
          <p:sp>
            <p:nvSpPr>
              <p:cNvPr id="57" name="椭圆 56"/>
              <p:cNvSpPr>
                <a:spLocks/>
              </p:cNvSpPr>
              <p:nvPr/>
            </p:nvSpPr>
            <p:spPr>
              <a:xfrm>
                <a:off x="9778866" y="1769419"/>
                <a:ext cx="996087" cy="960802"/>
              </a:xfrm>
              <a:prstGeom prst="ellipse">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p>
            </p:txBody>
          </p:sp>
          <p:sp>
            <p:nvSpPr>
              <p:cNvPr id="58" name="文本框 57"/>
              <p:cNvSpPr txBox="1"/>
              <p:nvPr/>
            </p:nvSpPr>
            <p:spPr>
              <a:xfrm>
                <a:off x="9653242" y="2028269"/>
                <a:ext cx="1247339" cy="451343"/>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2018.10</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sp>
          <p:nvSpPr>
            <p:cNvPr id="48" name="Oval 19"/>
            <p:cNvSpPr>
              <a:spLocks noChangeArrowheads="1"/>
            </p:cNvSpPr>
            <p:nvPr/>
          </p:nvSpPr>
          <p:spPr bwMode="auto">
            <a:xfrm>
              <a:off x="10207644" y="4569663"/>
              <a:ext cx="873739" cy="872549"/>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49" name="AutoShape 101"/>
            <p:cNvSpPr>
              <a:spLocks noChangeArrowheads="1"/>
            </p:cNvSpPr>
            <p:nvPr/>
          </p:nvSpPr>
          <p:spPr bwMode="ltGray">
            <a:xfrm>
              <a:off x="10102188" y="4457196"/>
              <a:ext cx="1100922" cy="109785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53" name="文本框 52"/>
            <p:cNvSpPr txBox="1"/>
            <p:nvPr/>
          </p:nvSpPr>
          <p:spPr>
            <a:xfrm>
              <a:off x="10102188" y="4750694"/>
              <a:ext cx="1044803" cy="400109"/>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2019.3</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sp>
        <p:nvSpPr>
          <p:cNvPr id="89" name="矩形 88"/>
          <p:cNvSpPr/>
          <p:nvPr/>
        </p:nvSpPr>
        <p:spPr>
          <a:xfrm>
            <a:off x="6012160" y="3350722"/>
            <a:ext cx="1845428" cy="553998"/>
          </a:xfrm>
          <a:prstGeom prst="rect">
            <a:avLst/>
          </a:prstGeom>
        </p:spPr>
        <p:txBody>
          <a:bodyPr wrap="square">
            <a:spAutoFit/>
          </a:bodyPr>
          <a:lstStyle/>
          <a:p>
            <a:pPr algn="ctr" eaLnBrk="0" hangingPunct="0">
              <a:buClr>
                <a:schemeClr val="accent1"/>
              </a:buClr>
            </a:pPr>
            <a:r>
              <a:rPr lang="zh-CN" altLang="en-US" sz="1500" dirty="0">
                <a:solidFill>
                  <a:srgbClr val="C85C12"/>
                </a:solidFill>
                <a:latin typeface="微软雅黑" panose="020B0503020204020204" pitchFamily="34" charset="-122"/>
                <a:ea typeface="微软雅黑" panose="020B0503020204020204" pitchFamily="34" charset="-122"/>
              </a:rPr>
              <a:t>高校国家知识产权信息服务中心</a:t>
            </a:r>
            <a:endParaRPr lang="en-US" altLang="zh-CN" sz="1500" dirty="0">
              <a:solidFill>
                <a:srgbClr val="C85C12"/>
              </a:solidFill>
              <a:latin typeface="微软雅黑" panose="020B0503020204020204" pitchFamily="34" charset="-122"/>
              <a:ea typeface="微软雅黑" panose="020B0503020204020204" pitchFamily="34" charset="-122"/>
            </a:endParaRPr>
          </a:p>
        </p:txBody>
      </p:sp>
      <p:sp>
        <p:nvSpPr>
          <p:cNvPr id="3" name="矩形 2"/>
          <p:cNvSpPr/>
          <p:nvPr/>
        </p:nvSpPr>
        <p:spPr>
          <a:xfrm>
            <a:off x="6084168" y="3987978"/>
            <a:ext cx="1809216" cy="507831"/>
          </a:xfrm>
          <a:prstGeom prst="rect">
            <a:avLst/>
          </a:prstGeom>
        </p:spPr>
        <p:txBody>
          <a:bodyPr wrap="square">
            <a:spAutoFit/>
          </a:bodyPr>
          <a:lstStyle/>
          <a:p>
            <a:r>
              <a:rPr lang="zh-CN" altLang="en-US" sz="1350" b="1" dirty="0">
                <a:solidFill>
                  <a:srgbClr val="000000"/>
                </a:solidFill>
                <a:latin typeface="宋体" panose="02010600030101010101" pitchFamily="2" charset="-122"/>
              </a:rPr>
              <a:t>全国首批</a:t>
            </a:r>
            <a:r>
              <a:rPr lang="en-US" altLang="zh-CN" sz="1350" b="1" dirty="0">
                <a:solidFill>
                  <a:srgbClr val="000000"/>
                </a:solidFill>
                <a:latin typeface="宋体" panose="02010600030101010101" pitchFamily="2" charset="-122"/>
              </a:rPr>
              <a:t>23</a:t>
            </a:r>
            <a:r>
              <a:rPr lang="zh-CN" altLang="en-US" sz="1350" b="1" dirty="0">
                <a:solidFill>
                  <a:srgbClr val="000000"/>
                </a:solidFill>
                <a:latin typeface="宋体" panose="02010600030101010101" pitchFamily="2" charset="-122"/>
              </a:rPr>
              <a:t>家之一，</a:t>
            </a:r>
            <a:endParaRPr lang="en-US" altLang="zh-CN" sz="1350" b="1" dirty="0">
              <a:solidFill>
                <a:srgbClr val="000000"/>
              </a:solidFill>
              <a:latin typeface="宋体" panose="02010600030101010101" pitchFamily="2" charset="-122"/>
            </a:endParaRPr>
          </a:p>
          <a:p>
            <a:r>
              <a:rPr lang="zh-CN" altLang="en-US" sz="1350" b="1" dirty="0">
                <a:solidFill>
                  <a:srgbClr val="000000"/>
                </a:solidFill>
                <a:latin typeface="宋体" panose="02010600030101010101" pitchFamily="2" charset="-122"/>
              </a:rPr>
              <a:t>四川省唯一获批高校</a:t>
            </a:r>
            <a:endParaRPr lang="zh-CN" altLang="en-US" sz="1350" b="1" dirty="0"/>
          </a:p>
        </p:txBody>
      </p:sp>
      <p:pic>
        <p:nvPicPr>
          <p:cNvPr id="52"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63" name="AutoShape 103"/>
          <p:cNvSpPr>
            <a:spLocks noChangeArrowheads="1"/>
          </p:cNvSpPr>
          <p:nvPr/>
        </p:nvSpPr>
        <p:spPr bwMode="ltGray">
          <a:xfrm flipV="1">
            <a:off x="7668983" y="2446815"/>
            <a:ext cx="791449" cy="7892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64" name="Oval 19"/>
          <p:cNvSpPr>
            <a:spLocks noChangeArrowheads="1"/>
          </p:cNvSpPr>
          <p:nvPr/>
        </p:nvSpPr>
        <p:spPr bwMode="auto">
          <a:xfrm>
            <a:off x="7731684" y="2542946"/>
            <a:ext cx="628128" cy="627261"/>
          </a:xfrm>
          <a:prstGeom prst="ellipse">
            <a:avLst/>
          </a:prstGeom>
          <a:solidFill>
            <a:srgbClr val="0070C0"/>
          </a:solidFill>
          <a:ln w="9525">
            <a:solidFill>
              <a:srgbClr val="0070C0"/>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7676830" y="2691386"/>
            <a:ext cx="783602" cy="300082"/>
          </a:xfrm>
          <a:prstGeom prst="rect">
            <a:avLst/>
          </a:prstGeom>
          <a:noFill/>
        </p:spPr>
        <p:txBody>
          <a:bodyPr wrap="square" rtlCol="0">
            <a:spAutoFit/>
          </a:bodyPr>
          <a:lstStyle/>
          <a:p>
            <a:pPr algn="ctr"/>
            <a:r>
              <a:rPr lang="en-US" altLang="zh-CN" sz="1350" b="1" dirty="0" smtClean="0">
                <a:solidFill>
                  <a:schemeClr val="bg1"/>
                </a:solidFill>
                <a:latin typeface="Times New Roman" panose="02020603050405020304" pitchFamily="18" charset="0"/>
                <a:cs typeface="Times New Roman" panose="02020603050405020304" pitchFamily="18" charset="0"/>
              </a:rPr>
              <a:t>2019.9</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sp>
        <p:nvSpPr>
          <p:cNvPr id="66" name="Rectangle 99"/>
          <p:cNvSpPr>
            <a:spLocks noChangeArrowheads="1"/>
          </p:cNvSpPr>
          <p:nvPr/>
        </p:nvSpPr>
        <p:spPr bwMode="ltGray">
          <a:xfrm>
            <a:off x="7213625" y="2854382"/>
            <a:ext cx="472393" cy="44691"/>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90" name="Rectangle 99"/>
          <p:cNvSpPr>
            <a:spLocks noChangeArrowheads="1"/>
          </p:cNvSpPr>
          <p:nvPr/>
        </p:nvSpPr>
        <p:spPr bwMode="ltGray">
          <a:xfrm>
            <a:off x="8422513" y="2824012"/>
            <a:ext cx="472393" cy="44691"/>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7092280" y="1833300"/>
            <a:ext cx="2147331" cy="523220"/>
          </a:xfrm>
          <a:prstGeom prst="rect">
            <a:avLst/>
          </a:prstGeom>
          <a:noFill/>
        </p:spPr>
        <p:txBody>
          <a:bodyPr wrap="square" rtlCol="0">
            <a:spAutoFit/>
          </a:bodyPr>
          <a:lstStyle/>
          <a:p>
            <a:r>
              <a:rPr lang="en-US" altLang="zh-CN" sz="1400" dirty="0" smtClean="0">
                <a:latin typeface="微软雅黑" panose="020B0503020204020204" pitchFamily="34" charset="-122"/>
                <a:ea typeface="微软雅黑" panose="020B0503020204020204" pitchFamily="34" charset="-122"/>
              </a:rPr>
              <a:t>          WIPO</a:t>
            </a:r>
          </a:p>
          <a:p>
            <a:r>
              <a:rPr lang="zh-CN" altLang="en-US" sz="1400" dirty="0" smtClean="0">
                <a:latin typeface="微软雅黑" panose="020B0503020204020204" pitchFamily="34" charset="-122"/>
                <a:ea typeface="微软雅黑" panose="020B0503020204020204" pitchFamily="34" charset="-122"/>
              </a:rPr>
              <a:t>技术与创新支持中心</a:t>
            </a:r>
            <a:endParaRPr lang="zh-CN" altLang="en-US" sz="14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06470614"/>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42"/>
          <p:cNvSpPr txBox="1">
            <a:spLocks noChangeArrowheads="1"/>
          </p:cNvSpPr>
          <p:nvPr/>
        </p:nvSpPr>
        <p:spPr bwMode="auto">
          <a:xfrm>
            <a:off x="5697509" y="4406231"/>
            <a:ext cx="3550032" cy="31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81629" tIns="40815" rIns="81629" bIns="40815">
            <a:spAutoFit/>
          </a:bodyPr>
          <a:lstStyle/>
          <a:p>
            <a:r>
              <a:rPr lang="zh-CN" altLang="en-US" sz="1500" b="1" dirty="0">
                <a:solidFill>
                  <a:srgbClr val="FF0000"/>
                </a:solidFill>
                <a:latin typeface="黑体" pitchFamily="49" charset="-122"/>
                <a:ea typeface="黑体" pitchFamily="49" charset="-122"/>
                <a:sym typeface="Arial" pitchFamily="34" charset="0"/>
              </a:rPr>
              <a:t>（</a:t>
            </a:r>
            <a:r>
              <a:rPr lang="en-US" altLang="zh-CN" sz="1500" b="1" dirty="0">
                <a:solidFill>
                  <a:srgbClr val="FF0000"/>
                </a:solidFill>
                <a:latin typeface="黑体" pitchFamily="49" charset="-122"/>
                <a:ea typeface="黑体" pitchFamily="49" charset="-122"/>
                <a:sym typeface="Arial" pitchFamily="34" charset="0"/>
              </a:rPr>
              <a:t>2018.04</a:t>
            </a:r>
            <a:r>
              <a:rPr lang="zh-CN" altLang="en-US" sz="1500" b="1" dirty="0">
                <a:solidFill>
                  <a:srgbClr val="FF0000"/>
                </a:solidFill>
                <a:latin typeface="黑体" pitchFamily="49" charset="-122"/>
                <a:ea typeface="黑体" pitchFamily="49" charset="-122"/>
                <a:sym typeface="Arial" pitchFamily="34" charset="0"/>
              </a:rPr>
              <a:t>，机构重新设置）</a:t>
            </a:r>
            <a:endParaRPr lang="zh-CN" altLang="en-US" sz="1500" dirty="0"/>
          </a:p>
        </p:txBody>
      </p:sp>
      <p:sp>
        <p:nvSpPr>
          <p:cNvPr id="16" name="文本框 15"/>
          <p:cNvSpPr txBox="1"/>
          <p:nvPr/>
        </p:nvSpPr>
        <p:spPr>
          <a:xfrm>
            <a:off x="2029642" y="189611"/>
            <a:ext cx="5710710" cy="438717"/>
          </a:xfrm>
          <a:prstGeom prst="rect">
            <a:avLst/>
          </a:prstGeom>
          <a:noFill/>
        </p:spPr>
        <p:txBody>
          <a:bodyPr wrap="square" lIns="68580" tIns="34290" rIns="68580" bIns="34290" rtlCol="0">
            <a:spAutoFit/>
          </a:bodyPr>
          <a:lstStyle/>
          <a:p>
            <a:pPr algn="ctr"/>
            <a:r>
              <a:rPr lang="zh-CN" altLang="en-US" sz="2400" b="1" dirty="0" smtClean="0">
                <a:solidFill>
                  <a:schemeClr val="accent4"/>
                </a:solidFill>
                <a:latin typeface="Times New Roman" panose="02020603050405020304" pitchFamily="18" charset="0"/>
                <a:ea typeface="微软雅黑" panose="020B0503020204020204" pitchFamily="34" charset="-122"/>
                <a:cs typeface="Times New Roman" panose="02020603050405020304" pitchFamily="18" charset="0"/>
              </a:rPr>
              <a:t>机构设置</a:t>
            </a:r>
            <a:endParaRPr lang="en-US" altLang="zh-CN" sz="2400" b="1" dirty="0">
              <a:solidFill>
                <a:schemeClr val="accent4"/>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3" name="图片 12"/>
          <p:cNvPicPr>
            <a:picLocks noChangeAspect="1"/>
          </p:cNvPicPr>
          <p:nvPr/>
        </p:nvPicPr>
        <p:blipFill>
          <a:blip r:embed="rId2"/>
          <a:stretch>
            <a:fillRect/>
          </a:stretch>
        </p:blipFill>
        <p:spPr>
          <a:xfrm>
            <a:off x="-500098" y="1072346"/>
            <a:ext cx="9144064" cy="3429024"/>
          </a:xfrm>
          <a:prstGeom prst="rect">
            <a:avLst/>
          </a:prstGeom>
        </p:spPr>
      </p:pic>
      <p:cxnSp>
        <p:nvCxnSpPr>
          <p:cNvPr id="7" name="直线连接符 3"/>
          <p:cNvCxnSpPr/>
          <p:nvPr/>
        </p:nvCxnSpPr>
        <p:spPr>
          <a:xfrm>
            <a:off x="1214414" y="858032"/>
            <a:ext cx="7557300" cy="0"/>
          </a:xfrm>
          <a:prstGeom prst="line">
            <a:avLst/>
          </a:prstGeom>
          <a:ln w="4445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8"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5010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377105" y="954591"/>
            <a:ext cx="6899746" cy="3886537"/>
          </a:xfrm>
          <a:prstGeom prst="rect">
            <a:avLst/>
          </a:prstGeom>
        </p:spPr>
      </p:pic>
      <p:cxnSp>
        <p:nvCxnSpPr>
          <p:cNvPr id="3" name="直接连接符 2"/>
          <p:cNvCxnSpPr/>
          <p:nvPr/>
        </p:nvCxnSpPr>
        <p:spPr>
          <a:xfrm flipV="1">
            <a:off x="967113" y="851814"/>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691680" y="160276"/>
            <a:ext cx="6121441" cy="461665"/>
          </a:xfrm>
          <a:prstGeom prst="rect">
            <a:avLst/>
          </a:prstGeom>
          <a:noFill/>
        </p:spPr>
        <p:txBody>
          <a:bodyPr wrap="square" rtlCol="0">
            <a:spAutoFit/>
          </a:bodyPr>
          <a:lstStyle/>
          <a:p>
            <a:pPr algn="ctr"/>
            <a:r>
              <a:rPr lang="en-US" altLang="zh-CN"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4.2 </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电子</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科技</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大学精准知识</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服务实践</a:t>
            </a:r>
            <a:endParaRPr lang="en-US" altLang="zh-CN"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347132" y="1167911"/>
            <a:ext cx="830997" cy="3478441"/>
          </a:xfrm>
          <a:prstGeom prst="rect">
            <a:avLst/>
          </a:prstGeom>
          <a:noFill/>
        </p:spPr>
        <p:txBody>
          <a:bodyPr vert="eaVert" wrap="square" rtlCol="0">
            <a:spAutoFit/>
          </a:bodyPr>
          <a:lstStyle/>
          <a:p>
            <a:pPr algn="ctr"/>
            <a:r>
              <a:rPr lang="zh-CN" altLang="en-US" sz="2100" dirty="0">
                <a:solidFill>
                  <a:schemeClr val="accent2">
                    <a:lumMod val="75000"/>
                  </a:schemeClr>
                </a:solidFill>
                <a:latin typeface="微软雅黑" pitchFamily="34" charset="-122"/>
                <a:ea typeface="微软雅黑" pitchFamily="34" charset="-122"/>
              </a:rPr>
              <a:t>围绕双一流建设</a:t>
            </a:r>
            <a:endParaRPr lang="en-US" altLang="zh-CN" sz="2100" dirty="0">
              <a:solidFill>
                <a:schemeClr val="accent2">
                  <a:lumMod val="75000"/>
                </a:schemeClr>
              </a:solidFill>
              <a:latin typeface="微软雅黑" pitchFamily="34" charset="-122"/>
              <a:ea typeface="微软雅黑" pitchFamily="34" charset="-122"/>
            </a:endParaRPr>
          </a:p>
          <a:p>
            <a:pPr algn="ctr"/>
            <a:r>
              <a:rPr lang="zh-CN" altLang="en-US" sz="2100" dirty="0">
                <a:solidFill>
                  <a:schemeClr val="accent2">
                    <a:lumMod val="75000"/>
                  </a:schemeClr>
                </a:solidFill>
                <a:latin typeface="微软雅黑" pitchFamily="34" charset="-122"/>
                <a:ea typeface="微软雅黑" pitchFamily="34" charset="-122"/>
              </a:rPr>
              <a:t>知识服务体系</a:t>
            </a:r>
          </a:p>
        </p:txBody>
      </p:sp>
      <p:pic>
        <p:nvPicPr>
          <p:cNvPr id="6"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接连接符 6"/>
          <p:cNvCxnSpPr/>
          <p:nvPr/>
        </p:nvCxnSpPr>
        <p:spPr>
          <a:xfrm flipV="1">
            <a:off x="970974" y="866185"/>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9"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312" y="49221"/>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8316522"/>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93501" y="2489976"/>
            <a:ext cx="2693085" cy="1614145"/>
            <a:chOff x="3166965" y="2532288"/>
            <a:chExt cx="2693085" cy="1614145"/>
          </a:xfrm>
        </p:grpSpPr>
        <p:sp>
          <p:nvSpPr>
            <p:cNvPr id="50" name="矩形 49"/>
            <p:cNvSpPr/>
            <p:nvPr/>
          </p:nvSpPr>
          <p:spPr>
            <a:xfrm rot="1902471">
              <a:off x="3183655"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4" name="任意多边形 33"/>
            <p:cNvSpPr/>
            <p:nvPr/>
          </p:nvSpPr>
          <p:spPr>
            <a:xfrm>
              <a:off x="3166965"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4"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5" name="组合 4"/>
          <p:cNvGrpSpPr/>
          <p:nvPr/>
        </p:nvGrpSpPr>
        <p:grpSpPr>
          <a:xfrm>
            <a:off x="1214414" y="2358230"/>
            <a:ext cx="2539005" cy="1561079"/>
            <a:chOff x="1481669" y="2532288"/>
            <a:chExt cx="2539005" cy="1561079"/>
          </a:xfrm>
        </p:grpSpPr>
        <p:sp>
          <p:nvSpPr>
            <p:cNvPr id="43" name="矩形 42"/>
            <p:cNvSpPr/>
            <p:nvPr/>
          </p:nvSpPr>
          <p:spPr>
            <a:xfrm rot="1902471">
              <a:off x="1781442" y="2567739"/>
              <a:ext cx="2239232" cy="1525628"/>
            </a:xfrm>
            <a:custGeom>
              <a:avLst/>
              <a:gdLst>
                <a:gd name="connsiteX0" fmla="*/ 0 w 2985643"/>
                <a:gd name="connsiteY0" fmla="*/ 0 h 2031631"/>
                <a:gd name="connsiteX1" fmla="*/ 2985643 w 2985643"/>
                <a:gd name="connsiteY1" fmla="*/ 0 h 2031631"/>
                <a:gd name="connsiteX2" fmla="*/ 2985643 w 2985643"/>
                <a:gd name="connsiteY2" fmla="*/ 2031631 h 2031631"/>
                <a:gd name="connsiteX3" fmla="*/ 0 w 2985643"/>
                <a:gd name="connsiteY3" fmla="*/ 2031631 h 2031631"/>
                <a:gd name="connsiteX4" fmla="*/ 0 w 2985643"/>
                <a:gd name="connsiteY4" fmla="*/ 0 h 203163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2031631 h 2034171"/>
                <a:gd name="connsiteX5" fmla="*/ 0 w 2985643"/>
                <a:gd name="connsiteY5" fmla="*/ 0 h 2034171"/>
                <a:gd name="connsiteX0" fmla="*/ 0 w 2985643"/>
                <a:gd name="connsiteY0" fmla="*/ 0 h 2034171"/>
                <a:gd name="connsiteX1" fmla="*/ 2985643 w 2985643"/>
                <a:gd name="connsiteY1" fmla="*/ 0 h 2034171"/>
                <a:gd name="connsiteX2" fmla="*/ 2985643 w 2985643"/>
                <a:gd name="connsiteY2" fmla="*/ 2031631 h 2034171"/>
                <a:gd name="connsiteX3" fmla="*/ 831715 w 2985643"/>
                <a:gd name="connsiteY3" fmla="*/ 2034171 h 2034171"/>
                <a:gd name="connsiteX4" fmla="*/ 0 w 2985643"/>
                <a:gd name="connsiteY4" fmla="*/ 0 h 2034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5643" h="2034171">
                  <a:moveTo>
                    <a:pt x="0" y="0"/>
                  </a:moveTo>
                  <a:lnTo>
                    <a:pt x="2985643" y="0"/>
                  </a:lnTo>
                  <a:lnTo>
                    <a:pt x="2985643" y="2031631"/>
                  </a:lnTo>
                  <a:lnTo>
                    <a:pt x="831715" y="2034171"/>
                  </a:lnTo>
                  <a:lnTo>
                    <a:pt x="0" y="0"/>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5" name="任意多边形 34"/>
            <p:cNvSpPr/>
            <p:nvPr/>
          </p:nvSpPr>
          <p:spPr>
            <a:xfrm>
              <a:off x="1481669"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5"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grpSp>
        <p:nvGrpSpPr>
          <p:cNvPr id="4" name="组合 3"/>
          <p:cNvGrpSpPr/>
          <p:nvPr/>
        </p:nvGrpSpPr>
        <p:grpSpPr>
          <a:xfrm>
            <a:off x="6235578" y="2507074"/>
            <a:ext cx="2676395" cy="1614145"/>
            <a:chOff x="6472783" y="2532288"/>
            <a:chExt cx="2676395" cy="1614145"/>
          </a:xfrm>
        </p:grpSpPr>
        <p:sp>
          <p:nvSpPr>
            <p:cNvPr id="51" name="矩形 49"/>
            <p:cNvSpPr/>
            <p:nvPr/>
          </p:nvSpPr>
          <p:spPr>
            <a:xfrm rot="1902471">
              <a:off x="6472783" y="2695834"/>
              <a:ext cx="2676395" cy="1450599"/>
            </a:xfrm>
            <a:custGeom>
              <a:avLst/>
              <a:gdLst>
                <a:gd name="connsiteX0" fmla="*/ 0 w 3720934"/>
                <a:gd name="connsiteY0" fmla="*/ 0 h 1925878"/>
                <a:gd name="connsiteX1" fmla="*/ 3720934 w 3720934"/>
                <a:gd name="connsiteY1" fmla="*/ 0 h 1925878"/>
                <a:gd name="connsiteX2" fmla="*/ 3720934 w 3720934"/>
                <a:gd name="connsiteY2" fmla="*/ 1925878 h 1925878"/>
                <a:gd name="connsiteX3" fmla="*/ 0 w 3720934"/>
                <a:gd name="connsiteY3" fmla="*/ 1925878 h 1925878"/>
                <a:gd name="connsiteX4" fmla="*/ 0 w 3720934"/>
                <a:gd name="connsiteY4" fmla="*/ 0 h 1925878"/>
                <a:gd name="connsiteX0" fmla="*/ 0 w 3720934"/>
                <a:gd name="connsiteY0" fmla="*/ 3182 h 1929060"/>
                <a:gd name="connsiteX1" fmla="*/ 152407 w 3720934"/>
                <a:gd name="connsiteY1" fmla="*/ 0 h 1929060"/>
                <a:gd name="connsiteX2" fmla="*/ 3720934 w 3720934"/>
                <a:gd name="connsiteY2" fmla="*/ 3182 h 1929060"/>
                <a:gd name="connsiteX3" fmla="*/ 3720934 w 3720934"/>
                <a:gd name="connsiteY3" fmla="*/ 1929060 h 1929060"/>
                <a:gd name="connsiteX4" fmla="*/ 0 w 3720934"/>
                <a:gd name="connsiteY4" fmla="*/ 1929060 h 1929060"/>
                <a:gd name="connsiteX5" fmla="*/ 0 w 3720934"/>
                <a:gd name="connsiteY5" fmla="*/ 3182 h 1929060"/>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1929060 h 1934132"/>
                <a:gd name="connsiteX6" fmla="*/ 0 w 3720934"/>
                <a:gd name="connsiteY6" fmla="*/ 3182 h 1934132"/>
                <a:gd name="connsiteX0" fmla="*/ 0 w 3720934"/>
                <a:gd name="connsiteY0" fmla="*/ 3182 h 1934132"/>
                <a:gd name="connsiteX1" fmla="*/ 152407 w 3720934"/>
                <a:gd name="connsiteY1" fmla="*/ 0 h 1934132"/>
                <a:gd name="connsiteX2" fmla="*/ 3720934 w 3720934"/>
                <a:gd name="connsiteY2" fmla="*/ 3182 h 1934132"/>
                <a:gd name="connsiteX3" fmla="*/ 3720934 w 3720934"/>
                <a:gd name="connsiteY3" fmla="*/ 1929060 h 1934132"/>
                <a:gd name="connsiteX4" fmla="*/ 889943 w 3720934"/>
                <a:gd name="connsiteY4" fmla="*/ 1934132 h 1934132"/>
                <a:gd name="connsiteX5" fmla="*/ 0 w 3720934"/>
                <a:gd name="connsiteY5" fmla="*/ 3182 h 1934132"/>
                <a:gd name="connsiteX0" fmla="*/ 737536 w 3568527"/>
                <a:gd name="connsiteY0" fmla="*/ 1934132 h 1934132"/>
                <a:gd name="connsiteX1" fmla="*/ 0 w 3568527"/>
                <a:gd name="connsiteY1" fmla="*/ 0 h 1934132"/>
                <a:gd name="connsiteX2" fmla="*/ 3568527 w 3568527"/>
                <a:gd name="connsiteY2" fmla="*/ 3182 h 1934132"/>
                <a:gd name="connsiteX3" fmla="*/ 3568527 w 3568527"/>
                <a:gd name="connsiteY3" fmla="*/ 1929060 h 1934132"/>
                <a:gd name="connsiteX4" fmla="*/ 737536 w 3568527"/>
                <a:gd name="connsiteY4" fmla="*/ 1934132 h 1934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68527" h="1934132">
                  <a:moveTo>
                    <a:pt x="737536" y="1934132"/>
                  </a:moveTo>
                  <a:lnTo>
                    <a:pt x="0" y="0"/>
                  </a:lnTo>
                  <a:lnTo>
                    <a:pt x="3568527" y="3182"/>
                  </a:lnTo>
                  <a:lnTo>
                    <a:pt x="3568527" y="1929060"/>
                  </a:lnTo>
                  <a:lnTo>
                    <a:pt x="737536" y="1934132"/>
                  </a:lnTo>
                  <a:close/>
                </a:path>
              </a:pathLst>
            </a:custGeom>
            <a:gradFill flip="none" rotWithShape="1">
              <a:gsLst>
                <a:gs pos="0">
                  <a:schemeClr val="tx1">
                    <a:lumMod val="50000"/>
                    <a:lumOff val="50000"/>
                    <a:alpha val="86000"/>
                  </a:schemeClr>
                </a:gs>
                <a:gs pos="73000">
                  <a:schemeClr val="bg1">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sp>
          <p:nvSpPr>
            <p:cNvPr id="36" name="任意多边形 35"/>
            <p:cNvSpPr/>
            <p:nvPr/>
          </p:nvSpPr>
          <p:spPr>
            <a:xfrm>
              <a:off x="6481858" y="2532288"/>
              <a:ext cx="1153886" cy="1153886"/>
            </a:xfrm>
            <a:custGeom>
              <a:avLst/>
              <a:gdLst>
                <a:gd name="connsiteX0" fmla="*/ 769257 w 1538514"/>
                <a:gd name="connsiteY0" fmla="*/ 0 h 1538514"/>
                <a:gd name="connsiteX1" fmla="*/ 1538514 w 1538514"/>
                <a:gd name="connsiteY1" fmla="*/ 769257 h 1538514"/>
                <a:gd name="connsiteX2" fmla="*/ 769257 w 1538514"/>
                <a:gd name="connsiteY2" fmla="*/ 1538514 h 1538514"/>
                <a:gd name="connsiteX3" fmla="*/ 0 w 1538514"/>
                <a:gd name="connsiteY3" fmla="*/ 769257 h 1538514"/>
                <a:gd name="connsiteX4" fmla="*/ 769257 w 1538514"/>
                <a:gd name="connsiteY4" fmla="*/ 0 h 15385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8514" h="1538514">
                  <a:moveTo>
                    <a:pt x="769257" y="0"/>
                  </a:moveTo>
                  <a:cubicBezTo>
                    <a:pt x="1194106" y="0"/>
                    <a:pt x="1538514" y="344408"/>
                    <a:pt x="1538514" y="769257"/>
                  </a:cubicBezTo>
                  <a:cubicBezTo>
                    <a:pt x="1538514" y="1194106"/>
                    <a:pt x="1194106" y="1538514"/>
                    <a:pt x="769257" y="1538514"/>
                  </a:cubicBezTo>
                  <a:cubicBezTo>
                    <a:pt x="344408" y="1538514"/>
                    <a:pt x="0" y="1194106"/>
                    <a:pt x="0" y="769257"/>
                  </a:cubicBezTo>
                  <a:cubicBezTo>
                    <a:pt x="0" y="344408"/>
                    <a:pt x="344408" y="0"/>
                    <a:pt x="769257" y="0"/>
                  </a:cubicBezTo>
                  <a:close/>
                </a:path>
              </a:pathLst>
            </a:custGeom>
            <a:blipFill dpi="0" rotWithShape="1">
              <a:blip r:embed="rId6" cstate="screen">
                <a:extLst>
                  <a:ext uri="{28A0092B-C50C-407E-A947-70E740481C1C}">
                    <a14:useLocalDpi xmlns:a14="http://schemas.microsoft.com/office/drawing/2010/main"/>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latin typeface="微软雅黑" panose="020B0503020204020204" pitchFamily="34" charset="-122"/>
                <a:ea typeface="微软雅黑" panose="020B0503020204020204" pitchFamily="34" charset="-122"/>
                <a:cs typeface="+mn-ea"/>
                <a:sym typeface="+mn-lt"/>
              </a:endParaRPr>
            </a:p>
          </p:txBody>
        </p:sp>
      </p:grpSp>
      <p:sp>
        <p:nvSpPr>
          <p:cNvPr id="22" name="矩形 21"/>
          <p:cNvSpPr/>
          <p:nvPr/>
        </p:nvSpPr>
        <p:spPr>
          <a:xfrm>
            <a:off x="642910" y="3786990"/>
            <a:ext cx="2339198" cy="7571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b="1" dirty="0">
                <a:latin typeface="微软雅黑" pitchFamily="34" charset="-122"/>
                <a:ea typeface="微软雅黑" pitchFamily="34" charset="-122"/>
              </a:rPr>
              <a:t>基于学术论文</a:t>
            </a:r>
            <a:r>
              <a:rPr lang="zh-CN" altLang="en-US" b="1" dirty="0" smtClean="0">
                <a:latin typeface="微软雅黑" pitchFamily="34" charset="-122"/>
                <a:ea typeface="微软雅黑" pitchFamily="34" charset="-122"/>
              </a:rPr>
              <a:t>的</a:t>
            </a:r>
            <a:endParaRPr lang="en-US" altLang="zh-CN" b="1" dirty="0" smtClean="0">
              <a:latin typeface="微软雅黑" pitchFamily="34" charset="-122"/>
              <a:ea typeface="微软雅黑" pitchFamily="34" charset="-122"/>
            </a:endParaRPr>
          </a:p>
          <a:p>
            <a:pPr algn="ctr">
              <a:lnSpc>
                <a:spcPct val="120000"/>
              </a:lnSpc>
            </a:pPr>
            <a:r>
              <a:rPr lang="zh-CN" altLang="en-US" b="1" dirty="0" smtClean="0">
                <a:latin typeface="微软雅黑" pitchFamily="34" charset="-122"/>
                <a:ea typeface="微软雅黑" pitchFamily="34" charset="-122"/>
              </a:rPr>
              <a:t>学科</a:t>
            </a:r>
            <a:r>
              <a:rPr lang="zh-CN" altLang="en-US" b="1" dirty="0">
                <a:latin typeface="微软雅黑" pitchFamily="34" charset="-122"/>
                <a:ea typeface="微软雅黑" pitchFamily="34" charset="-122"/>
              </a:rPr>
              <a:t>咨询服务</a:t>
            </a:r>
            <a:endParaRPr lang="zh-CN" altLang="en-US" b="1" dirty="0">
              <a:latin typeface="微软雅黑" panose="020B0503020204020204" pitchFamily="34" charset="-122"/>
              <a:ea typeface="微软雅黑" panose="020B0503020204020204" pitchFamily="34" charset="-122"/>
              <a:cs typeface="+mn-ea"/>
              <a:sym typeface="+mn-lt"/>
            </a:endParaRPr>
          </a:p>
        </p:txBody>
      </p:sp>
      <p:sp>
        <p:nvSpPr>
          <p:cNvPr id="30" name="文本框 21">
            <a:extLst>
              <a:ext uri="{FF2B5EF4-FFF2-40B4-BE49-F238E27FC236}">
                <a16:creationId xmlns:a16="http://schemas.microsoft.com/office/drawing/2014/main" id="{1D592C70-967E-4E49-AB04-01CE6CD08FC2}"/>
              </a:ext>
            </a:extLst>
          </p:cNvPr>
          <p:cNvSpPr txBox="1"/>
          <p:nvPr/>
        </p:nvSpPr>
        <p:spPr>
          <a:xfrm>
            <a:off x="3143240" y="1358098"/>
            <a:ext cx="3324010" cy="646331"/>
          </a:xfrm>
          <a:prstGeom prst="rect">
            <a:avLst/>
          </a:prstGeom>
          <a:noFill/>
        </p:spPr>
        <p:txBody>
          <a:bodyPr wrap="square" rtlCol="0">
            <a:spAutoFit/>
          </a:bodyPr>
          <a:lstStyle/>
          <a:p>
            <a:r>
              <a:rPr lang="zh-CN" altLang="en-US" b="1" dirty="0" smtClean="0">
                <a:latin typeface="微软雅黑" pitchFamily="34" charset="-122"/>
                <a:ea typeface="微软雅黑" pitchFamily="34" charset="-122"/>
              </a:rPr>
              <a:t>     基于</a:t>
            </a:r>
            <a:r>
              <a:rPr lang="zh-CN" altLang="en-US" b="1" dirty="0">
                <a:latin typeface="微软雅黑" pitchFamily="34" charset="-122"/>
                <a:ea typeface="微软雅黑" pitchFamily="34" charset="-122"/>
              </a:rPr>
              <a:t>专利</a:t>
            </a:r>
            <a:r>
              <a:rPr lang="zh-CN" altLang="en-US" b="1" dirty="0" smtClean="0">
                <a:latin typeface="微软雅黑" pitchFamily="34" charset="-122"/>
                <a:ea typeface="微软雅黑" pitchFamily="34" charset="-122"/>
              </a:rPr>
              <a:t>的</a:t>
            </a:r>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知识产权</a:t>
            </a:r>
            <a:r>
              <a:rPr lang="zh-CN" altLang="en-US" b="1" dirty="0">
                <a:latin typeface="微软雅黑" pitchFamily="34" charset="-122"/>
                <a:ea typeface="微软雅黑" pitchFamily="34" charset="-122"/>
              </a:rPr>
              <a:t>信息服务</a:t>
            </a:r>
            <a:endParaRPr lang="zh-CN" altLang="en-US" b="1" dirty="0">
              <a:latin typeface="微软雅黑" panose="020B0503020204020204" pitchFamily="34" charset="-122"/>
              <a:ea typeface="微软雅黑" panose="020B0503020204020204" pitchFamily="34" charset="-122"/>
              <a:cs typeface="+mn-ea"/>
              <a:sym typeface="+mn-lt"/>
            </a:endParaRPr>
          </a:p>
        </p:txBody>
      </p:sp>
      <p:sp>
        <p:nvSpPr>
          <p:cNvPr id="6" name="矩形 5"/>
          <p:cNvSpPr/>
          <p:nvPr/>
        </p:nvSpPr>
        <p:spPr>
          <a:xfrm>
            <a:off x="5575101" y="3856916"/>
            <a:ext cx="2492990" cy="646331"/>
          </a:xfrm>
          <a:prstGeom prst="rect">
            <a:avLst/>
          </a:prstGeom>
        </p:spPr>
        <p:txBody>
          <a:bodyPr wrap="none">
            <a:spAutoFit/>
          </a:bodyPr>
          <a:lstStyle/>
          <a:p>
            <a:r>
              <a:rPr lang="zh-CN" altLang="en-US" b="1" dirty="0" smtClean="0">
                <a:latin typeface="微软雅黑" pitchFamily="34" charset="-122"/>
                <a:ea typeface="微软雅黑" pitchFamily="34" charset="-122"/>
              </a:rPr>
              <a:t>           构建新型</a:t>
            </a:r>
            <a:endParaRPr lang="en-US" altLang="zh-CN" b="1" dirty="0" smtClean="0">
              <a:latin typeface="微软雅黑" pitchFamily="34" charset="-122"/>
              <a:ea typeface="微软雅黑" pitchFamily="34" charset="-122"/>
            </a:endParaRPr>
          </a:p>
          <a:p>
            <a:r>
              <a:rPr lang="zh-CN" altLang="en-US" b="1" dirty="0" smtClean="0">
                <a:latin typeface="微软雅黑" pitchFamily="34" charset="-122"/>
                <a:ea typeface="微软雅黑" pitchFamily="34" charset="-122"/>
              </a:rPr>
              <a:t>信息</a:t>
            </a:r>
            <a:r>
              <a:rPr lang="zh-CN" altLang="en-US" b="1" dirty="0">
                <a:latin typeface="微软雅黑" pitchFamily="34" charset="-122"/>
                <a:ea typeface="微软雅黑" pitchFamily="34" charset="-122"/>
              </a:rPr>
              <a:t>素养培养人才体系</a:t>
            </a:r>
          </a:p>
        </p:txBody>
      </p:sp>
      <p:cxnSp>
        <p:nvCxnSpPr>
          <p:cNvPr id="32" name="直接连接符 31"/>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pic>
        <p:nvPicPr>
          <p:cNvPr id="37" name="Picture 2" descr="C:\Users\Administrator\Desktop\14-16信息化建设\馆徽最终稿无留白.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39" name="文本框 38"/>
          <p:cNvSpPr txBox="1"/>
          <p:nvPr/>
        </p:nvSpPr>
        <p:spPr>
          <a:xfrm>
            <a:off x="1695541" y="174647"/>
            <a:ext cx="6121441" cy="461665"/>
          </a:xfrm>
          <a:prstGeom prst="rect">
            <a:avLst/>
          </a:prstGeom>
          <a:noFill/>
        </p:spPr>
        <p:txBody>
          <a:bodyPr wrap="square" rtlCol="0">
            <a:spAutoFit/>
          </a:bodyPr>
          <a:lstStyle/>
          <a:p>
            <a:pPr algn="ctr"/>
            <a:r>
              <a:rPr lang="en-US" altLang="zh-CN"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4.2 </a:t>
            </a: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电子</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科技大学知识服务实践</a:t>
            </a:r>
            <a:endParaRPr lang="en-US" altLang="zh-CN"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ustDataLst>
      <p:tags r:id="rId1"/>
    </p:custDataLst>
    <p:extLst>
      <p:ext uri="{BB962C8B-B14F-4D97-AF65-F5344CB8AC3E}">
        <p14:creationId xmlns:p14="http://schemas.microsoft.com/office/powerpoint/2010/main" val="760631971"/>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淘宝店chenying0907 11">
            <a:extLst>
              <a:ext uri="{FF2B5EF4-FFF2-40B4-BE49-F238E27FC236}">
                <a16:creationId xmlns:a16="http://schemas.microsoft.com/office/drawing/2014/main" id="{9C81D606-9C87-468B-83BA-A064561D4968}"/>
              </a:ext>
            </a:extLst>
          </p:cNvPr>
          <p:cNvSpPr>
            <a:spLocks/>
          </p:cNvSpPr>
          <p:nvPr/>
        </p:nvSpPr>
        <p:spPr bwMode="auto">
          <a:xfrm>
            <a:off x="5333634" y="3651555"/>
            <a:ext cx="648677" cy="1060642"/>
          </a:xfrm>
          <a:custGeom>
            <a:avLst/>
            <a:gdLst>
              <a:gd name="T0" fmla="*/ 1 w 4869"/>
              <a:gd name="T1" fmla="*/ 2493 h 4872"/>
              <a:gd name="T2" fmla="*/ 3 w 4869"/>
              <a:gd name="T3" fmla="*/ 2311 h 4872"/>
              <a:gd name="T4" fmla="*/ 76 w 4869"/>
              <a:gd name="T5" fmla="*/ 1828 h 4872"/>
              <a:gd name="T6" fmla="*/ 240 w 4869"/>
              <a:gd name="T7" fmla="*/ 1380 h 4872"/>
              <a:gd name="T8" fmla="*/ 483 w 4869"/>
              <a:gd name="T9" fmla="*/ 979 h 4872"/>
              <a:gd name="T10" fmla="*/ 798 w 4869"/>
              <a:gd name="T11" fmla="*/ 634 h 4872"/>
              <a:gd name="T12" fmla="*/ 1172 w 4869"/>
              <a:gd name="T13" fmla="*/ 353 h 4872"/>
              <a:gd name="T14" fmla="*/ 1598 w 4869"/>
              <a:gd name="T15" fmla="*/ 148 h 4872"/>
              <a:gd name="T16" fmla="*/ 2063 w 4869"/>
              <a:gd name="T17" fmla="*/ 28 h 4872"/>
              <a:gd name="T18" fmla="*/ 2559 w 4869"/>
              <a:gd name="T19" fmla="*/ 3 h 4872"/>
              <a:gd name="T20" fmla="*/ 3042 w 4869"/>
              <a:gd name="T21" fmla="*/ 77 h 4872"/>
              <a:gd name="T22" fmla="*/ 3490 w 4869"/>
              <a:gd name="T23" fmla="*/ 240 h 4872"/>
              <a:gd name="T24" fmla="*/ 3891 w 4869"/>
              <a:gd name="T25" fmla="*/ 485 h 4872"/>
              <a:gd name="T26" fmla="*/ 4236 w 4869"/>
              <a:gd name="T27" fmla="*/ 798 h 4872"/>
              <a:gd name="T28" fmla="*/ 4516 w 4869"/>
              <a:gd name="T29" fmla="*/ 1174 h 4872"/>
              <a:gd name="T30" fmla="*/ 4722 w 4869"/>
              <a:gd name="T31" fmla="*/ 1599 h 4872"/>
              <a:gd name="T32" fmla="*/ 4841 w 4869"/>
              <a:gd name="T33" fmla="*/ 2066 h 4872"/>
              <a:gd name="T34" fmla="*/ 4866 w 4869"/>
              <a:gd name="T35" fmla="*/ 2562 h 4872"/>
              <a:gd name="T36" fmla="*/ 4792 w 4869"/>
              <a:gd name="T37" fmla="*/ 3045 h 4872"/>
              <a:gd name="T38" fmla="*/ 4629 w 4869"/>
              <a:gd name="T39" fmla="*/ 3492 h 4872"/>
              <a:gd name="T40" fmla="*/ 4385 w 4869"/>
              <a:gd name="T41" fmla="*/ 3893 h 4872"/>
              <a:gd name="T42" fmla="*/ 4071 w 4869"/>
              <a:gd name="T43" fmla="*/ 4239 h 4872"/>
              <a:gd name="T44" fmla="*/ 3697 w 4869"/>
              <a:gd name="T45" fmla="*/ 4519 h 4872"/>
              <a:gd name="T46" fmla="*/ 3271 w 4869"/>
              <a:gd name="T47" fmla="*/ 4724 h 4872"/>
              <a:gd name="T48" fmla="*/ 2805 w 4869"/>
              <a:gd name="T49" fmla="*/ 4844 h 4872"/>
              <a:gd name="T50" fmla="*/ 2389 w 4869"/>
              <a:gd name="T51" fmla="*/ 4872 h 4872"/>
              <a:gd name="T52" fmla="*/ 2212 w 4869"/>
              <a:gd name="T53" fmla="*/ 4862 h 4872"/>
              <a:gd name="T54" fmla="*/ 2040 w 4869"/>
              <a:gd name="T55" fmla="*/ 4840 h 4872"/>
              <a:gd name="T56" fmla="*/ 1873 w 4869"/>
              <a:gd name="T57" fmla="*/ 4808 h 4872"/>
              <a:gd name="T58" fmla="*/ 1708 w 4869"/>
              <a:gd name="T59" fmla="*/ 4762 h 4872"/>
              <a:gd name="T60" fmla="*/ 1548 w 4869"/>
              <a:gd name="T61" fmla="*/ 4705 h 4872"/>
              <a:gd name="T62" fmla="*/ 1392 w 4869"/>
              <a:gd name="T63" fmla="*/ 4636 h 4872"/>
              <a:gd name="T64" fmla="*/ 1238 w 4869"/>
              <a:gd name="T65" fmla="*/ 4556 h 4872"/>
              <a:gd name="T66" fmla="*/ 1105 w 4869"/>
              <a:gd name="T67" fmla="*/ 4477 h 4872"/>
              <a:gd name="T68" fmla="*/ 1005 w 4869"/>
              <a:gd name="T69" fmla="*/ 4416 h 4872"/>
              <a:gd name="T70" fmla="*/ 933 w 4869"/>
              <a:gd name="T71" fmla="*/ 4397 h 4872"/>
              <a:gd name="T72" fmla="*/ 871 w 4869"/>
              <a:gd name="T73" fmla="*/ 4416 h 4872"/>
              <a:gd name="T74" fmla="*/ 792 w 4869"/>
              <a:gd name="T75" fmla="*/ 4476 h 4872"/>
              <a:gd name="T76" fmla="*/ 692 w 4869"/>
              <a:gd name="T77" fmla="*/ 4554 h 4872"/>
              <a:gd name="T78" fmla="*/ 580 w 4869"/>
              <a:gd name="T79" fmla="*/ 4616 h 4872"/>
              <a:gd name="T80" fmla="*/ 430 w 4869"/>
              <a:gd name="T81" fmla="*/ 4663 h 4872"/>
              <a:gd name="T82" fmla="*/ 231 w 4869"/>
              <a:gd name="T83" fmla="*/ 4686 h 4872"/>
              <a:gd name="T84" fmla="*/ 231 w 4869"/>
              <a:gd name="T85" fmla="*/ 4650 h 4872"/>
              <a:gd name="T86" fmla="*/ 295 w 4869"/>
              <a:gd name="T87" fmla="*/ 4591 h 4872"/>
              <a:gd name="T88" fmla="*/ 345 w 4869"/>
              <a:gd name="T89" fmla="*/ 4522 h 4872"/>
              <a:gd name="T90" fmla="*/ 380 w 4869"/>
              <a:gd name="T91" fmla="*/ 4449 h 4872"/>
              <a:gd name="T92" fmla="*/ 403 w 4869"/>
              <a:gd name="T93" fmla="*/ 4371 h 4872"/>
              <a:gd name="T94" fmla="*/ 416 w 4869"/>
              <a:gd name="T95" fmla="*/ 4292 h 4872"/>
              <a:gd name="T96" fmla="*/ 417 w 4869"/>
              <a:gd name="T97" fmla="*/ 4163 h 4872"/>
              <a:gd name="T98" fmla="*/ 390 w 4869"/>
              <a:gd name="T99" fmla="*/ 4021 h 4872"/>
              <a:gd name="T100" fmla="*/ 339 w 4869"/>
              <a:gd name="T101" fmla="*/ 3867 h 4872"/>
              <a:gd name="T102" fmla="*/ 222 w 4869"/>
              <a:gd name="T103" fmla="*/ 3566 h 4872"/>
              <a:gd name="T104" fmla="*/ 133 w 4869"/>
              <a:gd name="T105" fmla="*/ 3319 h 4872"/>
              <a:gd name="T106" fmla="*/ 70 w 4869"/>
              <a:gd name="T107" fmla="*/ 3098 h 4872"/>
              <a:gd name="T108" fmla="*/ 23 w 4869"/>
              <a:gd name="T109" fmla="*/ 2854 h 4872"/>
              <a:gd name="T110" fmla="*/ 1 w 4869"/>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69" h="4872">
                <a:moveTo>
                  <a:pt x="0" y="2509"/>
                </a:moveTo>
                <a:lnTo>
                  <a:pt x="1" y="2510"/>
                </a:lnTo>
                <a:lnTo>
                  <a:pt x="2" y="2512"/>
                </a:lnTo>
                <a:lnTo>
                  <a:pt x="1" y="2493"/>
                </a:lnTo>
                <a:lnTo>
                  <a:pt x="1" y="2474"/>
                </a:lnTo>
                <a:lnTo>
                  <a:pt x="0" y="2456"/>
                </a:lnTo>
                <a:lnTo>
                  <a:pt x="0" y="2437"/>
                </a:lnTo>
                <a:lnTo>
                  <a:pt x="3" y="2311"/>
                </a:lnTo>
                <a:lnTo>
                  <a:pt x="12" y="2187"/>
                </a:lnTo>
                <a:lnTo>
                  <a:pt x="28" y="2066"/>
                </a:lnTo>
                <a:lnTo>
                  <a:pt x="49" y="1945"/>
                </a:lnTo>
                <a:lnTo>
                  <a:pt x="76" y="1828"/>
                </a:lnTo>
                <a:lnTo>
                  <a:pt x="109" y="1712"/>
                </a:lnTo>
                <a:lnTo>
                  <a:pt x="147" y="1599"/>
                </a:lnTo>
                <a:lnTo>
                  <a:pt x="191" y="1488"/>
                </a:lnTo>
                <a:lnTo>
                  <a:pt x="240" y="1380"/>
                </a:lnTo>
                <a:lnTo>
                  <a:pt x="294" y="1275"/>
                </a:lnTo>
                <a:lnTo>
                  <a:pt x="353" y="1174"/>
                </a:lnTo>
                <a:lnTo>
                  <a:pt x="416" y="1075"/>
                </a:lnTo>
                <a:lnTo>
                  <a:pt x="483" y="979"/>
                </a:lnTo>
                <a:lnTo>
                  <a:pt x="555" y="887"/>
                </a:lnTo>
                <a:lnTo>
                  <a:pt x="632" y="798"/>
                </a:lnTo>
                <a:lnTo>
                  <a:pt x="713" y="714"/>
                </a:lnTo>
                <a:lnTo>
                  <a:pt x="798" y="634"/>
                </a:lnTo>
                <a:lnTo>
                  <a:pt x="886" y="557"/>
                </a:lnTo>
                <a:lnTo>
                  <a:pt x="978" y="485"/>
                </a:lnTo>
                <a:lnTo>
                  <a:pt x="1073" y="416"/>
                </a:lnTo>
                <a:lnTo>
                  <a:pt x="1172" y="353"/>
                </a:lnTo>
                <a:lnTo>
                  <a:pt x="1274" y="294"/>
                </a:lnTo>
                <a:lnTo>
                  <a:pt x="1379" y="240"/>
                </a:lnTo>
                <a:lnTo>
                  <a:pt x="1486" y="192"/>
                </a:lnTo>
                <a:lnTo>
                  <a:pt x="1598" y="148"/>
                </a:lnTo>
                <a:lnTo>
                  <a:pt x="1710" y="111"/>
                </a:lnTo>
                <a:lnTo>
                  <a:pt x="1825" y="77"/>
                </a:lnTo>
                <a:lnTo>
                  <a:pt x="1944" y="50"/>
                </a:lnTo>
                <a:lnTo>
                  <a:pt x="2063" y="28"/>
                </a:lnTo>
                <a:lnTo>
                  <a:pt x="2185" y="14"/>
                </a:lnTo>
                <a:lnTo>
                  <a:pt x="2309" y="3"/>
                </a:lnTo>
                <a:lnTo>
                  <a:pt x="2434" y="0"/>
                </a:lnTo>
                <a:lnTo>
                  <a:pt x="2559" y="3"/>
                </a:lnTo>
                <a:lnTo>
                  <a:pt x="2683" y="14"/>
                </a:lnTo>
                <a:lnTo>
                  <a:pt x="2805" y="28"/>
                </a:lnTo>
                <a:lnTo>
                  <a:pt x="2925" y="50"/>
                </a:lnTo>
                <a:lnTo>
                  <a:pt x="3042" y="77"/>
                </a:lnTo>
                <a:lnTo>
                  <a:pt x="3159" y="111"/>
                </a:lnTo>
                <a:lnTo>
                  <a:pt x="3271" y="148"/>
                </a:lnTo>
                <a:lnTo>
                  <a:pt x="3382" y="192"/>
                </a:lnTo>
                <a:lnTo>
                  <a:pt x="3490" y="240"/>
                </a:lnTo>
                <a:lnTo>
                  <a:pt x="3595" y="294"/>
                </a:lnTo>
                <a:lnTo>
                  <a:pt x="3697" y="353"/>
                </a:lnTo>
                <a:lnTo>
                  <a:pt x="3795" y="416"/>
                </a:lnTo>
                <a:lnTo>
                  <a:pt x="3891" y="485"/>
                </a:lnTo>
                <a:lnTo>
                  <a:pt x="3982" y="557"/>
                </a:lnTo>
                <a:lnTo>
                  <a:pt x="4071" y="634"/>
                </a:lnTo>
                <a:lnTo>
                  <a:pt x="4156" y="714"/>
                </a:lnTo>
                <a:lnTo>
                  <a:pt x="4236" y="798"/>
                </a:lnTo>
                <a:lnTo>
                  <a:pt x="4312" y="887"/>
                </a:lnTo>
                <a:lnTo>
                  <a:pt x="4385" y="979"/>
                </a:lnTo>
                <a:lnTo>
                  <a:pt x="4453" y="1075"/>
                </a:lnTo>
                <a:lnTo>
                  <a:pt x="4516" y="1174"/>
                </a:lnTo>
                <a:lnTo>
                  <a:pt x="4575" y="1275"/>
                </a:lnTo>
                <a:lnTo>
                  <a:pt x="4629" y="1380"/>
                </a:lnTo>
                <a:lnTo>
                  <a:pt x="4678" y="1488"/>
                </a:lnTo>
                <a:lnTo>
                  <a:pt x="4722" y="1599"/>
                </a:lnTo>
                <a:lnTo>
                  <a:pt x="4759" y="1712"/>
                </a:lnTo>
                <a:lnTo>
                  <a:pt x="4792" y="1828"/>
                </a:lnTo>
                <a:lnTo>
                  <a:pt x="4820" y="1945"/>
                </a:lnTo>
                <a:lnTo>
                  <a:pt x="4841" y="2066"/>
                </a:lnTo>
                <a:lnTo>
                  <a:pt x="4856" y="2187"/>
                </a:lnTo>
                <a:lnTo>
                  <a:pt x="4866" y="2311"/>
                </a:lnTo>
                <a:lnTo>
                  <a:pt x="4869" y="2437"/>
                </a:lnTo>
                <a:lnTo>
                  <a:pt x="4866" y="2562"/>
                </a:lnTo>
                <a:lnTo>
                  <a:pt x="4856" y="2686"/>
                </a:lnTo>
                <a:lnTo>
                  <a:pt x="4841" y="2808"/>
                </a:lnTo>
                <a:lnTo>
                  <a:pt x="4820" y="2927"/>
                </a:lnTo>
                <a:lnTo>
                  <a:pt x="4792" y="3045"/>
                </a:lnTo>
                <a:lnTo>
                  <a:pt x="4759" y="3160"/>
                </a:lnTo>
                <a:lnTo>
                  <a:pt x="4722" y="3274"/>
                </a:lnTo>
                <a:lnTo>
                  <a:pt x="4678" y="3385"/>
                </a:lnTo>
                <a:lnTo>
                  <a:pt x="4629" y="3492"/>
                </a:lnTo>
                <a:lnTo>
                  <a:pt x="4575" y="3597"/>
                </a:lnTo>
                <a:lnTo>
                  <a:pt x="4516" y="3699"/>
                </a:lnTo>
                <a:lnTo>
                  <a:pt x="4453" y="3799"/>
                </a:lnTo>
                <a:lnTo>
                  <a:pt x="4385" y="3893"/>
                </a:lnTo>
                <a:lnTo>
                  <a:pt x="4312" y="3986"/>
                </a:lnTo>
                <a:lnTo>
                  <a:pt x="4236" y="4074"/>
                </a:lnTo>
                <a:lnTo>
                  <a:pt x="4156" y="4158"/>
                </a:lnTo>
                <a:lnTo>
                  <a:pt x="4071" y="4239"/>
                </a:lnTo>
                <a:lnTo>
                  <a:pt x="3982" y="4316"/>
                </a:lnTo>
                <a:lnTo>
                  <a:pt x="3891" y="4388"/>
                </a:lnTo>
                <a:lnTo>
                  <a:pt x="3795" y="4456"/>
                </a:lnTo>
                <a:lnTo>
                  <a:pt x="3697" y="4519"/>
                </a:lnTo>
                <a:lnTo>
                  <a:pt x="3595" y="4578"/>
                </a:lnTo>
                <a:lnTo>
                  <a:pt x="3490" y="4632"/>
                </a:lnTo>
                <a:lnTo>
                  <a:pt x="3382" y="4680"/>
                </a:lnTo>
                <a:lnTo>
                  <a:pt x="3271" y="4724"/>
                </a:lnTo>
                <a:lnTo>
                  <a:pt x="3159" y="4763"/>
                </a:lnTo>
                <a:lnTo>
                  <a:pt x="3042" y="4795"/>
                </a:lnTo>
                <a:lnTo>
                  <a:pt x="2925" y="4822"/>
                </a:lnTo>
                <a:lnTo>
                  <a:pt x="2805" y="4844"/>
                </a:lnTo>
                <a:lnTo>
                  <a:pt x="2683" y="4860"/>
                </a:lnTo>
                <a:lnTo>
                  <a:pt x="2559" y="4869"/>
                </a:lnTo>
                <a:lnTo>
                  <a:pt x="2434" y="4872"/>
                </a:lnTo>
                <a:lnTo>
                  <a:pt x="2389" y="4872"/>
                </a:lnTo>
                <a:lnTo>
                  <a:pt x="2345" y="4871"/>
                </a:lnTo>
                <a:lnTo>
                  <a:pt x="2300" y="4869"/>
                </a:lnTo>
                <a:lnTo>
                  <a:pt x="2256" y="4866"/>
                </a:lnTo>
                <a:lnTo>
                  <a:pt x="2212" y="4862"/>
                </a:lnTo>
                <a:lnTo>
                  <a:pt x="2169" y="4858"/>
                </a:lnTo>
                <a:lnTo>
                  <a:pt x="2125" y="4853"/>
                </a:lnTo>
                <a:lnTo>
                  <a:pt x="2082" y="4847"/>
                </a:lnTo>
                <a:lnTo>
                  <a:pt x="2040" y="4840"/>
                </a:lnTo>
                <a:lnTo>
                  <a:pt x="1998" y="4834"/>
                </a:lnTo>
                <a:lnTo>
                  <a:pt x="1956" y="4826"/>
                </a:lnTo>
                <a:lnTo>
                  <a:pt x="1913" y="4817"/>
                </a:lnTo>
                <a:lnTo>
                  <a:pt x="1873" y="4808"/>
                </a:lnTo>
                <a:lnTo>
                  <a:pt x="1831" y="4798"/>
                </a:lnTo>
                <a:lnTo>
                  <a:pt x="1789" y="4786"/>
                </a:lnTo>
                <a:lnTo>
                  <a:pt x="1749" y="4774"/>
                </a:lnTo>
                <a:lnTo>
                  <a:pt x="1708" y="4762"/>
                </a:lnTo>
                <a:lnTo>
                  <a:pt x="1668" y="4749"/>
                </a:lnTo>
                <a:lnTo>
                  <a:pt x="1628" y="4734"/>
                </a:lnTo>
                <a:lnTo>
                  <a:pt x="1588" y="4720"/>
                </a:lnTo>
                <a:lnTo>
                  <a:pt x="1548" y="4705"/>
                </a:lnTo>
                <a:lnTo>
                  <a:pt x="1509" y="4689"/>
                </a:lnTo>
                <a:lnTo>
                  <a:pt x="1469" y="4672"/>
                </a:lnTo>
                <a:lnTo>
                  <a:pt x="1431" y="4654"/>
                </a:lnTo>
                <a:lnTo>
                  <a:pt x="1392" y="4636"/>
                </a:lnTo>
                <a:lnTo>
                  <a:pt x="1353" y="4617"/>
                </a:lnTo>
                <a:lnTo>
                  <a:pt x="1315" y="4598"/>
                </a:lnTo>
                <a:lnTo>
                  <a:pt x="1277" y="4578"/>
                </a:lnTo>
                <a:lnTo>
                  <a:pt x="1238" y="4556"/>
                </a:lnTo>
                <a:lnTo>
                  <a:pt x="1201" y="4535"/>
                </a:lnTo>
                <a:lnTo>
                  <a:pt x="1163" y="4512"/>
                </a:lnTo>
                <a:lnTo>
                  <a:pt x="1126" y="4490"/>
                </a:lnTo>
                <a:lnTo>
                  <a:pt x="1105" y="4477"/>
                </a:lnTo>
                <a:lnTo>
                  <a:pt x="1083" y="4464"/>
                </a:lnTo>
                <a:lnTo>
                  <a:pt x="1057" y="4447"/>
                </a:lnTo>
                <a:lnTo>
                  <a:pt x="1026" y="4428"/>
                </a:lnTo>
                <a:lnTo>
                  <a:pt x="1005" y="4416"/>
                </a:lnTo>
                <a:lnTo>
                  <a:pt x="986" y="4407"/>
                </a:lnTo>
                <a:lnTo>
                  <a:pt x="967" y="4401"/>
                </a:lnTo>
                <a:lnTo>
                  <a:pt x="950" y="4397"/>
                </a:lnTo>
                <a:lnTo>
                  <a:pt x="933" y="4397"/>
                </a:lnTo>
                <a:lnTo>
                  <a:pt x="917" y="4398"/>
                </a:lnTo>
                <a:lnTo>
                  <a:pt x="901" y="4403"/>
                </a:lnTo>
                <a:lnTo>
                  <a:pt x="887" y="4409"/>
                </a:lnTo>
                <a:lnTo>
                  <a:pt x="871" y="4416"/>
                </a:lnTo>
                <a:lnTo>
                  <a:pt x="856" y="4426"/>
                </a:lnTo>
                <a:lnTo>
                  <a:pt x="840" y="4436"/>
                </a:lnTo>
                <a:lnTo>
                  <a:pt x="825" y="4448"/>
                </a:lnTo>
                <a:lnTo>
                  <a:pt x="792" y="4476"/>
                </a:lnTo>
                <a:lnTo>
                  <a:pt x="756" y="4507"/>
                </a:lnTo>
                <a:lnTo>
                  <a:pt x="736" y="4522"/>
                </a:lnTo>
                <a:lnTo>
                  <a:pt x="714" y="4538"/>
                </a:lnTo>
                <a:lnTo>
                  <a:pt x="692" y="4554"/>
                </a:lnTo>
                <a:lnTo>
                  <a:pt x="667" y="4571"/>
                </a:lnTo>
                <a:lnTo>
                  <a:pt x="640" y="4587"/>
                </a:lnTo>
                <a:lnTo>
                  <a:pt x="612" y="4601"/>
                </a:lnTo>
                <a:lnTo>
                  <a:pt x="580" y="4616"/>
                </a:lnTo>
                <a:lnTo>
                  <a:pt x="546" y="4630"/>
                </a:lnTo>
                <a:lnTo>
                  <a:pt x="510" y="4642"/>
                </a:lnTo>
                <a:lnTo>
                  <a:pt x="472" y="4653"/>
                </a:lnTo>
                <a:lnTo>
                  <a:pt x="430" y="4663"/>
                </a:lnTo>
                <a:lnTo>
                  <a:pt x="385" y="4672"/>
                </a:lnTo>
                <a:lnTo>
                  <a:pt x="338" y="4679"/>
                </a:lnTo>
                <a:lnTo>
                  <a:pt x="286" y="4684"/>
                </a:lnTo>
                <a:lnTo>
                  <a:pt x="231" y="4686"/>
                </a:lnTo>
                <a:lnTo>
                  <a:pt x="172" y="4686"/>
                </a:lnTo>
                <a:lnTo>
                  <a:pt x="193" y="4675"/>
                </a:lnTo>
                <a:lnTo>
                  <a:pt x="212" y="4662"/>
                </a:lnTo>
                <a:lnTo>
                  <a:pt x="231" y="4650"/>
                </a:lnTo>
                <a:lnTo>
                  <a:pt x="249" y="4636"/>
                </a:lnTo>
                <a:lnTo>
                  <a:pt x="265" y="4622"/>
                </a:lnTo>
                <a:lnTo>
                  <a:pt x="280" y="4606"/>
                </a:lnTo>
                <a:lnTo>
                  <a:pt x="295" y="4591"/>
                </a:lnTo>
                <a:lnTo>
                  <a:pt x="309" y="4574"/>
                </a:lnTo>
                <a:lnTo>
                  <a:pt x="321" y="4557"/>
                </a:lnTo>
                <a:lnTo>
                  <a:pt x="333" y="4541"/>
                </a:lnTo>
                <a:lnTo>
                  <a:pt x="345" y="4522"/>
                </a:lnTo>
                <a:lnTo>
                  <a:pt x="355" y="4504"/>
                </a:lnTo>
                <a:lnTo>
                  <a:pt x="364" y="4486"/>
                </a:lnTo>
                <a:lnTo>
                  <a:pt x="373" y="4467"/>
                </a:lnTo>
                <a:lnTo>
                  <a:pt x="380" y="4449"/>
                </a:lnTo>
                <a:lnTo>
                  <a:pt x="386" y="4430"/>
                </a:lnTo>
                <a:lnTo>
                  <a:pt x="393" y="4410"/>
                </a:lnTo>
                <a:lnTo>
                  <a:pt x="399" y="4391"/>
                </a:lnTo>
                <a:lnTo>
                  <a:pt x="403" y="4371"/>
                </a:lnTo>
                <a:lnTo>
                  <a:pt x="408" y="4351"/>
                </a:lnTo>
                <a:lnTo>
                  <a:pt x="411" y="4332"/>
                </a:lnTo>
                <a:lnTo>
                  <a:pt x="413" y="4313"/>
                </a:lnTo>
                <a:lnTo>
                  <a:pt x="416" y="4292"/>
                </a:lnTo>
                <a:lnTo>
                  <a:pt x="418" y="4273"/>
                </a:lnTo>
                <a:lnTo>
                  <a:pt x="419" y="4235"/>
                </a:lnTo>
                <a:lnTo>
                  <a:pt x="419" y="4199"/>
                </a:lnTo>
                <a:lnTo>
                  <a:pt x="417" y="4163"/>
                </a:lnTo>
                <a:lnTo>
                  <a:pt x="412" y="4129"/>
                </a:lnTo>
                <a:lnTo>
                  <a:pt x="407" y="4093"/>
                </a:lnTo>
                <a:lnTo>
                  <a:pt x="399" y="4057"/>
                </a:lnTo>
                <a:lnTo>
                  <a:pt x="390" y="4021"/>
                </a:lnTo>
                <a:lnTo>
                  <a:pt x="378" y="3984"/>
                </a:lnTo>
                <a:lnTo>
                  <a:pt x="367" y="3945"/>
                </a:lnTo>
                <a:lnTo>
                  <a:pt x="354" y="3907"/>
                </a:lnTo>
                <a:lnTo>
                  <a:pt x="339" y="3867"/>
                </a:lnTo>
                <a:lnTo>
                  <a:pt x="324" y="3827"/>
                </a:lnTo>
                <a:lnTo>
                  <a:pt x="292" y="3743"/>
                </a:lnTo>
                <a:lnTo>
                  <a:pt x="258" y="3657"/>
                </a:lnTo>
                <a:lnTo>
                  <a:pt x="222" y="3566"/>
                </a:lnTo>
                <a:lnTo>
                  <a:pt x="186" y="3472"/>
                </a:lnTo>
                <a:lnTo>
                  <a:pt x="168" y="3422"/>
                </a:lnTo>
                <a:lnTo>
                  <a:pt x="150" y="3371"/>
                </a:lnTo>
                <a:lnTo>
                  <a:pt x="133" y="3319"/>
                </a:lnTo>
                <a:lnTo>
                  <a:pt x="116" y="3266"/>
                </a:lnTo>
                <a:lnTo>
                  <a:pt x="100" y="3212"/>
                </a:lnTo>
                <a:lnTo>
                  <a:pt x="84" y="3156"/>
                </a:lnTo>
                <a:lnTo>
                  <a:pt x="70" y="3098"/>
                </a:lnTo>
                <a:lnTo>
                  <a:pt x="56" y="3040"/>
                </a:lnTo>
                <a:lnTo>
                  <a:pt x="44" y="2979"/>
                </a:lnTo>
                <a:lnTo>
                  <a:pt x="33" y="2917"/>
                </a:lnTo>
                <a:lnTo>
                  <a:pt x="23" y="2854"/>
                </a:lnTo>
                <a:lnTo>
                  <a:pt x="16" y="2788"/>
                </a:lnTo>
                <a:lnTo>
                  <a:pt x="9" y="2721"/>
                </a:lnTo>
                <a:lnTo>
                  <a:pt x="4" y="2652"/>
                </a:lnTo>
                <a:lnTo>
                  <a:pt x="1" y="2581"/>
                </a:lnTo>
                <a:lnTo>
                  <a:pt x="0" y="2509"/>
                </a:lnTo>
                <a:close/>
              </a:path>
            </a:pathLst>
          </a:custGeom>
          <a:solidFill>
            <a:schemeClr val="bg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45" name="文本框 21">
            <a:extLst>
              <a:ext uri="{FF2B5EF4-FFF2-40B4-BE49-F238E27FC236}">
                <a16:creationId xmlns:a16="http://schemas.microsoft.com/office/drawing/2014/main" id="{5E12067D-6196-4486-B367-8795A7F2DDF1}"/>
              </a:ext>
            </a:extLst>
          </p:cNvPr>
          <p:cNvSpPr txBox="1"/>
          <p:nvPr/>
        </p:nvSpPr>
        <p:spPr>
          <a:xfrm>
            <a:off x="2901688" y="875457"/>
            <a:ext cx="3132347" cy="830997"/>
          </a:xfrm>
          <a:prstGeom prst="rect">
            <a:avLst/>
          </a:prstGeom>
          <a:noFill/>
        </p:spPr>
        <p:txBody>
          <a:bodyPr wrap="square" rtlCol="0">
            <a:spAutoFit/>
          </a:bodyPr>
          <a:lstStyle/>
          <a:p>
            <a:r>
              <a:rPr lang="zh-CN" altLang="en-US" sz="1600"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    基于</a:t>
            </a:r>
            <a:r>
              <a:rPr lang="zh-CN" altLang="en-US" sz="16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用户行为</a:t>
            </a:r>
            <a:r>
              <a:rPr lang="zh-CN" altLang="en-US" sz="1600"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a:t>
            </a:r>
            <a:endParaRPr lang="en-US" altLang="zh-CN" sz="1600"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r>
              <a:rPr lang="zh-CN" altLang="en-US" sz="1600"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文献</a:t>
            </a:r>
            <a:r>
              <a:rPr lang="zh-CN" altLang="en-US" sz="16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资源保障体系建设</a:t>
            </a:r>
            <a:endParaRPr lang="en-US" altLang="zh-CN" sz="1600"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endParaRPr lang="zh-CN" altLang="en-US" sz="1600" b="1" dirty="0">
              <a:solidFill>
                <a:schemeClr val="tx2"/>
              </a:solidFill>
              <a:latin typeface="微软雅黑" pitchFamily="34" charset="-122"/>
              <a:ea typeface="微软雅黑" pitchFamily="34" charset="-122"/>
            </a:endParaRPr>
          </a:p>
        </p:txBody>
      </p:sp>
      <p:sp>
        <p:nvSpPr>
          <p:cNvPr id="55" name="TextBox 79">
            <a:extLst>
              <a:ext uri="{FF2B5EF4-FFF2-40B4-BE49-F238E27FC236}">
                <a16:creationId xmlns:a16="http://schemas.microsoft.com/office/drawing/2014/main" id="{CAB60CF5-6748-4076-A2FB-100CD33AC194}"/>
              </a:ext>
            </a:extLst>
          </p:cNvPr>
          <p:cNvSpPr txBox="1"/>
          <p:nvPr/>
        </p:nvSpPr>
        <p:spPr>
          <a:xfrm>
            <a:off x="4591223" y="2862976"/>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 name="矩形 3"/>
          <p:cNvSpPr/>
          <p:nvPr/>
        </p:nvSpPr>
        <p:spPr>
          <a:xfrm>
            <a:off x="3466764" y="1780160"/>
            <a:ext cx="2723823" cy="784830"/>
          </a:xfrm>
          <a:prstGeom prst="rect">
            <a:avLst/>
          </a:prstGeom>
        </p:spPr>
        <p:txBody>
          <a:bodyPr wrap="none">
            <a:spAutoFit/>
          </a:bodyPr>
          <a:lstStyle/>
          <a:p>
            <a:pPr algn="just">
              <a:lnSpc>
                <a:spcPct val="125000"/>
              </a:lnSpc>
            </a:pPr>
            <a:r>
              <a:rPr lang="zh-CN" altLang="en-US"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           基于</a:t>
            </a:r>
            <a:r>
              <a:rPr lang="en-US"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ESI</a:t>
            </a:r>
            <a:r>
              <a:rPr lang="zh-CN" altLang="en-US"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a:t>
            </a:r>
            <a:endParaRPr lang="en-US" altLang="zh-CN"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25000"/>
              </a:lnSpc>
            </a:pPr>
            <a:r>
              <a:rPr lang="zh-CN" altLang="zh-CN"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学科</a:t>
            </a:r>
            <a:r>
              <a:rPr lang="zh-CN" altLang="en-US"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态势发展分析与</a:t>
            </a:r>
            <a:r>
              <a:rPr lang="zh-CN"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评估</a:t>
            </a:r>
            <a:endParaRPr lang="en-US"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矩形 4"/>
          <p:cNvSpPr/>
          <p:nvPr/>
        </p:nvSpPr>
        <p:spPr>
          <a:xfrm>
            <a:off x="3499899" y="3013009"/>
            <a:ext cx="2954655" cy="369332"/>
          </a:xfrm>
          <a:prstGeom prst="rect">
            <a:avLst/>
          </a:prstGeom>
        </p:spPr>
        <p:txBody>
          <a:bodyPr wrap="none">
            <a:spAutoFit/>
          </a:bodyPr>
          <a:lstStyle/>
          <a:p>
            <a:r>
              <a:rPr lang="zh-CN" altLang="en-US"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学科领域世界大学排名研究</a:t>
            </a:r>
            <a:endParaRPr lang="zh-CN" altLang="en-US" dirty="0"/>
          </a:p>
        </p:txBody>
      </p:sp>
      <p:sp>
        <p:nvSpPr>
          <p:cNvPr id="7" name="矩形 6"/>
          <p:cNvSpPr/>
          <p:nvPr/>
        </p:nvSpPr>
        <p:spPr>
          <a:xfrm>
            <a:off x="4009551" y="3750524"/>
            <a:ext cx="2954655" cy="369332"/>
          </a:xfrm>
          <a:prstGeom prst="rect">
            <a:avLst/>
          </a:prstGeom>
        </p:spPr>
        <p:txBody>
          <a:bodyPr wrap="none">
            <a:spAutoFit/>
          </a:bodyPr>
          <a:lstStyle/>
          <a:p>
            <a:r>
              <a:rPr lang="zh-CN"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学者</a:t>
            </a:r>
            <a:r>
              <a:rPr lang="zh-CN" altLang="en-US"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学术影响力</a:t>
            </a:r>
            <a:r>
              <a:rPr lang="zh-CN"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分析</a:t>
            </a:r>
            <a:r>
              <a:rPr lang="zh-CN" altLang="en-US"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与评价</a:t>
            </a:r>
            <a:endParaRPr lang="zh-CN" altLang="en-US" dirty="0"/>
          </a:p>
        </p:txBody>
      </p:sp>
      <p:grpSp>
        <p:nvGrpSpPr>
          <p:cNvPr id="33" name="组合 32"/>
          <p:cNvGrpSpPr/>
          <p:nvPr/>
        </p:nvGrpSpPr>
        <p:grpSpPr>
          <a:xfrm>
            <a:off x="1583668" y="796663"/>
            <a:ext cx="3081538" cy="1185704"/>
            <a:chOff x="3673754" y="1132384"/>
            <a:chExt cx="3081538" cy="1185704"/>
          </a:xfrm>
        </p:grpSpPr>
        <p:sp>
          <p:nvSpPr>
            <p:cNvPr id="35" name="矩形 34">
              <a:extLst>
                <a:ext uri="{FF2B5EF4-FFF2-40B4-BE49-F238E27FC236}">
                  <a16:creationId xmlns:a16="http://schemas.microsoft.com/office/drawing/2014/main" id="{AE50292B-D166-4240-9BE0-8E0E5B619C12}"/>
                </a:ext>
              </a:extLst>
            </p:cNvPr>
            <p:cNvSpPr/>
            <p:nvPr/>
          </p:nvSpPr>
          <p:spPr>
            <a:xfrm rot="1400643">
              <a:off x="4105813" y="1658730"/>
              <a:ext cx="2649479" cy="65935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36" name="淘宝店chenying0907 5">
              <a:extLst>
                <a:ext uri="{FF2B5EF4-FFF2-40B4-BE49-F238E27FC236}">
                  <a16:creationId xmlns:a16="http://schemas.microsoft.com/office/drawing/2014/main" id="{122B203E-D23A-4F9E-B443-ACA0791529EF}"/>
                </a:ext>
              </a:extLst>
            </p:cNvPr>
            <p:cNvSpPr>
              <a:spLocks/>
            </p:cNvSpPr>
            <p:nvPr/>
          </p:nvSpPr>
          <p:spPr bwMode="auto">
            <a:xfrm>
              <a:off x="3673754" y="1132384"/>
              <a:ext cx="769880" cy="740500"/>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sp>
        <p:nvSpPr>
          <p:cNvPr id="38" name="TextBox 77">
            <a:extLst>
              <a:ext uri="{FF2B5EF4-FFF2-40B4-BE49-F238E27FC236}">
                <a16:creationId xmlns:a16="http://schemas.microsoft.com/office/drawing/2014/main" id="{02353532-6636-4FC2-8DDC-B622ED774BE7}"/>
              </a:ext>
            </a:extLst>
          </p:cNvPr>
          <p:cNvSpPr txBox="1"/>
          <p:nvPr/>
        </p:nvSpPr>
        <p:spPr>
          <a:xfrm>
            <a:off x="1745408" y="878128"/>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1</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2" name="TextBox 79">
            <a:extLst>
              <a:ext uri="{FF2B5EF4-FFF2-40B4-BE49-F238E27FC236}">
                <a16:creationId xmlns:a16="http://schemas.microsoft.com/office/drawing/2014/main" id="{CAB60CF5-6748-4076-A2FB-100CD33AC194}"/>
              </a:ext>
            </a:extLst>
          </p:cNvPr>
          <p:cNvSpPr txBox="1"/>
          <p:nvPr/>
        </p:nvSpPr>
        <p:spPr>
          <a:xfrm>
            <a:off x="2808474" y="2871568"/>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44" name="组合 43"/>
          <p:cNvGrpSpPr/>
          <p:nvPr/>
        </p:nvGrpSpPr>
        <p:grpSpPr>
          <a:xfrm>
            <a:off x="1939075" y="1760556"/>
            <a:ext cx="3081538" cy="1185704"/>
            <a:chOff x="3673754" y="1132384"/>
            <a:chExt cx="3081538" cy="1185704"/>
          </a:xfrm>
        </p:grpSpPr>
        <p:sp>
          <p:nvSpPr>
            <p:cNvPr id="57" name="矩形 56">
              <a:extLst>
                <a:ext uri="{FF2B5EF4-FFF2-40B4-BE49-F238E27FC236}">
                  <a16:creationId xmlns:a16="http://schemas.microsoft.com/office/drawing/2014/main" id="{AE50292B-D166-4240-9BE0-8E0E5B619C12}"/>
                </a:ext>
              </a:extLst>
            </p:cNvPr>
            <p:cNvSpPr/>
            <p:nvPr/>
          </p:nvSpPr>
          <p:spPr>
            <a:xfrm rot="1400643">
              <a:off x="4105813" y="1658730"/>
              <a:ext cx="2649479" cy="65935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58" name="淘宝店chenying0907 5">
              <a:extLst>
                <a:ext uri="{FF2B5EF4-FFF2-40B4-BE49-F238E27FC236}">
                  <a16:creationId xmlns:a16="http://schemas.microsoft.com/office/drawing/2014/main" id="{122B203E-D23A-4F9E-B443-ACA0791529EF}"/>
                </a:ext>
              </a:extLst>
            </p:cNvPr>
            <p:cNvSpPr>
              <a:spLocks/>
            </p:cNvSpPr>
            <p:nvPr/>
          </p:nvSpPr>
          <p:spPr bwMode="auto">
            <a:xfrm>
              <a:off x="3673754" y="1132384"/>
              <a:ext cx="769880" cy="740500"/>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59" name="组合 58"/>
          <p:cNvGrpSpPr/>
          <p:nvPr/>
        </p:nvGrpSpPr>
        <p:grpSpPr>
          <a:xfrm>
            <a:off x="2583156" y="2703704"/>
            <a:ext cx="3081538" cy="1185704"/>
            <a:chOff x="3673754" y="1132384"/>
            <a:chExt cx="3081538" cy="1185704"/>
          </a:xfrm>
        </p:grpSpPr>
        <p:sp>
          <p:nvSpPr>
            <p:cNvPr id="60" name="矩形 59">
              <a:extLst>
                <a:ext uri="{FF2B5EF4-FFF2-40B4-BE49-F238E27FC236}">
                  <a16:creationId xmlns:a16="http://schemas.microsoft.com/office/drawing/2014/main" id="{AE50292B-D166-4240-9BE0-8E0E5B619C12}"/>
                </a:ext>
              </a:extLst>
            </p:cNvPr>
            <p:cNvSpPr/>
            <p:nvPr/>
          </p:nvSpPr>
          <p:spPr>
            <a:xfrm rot="1400643">
              <a:off x="4105813" y="1658730"/>
              <a:ext cx="2649479" cy="65935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61" name="淘宝店chenying0907 5">
              <a:extLst>
                <a:ext uri="{FF2B5EF4-FFF2-40B4-BE49-F238E27FC236}">
                  <a16:creationId xmlns:a16="http://schemas.microsoft.com/office/drawing/2014/main" id="{122B203E-D23A-4F9E-B443-ACA0791529EF}"/>
                </a:ext>
              </a:extLst>
            </p:cNvPr>
            <p:cNvSpPr>
              <a:spLocks/>
            </p:cNvSpPr>
            <p:nvPr/>
          </p:nvSpPr>
          <p:spPr bwMode="auto">
            <a:xfrm>
              <a:off x="3673754" y="1132384"/>
              <a:ext cx="769880" cy="740500"/>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2" name="组合 61"/>
          <p:cNvGrpSpPr/>
          <p:nvPr/>
        </p:nvGrpSpPr>
        <p:grpSpPr>
          <a:xfrm>
            <a:off x="3502040" y="4363653"/>
            <a:ext cx="3081538" cy="1185704"/>
            <a:chOff x="3673754" y="1132384"/>
            <a:chExt cx="3081538" cy="1185704"/>
          </a:xfrm>
        </p:grpSpPr>
        <p:sp>
          <p:nvSpPr>
            <p:cNvPr id="63" name="矩形 62">
              <a:extLst>
                <a:ext uri="{FF2B5EF4-FFF2-40B4-BE49-F238E27FC236}">
                  <a16:creationId xmlns:a16="http://schemas.microsoft.com/office/drawing/2014/main" id="{AE50292B-D166-4240-9BE0-8E0E5B619C12}"/>
                </a:ext>
              </a:extLst>
            </p:cNvPr>
            <p:cNvSpPr/>
            <p:nvPr/>
          </p:nvSpPr>
          <p:spPr>
            <a:xfrm rot="1400643">
              <a:off x="4105813" y="1658730"/>
              <a:ext cx="2649479" cy="65935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64" name="淘宝店chenying0907 5">
              <a:extLst>
                <a:ext uri="{FF2B5EF4-FFF2-40B4-BE49-F238E27FC236}">
                  <a16:creationId xmlns:a16="http://schemas.microsoft.com/office/drawing/2014/main" id="{122B203E-D23A-4F9E-B443-ACA0791529EF}"/>
                </a:ext>
              </a:extLst>
            </p:cNvPr>
            <p:cNvSpPr>
              <a:spLocks/>
            </p:cNvSpPr>
            <p:nvPr/>
          </p:nvSpPr>
          <p:spPr bwMode="auto">
            <a:xfrm>
              <a:off x="3673754" y="1132384"/>
              <a:ext cx="769880" cy="740500"/>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grpSp>
        <p:nvGrpSpPr>
          <p:cNvPr id="65" name="组合 64"/>
          <p:cNvGrpSpPr/>
          <p:nvPr/>
        </p:nvGrpSpPr>
        <p:grpSpPr>
          <a:xfrm>
            <a:off x="3015215" y="3547932"/>
            <a:ext cx="3081538" cy="1185704"/>
            <a:chOff x="3673754" y="1132384"/>
            <a:chExt cx="3081538" cy="1185704"/>
          </a:xfrm>
        </p:grpSpPr>
        <p:sp>
          <p:nvSpPr>
            <p:cNvPr id="66" name="矩形 65">
              <a:extLst>
                <a:ext uri="{FF2B5EF4-FFF2-40B4-BE49-F238E27FC236}">
                  <a16:creationId xmlns:a16="http://schemas.microsoft.com/office/drawing/2014/main" id="{AE50292B-D166-4240-9BE0-8E0E5B619C12}"/>
                </a:ext>
              </a:extLst>
            </p:cNvPr>
            <p:cNvSpPr/>
            <p:nvPr/>
          </p:nvSpPr>
          <p:spPr>
            <a:xfrm rot="1400643">
              <a:off x="4105813" y="1658730"/>
              <a:ext cx="2649479" cy="659358"/>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latin typeface="微软雅黑" panose="020B0503020204020204" pitchFamily="34" charset="-122"/>
                <a:ea typeface="微软雅黑" panose="020B0503020204020204" pitchFamily="34" charset="-122"/>
                <a:cs typeface="+mn-ea"/>
                <a:sym typeface="+mn-lt"/>
              </a:endParaRPr>
            </a:p>
          </p:txBody>
        </p:sp>
        <p:sp>
          <p:nvSpPr>
            <p:cNvPr id="67" name="淘宝店chenying0907 5">
              <a:extLst>
                <a:ext uri="{FF2B5EF4-FFF2-40B4-BE49-F238E27FC236}">
                  <a16:creationId xmlns:a16="http://schemas.microsoft.com/office/drawing/2014/main" id="{122B203E-D23A-4F9E-B443-ACA0791529EF}"/>
                </a:ext>
              </a:extLst>
            </p:cNvPr>
            <p:cNvSpPr>
              <a:spLocks/>
            </p:cNvSpPr>
            <p:nvPr/>
          </p:nvSpPr>
          <p:spPr bwMode="auto">
            <a:xfrm>
              <a:off x="3673754" y="1132384"/>
              <a:ext cx="769880" cy="740500"/>
            </a:xfrm>
            <a:custGeom>
              <a:avLst/>
              <a:gdLst>
                <a:gd name="T0" fmla="*/ 4869 w 4870"/>
                <a:gd name="T1" fmla="*/ 2493 h 4872"/>
                <a:gd name="T2" fmla="*/ 4866 w 4870"/>
                <a:gd name="T3" fmla="*/ 2310 h 4872"/>
                <a:gd name="T4" fmla="*/ 4793 w 4870"/>
                <a:gd name="T5" fmla="*/ 1827 h 4872"/>
                <a:gd name="T6" fmla="*/ 4630 w 4870"/>
                <a:gd name="T7" fmla="*/ 1380 h 4872"/>
                <a:gd name="T8" fmla="*/ 4386 w 4870"/>
                <a:gd name="T9" fmla="*/ 979 h 4872"/>
                <a:gd name="T10" fmla="*/ 4072 w 4870"/>
                <a:gd name="T11" fmla="*/ 633 h 4872"/>
                <a:gd name="T12" fmla="*/ 3698 w 4870"/>
                <a:gd name="T13" fmla="*/ 353 h 4872"/>
                <a:gd name="T14" fmla="*/ 3272 w 4870"/>
                <a:gd name="T15" fmla="*/ 148 h 4872"/>
                <a:gd name="T16" fmla="*/ 2805 w 4870"/>
                <a:gd name="T17" fmla="*/ 28 h 4872"/>
                <a:gd name="T18" fmla="*/ 2309 w 4870"/>
                <a:gd name="T19" fmla="*/ 3 h 4872"/>
                <a:gd name="T20" fmla="*/ 1826 w 4870"/>
                <a:gd name="T21" fmla="*/ 77 h 4872"/>
                <a:gd name="T22" fmla="*/ 1380 w 4870"/>
                <a:gd name="T23" fmla="*/ 240 h 4872"/>
                <a:gd name="T24" fmla="*/ 979 w 4870"/>
                <a:gd name="T25" fmla="*/ 484 h 4872"/>
                <a:gd name="T26" fmla="*/ 633 w 4870"/>
                <a:gd name="T27" fmla="*/ 798 h 4872"/>
                <a:gd name="T28" fmla="*/ 353 w 4870"/>
                <a:gd name="T29" fmla="*/ 1173 h 4872"/>
                <a:gd name="T30" fmla="*/ 148 w 4870"/>
                <a:gd name="T31" fmla="*/ 1599 h 4872"/>
                <a:gd name="T32" fmla="*/ 29 w 4870"/>
                <a:gd name="T33" fmla="*/ 2064 h 4872"/>
                <a:gd name="T34" fmla="*/ 4 w 4870"/>
                <a:gd name="T35" fmla="*/ 2562 h 4872"/>
                <a:gd name="T36" fmla="*/ 77 w 4870"/>
                <a:gd name="T37" fmla="*/ 3044 h 4872"/>
                <a:gd name="T38" fmla="*/ 240 w 4870"/>
                <a:gd name="T39" fmla="*/ 3492 h 4872"/>
                <a:gd name="T40" fmla="*/ 484 w 4870"/>
                <a:gd name="T41" fmla="*/ 3893 h 4872"/>
                <a:gd name="T42" fmla="*/ 798 w 4870"/>
                <a:gd name="T43" fmla="*/ 4238 h 4872"/>
                <a:gd name="T44" fmla="*/ 1172 w 4870"/>
                <a:gd name="T45" fmla="*/ 4519 h 4872"/>
                <a:gd name="T46" fmla="*/ 1598 w 4870"/>
                <a:gd name="T47" fmla="*/ 4724 h 4872"/>
                <a:gd name="T48" fmla="*/ 2064 w 4870"/>
                <a:gd name="T49" fmla="*/ 4844 h 4872"/>
                <a:gd name="T50" fmla="*/ 2480 w 4870"/>
                <a:gd name="T51" fmla="*/ 4871 h 4872"/>
                <a:gd name="T52" fmla="*/ 2656 w 4870"/>
                <a:gd name="T53" fmla="*/ 4862 h 4872"/>
                <a:gd name="T54" fmla="*/ 2829 w 4870"/>
                <a:gd name="T55" fmla="*/ 4840 h 4872"/>
                <a:gd name="T56" fmla="*/ 2997 w 4870"/>
                <a:gd name="T57" fmla="*/ 4807 h 4872"/>
                <a:gd name="T58" fmla="*/ 3160 w 4870"/>
                <a:gd name="T59" fmla="*/ 4761 h 4872"/>
                <a:gd name="T60" fmla="*/ 3320 w 4870"/>
                <a:gd name="T61" fmla="*/ 4704 h 4872"/>
                <a:gd name="T62" fmla="*/ 3477 w 4870"/>
                <a:gd name="T63" fmla="*/ 4636 h 4872"/>
                <a:gd name="T64" fmla="*/ 3630 w 4870"/>
                <a:gd name="T65" fmla="*/ 4556 h 4872"/>
                <a:gd name="T66" fmla="*/ 3763 w 4870"/>
                <a:gd name="T67" fmla="*/ 4477 h 4872"/>
                <a:gd name="T68" fmla="*/ 3863 w 4870"/>
                <a:gd name="T69" fmla="*/ 4415 h 4872"/>
                <a:gd name="T70" fmla="*/ 3937 w 4870"/>
                <a:gd name="T71" fmla="*/ 4396 h 4872"/>
                <a:gd name="T72" fmla="*/ 3997 w 4870"/>
                <a:gd name="T73" fmla="*/ 4415 h 4872"/>
                <a:gd name="T74" fmla="*/ 4077 w 4870"/>
                <a:gd name="T75" fmla="*/ 4475 h 4872"/>
                <a:gd name="T76" fmla="*/ 4178 w 4870"/>
                <a:gd name="T77" fmla="*/ 4554 h 4872"/>
                <a:gd name="T78" fmla="*/ 4289 w 4870"/>
                <a:gd name="T79" fmla="*/ 4616 h 4872"/>
                <a:gd name="T80" fmla="*/ 4439 w 4870"/>
                <a:gd name="T81" fmla="*/ 4663 h 4872"/>
                <a:gd name="T82" fmla="*/ 4639 w 4870"/>
                <a:gd name="T83" fmla="*/ 4686 h 4872"/>
                <a:gd name="T84" fmla="*/ 4639 w 4870"/>
                <a:gd name="T85" fmla="*/ 4649 h 4872"/>
                <a:gd name="T86" fmla="*/ 4574 w 4870"/>
                <a:gd name="T87" fmla="*/ 4590 h 4872"/>
                <a:gd name="T88" fmla="*/ 4525 w 4870"/>
                <a:gd name="T89" fmla="*/ 4522 h 4872"/>
                <a:gd name="T90" fmla="*/ 4489 w 4870"/>
                <a:gd name="T91" fmla="*/ 4448 h 4872"/>
                <a:gd name="T92" fmla="*/ 4466 w 4870"/>
                <a:gd name="T93" fmla="*/ 4370 h 4872"/>
                <a:gd name="T94" fmla="*/ 4453 w 4870"/>
                <a:gd name="T95" fmla="*/ 4292 h 4872"/>
                <a:gd name="T96" fmla="*/ 4453 w 4870"/>
                <a:gd name="T97" fmla="*/ 4163 h 4872"/>
                <a:gd name="T98" fmla="*/ 4480 w 4870"/>
                <a:gd name="T99" fmla="*/ 4020 h 4872"/>
                <a:gd name="T100" fmla="*/ 4529 w 4870"/>
                <a:gd name="T101" fmla="*/ 3866 h 4872"/>
                <a:gd name="T102" fmla="*/ 4648 w 4870"/>
                <a:gd name="T103" fmla="*/ 3566 h 4872"/>
                <a:gd name="T104" fmla="*/ 4737 w 4870"/>
                <a:gd name="T105" fmla="*/ 3319 h 4872"/>
                <a:gd name="T106" fmla="*/ 4800 w 4870"/>
                <a:gd name="T107" fmla="*/ 3098 h 4872"/>
                <a:gd name="T108" fmla="*/ 4846 w 4870"/>
                <a:gd name="T109" fmla="*/ 2853 h 4872"/>
                <a:gd name="T110" fmla="*/ 4869 w 4870"/>
                <a:gd name="T111" fmla="*/ 2581 h 4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70" h="4872">
                  <a:moveTo>
                    <a:pt x="4870" y="2508"/>
                  </a:moveTo>
                  <a:lnTo>
                    <a:pt x="4869" y="2510"/>
                  </a:lnTo>
                  <a:lnTo>
                    <a:pt x="4867" y="2512"/>
                  </a:lnTo>
                  <a:lnTo>
                    <a:pt x="4869" y="2493"/>
                  </a:lnTo>
                  <a:lnTo>
                    <a:pt x="4869" y="2474"/>
                  </a:lnTo>
                  <a:lnTo>
                    <a:pt x="4870" y="2455"/>
                  </a:lnTo>
                  <a:lnTo>
                    <a:pt x="4870" y="2435"/>
                  </a:lnTo>
                  <a:lnTo>
                    <a:pt x="4866" y="2310"/>
                  </a:lnTo>
                  <a:lnTo>
                    <a:pt x="4857" y="2186"/>
                  </a:lnTo>
                  <a:lnTo>
                    <a:pt x="4842" y="2064"/>
                  </a:lnTo>
                  <a:lnTo>
                    <a:pt x="4820" y="1945"/>
                  </a:lnTo>
                  <a:lnTo>
                    <a:pt x="4793" y="1827"/>
                  </a:lnTo>
                  <a:lnTo>
                    <a:pt x="4760" y="1712"/>
                  </a:lnTo>
                  <a:lnTo>
                    <a:pt x="4722" y="1599"/>
                  </a:lnTo>
                  <a:lnTo>
                    <a:pt x="4678" y="1487"/>
                  </a:lnTo>
                  <a:lnTo>
                    <a:pt x="4630" y="1380"/>
                  </a:lnTo>
                  <a:lnTo>
                    <a:pt x="4576" y="1275"/>
                  </a:lnTo>
                  <a:lnTo>
                    <a:pt x="4517" y="1173"/>
                  </a:lnTo>
                  <a:lnTo>
                    <a:pt x="4454" y="1073"/>
                  </a:lnTo>
                  <a:lnTo>
                    <a:pt x="4386" y="979"/>
                  </a:lnTo>
                  <a:lnTo>
                    <a:pt x="4313" y="886"/>
                  </a:lnTo>
                  <a:lnTo>
                    <a:pt x="4238" y="798"/>
                  </a:lnTo>
                  <a:lnTo>
                    <a:pt x="4156" y="714"/>
                  </a:lnTo>
                  <a:lnTo>
                    <a:pt x="4072" y="633"/>
                  </a:lnTo>
                  <a:lnTo>
                    <a:pt x="3984" y="556"/>
                  </a:lnTo>
                  <a:lnTo>
                    <a:pt x="3892" y="484"/>
                  </a:lnTo>
                  <a:lnTo>
                    <a:pt x="3796" y="416"/>
                  </a:lnTo>
                  <a:lnTo>
                    <a:pt x="3698" y="353"/>
                  </a:lnTo>
                  <a:lnTo>
                    <a:pt x="3595" y="294"/>
                  </a:lnTo>
                  <a:lnTo>
                    <a:pt x="3490" y="240"/>
                  </a:lnTo>
                  <a:lnTo>
                    <a:pt x="3382" y="192"/>
                  </a:lnTo>
                  <a:lnTo>
                    <a:pt x="3272" y="148"/>
                  </a:lnTo>
                  <a:lnTo>
                    <a:pt x="3159" y="109"/>
                  </a:lnTo>
                  <a:lnTo>
                    <a:pt x="3043" y="77"/>
                  </a:lnTo>
                  <a:lnTo>
                    <a:pt x="2926" y="50"/>
                  </a:lnTo>
                  <a:lnTo>
                    <a:pt x="2805" y="28"/>
                  </a:lnTo>
                  <a:lnTo>
                    <a:pt x="2684" y="12"/>
                  </a:lnTo>
                  <a:lnTo>
                    <a:pt x="2561" y="3"/>
                  </a:lnTo>
                  <a:lnTo>
                    <a:pt x="2434" y="0"/>
                  </a:lnTo>
                  <a:lnTo>
                    <a:pt x="2309" y="3"/>
                  </a:lnTo>
                  <a:lnTo>
                    <a:pt x="2187" y="12"/>
                  </a:lnTo>
                  <a:lnTo>
                    <a:pt x="2064" y="28"/>
                  </a:lnTo>
                  <a:lnTo>
                    <a:pt x="1944" y="50"/>
                  </a:lnTo>
                  <a:lnTo>
                    <a:pt x="1826" y="77"/>
                  </a:lnTo>
                  <a:lnTo>
                    <a:pt x="1711" y="109"/>
                  </a:lnTo>
                  <a:lnTo>
                    <a:pt x="1598" y="148"/>
                  </a:lnTo>
                  <a:lnTo>
                    <a:pt x="1488" y="192"/>
                  </a:lnTo>
                  <a:lnTo>
                    <a:pt x="1380" y="240"/>
                  </a:lnTo>
                  <a:lnTo>
                    <a:pt x="1275" y="294"/>
                  </a:lnTo>
                  <a:lnTo>
                    <a:pt x="1172" y="353"/>
                  </a:lnTo>
                  <a:lnTo>
                    <a:pt x="1074" y="416"/>
                  </a:lnTo>
                  <a:lnTo>
                    <a:pt x="979" y="484"/>
                  </a:lnTo>
                  <a:lnTo>
                    <a:pt x="886" y="556"/>
                  </a:lnTo>
                  <a:lnTo>
                    <a:pt x="798" y="633"/>
                  </a:lnTo>
                  <a:lnTo>
                    <a:pt x="714" y="714"/>
                  </a:lnTo>
                  <a:lnTo>
                    <a:pt x="633" y="798"/>
                  </a:lnTo>
                  <a:lnTo>
                    <a:pt x="556" y="886"/>
                  </a:lnTo>
                  <a:lnTo>
                    <a:pt x="484" y="979"/>
                  </a:lnTo>
                  <a:lnTo>
                    <a:pt x="416" y="1073"/>
                  </a:lnTo>
                  <a:lnTo>
                    <a:pt x="353" y="1173"/>
                  </a:lnTo>
                  <a:lnTo>
                    <a:pt x="295" y="1275"/>
                  </a:lnTo>
                  <a:lnTo>
                    <a:pt x="240" y="1380"/>
                  </a:lnTo>
                  <a:lnTo>
                    <a:pt x="192" y="1487"/>
                  </a:lnTo>
                  <a:lnTo>
                    <a:pt x="148" y="1599"/>
                  </a:lnTo>
                  <a:lnTo>
                    <a:pt x="110" y="1712"/>
                  </a:lnTo>
                  <a:lnTo>
                    <a:pt x="77" y="1827"/>
                  </a:lnTo>
                  <a:lnTo>
                    <a:pt x="50" y="1945"/>
                  </a:lnTo>
                  <a:lnTo>
                    <a:pt x="29" y="2064"/>
                  </a:lnTo>
                  <a:lnTo>
                    <a:pt x="13" y="2186"/>
                  </a:lnTo>
                  <a:lnTo>
                    <a:pt x="4" y="2310"/>
                  </a:lnTo>
                  <a:lnTo>
                    <a:pt x="0" y="2435"/>
                  </a:lnTo>
                  <a:lnTo>
                    <a:pt x="4" y="2562"/>
                  </a:lnTo>
                  <a:lnTo>
                    <a:pt x="13" y="2685"/>
                  </a:lnTo>
                  <a:lnTo>
                    <a:pt x="29" y="2806"/>
                  </a:lnTo>
                  <a:lnTo>
                    <a:pt x="50" y="2927"/>
                  </a:lnTo>
                  <a:lnTo>
                    <a:pt x="77" y="3044"/>
                  </a:lnTo>
                  <a:lnTo>
                    <a:pt x="110" y="3160"/>
                  </a:lnTo>
                  <a:lnTo>
                    <a:pt x="148" y="3273"/>
                  </a:lnTo>
                  <a:lnTo>
                    <a:pt x="192" y="3384"/>
                  </a:lnTo>
                  <a:lnTo>
                    <a:pt x="240" y="3492"/>
                  </a:lnTo>
                  <a:lnTo>
                    <a:pt x="295" y="3597"/>
                  </a:lnTo>
                  <a:lnTo>
                    <a:pt x="353" y="3699"/>
                  </a:lnTo>
                  <a:lnTo>
                    <a:pt x="416" y="3797"/>
                  </a:lnTo>
                  <a:lnTo>
                    <a:pt x="484" y="3893"/>
                  </a:lnTo>
                  <a:lnTo>
                    <a:pt x="556" y="3985"/>
                  </a:lnTo>
                  <a:lnTo>
                    <a:pt x="633" y="4074"/>
                  </a:lnTo>
                  <a:lnTo>
                    <a:pt x="714" y="4158"/>
                  </a:lnTo>
                  <a:lnTo>
                    <a:pt x="798" y="4238"/>
                  </a:lnTo>
                  <a:lnTo>
                    <a:pt x="886" y="4315"/>
                  </a:lnTo>
                  <a:lnTo>
                    <a:pt x="979" y="4387"/>
                  </a:lnTo>
                  <a:lnTo>
                    <a:pt x="1074" y="4456"/>
                  </a:lnTo>
                  <a:lnTo>
                    <a:pt x="1172" y="4519"/>
                  </a:lnTo>
                  <a:lnTo>
                    <a:pt x="1275" y="4578"/>
                  </a:lnTo>
                  <a:lnTo>
                    <a:pt x="1380" y="4632"/>
                  </a:lnTo>
                  <a:lnTo>
                    <a:pt x="1488" y="4680"/>
                  </a:lnTo>
                  <a:lnTo>
                    <a:pt x="1598" y="4724"/>
                  </a:lnTo>
                  <a:lnTo>
                    <a:pt x="1711" y="4761"/>
                  </a:lnTo>
                  <a:lnTo>
                    <a:pt x="1826" y="4795"/>
                  </a:lnTo>
                  <a:lnTo>
                    <a:pt x="1944" y="4822"/>
                  </a:lnTo>
                  <a:lnTo>
                    <a:pt x="2064" y="4844"/>
                  </a:lnTo>
                  <a:lnTo>
                    <a:pt x="2187" y="4858"/>
                  </a:lnTo>
                  <a:lnTo>
                    <a:pt x="2309" y="4869"/>
                  </a:lnTo>
                  <a:lnTo>
                    <a:pt x="2434" y="4872"/>
                  </a:lnTo>
                  <a:lnTo>
                    <a:pt x="2480" y="4871"/>
                  </a:lnTo>
                  <a:lnTo>
                    <a:pt x="2525" y="4870"/>
                  </a:lnTo>
                  <a:lnTo>
                    <a:pt x="2569" y="4869"/>
                  </a:lnTo>
                  <a:lnTo>
                    <a:pt x="2614" y="4865"/>
                  </a:lnTo>
                  <a:lnTo>
                    <a:pt x="2656" y="4862"/>
                  </a:lnTo>
                  <a:lnTo>
                    <a:pt x="2700" y="4857"/>
                  </a:lnTo>
                  <a:lnTo>
                    <a:pt x="2743" y="4853"/>
                  </a:lnTo>
                  <a:lnTo>
                    <a:pt x="2786" y="4847"/>
                  </a:lnTo>
                  <a:lnTo>
                    <a:pt x="2829" y="4840"/>
                  </a:lnTo>
                  <a:lnTo>
                    <a:pt x="2872" y="4832"/>
                  </a:lnTo>
                  <a:lnTo>
                    <a:pt x="2913" y="4825"/>
                  </a:lnTo>
                  <a:lnTo>
                    <a:pt x="2955" y="4817"/>
                  </a:lnTo>
                  <a:lnTo>
                    <a:pt x="2997" y="4807"/>
                  </a:lnTo>
                  <a:lnTo>
                    <a:pt x="3038" y="4796"/>
                  </a:lnTo>
                  <a:lnTo>
                    <a:pt x="3079" y="4785"/>
                  </a:lnTo>
                  <a:lnTo>
                    <a:pt x="3120" y="4774"/>
                  </a:lnTo>
                  <a:lnTo>
                    <a:pt x="3160" y="4761"/>
                  </a:lnTo>
                  <a:lnTo>
                    <a:pt x="3201" y="4748"/>
                  </a:lnTo>
                  <a:lnTo>
                    <a:pt x="3241" y="4734"/>
                  </a:lnTo>
                  <a:lnTo>
                    <a:pt x="3281" y="4720"/>
                  </a:lnTo>
                  <a:lnTo>
                    <a:pt x="3320" y="4704"/>
                  </a:lnTo>
                  <a:lnTo>
                    <a:pt x="3360" y="4688"/>
                  </a:lnTo>
                  <a:lnTo>
                    <a:pt x="3399" y="4671"/>
                  </a:lnTo>
                  <a:lnTo>
                    <a:pt x="3439" y="4654"/>
                  </a:lnTo>
                  <a:lnTo>
                    <a:pt x="3477" y="4636"/>
                  </a:lnTo>
                  <a:lnTo>
                    <a:pt x="3516" y="4617"/>
                  </a:lnTo>
                  <a:lnTo>
                    <a:pt x="3555" y="4597"/>
                  </a:lnTo>
                  <a:lnTo>
                    <a:pt x="3593" y="4577"/>
                  </a:lnTo>
                  <a:lnTo>
                    <a:pt x="3630" y="4556"/>
                  </a:lnTo>
                  <a:lnTo>
                    <a:pt x="3668" y="4535"/>
                  </a:lnTo>
                  <a:lnTo>
                    <a:pt x="3707" y="4512"/>
                  </a:lnTo>
                  <a:lnTo>
                    <a:pt x="3744" y="4489"/>
                  </a:lnTo>
                  <a:lnTo>
                    <a:pt x="3763" y="4477"/>
                  </a:lnTo>
                  <a:lnTo>
                    <a:pt x="3787" y="4463"/>
                  </a:lnTo>
                  <a:lnTo>
                    <a:pt x="3813" y="4447"/>
                  </a:lnTo>
                  <a:lnTo>
                    <a:pt x="3843" y="4428"/>
                  </a:lnTo>
                  <a:lnTo>
                    <a:pt x="3863" y="4415"/>
                  </a:lnTo>
                  <a:lnTo>
                    <a:pt x="3884" y="4406"/>
                  </a:lnTo>
                  <a:lnTo>
                    <a:pt x="3902" y="4401"/>
                  </a:lnTo>
                  <a:lnTo>
                    <a:pt x="3920" y="4397"/>
                  </a:lnTo>
                  <a:lnTo>
                    <a:pt x="3937" y="4396"/>
                  </a:lnTo>
                  <a:lnTo>
                    <a:pt x="3952" y="4398"/>
                  </a:lnTo>
                  <a:lnTo>
                    <a:pt x="3968" y="4402"/>
                  </a:lnTo>
                  <a:lnTo>
                    <a:pt x="3983" y="4407"/>
                  </a:lnTo>
                  <a:lnTo>
                    <a:pt x="3997" y="4415"/>
                  </a:lnTo>
                  <a:lnTo>
                    <a:pt x="4013" y="4424"/>
                  </a:lnTo>
                  <a:lnTo>
                    <a:pt x="4028" y="4436"/>
                  </a:lnTo>
                  <a:lnTo>
                    <a:pt x="4044" y="4448"/>
                  </a:lnTo>
                  <a:lnTo>
                    <a:pt x="4077" y="4475"/>
                  </a:lnTo>
                  <a:lnTo>
                    <a:pt x="4114" y="4505"/>
                  </a:lnTo>
                  <a:lnTo>
                    <a:pt x="4134" y="4521"/>
                  </a:lnTo>
                  <a:lnTo>
                    <a:pt x="4155" y="4538"/>
                  </a:lnTo>
                  <a:lnTo>
                    <a:pt x="4178" y="4554"/>
                  </a:lnTo>
                  <a:lnTo>
                    <a:pt x="4203" y="4570"/>
                  </a:lnTo>
                  <a:lnTo>
                    <a:pt x="4230" y="4586"/>
                  </a:lnTo>
                  <a:lnTo>
                    <a:pt x="4258" y="4601"/>
                  </a:lnTo>
                  <a:lnTo>
                    <a:pt x="4289" y="4616"/>
                  </a:lnTo>
                  <a:lnTo>
                    <a:pt x="4322" y="4630"/>
                  </a:lnTo>
                  <a:lnTo>
                    <a:pt x="4358" y="4642"/>
                  </a:lnTo>
                  <a:lnTo>
                    <a:pt x="4398" y="4653"/>
                  </a:lnTo>
                  <a:lnTo>
                    <a:pt x="4439" y="4663"/>
                  </a:lnTo>
                  <a:lnTo>
                    <a:pt x="4483" y="4671"/>
                  </a:lnTo>
                  <a:lnTo>
                    <a:pt x="4532" y="4678"/>
                  </a:lnTo>
                  <a:lnTo>
                    <a:pt x="4583" y="4683"/>
                  </a:lnTo>
                  <a:lnTo>
                    <a:pt x="4639" y="4686"/>
                  </a:lnTo>
                  <a:lnTo>
                    <a:pt x="4697" y="4686"/>
                  </a:lnTo>
                  <a:lnTo>
                    <a:pt x="4677" y="4675"/>
                  </a:lnTo>
                  <a:lnTo>
                    <a:pt x="4657" y="4662"/>
                  </a:lnTo>
                  <a:lnTo>
                    <a:pt x="4639" y="4649"/>
                  </a:lnTo>
                  <a:lnTo>
                    <a:pt x="4621" y="4635"/>
                  </a:lnTo>
                  <a:lnTo>
                    <a:pt x="4604" y="4620"/>
                  </a:lnTo>
                  <a:lnTo>
                    <a:pt x="4589" y="4606"/>
                  </a:lnTo>
                  <a:lnTo>
                    <a:pt x="4574" y="4590"/>
                  </a:lnTo>
                  <a:lnTo>
                    <a:pt x="4561" y="4574"/>
                  </a:lnTo>
                  <a:lnTo>
                    <a:pt x="4547" y="4557"/>
                  </a:lnTo>
                  <a:lnTo>
                    <a:pt x="4536" y="4540"/>
                  </a:lnTo>
                  <a:lnTo>
                    <a:pt x="4525" y="4522"/>
                  </a:lnTo>
                  <a:lnTo>
                    <a:pt x="4515" y="4504"/>
                  </a:lnTo>
                  <a:lnTo>
                    <a:pt x="4506" y="4486"/>
                  </a:lnTo>
                  <a:lnTo>
                    <a:pt x="4497" y="4467"/>
                  </a:lnTo>
                  <a:lnTo>
                    <a:pt x="4489" y="4448"/>
                  </a:lnTo>
                  <a:lnTo>
                    <a:pt x="4482" y="4429"/>
                  </a:lnTo>
                  <a:lnTo>
                    <a:pt x="4476" y="4410"/>
                  </a:lnTo>
                  <a:lnTo>
                    <a:pt x="4471" y="4390"/>
                  </a:lnTo>
                  <a:lnTo>
                    <a:pt x="4466" y="4370"/>
                  </a:lnTo>
                  <a:lnTo>
                    <a:pt x="4462" y="4351"/>
                  </a:lnTo>
                  <a:lnTo>
                    <a:pt x="4458" y="4332"/>
                  </a:lnTo>
                  <a:lnTo>
                    <a:pt x="4455" y="4312"/>
                  </a:lnTo>
                  <a:lnTo>
                    <a:pt x="4453" y="4292"/>
                  </a:lnTo>
                  <a:lnTo>
                    <a:pt x="4452" y="4273"/>
                  </a:lnTo>
                  <a:lnTo>
                    <a:pt x="4449" y="4235"/>
                  </a:lnTo>
                  <a:lnTo>
                    <a:pt x="4450" y="4198"/>
                  </a:lnTo>
                  <a:lnTo>
                    <a:pt x="4453" y="4163"/>
                  </a:lnTo>
                  <a:lnTo>
                    <a:pt x="4457" y="4129"/>
                  </a:lnTo>
                  <a:lnTo>
                    <a:pt x="4463" y="4093"/>
                  </a:lnTo>
                  <a:lnTo>
                    <a:pt x="4471" y="4057"/>
                  </a:lnTo>
                  <a:lnTo>
                    <a:pt x="4480" y="4020"/>
                  </a:lnTo>
                  <a:lnTo>
                    <a:pt x="4490" y="3982"/>
                  </a:lnTo>
                  <a:lnTo>
                    <a:pt x="4502" y="3944"/>
                  </a:lnTo>
                  <a:lnTo>
                    <a:pt x="4516" y="3906"/>
                  </a:lnTo>
                  <a:lnTo>
                    <a:pt x="4529" y="3866"/>
                  </a:lnTo>
                  <a:lnTo>
                    <a:pt x="4545" y="3826"/>
                  </a:lnTo>
                  <a:lnTo>
                    <a:pt x="4577" y="3743"/>
                  </a:lnTo>
                  <a:lnTo>
                    <a:pt x="4612" y="3656"/>
                  </a:lnTo>
                  <a:lnTo>
                    <a:pt x="4648" y="3566"/>
                  </a:lnTo>
                  <a:lnTo>
                    <a:pt x="4684" y="3470"/>
                  </a:lnTo>
                  <a:lnTo>
                    <a:pt x="4702" y="3421"/>
                  </a:lnTo>
                  <a:lnTo>
                    <a:pt x="4720" y="3371"/>
                  </a:lnTo>
                  <a:lnTo>
                    <a:pt x="4737" y="3319"/>
                  </a:lnTo>
                  <a:lnTo>
                    <a:pt x="4754" y="3266"/>
                  </a:lnTo>
                  <a:lnTo>
                    <a:pt x="4769" y="3211"/>
                  </a:lnTo>
                  <a:lnTo>
                    <a:pt x="4785" y="3156"/>
                  </a:lnTo>
                  <a:lnTo>
                    <a:pt x="4800" y="3098"/>
                  </a:lnTo>
                  <a:lnTo>
                    <a:pt x="4812" y="3039"/>
                  </a:lnTo>
                  <a:lnTo>
                    <a:pt x="4825" y="2979"/>
                  </a:lnTo>
                  <a:lnTo>
                    <a:pt x="4836" y="2917"/>
                  </a:lnTo>
                  <a:lnTo>
                    <a:pt x="4846" y="2853"/>
                  </a:lnTo>
                  <a:lnTo>
                    <a:pt x="4854" y="2787"/>
                  </a:lnTo>
                  <a:lnTo>
                    <a:pt x="4861" y="2721"/>
                  </a:lnTo>
                  <a:lnTo>
                    <a:pt x="4865" y="2652"/>
                  </a:lnTo>
                  <a:lnTo>
                    <a:pt x="4869" y="2581"/>
                  </a:lnTo>
                  <a:lnTo>
                    <a:pt x="4870" y="2508"/>
                  </a:lnTo>
                  <a:close/>
                </a:path>
              </a:pathLst>
            </a:custGeom>
            <a:solidFill>
              <a:srgbClr val="123E61"/>
            </a:solidFill>
            <a:ln>
              <a:noFill/>
            </a:ln>
          </p:spPr>
          <p:txBody>
            <a:bodyPr vert="horz" wrap="square" lIns="91412" tIns="45706" rIns="91412" bIns="45706" numCol="1" anchor="t" anchorCtr="0" compatLnSpc="1">
              <a:prstTxWarp prst="textNoShape">
                <a:avLst/>
              </a:prstTxWarp>
            </a:bodyPr>
            <a:lstStyle/>
            <a:p>
              <a:endParaRPr lang="zh-CN" altLang="en-US" sz="1799"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grpSp>
      <p:sp>
        <p:nvSpPr>
          <p:cNvPr id="9" name="矩形 8"/>
          <p:cNvSpPr/>
          <p:nvPr/>
        </p:nvSpPr>
        <p:spPr>
          <a:xfrm>
            <a:off x="4493563" y="4525676"/>
            <a:ext cx="3185487" cy="406971"/>
          </a:xfrm>
          <a:prstGeom prst="rect">
            <a:avLst/>
          </a:prstGeom>
        </p:spPr>
        <p:txBody>
          <a:bodyPr wrap="none">
            <a:spAutoFit/>
          </a:bodyPr>
          <a:lstStyle/>
          <a:p>
            <a:pPr algn="just">
              <a:lnSpc>
                <a:spcPct val="125000"/>
              </a:lnSpc>
            </a:pPr>
            <a:r>
              <a:rPr lang="zh-CN" altLang="en-US"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科技领域研究前沿识别与探测</a:t>
            </a:r>
            <a:endParaRPr lang="en-US"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8" name="TextBox 77">
            <a:extLst>
              <a:ext uri="{FF2B5EF4-FFF2-40B4-BE49-F238E27FC236}">
                <a16:creationId xmlns:a16="http://schemas.microsoft.com/office/drawing/2014/main" id="{02353532-6636-4FC2-8DDC-B622ED774BE7}"/>
              </a:ext>
            </a:extLst>
          </p:cNvPr>
          <p:cNvSpPr txBox="1"/>
          <p:nvPr/>
        </p:nvSpPr>
        <p:spPr>
          <a:xfrm>
            <a:off x="2092176" y="1853871"/>
            <a:ext cx="263155" cy="553870"/>
          </a:xfrm>
          <a:prstGeom prst="roundRect">
            <a:avLst>
              <a:gd name="adj" fmla="val 0"/>
            </a:avLst>
          </a:prstGeom>
          <a:noFill/>
        </p:spPr>
        <p:txBody>
          <a:bodyPr wrap="square" rtlCol="0">
            <a:spAutoFit/>
          </a:bodyPr>
          <a:lstStyle/>
          <a:p>
            <a:pPr algn="r"/>
            <a:r>
              <a:rPr lang="en-US" altLang="zh-CN" sz="2999" dirty="0" smtClean="0">
                <a:solidFill>
                  <a:schemeClr val="bg1"/>
                </a:solidFill>
                <a:latin typeface="微软雅黑" panose="020B0503020204020204" pitchFamily="34" charset="-122"/>
                <a:ea typeface="微软雅黑" panose="020B0503020204020204" pitchFamily="34" charset="-122"/>
                <a:cs typeface="+mn-ea"/>
                <a:sym typeface="+mn-lt"/>
              </a:rPr>
              <a:t>2</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69" name="TextBox 77">
            <a:extLst>
              <a:ext uri="{FF2B5EF4-FFF2-40B4-BE49-F238E27FC236}">
                <a16:creationId xmlns:a16="http://schemas.microsoft.com/office/drawing/2014/main" id="{02353532-6636-4FC2-8DDC-B622ED774BE7}"/>
              </a:ext>
            </a:extLst>
          </p:cNvPr>
          <p:cNvSpPr txBox="1"/>
          <p:nvPr/>
        </p:nvSpPr>
        <p:spPr>
          <a:xfrm>
            <a:off x="2770111" y="2832749"/>
            <a:ext cx="263155" cy="553870"/>
          </a:xfrm>
          <a:prstGeom prst="roundRect">
            <a:avLst>
              <a:gd name="adj" fmla="val 0"/>
            </a:avLst>
          </a:prstGeom>
          <a:noFill/>
        </p:spPr>
        <p:txBody>
          <a:bodyPr wrap="square" rtlCol="0">
            <a:spAutoFit/>
          </a:bodyPr>
          <a:lstStyle/>
          <a:p>
            <a:pPr algn="r"/>
            <a:r>
              <a:rPr lang="en-US" altLang="zh-CN" sz="2999" dirty="0">
                <a:solidFill>
                  <a:schemeClr val="bg1"/>
                </a:solidFill>
                <a:latin typeface="微软雅黑" panose="020B0503020204020204" pitchFamily="34" charset="-122"/>
                <a:ea typeface="微软雅黑" panose="020B0503020204020204" pitchFamily="34" charset="-122"/>
                <a:cs typeface="+mn-ea"/>
                <a:sym typeface="+mn-lt"/>
              </a:rPr>
              <a:t>3</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0" name="TextBox 77">
            <a:extLst>
              <a:ext uri="{FF2B5EF4-FFF2-40B4-BE49-F238E27FC236}">
                <a16:creationId xmlns:a16="http://schemas.microsoft.com/office/drawing/2014/main" id="{02353532-6636-4FC2-8DDC-B622ED774BE7}"/>
              </a:ext>
            </a:extLst>
          </p:cNvPr>
          <p:cNvSpPr txBox="1"/>
          <p:nvPr/>
        </p:nvSpPr>
        <p:spPr>
          <a:xfrm>
            <a:off x="3208888" y="3668728"/>
            <a:ext cx="263155" cy="553870"/>
          </a:xfrm>
          <a:prstGeom prst="roundRect">
            <a:avLst>
              <a:gd name="adj" fmla="val 0"/>
            </a:avLst>
          </a:prstGeom>
          <a:noFill/>
        </p:spPr>
        <p:txBody>
          <a:bodyPr wrap="square" rtlCol="0">
            <a:spAutoFit/>
          </a:bodyPr>
          <a:lstStyle/>
          <a:p>
            <a:pPr algn="r"/>
            <a:r>
              <a:rPr lang="en-US" altLang="zh-CN" sz="2999" dirty="0" smtClean="0">
                <a:solidFill>
                  <a:schemeClr val="bg1"/>
                </a:solidFill>
                <a:latin typeface="微软雅黑" panose="020B0503020204020204" pitchFamily="34" charset="-122"/>
                <a:ea typeface="微软雅黑" panose="020B0503020204020204" pitchFamily="34" charset="-122"/>
                <a:cs typeface="+mn-ea"/>
                <a:sym typeface="+mn-lt"/>
              </a:rPr>
              <a:t>4</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71" name="TextBox 77">
            <a:extLst>
              <a:ext uri="{FF2B5EF4-FFF2-40B4-BE49-F238E27FC236}">
                <a16:creationId xmlns:a16="http://schemas.microsoft.com/office/drawing/2014/main" id="{02353532-6636-4FC2-8DDC-B622ED774BE7}"/>
              </a:ext>
            </a:extLst>
          </p:cNvPr>
          <p:cNvSpPr txBox="1"/>
          <p:nvPr/>
        </p:nvSpPr>
        <p:spPr>
          <a:xfrm>
            <a:off x="3676809" y="4452226"/>
            <a:ext cx="263155" cy="553870"/>
          </a:xfrm>
          <a:prstGeom prst="roundRect">
            <a:avLst>
              <a:gd name="adj" fmla="val 0"/>
            </a:avLst>
          </a:prstGeom>
          <a:noFill/>
        </p:spPr>
        <p:txBody>
          <a:bodyPr wrap="square" rtlCol="0">
            <a:spAutoFit/>
          </a:bodyPr>
          <a:lstStyle/>
          <a:p>
            <a:pPr algn="r"/>
            <a:r>
              <a:rPr lang="en-US" altLang="zh-CN" sz="2999" dirty="0" smtClean="0">
                <a:solidFill>
                  <a:schemeClr val="bg1"/>
                </a:solidFill>
                <a:latin typeface="微软雅黑" panose="020B0503020204020204" pitchFamily="34" charset="-122"/>
                <a:ea typeface="微软雅黑" panose="020B0503020204020204" pitchFamily="34" charset="-122"/>
                <a:cs typeface="+mn-ea"/>
                <a:sym typeface="+mn-lt"/>
              </a:rPr>
              <a:t>5</a:t>
            </a:r>
            <a:endParaRPr lang="zh-CN" altLang="en-US" sz="2999" dirty="0">
              <a:solidFill>
                <a:schemeClr val="bg1"/>
              </a:solidFill>
              <a:latin typeface="微软雅黑" panose="020B0503020204020204" pitchFamily="34" charset="-122"/>
              <a:ea typeface="微软雅黑" panose="020B0503020204020204" pitchFamily="34" charset="-122"/>
              <a:cs typeface="+mn-ea"/>
              <a:sym typeface="+mn-lt"/>
            </a:endParaRPr>
          </a:p>
        </p:txBody>
      </p:sp>
      <p:cxnSp>
        <p:nvCxnSpPr>
          <p:cNvPr id="72" name="直接连接符 71"/>
          <p:cNvCxnSpPr/>
          <p:nvPr/>
        </p:nvCxnSpPr>
        <p:spPr>
          <a:xfrm flipV="1">
            <a:off x="970974" y="866185"/>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74"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8312" y="49221"/>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75" name="矩形 74"/>
          <p:cNvSpPr/>
          <p:nvPr/>
        </p:nvSpPr>
        <p:spPr>
          <a:xfrm>
            <a:off x="2218292" y="235832"/>
            <a:ext cx="4745862" cy="42473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b="1" dirty="0" smtClean="0">
                <a:solidFill>
                  <a:schemeClr val="tx2"/>
                </a:solidFill>
                <a:latin typeface="微软雅黑" pitchFamily="34" charset="-122"/>
                <a:ea typeface="微软雅黑" pitchFamily="34" charset="-122"/>
              </a:rPr>
              <a:t>(1)  </a:t>
            </a:r>
            <a:r>
              <a:rPr lang="zh-CN" altLang="en-US" b="1" dirty="0" smtClean="0">
                <a:solidFill>
                  <a:schemeClr val="tx2"/>
                </a:solidFill>
                <a:latin typeface="微软雅黑" pitchFamily="34" charset="-122"/>
                <a:ea typeface="微软雅黑" pitchFamily="34" charset="-122"/>
              </a:rPr>
              <a:t>基于学术论文的学科咨询服务</a:t>
            </a:r>
            <a:endParaRPr lang="zh-CN" altLang="en-US" b="1" dirty="0">
              <a:solidFill>
                <a:srgbClr val="123E61"/>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1743140576"/>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任意多边形 17"/>
          <p:cNvSpPr/>
          <p:nvPr/>
        </p:nvSpPr>
        <p:spPr>
          <a:xfrm>
            <a:off x="1278694" y="993207"/>
            <a:ext cx="1851896" cy="785786"/>
          </a:xfrm>
          <a:custGeom>
            <a:avLst/>
            <a:gdLst>
              <a:gd name="connsiteX0" fmla="*/ 0 w 1572133"/>
              <a:gd name="connsiteY0" fmla="*/ 786067 h 1572133"/>
              <a:gd name="connsiteX1" fmla="*/ 786067 w 1572133"/>
              <a:gd name="connsiteY1" fmla="*/ 0 h 1572133"/>
              <a:gd name="connsiteX2" fmla="*/ 1572134 w 1572133"/>
              <a:gd name="connsiteY2" fmla="*/ 786067 h 1572133"/>
              <a:gd name="connsiteX3" fmla="*/ 786067 w 1572133"/>
              <a:gd name="connsiteY3" fmla="*/ 1572134 h 1572133"/>
              <a:gd name="connsiteX4" fmla="*/ 0 w 1572133"/>
              <a:gd name="connsiteY4" fmla="*/ 786067 h 1572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2133" h="1572133">
                <a:moveTo>
                  <a:pt x="0" y="786067"/>
                </a:moveTo>
                <a:cubicBezTo>
                  <a:pt x="0" y="351934"/>
                  <a:pt x="351934" y="0"/>
                  <a:pt x="786067" y="0"/>
                </a:cubicBezTo>
                <a:cubicBezTo>
                  <a:pt x="1220200" y="0"/>
                  <a:pt x="1572134" y="351934"/>
                  <a:pt x="1572134" y="786067"/>
                </a:cubicBezTo>
                <a:cubicBezTo>
                  <a:pt x="1572134" y="1220200"/>
                  <a:pt x="1220200" y="1572134"/>
                  <a:pt x="786067" y="1572134"/>
                </a:cubicBezTo>
                <a:cubicBezTo>
                  <a:pt x="351934" y="1572134"/>
                  <a:pt x="0" y="1220200"/>
                  <a:pt x="0" y="786067"/>
                </a:cubicBezTo>
                <a:close/>
              </a:path>
            </a:pathLst>
          </a:custGeom>
          <a:solidFill>
            <a:schemeClr val="accent1">
              <a:lumMod val="75000"/>
            </a:schemeClr>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91726" tIns="191726" rIns="191726" bIns="191726" numCol="1" spcCol="1270" anchor="ctr" anchorCtr="0">
            <a:noAutofit/>
          </a:bodyPr>
          <a:lstStyle/>
          <a:p>
            <a:pPr algn="ctr" defTabSz="666750">
              <a:spcBef>
                <a:spcPct val="0"/>
              </a:spcBef>
            </a:pPr>
            <a:r>
              <a:rPr lang="zh-CN" altLang="en-US" b="1" dirty="0">
                <a:latin typeface="微软雅黑" panose="020B0503020204020204" pitchFamily="34" charset="-122"/>
                <a:ea typeface="微软雅黑" panose="020B0503020204020204" pitchFamily="34" charset="-122"/>
              </a:rPr>
              <a:t>用户行为</a:t>
            </a:r>
            <a:endParaRPr lang="en-US" altLang="zh-CN" b="1" dirty="0">
              <a:latin typeface="微软雅黑" panose="020B0503020204020204" pitchFamily="34" charset="-122"/>
              <a:ea typeface="微软雅黑" panose="020B0503020204020204" pitchFamily="34" charset="-122"/>
            </a:endParaRPr>
          </a:p>
          <a:p>
            <a:pPr algn="ctr" defTabSz="666750">
              <a:spcBef>
                <a:spcPct val="0"/>
              </a:spcBef>
            </a:pPr>
            <a:r>
              <a:rPr lang="zh-CN" altLang="en-US" b="1" dirty="0">
                <a:latin typeface="微软雅黑" panose="020B0503020204020204" pitchFamily="34" charset="-122"/>
                <a:ea typeface="微软雅黑" panose="020B0503020204020204" pitchFamily="34" charset="-122"/>
              </a:rPr>
              <a:t>需求分析</a:t>
            </a:r>
          </a:p>
        </p:txBody>
      </p:sp>
      <p:grpSp>
        <p:nvGrpSpPr>
          <p:cNvPr id="58" name="组合 57"/>
          <p:cNvGrpSpPr/>
          <p:nvPr/>
        </p:nvGrpSpPr>
        <p:grpSpPr>
          <a:xfrm>
            <a:off x="1520462" y="2393733"/>
            <a:ext cx="811301" cy="969489"/>
            <a:chOff x="2548536" y="4661158"/>
            <a:chExt cx="1081735" cy="1292652"/>
          </a:xfrm>
        </p:grpSpPr>
        <p:pic>
          <p:nvPicPr>
            <p:cNvPr id="59" name="Picture 5" descr="WoSfullr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48536" y="4790291"/>
              <a:ext cx="675067" cy="83174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0" name="Picture 6" descr="WoSfullr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668543" y="4902661"/>
              <a:ext cx="675067" cy="83174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1" name="Picture 10" descr="WoSfullr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85341" y="5008522"/>
              <a:ext cx="675067" cy="83174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2" name="Text Box 14"/>
            <p:cNvSpPr txBox="1">
              <a:spLocks noChangeArrowheads="1"/>
            </p:cNvSpPr>
            <p:nvPr/>
          </p:nvSpPr>
          <p:spPr bwMode="auto">
            <a:xfrm>
              <a:off x="2991553" y="4948143"/>
              <a:ext cx="309093" cy="184665"/>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2016</a:t>
              </a:r>
            </a:p>
          </p:txBody>
        </p:sp>
        <p:sp>
          <p:nvSpPr>
            <p:cNvPr id="63" name="Text Box 15"/>
            <p:cNvSpPr txBox="1">
              <a:spLocks noChangeArrowheads="1"/>
            </p:cNvSpPr>
            <p:nvPr/>
          </p:nvSpPr>
          <p:spPr bwMode="auto">
            <a:xfrm>
              <a:off x="2559375" y="4661158"/>
              <a:ext cx="309093" cy="184665"/>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2014</a:t>
              </a:r>
            </a:p>
          </p:txBody>
        </p:sp>
        <p:pic>
          <p:nvPicPr>
            <p:cNvPr id="64" name="Picture 16" descr="WoSfullre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55203" y="5122069"/>
              <a:ext cx="675068" cy="83174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5" name="Text Box 17"/>
            <p:cNvSpPr txBox="1">
              <a:spLocks noChangeArrowheads="1"/>
            </p:cNvSpPr>
            <p:nvPr/>
          </p:nvSpPr>
          <p:spPr bwMode="auto">
            <a:xfrm>
              <a:off x="2753952" y="4810329"/>
              <a:ext cx="309093" cy="184665"/>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2015</a:t>
              </a:r>
            </a:p>
          </p:txBody>
        </p:sp>
        <p:sp>
          <p:nvSpPr>
            <p:cNvPr id="66" name="Text Box 13"/>
            <p:cNvSpPr txBox="1">
              <a:spLocks noChangeArrowheads="1"/>
            </p:cNvSpPr>
            <p:nvPr/>
          </p:nvSpPr>
          <p:spPr bwMode="auto">
            <a:xfrm>
              <a:off x="3256954" y="5113829"/>
              <a:ext cx="362571" cy="184665"/>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 …</a:t>
              </a:r>
            </a:p>
          </p:txBody>
        </p:sp>
      </p:grpSp>
      <p:grpSp>
        <p:nvGrpSpPr>
          <p:cNvPr id="76" name="组合 75"/>
          <p:cNvGrpSpPr/>
          <p:nvPr/>
        </p:nvGrpSpPr>
        <p:grpSpPr>
          <a:xfrm>
            <a:off x="2976301" y="1912074"/>
            <a:ext cx="968219" cy="1101817"/>
            <a:chOff x="8888414" y="225425"/>
            <a:chExt cx="2301874" cy="2438400"/>
          </a:xfrm>
        </p:grpSpPr>
        <p:pic>
          <p:nvPicPr>
            <p:cNvPr id="77" name="Picture 33" descr="WoSfullre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4550" y="1520825"/>
              <a:ext cx="998538"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pSp>
          <p:nvGrpSpPr>
            <p:cNvPr id="78" name="组合 77"/>
            <p:cNvGrpSpPr/>
            <p:nvPr/>
          </p:nvGrpSpPr>
          <p:grpSpPr>
            <a:xfrm>
              <a:off x="8888414" y="225425"/>
              <a:ext cx="2301874" cy="2333701"/>
              <a:chOff x="8888414" y="225425"/>
              <a:chExt cx="2301874" cy="2333701"/>
            </a:xfrm>
          </p:grpSpPr>
          <p:pic>
            <p:nvPicPr>
              <p:cNvPr id="79" name="Picture 2" descr="WoSfullre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61489" y="225425"/>
                <a:ext cx="998537"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0" name="Text Box 3"/>
              <p:cNvSpPr txBox="1">
                <a:spLocks noChangeArrowheads="1"/>
              </p:cNvSpPr>
              <p:nvPr/>
            </p:nvSpPr>
            <p:spPr bwMode="auto">
              <a:xfrm>
                <a:off x="9529595" y="530225"/>
                <a:ext cx="563646" cy="306508"/>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2016</a:t>
                </a:r>
              </a:p>
            </p:txBody>
          </p:sp>
          <p:pic>
            <p:nvPicPr>
              <p:cNvPr id="81" name="Picture 7" descr="WoSfullre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88414" y="911225"/>
                <a:ext cx="998537"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2" name="Text Box 19"/>
              <p:cNvSpPr txBox="1">
                <a:spLocks noChangeArrowheads="1"/>
              </p:cNvSpPr>
              <p:nvPr/>
            </p:nvSpPr>
            <p:spPr bwMode="auto">
              <a:xfrm>
                <a:off x="9102392" y="1673225"/>
                <a:ext cx="632154" cy="306508"/>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2018</a:t>
                </a:r>
              </a:p>
            </p:txBody>
          </p:sp>
          <p:pic>
            <p:nvPicPr>
              <p:cNvPr id="83" name="Picture 23" descr="WoSfullrec"/>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91750" y="530225"/>
                <a:ext cx="998538"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4" name="Text Box 24"/>
              <p:cNvSpPr txBox="1">
                <a:spLocks noChangeArrowheads="1"/>
              </p:cNvSpPr>
              <p:nvPr/>
            </p:nvSpPr>
            <p:spPr bwMode="auto">
              <a:xfrm>
                <a:off x="10268701" y="937510"/>
                <a:ext cx="571584" cy="306508"/>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2017</a:t>
                </a:r>
              </a:p>
            </p:txBody>
          </p:sp>
          <p:sp>
            <p:nvSpPr>
              <p:cNvPr id="85" name="Text Box 34"/>
              <p:cNvSpPr txBox="1">
                <a:spLocks noChangeArrowheads="1"/>
              </p:cNvSpPr>
              <p:nvPr/>
            </p:nvSpPr>
            <p:spPr bwMode="auto">
              <a:xfrm>
                <a:off x="9756207" y="2252618"/>
                <a:ext cx="660819" cy="306508"/>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2015</a:t>
                </a:r>
              </a:p>
            </p:txBody>
          </p:sp>
        </p:grpSp>
      </p:grpSp>
      <p:pic>
        <p:nvPicPr>
          <p:cNvPr id="35" name="图片 34"/>
          <p:cNvPicPr>
            <a:picLocks noChangeAspect="1"/>
          </p:cNvPicPr>
          <p:nvPr/>
        </p:nvPicPr>
        <p:blipFill>
          <a:blip r:embed="rId4" cstate="print"/>
          <a:stretch>
            <a:fillRect/>
          </a:stretch>
        </p:blipFill>
        <p:spPr>
          <a:xfrm>
            <a:off x="3555001" y="2393295"/>
            <a:ext cx="527366" cy="753533"/>
          </a:xfrm>
          <a:prstGeom prst="rect">
            <a:avLst/>
          </a:prstGeom>
          <a:ln>
            <a:noFill/>
          </a:ln>
          <a:effectLst>
            <a:outerShdw blurRad="292100" dist="139700" dir="2700000" algn="tl" rotWithShape="0">
              <a:srgbClr val="333333">
                <a:alpha val="65000"/>
              </a:srgbClr>
            </a:outerShdw>
          </a:effectLst>
        </p:spPr>
      </p:pic>
      <p:sp>
        <p:nvSpPr>
          <p:cNvPr id="89" name="Line 11"/>
          <p:cNvSpPr>
            <a:spLocks noChangeShapeType="1"/>
          </p:cNvSpPr>
          <p:nvPr/>
        </p:nvSpPr>
        <p:spPr bwMode="auto">
          <a:xfrm flipH="1">
            <a:off x="1119604" y="3342760"/>
            <a:ext cx="485183" cy="317923"/>
          </a:xfrm>
          <a:prstGeom prst="line">
            <a:avLst/>
          </a:prstGeom>
          <a:noFill/>
          <a:ln w="76200">
            <a:solidFill>
              <a:srgbClr val="2E75B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90" name="Line 4"/>
          <p:cNvSpPr>
            <a:spLocks noChangeShapeType="1"/>
          </p:cNvSpPr>
          <p:nvPr/>
        </p:nvSpPr>
        <p:spPr bwMode="auto">
          <a:xfrm flipV="1">
            <a:off x="2490456" y="2490582"/>
            <a:ext cx="468258" cy="309092"/>
          </a:xfrm>
          <a:prstGeom prst="line">
            <a:avLst/>
          </a:prstGeom>
          <a:noFill/>
          <a:ln w="76200">
            <a:solidFill>
              <a:srgbClr val="2E75B6"/>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pic>
        <p:nvPicPr>
          <p:cNvPr id="42" name="图片 41"/>
          <p:cNvPicPr>
            <a:picLocks noChangeAspect="1"/>
          </p:cNvPicPr>
          <p:nvPr/>
        </p:nvPicPr>
        <p:blipFill>
          <a:blip r:embed="rId5" cstate="print"/>
          <a:stretch>
            <a:fillRect/>
          </a:stretch>
        </p:blipFill>
        <p:spPr>
          <a:xfrm>
            <a:off x="1929654" y="2826153"/>
            <a:ext cx="561970" cy="728843"/>
          </a:xfrm>
          <a:prstGeom prst="rect">
            <a:avLst/>
          </a:prstGeom>
          <a:ln>
            <a:noFill/>
          </a:ln>
          <a:effectLst>
            <a:outerShdw blurRad="292100" dist="139700" dir="2700000" algn="tl" rotWithShape="0">
              <a:srgbClr val="333333">
                <a:alpha val="65000"/>
              </a:srgbClr>
            </a:outerShdw>
          </a:effectLst>
        </p:spPr>
      </p:pic>
      <p:grpSp>
        <p:nvGrpSpPr>
          <p:cNvPr id="116" name="组合 115"/>
          <p:cNvGrpSpPr/>
          <p:nvPr/>
        </p:nvGrpSpPr>
        <p:grpSpPr>
          <a:xfrm>
            <a:off x="225790" y="3158466"/>
            <a:ext cx="1021187" cy="1532417"/>
            <a:chOff x="314253" y="4061027"/>
            <a:chExt cx="1361583" cy="2043222"/>
          </a:xfrm>
        </p:grpSpPr>
        <p:grpSp>
          <p:nvGrpSpPr>
            <p:cNvPr id="67" name="组合 66"/>
            <p:cNvGrpSpPr/>
            <p:nvPr/>
          </p:nvGrpSpPr>
          <p:grpSpPr>
            <a:xfrm>
              <a:off x="314253" y="4061027"/>
              <a:ext cx="1137724" cy="1742148"/>
              <a:chOff x="2427289" y="2374900"/>
              <a:chExt cx="2141537" cy="2893153"/>
            </a:xfrm>
          </p:grpSpPr>
          <p:pic>
            <p:nvPicPr>
              <p:cNvPr id="68" name="Picture 5" descr="WoSfullre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27289" y="2984500"/>
                <a:ext cx="998537"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9" name="Picture 6" descr="WoSfullre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13089" y="2374900"/>
                <a:ext cx="998537"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70" name="Picture 10" descr="WoSfullre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570289" y="3441700"/>
                <a:ext cx="998537"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1" name="Text Box 13"/>
              <p:cNvSpPr txBox="1">
                <a:spLocks noChangeArrowheads="1"/>
              </p:cNvSpPr>
              <p:nvPr/>
            </p:nvSpPr>
            <p:spPr bwMode="auto">
              <a:xfrm>
                <a:off x="2529930" y="3816378"/>
                <a:ext cx="592872" cy="306670"/>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1993</a:t>
                </a:r>
              </a:p>
            </p:txBody>
          </p:sp>
          <p:sp>
            <p:nvSpPr>
              <p:cNvPr id="72" name="Text Box 14"/>
              <p:cNvSpPr txBox="1">
                <a:spLocks noChangeArrowheads="1"/>
              </p:cNvSpPr>
              <p:nvPr/>
            </p:nvSpPr>
            <p:spPr bwMode="auto">
              <a:xfrm>
                <a:off x="3662527" y="3832923"/>
                <a:ext cx="657595" cy="306670"/>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2005</a:t>
                </a:r>
              </a:p>
            </p:txBody>
          </p:sp>
          <p:sp>
            <p:nvSpPr>
              <p:cNvPr id="73" name="Text Box 15"/>
              <p:cNvSpPr txBox="1">
                <a:spLocks noChangeArrowheads="1"/>
              </p:cNvSpPr>
              <p:nvPr/>
            </p:nvSpPr>
            <p:spPr bwMode="auto">
              <a:xfrm>
                <a:off x="3198984" y="3173396"/>
                <a:ext cx="665930" cy="306670"/>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1995</a:t>
                </a:r>
              </a:p>
            </p:txBody>
          </p:sp>
          <p:pic>
            <p:nvPicPr>
              <p:cNvPr id="74" name="Picture 16" descr="WoSfullrec"/>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26557" y="4125053"/>
                <a:ext cx="998539" cy="114300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5" name="Text Box 17"/>
              <p:cNvSpPr txBox="1">
                <a:spLocks noChangeArrowheads="1"/>
              </p:cNvSpPr>
              <p:nvPr/>
            </p:nvSpPr>
            <p:spPr bwMode="auto">
              <a:xfrm>
                <a:off x="3027717" y="4935536"/>
                <a:ext cx="730463" cy="306670"/>
              </a:xfrm>
              <a:prstGeom prst="rect">
                <a:avLst/>
              </a:prstGeom>
              <a:solidFill>
                <a:schemeClr val="bg1"/>
              </a:solidFill>
              <a:ln>
                <a:noFill/>
              </a:ln>
              <a:extLst>
                <a:ext uri="{91240B29-F687-4F45-9708-019B960494DF}">
                  <a14:hiddenLine xmlns:a14="http://schemas.microsoft.com/office/drawing/2010/main" w="317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spcBef>
                    <a:spcPct val="50000"/>
                  </a:spcBef>
                  <a:buFontTx/>
                  <a:buNone/>
                </a:pPr>
                <a:r>
                  <a:rPr lang="en-US" altLang="zh-CN" sz="900" b="1" dirty="0">
                    <a:latin typeface="Times New Roman" panose="02020603050405020304" pitchFamily="18" charset="0"/>
                  </a:rPr>
                  <a:t>2010</a:t>
                </a:r>
              </a:p>
            </p:txBody>
          </p:sp>
        </p:grpSp>
        <p:pic>
          <p:nvPicPr>
            <p:cNvPr id="91" name="图片 90"/>
            <p:cNvPicPr>
              <a:picLocks noChangeAspect="1"/>
            </p:cNvPicPr>
            <p:nvPr/>
          </p:nvPicPr>
          <p:blipFill>
            <a:blip r:embed="rId7" cstate="print"/>
            <a:stretch>
              <a:fillRect/>
            </a:stretch>
          </p:blipFill>
          <p:spPr>
            <a:xfrm>
              <a:off x="970492" y="5143440"/>
              <a:ext cx="705344" cy="960809"/>
            </a:xfrm>
            <a:prstGeom prst="rect">
              <a:avLst/>
            </a:prstGeom>
            <a:ln>
              <a:noFill/>
            </a:ln>
            <a:effectLst>
              <a:outerShdw blurRad="292100" dist="139700" dir="2700000" algn="tl" rotWithShape="0">
                <a:srgbClr val="333333">
                  <a:alpha val="65000"/>
                </a:srgbClr>
              </a:outerShdw>
            </a:effectLst>
          </p:spPr>
        </p:pic>
      </p:grpSp>
      <p:sp>
        <p:nvSpPr>
          <p:cNvPr id="93" name="矩形 92"/>
          <p:cNvSpPr/>
          <p:nvPr/>
        </p:nvSpPr>
        <p:spPr>
          <a:xfrm>
            <a:off x="209987" y="4715547"/>
            <a:ext cx="1223412" cy="300082"/>
          </a:xfrm>
          <a:prstGeom prst="rect">
            <a:avLst/>
          </a:prstGeom>
        </p:spPr>
        <p:txBody>
          <a:bodyPr wrap="none">
            <a:spAutoFit/>
          </a:bodyPr>
          <a:lstStyle/>
          <a:p>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引用参考文献</a:t>
            </a:r>
            <a:endParaRPr lang="zh-CN" altLang="en-US" sz="1350" dirty="0"/>
          </a:p>
        </p:txBody>
      </p:sp>
      <p:sp>
        <p:nvSpPr>
          <p:cNvPr id="94" name="矩形 93"/>
          <p:cNvSpPr/>
          <p:nvPr/>
        </p:nvSpPr>
        <p:spPr>
          <a:xfrm>
            <a:off x="3261593" y="3224722"/>
            <a:ext cx="877163" cy="300082"/>
          </a:xfrm>
          <a:prstGeom prst="rect">
            <a:avLst/>
          </a:prstGeom>
        </p:spPr>
        <p:txBody>
          <a:bodyPr wrap="none">
            <a:spAutoFit/>
          </a:bodyPr>
          <a:lstStyle/>
          <a:p>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施引文献</a:t>
            </a:r>
            <a:endParaRPr lang="zh-CN" altLang="en-US" sz="1350" dirty="0"/>
          </a:p>
        </p:txBody>
      </p:sp>
      <p:sp>
        <p:nvSpPr>
          <p:cNvPr id="95" name="矩形 94"/>
          <p:cNvSpPr/>
          <p:nvPr/>
        </p:nvSpPr>
        <p:spPr>
          <a:xfrm>
            <a:off x="1446458" y="2095337"/>
            <a:ext cx="1050288" cy="300082"/>
          </a:xfrm>
          <a:prstGeom prst="rect">
            <a:avLst/>
          </a:prstGeom>
        </p:spPr>
        <p:txBody>
          <a:bodyPr wrap="none">
            <a:spAutoFit/>
          </a:bodyPr>
          <a:lstStyle/>
          <a:p>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发表的文献</a:t>
            </a:r>
            <a:endParaRPr lang="zh-CN" altLang="en-US" sz="1350" dirty="0"/>
          </a:p>
        </p:txBody>
      </p:sp>
      <p:sp>
        <p:nvSpPr>
          <p:cNvPr id="96" name="Line 21"/>
          <p:cNvSpPr>
            <a:spLocks noChangeShapeType="1"/>
          </p:cNvSpPr>
          <p:nvPr/>
        </p:nvSpPr>
        <p:spPr bwMode="auto">
          <a:xfrm flipH="1" flipV="1">
            <a:off x="2447521" y="3591043"/>
            <a:ext cx="567443" cy="397759"/>
          </a:xfrm>
          <a:prstGeom prst="line">
            <a:avLst/>
          </a:prstGeom>
          <a:noFill/>
          <a:ln w="57150">
            <a:solidFill>
              <a:srgbClr val="2E75B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grpSp>
        <p:nvGrpSpPr>
          <p:cNvPr id="115" name="组合 114"/>
          <p:cNvGrpSpPr/>
          <p:nvPr/>
        </p:nvGrpSpPr>
        <p:grpSpPr>
          <a:xfrm>
            <a:off x="3174042" y="3962907"/>
            <a:ext cx="736333" cy="733559"/>
            <a:chOff x="3528204" y="5306642"/>
            <a:chExt cx="981777" cy="978078"/>
          </a:xfrm>
          <a:effectLst>
            <a:outerShdw blurRad="50800" dist="38100" dir="5400000" algn="t" rotWithShape="0">
              <a:prstClr val="black">
                <a:alpha val="40000"/>
              </a:prstClr>
            </a:outerShdw>
          </a:effectLst>
        </p:grpSpPr>
        <p:sp>
          <p:nvSpPr>
            <p:cNvPr id="97" name="矩形 96"/>
            <p:cNvSpPr/>
            <p:nvPr/>
          </p:nvSpPr>
          <p:spPr>
            <a:xfrm>
              <a:off x="3528204" y="5306642"/>
              <a:ext cx="572728" cy="806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1" name="矩形 100"/>
            <p:cNvSpPr/>
            <p:nvPr/>
          </p:nvSpPr>
          <p:spPr>
            <a:xfrm>
              <a:off x="3624944" y="5341169"/>
              <a:ext cx="572728" cy="80624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2" name="矩形 101"/>
            <p:cNvSpPr/>
            <p:nvPr/>
          </p:nvSpPr>
          <p:spPr>
            <a:xfrm>
              <a:off x="3729047" y="5385083"/>
              <a:ext cx="572728" cy="80624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3" name="矩形 102"/>
            <p:cNvSpPr/>
            <p:nvPr/>
          </p:nvSpPr>
          <p:spPr>
            <a:xfrm>
              <a:off x="3833150" y="5428997"/>
              <a:ext cx="572728" cy="80624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4" name="矩形 103"/>
            <p:cNvSpPr/>
            <p:nvPr/>
          </p:nvSpPr>
          <p:spPr>
            <a:xfrm>
              <a:off x="3937253" y="5465195"/>
              <a:ext cx="572728" cy="806248"/>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6" name="living-room-books-group_47536"/>
            <p:cNvSpPr>
              <a:spLocks noChangeAspect="1"/>
            </p:cNvSpPr>
            <p:nvPr/>
          </p:nvSpPr>
          <p:spPr bwMode="auto">
            <a:xfrm>
              <a:off x="4031376" y="5522386"/>
              <a:ext cx="459107" cy="762334"/>
            </a:xfrm>
            <a:custGeom>
              <a:avLst/>
              <a:gdLst>
                <a:gd name="T0" fmla="*/ 233 w 1299"/>
                <a:gd name="T1" fmla="*/ 5 h 1107"/>
                <a:gd name="T2" fmla="*/ 0 w 1299"/>
                <a:gd name="T3" fmla="*/ 122 h 1107"/>
                <a:gd name="T4" fmla="*/ 0 w 1299"/>
                <a:gd name="T5" fmla="*/ 168 h 1107"/>
                <a:gd name="T6" fmla="*/ 233 w 1299"/>
                <a:gd name="T7" fmla="*/ 962 h 1107"/>
                <a:gd name="T8" fmla="*/ 0 w 1299"/>
                <a:gd name="T9" fmla="*/ 168 h 1107"/>
                <a:gd name="T10" fmla="*/ 116 w 1299"/>
                <a:gd name="T11" fmla="*/ 888 h 1107"/>
                <a:gd name="T12" fmla="*/ 116 w 1299"/>
                <a:gd name="T13" fmla="*/ 742 h 1107"/>
                <a:gd name="T14" fmla="*/ 0 w 1299"/>
                <a:gd name="T15" fmla="*/ 1102 h 1107"/>
                <a:gd name="T16" fmla="*/ 233 w 1299"/>
                <a:gd name="T17" fmla="*/ 1008 h 1107"/>
                <a:gd name="T18" fmla="*/ 0 w 1299"/>
                <a:gd name="T19" fmla="*/ 1102 h 1107"/>
                <a:gd name="T20" fmla="*/ 280 w 1299"/>
                <a:gd name="T21" fmla="*/ 1008 h 1107"/>
                <a:gd name="T22" fmla="*/ 583 w 1299"/>
                <a:gd name="T23" fmla="*/ 1102 h 1107"/>
                <a:gd name="T24" fmla="*/ 443 w 1299"/>
                <a:gd name="T25" fmla="*/ 962 h 1107"/>
                <a:gd name="T26" fmla="*/ 280 w 1299"/>
                <a:gd name="T27" fmla="*/ 321 h 1107"/>
                <a:gd name="T28" fmla="*/ 583 w 1299"/>
                <a:gd name="T29" fmla="*/ 321 h 1107"/>
                <a:gd name="T30" fmla="*/ 280 w 1299"/>
                <a:gd name="T31" fmla="*/ 238 h 1107"/>
                <a:gd name="T32" fmla="*/ 280 w 1299"/>
                <a:gd name="T33" fmla="*/ 371 h 1107"/>
                <a:gd name="T34" fmla="*/ 443 w 1299"/>
                <a:gd name="T35" fmla="*/ 915 h 1107"/>
                <a:gd name="T36" fmla="*/ 583 w 1299"/>
                <a:gd name="T37" fmla="*/ 374 h 1107"/>
                <a:gd name="T38" fmla="*/ 280 w 1299"/>
                <a:gd name="T39" fmla="*/ 371 h 1107"/>
                <a:gd name="T40" fmla="*/ 918 w 1299"/>
                <a:gd name="T41" fmla="*/ 33 h 1107"/>
                <a:gd name="T42" fmla="*/ 1102 w 1299"/>
                <a:gd name="T43" fmla="*/ 114 h 1107"/>
                <a:gd name="T44" fmla="*/ 1270 w 1299"/>
                <a:gd name="T45" fmla="*/ 937 h 1107"/>
                <a:gd name="T46" fmla="*/ 951 w 1299"/>
                <a:gd name="T47" fmla="*/ 193 h 1107"/>
                <a:gd name="T48" fmla="*/ 1270 w 1299"/>
                <a:gd name="T49" fmla="*/ 937 h 1107"/>
                <a:gd name="T50" fmla="*/ 1145 w 1299"/>
                <a:gd name="T51" fmla="*/ 738 h 1107"/>
                <a:gd name="T52" fmla="*/ 1174 w 1299"/>
                <a:gd name="T53" fmla="*/ 881 h 1107"/>
                <a:gd name="T54" fmla="*/ 1280 w 1299"/>
                <a:gd name="T55" fmla="*/ 983 h 1107"/>
                <a:gd name="T56" fmla="*/ 1139 w 1299"/>
                <a:gd name="T57" fmla="*/ 1107 h 1107"/>
                <a:gd name="T58" fmla="*/ 1280 w 1299"/>
                <a:gd name="T59" fmla="*/ 983 h 1107"/>
                <a:gd name="T60" fmla="*/ 887 w 1299"/>
                <a:gd name="T61" fmla="*/ 122 h 1107"/>
                <a:gd name="T62" fmla="*/ 653 w 1299"/>
                <a:gd name="T63" fmla="*/ 5 h 1107"/>
                <a:gd name="T64" fmla="*/ 653 w 1299"/>
                <a:gd name="T65" fmla="*/ 1102 h 1107"/>
                <a:gd name="T66" fmla="*/ 887 w 1299"/>
                <a:gd name="T67" fmla="*/ 1008 h 1107"/>
                <a:gd name="T68" fmla="*/ 653 w 1299"/>
                <a:gd name="T69" fmla="*/ 1102 h 1107"/>
                <a:gd name="T70" fmla="*/ 887 w 1299"/>
                <a:gd name="T71" fmla="*/ 845 h 1107"/>
                <a:gd name="T72" fmla="*/ 653 w 1299"/>
                <a:gd name="T73" fmla="*/ 285 h 1107"/>
                <a:gd name="T74" fmla="*/ 653 w 1299"/>
                <a:gd name="T75" fmla="*/ 962 h 1107"/>
                <a:gd name="T76" fmla="*/ 887 w 1299"/>
                <a:gd name="T77" fmla="*/ 892 h 1107"/>
                <a:gd name="T78" fmla="*/ 653 w 1299"/>
                <a:gd name="T79" fmla="*/ 962 h 1107"/>
                <a:gd name="T80" fmla="*/ 887 w 1299"/>
                <a:gd name="T81" fmla="*/ 238 h 1107"/>
                <a:gd name="T82" fmla="*/ 653 w 1299"/>
                <a:gd name="T83" fmla="*/ 168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99" h="1107">
                  <a:moveTo>
                    <a:pt x="0" y="5"/>
                  </a:moveTo>
                  <a:lnTo>
                    <a:pt x="233" y="5"/>
                  </a:lnTo>
                  <a:lnTo>
                    <a:pt x="233" y="122"/>
                  </a:lnTo>
                  <a:lnTo>
                    <a:pt x="0" y="122"/>
                  </a:lnTo>
                  <a:lnTo>
                    <a:pt x="0" y="5"/>
                  </a:lnTo>
                  <a:close/>
                  <a:moveTo>
                    <a:pt x="0" y="168"/>
                  </a:moveTo>
                  <a:lnTo>
                    <a:pt x="233" y="168"/>
                  </a:lnTo>
                  <a:lnTo>
                    <a:pt x="233" y="962"/>
                  </a:lnTo>
                  <a:lnTo>
                    <a:pt x="0" y="962"/>
                  </a:lnTo>
                  <a:lnTo>
                    <a:pt x="0" y="168"/>
                  </a:lnTo>
                  <a:close/>
                  <a:moveTo>
                    <a:pt x="43" y="815"/>
                  </a:moveTo>
                  <a:cubicBezTo>
                    <a:pt x="43" y="855"/>
                    <a:pt x="75" y="888"/>
                    <a:pt x="116" y="888"/>
                  </a:cubicBezTo>
                  <a:cubicBezTo>
                    <a:pt x="156" y="888"/>
                    <a:pt x="189" y="855"/>
                    <a:pt x="189" y="815"/>
                  </a:cubicBezTo>
                  <a:cubicBezTo>
                    <a:pt x="189" y="775"/>
                    <a:pt x="156" y="742"/>
                    <a:pt x="116" y="742"/>
                  </a:cubicBezTo>
                  <a:cubicBezTo>
                    <a:pt x="75" y="742"/>
                    <a:pt x="43" y="775"/>
                    <a:pt x="43" y="815"/>
                  </a:cubicBezTo>
                  <a:close/>
                  <a:moveTo>
                    <a:pt x="0" y="1102"/>
                  </a:moveTo>
                  <a:lnTo>
                    <a:pt x="233" y="1102"/>
                  </a:lnTo>
                  <a:lnTo>
                    <a:pt x="233" y="1008"/>
                  </a:lnTo>
                  <a:lnTo>
                    <a:pt x="0" y="1008"/>
                  </a:lnTo>
                  <a:lnTo>
                    <a:pt x="0" y="1102"/>
                  </a:lnTo>
                  <a:close/>
                  <a:moveTo>
                    <a:pt x="280" y="992"/>
                  </a:moveTo>
                  <a:lnTo>
                    <a:pt x="280" y="1008"/>
                  </a:lnTo>
                  <a:lnTo>
                    <a:pt x="280" y="1102"/>
                  </a:lnTo>
                  <a:lnTo>
                    <a:pt x="583" y="1102"/>
                  </a:lnTo>
                  <a:lnTo>
                    <a:pt x="583" y="991"/>
                  </a:lnTo>
                  <a:cubicBezTo>
                    <a:pt x="571" y="983"/>
                    <a:pt x="532" y="962"/>
                    <a:pt x="443" y="962"/>
                  </a:cubicBezTo>
                  <a:cubicBezTo>
                    <a:pt x="359" y="962"/>
                    <a:pt x="305" y="981"/>
                    <a:pt x="280" y="992"/>
                  </a:cubicBezTo>
                  <a:close/>
                  <a:moveTo>
                    <a:pt x="280" y="321"/>
                  </a:moveTo>
                  <a:cubicBezTo>
                    <a:pt x="305" y="332"/>
                    <a:pt x="359" y="351"/>
                    <a:pt x="443" y="351"/>
                  </a:cubicBezTo>
                  <a:cubicBezTo>
                    <a:pt x="532" y="351"/>
                    <a:pt x="570" y="330"/>
                    <a:pt x="583" y="321"/>
                  </a:cubicBezTo>
                  <a:lnTo>
                    <a:pt x="583" y="238"/>
                  </a:lnTo>
                  <a:lnTo>
                    <a:pt x="280" y="238"/>
                  </a:lnTo>
                  <a:lnTo>
                    <a:pt x="280" y="321"/>
                  </a:lnTo>
                  <a:close/>
                  <a:moveTo>
                    <a:pt x="280" y="371"/>
                  </a:moveTo>
                  <a:lnTo>
                    <a:pt x="280" y="941"/>
                  </a:lnTo>
                  <a:cubicBezTo>
                    <a:pt x="314" y="929"/>
                    <a:pt x="368" y="915"/>
                    <a:pt x="443" y="915"/>
                  </a:cubicBezTo>
                  <a:cubicBezTo>
                    <a:pt x="511" y="915"/>
                    <a:pt x="556" y="926"/>
                    <a:pt x="583" y="939"/>
                  </a:cubicBezTo>
                  <a:lnTo>
                    <a:pt x="583" y="374"/>
                  </a:lnTo>
                  <a:cubicBezTo>
                    <a:pt x="556" y="386"/>
                    <a:pt x="511" y="398"/>
                    <a:pt x="443" y="398"/>
                  </a:cubicBezTo>
                  <a:cubicBezTo>
                    <a:pt x="368" y="398"/>
                    <a:pt x="314" y="384"/>
                    <a:pt x="280" y="371"/>
                  </a:cubicBezTo>
                  <a:close/>
                  <a:moveTo>
                    <a:pt x="1078" y="0"/>
                  </a:moveTo>
                  <a:lnTo>
                    <a:pt x="918" y="33"/>
                  </a:lnTo>
                  <a:lnTo>
                    <a:pt x="942" y="147"/>
                  </a:lnTo>
                  <a:lnTo>
                    <a:pt x="1102" y="114"/>
                  </a:lnTo>
                  <a:lnTo>
                    <a:pt x="1078" y="0"/>
                  </a:lnTo>
                  <a:close/>
                  <a:moveTo>
                    <a:pt x="1270" y="937"/>
                  </a:moveTo>
                  <a:lnTo>
                    <a:pt x="1110" y="970"/>
                  </a:lnTo>
                  <a:lnTo>
                    <a:pt x="951" y="193"/>
                  </a:lnTo>
                  <a:lnTo>
                    <a:pt x="1111" y="160"/>
                  </a:lnTo>
                  <a:lnTo>
                    <a:pt x="1270" y="937"/>
                  </a:lnTo>
                  <a:close/>
                  <a:moveTo>
                    <a:pt x="1215" y="798"/>
                  </a:moveTo>
                  <a:cubicBezTo>
                    <a:pt x="1207" y="759"/>
                    <a:pt x="1175" y="732"/>
                    <a:pt x="1145" y="738"/>
                  </a:cubicBezTo>
                  <a:cubicBezTo>
                    <a:pt x="1114" y="745"/>
                    <a:pt x="1095" y="782"/>
                    <a:pt x="1104" y="821"/>
                  </a:cubicBezTo>
                  <a:cubicBezTo>
                    <a:pt x="1112" y="861"/>
                    <a:pt x="1143" y="888"/>
                    <a:pt x="1174" y="881"/>
                  </a:cubicBezTo>
                  <a:cubicBezTo>
                    <a:pt x="1205" y="875"/>
                    <a:pt x="1223" y="838"/>
                    <a:pt x="1215" y="798"/>
                  </a:cubicBezTo>
                  <a:close/>
                  <a:moveTo>
                    <a:pt x="1280" y="983"/>
                  </a:moveTo>
                  <a:lnTo>
                    <a:pt x="1120" y="1015"/>
                  </a:lnTo>
                  <a:lnTo>
                    <a:pt x="1139" y="1107"/>
                  </a:lnTo>
                  <a:lnTo>
                    <a:pt x="1299" y="1074"/>
                  </a:lnTo>
                  <a:lnTo>
                    <a:pt x="1280" y="983"/>
                  </a:lnTo>
                  <a:close/>
                  <a:moveTo>
                    <a:pt x="653" y="122"/>
                  </a:moveTo>
                  <a:lnTo>
                    <a:pt x="887" y="122"/>
                  </a:lnTo>
                  <a:lnTo>
                    <a:pt x="887" y="5"/>
                  </a:lnTo>
                  <a:lnTo>
                    <a:pt x="653" y="5"/>
                  </a:lnTo>
                  <a:lnTo>
                    <a:pt x="653" y="122"/>
                  </a:lnTo>
                  <a:close/>
                  <a:moveTo>
                    <a:pt x="653" y="1102"/>
                  </a:moveTo>
                  <a:lnTo>
                    <a:pt x="887" y="1102"/>
                  </a:lnTo>
                  <a:lnTo>
                    <a:pt x="887" y="1008"/>
                  </a:lnTo>
                  <a:lnTo>
                    <a:pt x="653" y="1008"/>
                  </a:lnTo>
                  <a:lnTo>
                    <a:pt x="653" y="1102"/>
                  </a:lnTo>
                  <a:close/>
                  <a:moveTo>
                    <a:pt x="653" y="845"/>
                  </a:moveTo>
                  <a:lnTo>
                    <a:pt x="887" y="845"/>
                  </a:lnTo>
                  <a:lnTo>
                    <a:pt x="887" y="285"/>
                  </a:lnTo>
                  <a:lnTo>
                    <a:pt x="653" y="285"/>
                  </a:lnTo>
                  <a:lnTo>
                    <a:pt x="653" y="845"/>
                  </a:lnTo>
                  <a:close/>
                  <a:moveTo>
                    <a:pt x="653" y="962"/>
                  </a:moveTo>
                  <a:lnTo>
                    <a:pt x="887" y="962"/>
                  </a:lnTo>
                  <a:lnTo>
                    <a:pt x="887" y="892"/>
                  </a:lnTo>
                  <a:lnTo>
                    <a:pt x="653" y="892"/>
                  </a:lnTo>
                  <a:lnTo>
                    <a:pt x="653" y="962"/>
                  </a:lnTo>
                  <a:close/>
                  <a:moveTo>
                    <a:pt x="653" y="238"/>
                  </a:moveTo>
                  <a:lnTo>
                    <a:pt x="887" y="238"/>
                  </a:lnTo>
                  <a:lnTo>
                    <a:pt x="887" y="168"/>
                  </a:lnTo>
                  <a:lnTo>
                    <a:pt x="653" y="168"/>
                  </a:lnTo>
                  <a:lnTo>
                    <a:pt x="653" y="238"/>
                  </a:lnTo>
                  <a:close/>
                </a:path>
              </a:pathLst>
            </a:custGeom>
            <a:solidFill>
              <a:schemeClr val="bg1">
                <a:lumMod val="95000"/>
              </a:schemeClr>
            </a:solidFill>
            <a:ln>
              <a:noFill/>
            </a:ln>
          </p:spPr>
        </p:sp>
      </p:grpSp>
      <p:sp>
        <p:nvSpPr>
          <p:cNvPr id="108" name="矩形 107"/>
          <p:cNvSpPr/>
          <p:nvPr/>
        </p:nvSpPr>
        <p:spPr>
          <a:xfrm>
            <a:off x="3014965" y="4739358"/>
            <a:ext cx="1223412" cy="300082"/>
          </a:xfrm>
          <a:prstGeom prst="rect">
            <a:avLst/>
          </a:prstGeom>
        </p:spPr>
        <p:txBody>
          <a:bodyPr wrap="none">
            <a:spAutoFit/>
          </a:bodyPr>
          <a:lstStyle/>
          <a:p>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学科所有期刊</a:t>
            </a:r>
            <a:endParaRPr lang="zh-CN" altLang="en-US" sz="1350" dirty="0"/>
          </a:p>
        </p:txBody>
      </p:sp>
      <p:cxnSp>
        <p:nvCxnSpPr>
          <p:cNvPr id="112" name="直接连接符 111"/>
          <p:cNvCxnSpPr>
            <a:stCxn id="3" idx="2"/>
          </p:cNvCxnSpPr>
          <p:nvPr/>
        </p:nvCxnSpPr>
        <p:spPr>
          <a:xfrm>
            <a:off x="4478021" y="1964177"/>
            <a:ext cx="0" cy="3045837"/>
          </a:xfrm>
          <a:prstGeom prst="line">
            <a:avLst/>
          </a:prstGeom>
          <a:ln w="28575">
            <a:prstDash val="sysDash"/>
          </a:ln>
        </p:spPr>
        <p:style>
          <a:lnRef idx="1">
            <a:schemeClr val="accent1"/>
          </a:lnRef>
          <a:fillRef idx="0">
            <a:schemeClr val="accent1"/>
          </a:fillRef>
          <a:effectRef idx="0">
            <a:schemeClr val="accent1"/>
          </a:effectRef>
          <a:fontRef idx="minor">
            <a:schemeClr val="tx1"/>
          </a:fontRef>
        </p:style>
      </p:cxnSp>
      <p:sp>
        <p:nvSpPr>
          <p:cNvPr id="117" name="任意多边形 116"/>
          <p:cNvSpPr/>
          <p:nvPr/>
        </p:nvSpPr>
        <p:spPr>
          <a:xfrm>
            <a:off x="5529779" y="993207"/>
            <a:ext cx="2062032" cy="838293"/>
          </a:xfrm>
          <a:custGeom>
            <a:avLst/>
            <a:gdLst>
              <a:gd name="connsiteX0" fmla="*/ 0 w 1572133"/>
              <a:gd name="connsiteY0" fmla="*/ 786067 h 1572133"/>
              <a:gd name="connsiteX1" fmla="*/ 786067 w 1572133"/>
              <a:gd name="connsiteY1" fmla="*/ 0 h 1572133"/>
              <a:gd name="connsiteX2" fmla="*/ 1572134 w 1572133"/>
              <a:gd name="connsiteY2" fmla="*/ 786067 h 1572133"/>
              <a:gd name="connsiteX3" fmla="*/ 786067 w 1572133"/>
              <a:gd name="connsiteY3" fmla="*/ 1572134 h 1572133"/>
              <a:gd name="connsiteX4" fmla="*/ 0 w 1572133"/>
              <a:gd name="connsiteY4" fmla="*/ 786067 h 1572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2133" h="1572133">
                <a:moveTo>
                  <a:pt x="0" y="786067"/>
                </a:moveTo>
                <a:cubicBezTo>
                  <a:pt x="0" y="351934"/>
                  <a:pt x="351934" y="0"/>
                  <a:pt x="786067" y="0"/>
                </a:cubicBezTo>
                <a:cubicBezTo>
                  <a:pt x="1220200" y="0"/>
                  <a:pt x="1572134" y="351934"/>
                  <a:pt x="1572134" y="786067"/>
                </a:cubicBezTo>
                <a:cubicBezTo>
                  <a:pt x="1572134" y="1220200"/>
                  <a:pt x="1220200" y="1572134"/>
                  <a:pt x="786067" y="1572134"/>
                </a:cubicBezTo>
                <a:cubicBezTo>
                  <a:pt x="351934" y="1572134"/>
                  <a:pt x="0" y="1220200"/>
                  <a:pt x="0" y="786067"/>
                </a:cubicBezTo>
                <a:close/>
              </a:path>
            </a:pathLst>
          </a:custGeom>
          <a:solidFill>
            <a:srgbClr val="C55A1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91726" tIns="191726" rIns="191726" bIns="191726" numCol="1" spcCol="1270" anchor="ctr" anchorCtr="0">
            <a:noAutofit/>
          </a:bodyPr>
          <a:lstStyle/>
          <a:p>
            <a:pPr algn="ctr" defTabSz="666750">
              <a:spcBef>
                <a:spcPct val="0"/>
              </a:spcBef>
            </a:pPr>
            <a:r>
              <a:rPr lang="zh-CN" altLang="en-US" b="1" dirty="0">
                <a:latin typeface="微软雅黑" panose="020B0503020204020204" pitchFamily="34" charset="-122"/>
                <a:ea typeface="微软雅黑" panose="020B0503020204020204" pitchFamily="34" charset="-122"/>
              </a:rPr>
              <a:t>学科建设</a:t>
            </a:r>
            <a:endParaRPr lang="en-US" altLang="zh-CN" b="1" dirty="0">
              <a:latin typeface="微软雅黑" panose="020B0503020204020204" pitchFamily="34" charset="-122"/>
              <a:ea typeface="微软雅黑" panose="020B0503020204020204" pitchFamily="34" charset="-122"/>
            </a:endParaRPr>
          </a:p>
          <a:p>
            <a:pPr algn="ctr" defTabSz="666750">
              <a:spcBef>
                <a:spcPct val="0"/>
              </a:spcBef>
            </a:pPr>
            <a:r>
              <a:rPr lang="zh-CN" altLang="en-US" b="1" dirty="0">
                <a:latin typeface="微软雅黑" panose="020B0503020204020204" pitchFamily="34" charset="-122"/>
                <a:ea typeface="微软雅黑" panose="020B0503020204020204" pitchFamily="34" charset="-122"/>
              </a:rPr>
              <a:t>需求分析</a:t>
            </a:r>
          </a:p>
        </p:txBody>
      </p:sp>
      <mc:AlternateContent xmlns:mc="http://schemas.openxmlformats.org/markup-compatibility/2006" xmlns:a14="http://schemas.microsoft.com/office/drawing/2010/main">
        <mc:Choice Requires="a14">
          <p:sp>
            <p:nvSpPr>
              <p:cNvPr id="3" name="文本框 2"/>
              <p:cNvSpPr txBox="1"/>
              <p:nvPr/>
            </p:nvSpPr>
            <p:spPr>
              <a:xfrm>
                <a:off x="4046291" y="786932"/>
                <a:ext cx="863459" cy="1200329"/>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sz="7200" i="1">
                          <a:solidFill>
                            <a:srgbClr val="FF0000"/>
                          </a:solidFill>
                          <a:latin typeface="Cambria Math" panose="02040503050406030204" pitchFamily="18" charset="0"/>
                        </a:rPr>
                        <m:t>+</m:t>
                      </m:r>
                    </m:oMath>
                  </m:oMathPara>
                </a14:m>
                <a:endParaRPr lang="zh-CN" altLang="en-US" sz="7200" dirty="0">
                  <a:solidFill>
                    <a:srgbClr val="FF0000"/>
                  </a:solidFill>
                </a:endParaRPr>
              </a:p>
            </p:txBody>
          </p:sp>
        </mc:Choice>
        <mc:Fallback xmlns="">
          <p:sp>
            <p:nvSpPr>
              <p:cNvPr id="3" name="文本框 2"/>
              <p:cNvSpPr txBox="1">
                <a:spLocks noRot="1" noChangeAspect="1" noMove="1" noResize="1" noEditPoints="1" noAdjustHandles="1" noChangeArrowheads="1" noChangeShapeType="1" noTextEdit="1"/>
              </p:cNvSpPr>
              <p:nvPr/>
            </p:nvSpPr>
            <p:spPr>
              <a:xfrm>
                <a:off x="4046291" y="786932"/>
                <a:ext cx="863459" cy="1200329"/>
              </a:xfrm>
              <a:prstGeom prst="rect">
                <a:avLst/>
              </a:prstGeom>
              <a:blipFill>
                <a:blip r:embed="rId8"/>
                <a:stretch>
                  <a:fillRect/>
                </a:stretch>
              </a:blipFill>
            </p:spPr>
            <p:txBody>
              <a:bodyPr/>
              <a:lstStyle/>
              <a:p>
                <a:r>
                  <a:rPr lang="zh-CN" altLang="en-US">
                    <a:noFill/>
                  </a:rPr>
                  <a:t> </a:t>
                </a:r>
              </a:p>
            </p:txBody>
          </p:sp>
        </mc:Fallback>
      </mc:AlternateContent>
      <p:pic>
        <p:nvPicPr>
          <p:cNvPr id="5" name="图片 4"/>
          <p:cNvPicPr>
            <a:picLocks noChangeAspect="1"/>
          </p:cNvPicPr>
          <p:nvPr/>
        </p:nvPicPr>
        <p:blipFill>
          <a:blip r:embed="rId9"/>
          <a:stretch>
            <a:fillRect/>
          </a:stretch>
        </p:blipFill>
        <p:spPr>
          <a:xfrm>
            <a:off x="4609985" y="2029776"/>
            <a:ext cx="4519470" cy="2302025"/>
          </a:xfrm>
          <a:prstGeom prst="rect">
            <a:avLst/>
          </a:prstGeom>
        </p:spPr>
      </p:pic>
      <p:sp>
        <p:nvSpPr>
          <p:cNvPr id="86" name="Line 21"/>
          <p:cNvSpPr>
            <a:spLocks noChangeShapeType="1"/>
          </p:cNvSpPr>
          <p:nvPr/>
        </p:nvSpPr>
        <p:spPr bwMode="auto">
          <a:xfrm flipH="1">
            <a:off x="3978460" y="3645519"/>
            <a:ext cx="903101" cy="16936"/>
          </a:xfrm>
          <a:prstGeom prst="line">
            <a:avLst/>
          </a:prstGeom>
          <a:noFill/>
          <a:ln w="57150">
            <a:solidFill>
              <a:srgbClr val="2E75B6"/>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 name="文本框 1"/>
          <p:cNvSpPr txBox="1"/>
          <p:nvPr/>
        </p:nvSpPr>
        <p:spPr>
          <a:xfrm>
            <a:off x="5045668" y="4429093"/>
            <a:ext cx="3694329" cy="300082"/>
          </a:xfrm>
          <a:prstGeom prst="rect">
            <a:avLst/>
          </a:prstGeom>
          <a:noFill/>
        </p:spPr>
        <p:txBody>
          <a:bodyPr wrap="square" rtlCol="0">
            <a:spAutoFit/>
          </a:bodyPr>
          <a:lstStyle/>
          <a:p>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电子科技大学双一流建设文献资源体系规划</a:t>
            </a:r>
          </a:p>
        </p:txBody>
      </p:sp>
      <p:sp>
        <p:nvSpPr>
          <p:cNvPr id="4" name="矩形 3"/>
          <p:cNvSpPr/>
          <p:nvPr/>
        </p:nvSpPr>
        <p:spPr>
          <a:xfrm>
            <a:off x="2623750" y="262657"/>
            <a:ext cx="5044594" cy="369332"/>
          </a:xfrm>
          <a:prstGeom prst="rect">
            <a:avLst/>
          </a:prstGeom>
        </p:spPr>
        <p:txBody>
          <a:bodyPr wrap="square">
            <a:spAutoFit/>
          </a:bodyPr>
          <a:lstStyle/>
          <a:p>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基于</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用户行为</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的文献</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资源保障体系建设</a:t>
            </a:r>
            <a:endParaRPr lang="zh-CN" altLang="en-US" b="1" dirty="0"/>
          </a:p>
        </p:txBody>
      </p:sp>
      <p:cxnSp>
        <p:nvCxnSpPr>
          <p:cNvPr id="57" name="直接连接符 56"/>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pic>
        <p:nvPicPr>
          <p:cNvPr id="87" name="Picture 2" descr="C:\Users\Administrator\Desktop\14-16信息化建设\馆徽最终稿无留白.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7166667"/>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srcRect l="1" r="892"/>
          <a:stretch/>
        </p:blipFill>
        <p:spPr>
          <a:xfrm>
            <a:off x="228852" y="1258094"/>
            <a:ext cx="4785091" cy="3617584"/>
          </a:xfrm>
          <a:prstGeom prst="rect">
            <a:avLst/>
          </a:prstGeom>
        </p:spPr>
      </p:pic>
      <p:cxnSp>
        <p:nvCxnSpPr>
          <p:cNvPr id="20" name="直接连接符 19"/>
          <p:cNvCxnSpPr/>
          <p:nvPr/>
        </p:nvCxnSpPr>
        <p:spPr>
          <a:xfrm flipV="1">
            <a:off x="858705" y="772433"/>
            <a:ext cx="7722000" cy="2064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1288108" y="865678"/>
            <a:ext cx="7069160" cy="369332"/>
          </a:xfrm>
          <a:prstGeom prst="rect">
            <a:avLst/>
          </a:prstGeom>
        </p:spPr>
        <p:txBody>
          <a:bodyPr vert="horz" wrap="square">
            <a:spAutoFit/>
          </a:bodyPr>
          <a:lstStyle/>
          <a:p>
            <a:pPr algn="ctr"/>
            <a:r>
              <a:rPr lang="zh-CN" altLang="en-US"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全学科期刊保障分布（数据库）</a:t>
            </a:r>
            <a:endParaRPr lang="en-US" altLang="zh-CN"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5126317" y="1371721"/>
            <a:ext cx="3938171" cy="1769517"/>
          </a:xfrm>
          <a:prstGeom prst="rect">
            <a:avLst/>
          </a:prstGeom>
        </p:spPr>
      </p:pic>
      <p:pic>
        <p:nvPicPr>
          <p:cNvPr id="4" name="图片 3"/>
          <p:cNvPicPr>
            <a:picLocks noChangeAspect="1"/>
          </p:cNvPicPr>
          <p:nvPr/>
        </p:nvPicPr>
        <p:blipFill>
          <a:blip r:embed="rId4"/>
          <a:stretch>
            <a:fillRect/>
          </a:stretch>
        </p:blipFill>
        <p:spPr>
          <a:xfrm>
            <a:off x="5126317" y="3106160"/>
            <a:ext cx="3938171" cy="1769517"/>
          </a:xfrm>
          <a:prstGeom prst="rect">
            <a:avLst/>
          </a:prstGeom>
        </p:spPr>
      </p:pic>
      <p:sp>
        <p:nvSpPr>
          <p:cNvPr id="8" name="矩形 7"/>
          <p:cNvSpPr/>
          <p:nvPr/>
        </p:nvSpPr>
        <p:spPr>
          <a:xfrm>
            <a:off x="2623750" y="262657"/>
            <a:ext cx="5044594" cy="369332"/>
          </a:xfrm>
          <a:prstGeom prst="rect">
            <a:avLst/>
          </a:prstGeom>
        </p:spPr>
        <p:txBody>
          <a:bodyPr wrap="square">
            <a:spAutoFit/>
          </a:bodyPr>
          <a:lstStyle/>
          <a:p>
            <a:r>
              <a:rPr lang="en-US" altLang="zh-CN"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基于用户行为</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的文献</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资源保障体系建设</a:t>
            </a:r>
            <a:endParaRPr lang="zh-CN" altLang="en-US" b="1" dirty="0"/>
          </a:p>
        </p:txBody>
      </p:sp>
      <p:pic>
        <p:nvPicPr>
          <p:cNvPr id="9" name="Picture 2" descr="C:\Users\Administrator\Desktop\14-16信息化建设\馆徽最终稿无留白.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4135680"/>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print"/>
          <a:stretch>
            <a:fillRect/>
          </a:stretch>
        </p:blipFill>
        <p:spPr>
          <a:xfrm>
            <a:off x="4657542" y="2997802"/>
            <a:ext cx="4264253" cy="2020450"/>
          </a:xfrm>
          <a:prstGeom prst="rect">
            <a:avLst/>
          </a:prstGeom>
        </p:spPr>
      </p:pic>
      <p:pic>
        <p:nvPicPr>
          <p:cNvPr id="7" name="图片 6"/>
          <p:cNvPicPr>
            <a:picLocks noChangeAspect="1"/>
          </p:cNvPicPr>
          <p:nvPr/>
        </p:nvPicPr>
        <p:blipFill>
          <a:blip r:embed="rId4" cstate="print"/>
          <a:stretch>
            <a:fillRect/>
          </a:stretch>
        </p:blipFill>
        <p:spPr>
          <a:xfrm>
            <a:off x="817461" y="1091040"/>
            <a:ext cx="3644572" cy="1751393"/>
          </a:xfrm>
          <a:prstGeom prst="rect">
            <a:avLst/>
          </a:prstGeom>
          <a:ln>
            <a:solidFill>
              <a:schemeClr val="tx1"/>
            </a:solidFill>
          </a:ln>
        </p:spPr>
      </p:pic>
      <p:pic>
        <p:nvPicPr>
          <p:cNvPr id="9" name="图片 8"/>
          <p:cNvPicPr>
            <a:picLocks noChangeAspect="1"/>
          </p:cNvPicPr>
          <p:nvPr/>
        </p:nvPicPr>
        <p:blipFill>
          <a:blip r:embed="rId5"/>
          <a:stretch>
            <a:fillRect/>
          </a:stretch>
        </p:blipFill>
        <p:spPr>
          <a:xfrm>
            <a:off x="818793" y="2950460"/>
            <a:ext cx="3643241" cy="1627863"/>
          </a:xfrm>
          <a:prstGeom prst="rect">
            <a:avLst/>
          </a:prstGeom>
        </p:spPr>
      </p:pic>
      <p:cxnSp>
        <p:nvCxnSpPr>
          <p:cNvPr id="13" name="直接连接符 12"/>
          <p:cNvCxnSpPr/>
          <p:nvPr/>
        </p:nvCxnSpPr>
        <p:spPr>
          <a:xfrm flipV="1">
            <a:off x="858705" y="772433"/>
            <a:ext cx="7722000" cy="2064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026710" y="4686351"/>
            <a:ext cx="3226074" cy="276999"/>
          </a:xfrm>
          <a:prstGeom prst="rect">
            <a:avLst/>
          </a:prstGeom>
        </p:spPr>
        <p:txBody>
          <a:bodyPr vert="horz" wrap="square">
            <a:spAutoFit/>
          </a:bodyPr>
          <a:lstStyle/>
          <a:p>
            <a:pPr algn="ctr">
              <a:defRPr sz="1920" b="1" i="0" u="none" strike="noStrike" kern="1200" spc="0" baseline="0">
                <a:solidFill>
                  <a:prstClr val="black">
                    <a:lumMod val="95000"/>
                    <a:lumOff val="5000"/>
                  </a:prstClr>
                </a:solidFill>
                <a:latin typeface="Times New Roman" panose="02020603050405020304" pitchFamily="18" charset="0"/>
                <a:ea typeface="宋体" panose="02010600030101010101" pitchFamily="2" charset="-122"/>
                <a:cs typeface="+mn-cs"/>
              </a:defRPr>
            </a:pPr>
            <a:r>
              <a:rPr lang="en-US" altLang="zh-CN" sz="1200" b="1" dirty="0">
                <a:solidFill>
                  <a:schemeClr val="accent1">
                    <a:lumMod val="75000"/>
                  </a:schemeClr>
                </a:solidFill>
                <a:latin typeface="微软雅黑" panose="020B0503020204020204" pitchFamily="34" charset="-122"/>
                <a:ea typeface="微软雅黑" panose="020B0503020204020204" pitchFamily="34" charset="-122"/>
              </a:rPr>
              <a:t>2014-2018</a:t>
            </a:r>
            <a:r>
              <a:rPr lang="zh-CN" altLang="en-US" sz="1200" b="1" dirty="0">
                <a:solidFill>
                  <a:schemeClr val="accent1">
                    <a:lumMod val="75000"/>
                  </a:schemeClr>
                </a:solidFill>
                <a:latin typeface="微软雅黑" panose="020B0503020204020204" pitchFamily="34" charset="-122"/>
                <a:ea typeface="微软雅黑" panose="020B0503020204020204" pitchFamily="34" charset="-122"/>
              </a:rPr>
              <a:t>年全学科期刊资源建设情况</a:t>
            </a:r>
            <a:endParaRPr lang="en-US" altLang="zh-CN" sz="12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180773" y="1748215"/>
            <a:ext cx="562245" cy="1754326"/>
          </a:xfrm>
          <a:prstGeom prst="rect">
            <a:avLst/>
          </a:prstGeom>
        </p:spPr>
        <p:txBody>
          <a:bodyPr vert="horz" wrap="square">
            <a:spAutoFit/>
          </a:bodyPr>
          <a:lstStyle/>
          <a:p>
            <a:pPr algn="ctr"/>
            <a:r>
              <a:rPr lang="zh-CN" altLang="en-US"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资源建设效果</a:t>
            </a:r>
            <a:endParaRPr lang="en-US" altLang="zh-CN"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6"/>
          <a:stretch>
            <a:fillRect/>
          </a:stretch>
        </p:blipFill>
        <p:spPr>
          <a:xfrm>
            <a:off x="4564301" y="906599"/>
            <a:ext cx="4357494" cy="2043861"/>
          </a:xfrm>
          <a:prstGeom prst="rect">
            <a:avLst/>
          </a:prstGeom>
        </p:spPr>
      </p:pic>
      <p:sp>
        <p:nvSpPr>
          <p:cNvPr id="10" name="矩形 9"/>
          <p:cNvSpPr/>
          <p:nvPr/>
        </p:nvSpPr>
        <p:spPr>
          <a:xfrm>
            <a:off x="2623750" y="262657"/>
            <a:ext cx="4756562" cy="369332"/>
          </a:xfrm>
          <a:prstGeom prst="rect">
            <a:avLst/>
          </a:prstGeom>
        </p:spPr>
        <p:txBody>
          <a:bodyPr wrap="square">
            <a:spAutoFit/>
          </a:bodyPr>
          <a:lstStyle/>
          <a:p>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1.1</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基于</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用户行为</a:t>
            </a:r>
            <a:r>
              <a:rPr lang="zh-CN" altLang="en-US" b="1" kern="100"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的文献</a:t>
            </a:r>
            <a:r>
              <a:rPr lang="zh-CN" altLang="en-US" b="1"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资源保障体系建设</a:t>
            </a:r>
            <a:endParaRPr lang="zh-CN" altLang="en-US" b="1" dirty="0"/>
          </a:p>
        </p:txBody>
      </p:sp>
      <p:pic>
        <p:nvPicPr>
          <p:cNvPr id="11" name="Picture 2" descr="C:\Users\Administrator\Desktop\14-16信息化建设\馆徽最终稿无留白.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447965"/>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图示 13"/>
          <p:cNvGraphicFramePr/>
          <p:nvPr>
            <p:extLst/>
          </p:nvPr>
        </p:nvGraphicFramePr>
        <p:xfrm>
          <a:off x="1788224" y="1096256"/>
          <a:ext cx="5212557" cy="33893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1" name="矩形 40"/>
          <p:cNvSpPr/>
          <p:nvPr/>
        </p:nvSpPr>
        <p:spPr>
          <a:xfrm>
            <a:off x="6207652" y="1334577"/>
            <a:ext cx="2006927" cy="992579"/>
          </a:xfrm>
          <a:prstGeom prst="rect">
            <a:avLst/>
          </a:prstGeom>
          <a:ln w="19050">
            <a:solidFill>
              <a:schemeClr val="accent2">
                <a:lumMod val="75000"/>
              </a:schemeClr>
            </a:solidFill>
            <a:prstDash val="sysDash"/>
          </a:ln>
        </p:spPr>
        <p:txBody>
          <a:bodyPr vert="horz" wrap="square">
            <a:spAutoFit/>
          </a:bodyPr>
          <a:lstStyle/>
          <a:p>
            <a:pPr>
              <a:lnSpc>
                <a:spcPct val="130000"/>
              </a:lnSpc>
            </a:pP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优势分析</a:t>
            </a:r>
            <a:r>
              <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精细</a:t>
            </a:r>
            <a:endPar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对内：摸</a:t>
            </a:r>
            <a:r>
              <a:rPr kumimoji="1" lang="zh-CN" altLang="en-US" sz="1500" b="1" dirty="0">
                <a:solidFill>
                  <a:srgbClr val="0070C0"/>
                </a:solidFill>
                <a:latin typeface="微软雅黑" panose="020B0503020204020204" pitchFamily="34" charset="-122"/>
                <a:ea typeface="微软雅黑" panose="020B0503020204020204" pitchFamily="34" charset="-122"/>
                <a:cs typeface="Microsoft YaHei" charset="0"/>
              </a:rPr>
              <a:t>清家底</a:t>
            </a:r>
            <a:endParaRPr kumimoji="1" lang="en-US" altLang="zh-CN" sz="1500" b="1" dirty="0">
              <a:solidFill>
                <a:srgbClr val="0070C0"/>
              </a:solidFill>
              <a:latin typeface="微软雅黑" panose="020B0503020204020204" pitchFamily="34" charset="-122"/>
              <a:ea typeface="微软雅黑" panose="020B0503020204020204" pitchFamily="34" charset="-122"/>
              <a:cs typeface="Microsoft YaHei"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Microsoft YaHei" charset="0"/>
              </a:rPr>
              <a:t>对外：找准目标</a:t>
            </a:r>
            <a:endParaRPr kumimoji="1" lang="en-US" altLang="zh-CN" sz="1500" b="1" dirty="0">
              <a:solidFill>
                <a:srgbClr val="0070C0"/>
              </a:solidFill>
              <a:latin typeface="微软雅黑" panose="020B0503020204020204" pitchFamily="34" charset="-122"/>
              <a:ea typeface="微软雅黑" panose="020B0503020204020204" pitchFamily="34" charset="-122"/>
              <a:cs typeface="Microsoft YaHei" charset="0"/>
            </a:endParaRPr>
          </a:p>
        </p:txBody>
      </p:sp>
      <p:sp>
        <p:nvSpPr>
          <p:cNvPr id="42" name="矩形 41"/>
          <p:cNvSpPr/>
          <p:nvPr/>
        </p:nvSpPr>
        <p:spPr>
          <a:xfrm>
            <a:off x="6224398" y="2428755"/>
            <a:ext cx="1990181" cy="992579"/>
          </a:xfrm>
          <a:prstGeom prst="rect">
            <a:avLst/>
          </a:prstGeom>
          <a:ln w="19050">
            <a:solidFill>
              <a:schemeClr val="accent2">
                <a:lumMod val="75000"/>
              </a:schemeClr>
            </a:solidFill>
            <a:prstDash val="sysDash"/>
          </a:ln>
        </p:spPr>
        <p:txBody>
          <a:bodyPr vert="horz" wrap="square">
            <a:spAutoFit/>
          </a:bodyPr>
          <a:lstStyle/>
          <a:p>
            <a:pPr>
              <a:lnSpc>
                <a:spcPct val="130000"/>
              </a:lnSpc>
            </a:pP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潜力挖掘</a:t>
            </a:r>
            <a:r>
              <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准确</a:t>
            </a:r>
            <a:endPar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学科潜力</a:t>
            </a:r>
            <a:endParaRPr kumimoji="1"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人才储备</a:t>
            </a:r>
            <a:endParaRPr kumimoji="1" lang="en-US" altLang="zh-CN" sz="1500" b="1" dirty="0">
              <a:solidFill>
                <a:srgbClr val="0070C0"/>
              </a:solidFill>
              <a:latin typeface="微软雅黑" panose="020B0503020204020204" pitchFamily="34" charset="-122"/>
              <a:ea typeface="微软雅黑" panose="020B0503020204020204" pitchFamily="34" charset="-122"/>
              <a:cs typeface="Microsoft YaHei" charset="0"/>
            </a:endParaRPr>
          </a:p>
        </p:txBody>
      </p:sp>
      <p:sp>
        <p:nvSpPr>
          <p:cNvPr id="46" name="矩形 45"/>
          <p:cNvSpPr/>
          <p:nvPr/>
        </p:nvSpPr>
        <p:spPr>
          <a:xfrm>
            <a:off x="6229241" y="3522932"/>
            <a:ext cx="1985338" cy="1292662"/>
          </a:xfrm>
          <a:prstGeom prst="rect">
            <a:avLst/>
          </a:prstGeom>
          <a:ln w="19050">
            <a:solidFill>
              <a:schemeClr val="accent2">
                <a:lumMod val="75000"/>
              </a:schemeClr>
            </a:solidFill>
            <a:prstDash val="sysDash"/>
          </a:ln>
        </p:spPr>
        <p:txBody>
          <a:bodyPr vert="horz" wrap="square">
            <a:spAutoFit/>
          </a:bodyPr>
          <a:lstStyle/>
          <a:p>
            <a:pPr>
              <a:lnSpc>
                <a:spcPct val="130000"/>
              </a:lnSpc>
            </a:pP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建议措施</a:t>
            </a:r>
            <a:r>
              <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rPr>
              <a:t>有效</a:t>
            </a:r>
            <a:endParaRPr lang="en-US" altLang="zh-CN" sz="1500" b="1" dirty="0">
              <a:solidFill>
                <a:srgbClr val="C85C12"/>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贡献分析</a:t>
            </a:r>
            <a:endParaRPr kumimoji="1"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结构重组</a:t>
            </a:r>
            <a:endParaRPr kumimoji="1"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pPr marL="257175" indent="-257175">
              <a:lnSpc>
                <a:spcPct val="130000"/>
              </a:lnSpc>
              <a:buFont typeface="Arial" panose="020B0604020202020204" pitchFamily="34" charset="0"/>
              <a:buChar char="•"/>
            </a:pPr>
            <a:r>
              <a:rPr kumimoji="1" lang="zh-CN" altLang="en-US"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战略规划</a:t>
            </a:r>
            <a:endParaRPr kumimoji="1" lang="en-US" altLang="zh-CN" sz="1500" b="1"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48" name="文本框 47"/>
          <p:cNvSpPr txBox="1"/>
          <p:nvPr/>
        </p:nvSpPr>
        <p:spPr>
          <a:xfrm>
            <a:off x="847869" y="1641468"/>
            <a:ext cx="1880711" cy="2608406"/>
          </a:xfrm>
          <a:prstGeom prst="rect">
            <a:avLst/>
          </a:prstGeom>
          <a:solidFill>
            <a:schemeClr val="accent4">
              <a:lumMod val="20000"/>
              <a:lumOff val="80000"/>
            </a:schemeClr>
          </a:solidFill>
          <a:ln w="15875">
            <a:solidFill>
              <a:schemeClr val="bg1">
                <a:lumMod val="50000"/>
              </a:schemeClr>
            </a:solidFill>
            <a:prstDash val="dash"/>
          </a:ln>
        </p:spPr>
        <p:txBody>
          <a:bodyPr wrap="square" rtlCol="0">
            <a:spAutoFit/>
          </a:bodyPr>
          <a:lstStyle/>
          <a:p>
            <a:pPr algn="ctr"/>
            <a:r>
              <a:rPr lang="zh-CN" altLang="en-US" sz="1650" b="1" dirty="0">
                <a:solidFill>
                  <a:srgbClr val="0070C0"/>
                </a:solidFill>
                <a:latin typeface="微软雅黑" panose="020B0503020204020204" pitchFamily="34" charset="-122"/>
                <a:ea typeface="微软雅黑" panose="020B0503020204020204" pitchFamily="34" charset="-122"/>
              </a:rPr>
              <a:t>多家协调</a:t>
            </a:r>
            <a:endParaRPr lang="en-US" altLang="zh-CN" sz="1650" b="1" dirty="0">
              <a:solidFill>
                <a:srgbClr val="0070C0"/>
              </a:solidFill>
              <a:latin typeface="微软雅黑" panose="020B0503020204020204" pitchFamily="34" charset="-122"/>
              <a:ea typeface="微软雅黑" panose="020B0503020204020204" pitchFamily="34" charset="-122"/>
            </a:endParaRPr>
          </a:p>
          <a:p>
            <a:pPr algn="ctr"/>
            <a:r>
              <a:rPr lang="zh-CN" altLang="en-US" sz="1650" b="1" dirty="0">
                <a:solidFill>
                  <a:srgbClr val="0070C0"/>
                </a:solidFill>
                <a:latin typeface="微软雅黑" panose="020B0503020204020204" pitchFamily="34" charset="-122"/>
                <a:ea typeface="微软雅黑" panose="020B0503020204020204" pitchFamily="34" charset="-122"/>
              </a:rPr>
              <a:t>联动机制</a:t>
            </a:r>
            <a:endParaRPr lang="en-US" altLang="zh-CN" sz="1650" b="1" dirty="0">
              <a:solidFill>
                <a:srgbClr val="0070C0"/>
              </a:solidFill>
              <a:latin typeface="微软雅黑" panose="020B0503020204020204" pitchFamily="34" charset="-122"/>
              <a:ea typeface="微软雅黑" panose="020B0503020204020204" pitchFamily="34" charset="-122"/>
            </a:endParaRPr>
          </a:p>
          <a:p>
            <a:pPr algn="ctr"/>
            <a:endParaRPr lang="en-US" altLang="zh-CN" sz="1650" dirty="0">
              <a:latin typeface="微软雅黑" panose="020B0503020204020204" pitchFamily="34" charset="-122"/>
              <a:ea typeface="微软雅黑" panose="020B0503020204020204" pitchFamily="34" charset="-122"/>
            </a:endParaRPr>
          </a:p>
          <a:p>
            <a:pPr algn="ctr">
              <a:lnSpc>
                <a:spcPct val="130000"/>
              </a:lnSpc>
            </a:pPr>
            <a:r>
              <a:rPr lang="zh-CN" altLang="en-US" sz="1500" dirty="0">
                <a:latin typeface="微软雅黑" panose="020B0503020204020204" pitchFamily="34" charset="-122"/>
                <a:ea typeface="微软雅黑" panose="020B0503020204020204" pitchFamily="34" charset="-122"/>
              </a:rPr>
              <a:t>发规处</a:t>
            </a:r>
            <a:r>
              <a:rPr lang="en-US" altLang="zh-CN" sz="1500" dirty="0">
                <a:latin typeface="微软雅黑" panose="020B0503020204020204" pitchFamily="34" charset="-122"/>
                <a:ea typeface="微软雅黑" panose="020B0503020204020204" pitchFamily="34" charset="-122"/>
              </a:rPr>
              <a:t> </a:t>
            </a:r>
          </a:p>
          <a:p>
            <a:pPr algn="ctr">
              <a:lnSpc>
                <a:spcPct val="130000"/>
              </a:lnSpc>
            </a:pPr>
            <a:r>
              <a:rPr lang="zh-CN" altLang="en-US" sz="1500" dirty="0">
                <a:latin typeface="微软雅黑" panose="020B0503020204020204" pitchFamily="34" charset="-122"/>
                <a:ea typeface="微软雅黑" panose="020B0503020204020204" pitchFamily="34" charset="-122"/>
              </a:rPr>
              <a:t>研究生院</a:t>
            </a:r>
            <a:endParaRPr lang="en-US" altLang="zh-CN" sz="1500" dirty="0">
              <a:latin typeface="微软雅黑" panose="020B0503020204020204" pitchFamily="34" charset="-122"/>
              <a:ea typeface="微软雅黑" panose="020B0503020204020204" pitchFamily="34" charset="-122"/>
            </a:endParaRPr>
          </a:p>
          <a:p>
            <a:pPr algn="ctr">
              <a:lnSpc>
                <a:spcPct val="130000"/>
              </a:lnSpc>
            </a:pPr>
            <a:r>
              <a:rPr lang="zh-CN" altLang="en-US" sz="1500" dirty="0">
                <a:latin typeface="微软雅黑" panose="020B0503020204020204" pitchFamily="34" charset="-122"/>
                <a:ea typeface="微软雅黑" panose="020B0503020204020204" pitchFamily="34" charset="-122"/>
              </a:rPr>
              <a:t>科研院 </a:t>
            </a:r>
            <a:endParaRPr lang="en-US" altLang="zh-CN" sz="1500" dirty="0">
              <a:latin typeface="微软雅黑" panose="020B0503020204020204" pitchFamily="34" charset="-122"/>
              <a:ea typeface="微软雅黑" panose="020B0503020204020204" pitchFamily="34" charset="-122"/>
            </a:endParaRPr>
          </a:p>
          <a:p>
            <a:pPr algn="ctr">
              <a:lnSpc>
                <a:spcPct val="130000"/>
              </a:lnSpc>
            </a:pPr>
            <a:r>
              <a:rPr lang="zh-CN" altLang="en-US" sz="1500" dirty="0">
                <a:latin typeface="微软雅黑" panose="020B0503020204020204" pitchFamily="34" charset="-122"/>
                <a:ea typeface="微软雅黑" panose="020B0503020204020204" pitchFamily="34" charset="-122"/>
              </a:rPr>
              <a:t>人力资源部</a:t>
            </a:r>
            <a:endParaRPr lang="en-US" altLang="zh-CN" sz="1500" dirty="0">
              <a:latin typeface="微软雅黑" panose="020B0503020204020204" pitchFamily="34" charset="-122"/>
              <a:ea typeface="微软雅黑" panose="020B0503020204020204" pitchFamily="34" charset="-122"/>
            </a:endParaRPr>
          </a:p>
          <a:p>
            <a:pPr algn="ctr">
              <a:lnSpc>
                <a:spcPct val="130000"/>
              </a:lnSpc>
            </a:pPr>
            <a:r>
              <a:rPr lang="zh-CN" altLang="en-US" sz="1500" dirty="0">
                <a:latin typeface="微软雅黑" panose="020B0503020204020204" pitchFamily="34" charset="-122"/>
                <a:ea typeface="微软雅黑" panose="020B0503020204020204" pitchFamily="34" charset="-122"/>
              </a:rPr>
              <a:t>图书馆</a:t>
            </a:r>
            <a:endParaRPr lang="en-US" altLang="zh-CN" sz="1500" dirty="0">
              <a:latin typeface="微软雅黑" panose="020B0503020204020204" pitchFamily="34" charset="-122"/>
              <a:ea typeface="微软雅黑" panose="020B0503020204020204" pitchFamily="34" charset="-122"/>
            </a:endParaRPr>
          </a:p>
          <a:p>
            <a:pPr algn="ctr"/>
            <a:r>
              <a:rPr lang="en-US" altLang="zh-CN" sz="1650" dirty="0">
                <a:latin typeface="微软雅黑" panose="020B0503020204020204" pitchFamily="34" charset="-122"/>
                <a:ea typeface="微软雅黑" panose="020B0503020204020204" pitchFamily="34" charset="-122"/>
              </a:rPr>
              <a:t>……</a:t>
            </a:r>
          </a:p>
        </p:txBody>
      </p:sp>
      <p:cxnSp>
        <p:nvCxnSpPr>
          <p:cNvPr id="18" name="直接连接符 17"/>
          <p:cNvCxnSpPr/>
          <p:nvPr/>
        </p:nvCxnSpPr>
        <p:spPr>
          <a:xfrm flipV="1">
            <a:off x="742373" y="808348"/>
            <a:ext cx="7722000" cy="20645"/>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2441564" y="196280"/>
            <a:ext cx="4115229" cy="646331"/>
          </a:xfrm>
          <a:prstGeom prst="rect">
            <a:avLst/>
          </a:prstGeom>
        </p:spPr>
        <p:txBody>
          <a:bodyPr wrap="none">
            <a:spAutoFit/>
          </a:bodyPr>
          <a:lstStyle/>
          <a:p>
            <a:pPr algn="ctr" eaLnBrk="0" fontAlgn="base" hangingPunct="0">
              <a:spcBef>
                <a:spcPct val="0"/>
              </a:spcBef>
              <a:spcAft>
                <a:spcPct val="0"/>
              </a:spcAft>
              <a:defRPr/>
            </a:pPr>
            <a:r>
              <a:rPr lang="en-US" altLang="zh-CN"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1.2</a:t>
            </a:r>
            <a:r>
              <a:rPr lang="zh-CN" altLang="en-US"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基于</a:t>
            </a:r>
            <a:r>
              <a:rPr lang="en-US" altLang="zh-CN"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ESI</a:t>
            </a:r>
            <a:r>
              <a:rPr lang="zh-CN" altLang="en-US"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的</a:t>
            </a:r>
            <a:r>
              <a:rPr lang="zh-CN" altLang="zh-CN"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学科</a:t>
            </a:r>
            <a:r>
              <a:rPr lang="zh-CN" altLang="en-US"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态势发展分析与</a:t>
            </a:r>
            <a:r>
              <a:rPr lang="zh-CN" altLang="zh-CN"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rPr>
              <a:t>评估</a:t>
            </a:r>
            <a:endParaRPr lang="en-US" altLang="zh-CN" b="1" dirty="0" smtClean="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a:p>
            <a:pPr algn="ctr" eaLnBrk="0" fontAlgn="base" hangingPunct="0">
              <a:spcBef>
                <a:spcPct val="0"/>
              </a:spcBef>
              <a:spcAft>
                <a:spcPct val="0"/>
              </a:spcAft>
              <a:defRPr/>
            </a:pPr>
            <a:endParaRPr lang="en-US" altLang="zh-CN" b="1"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9" name="Picture 2" descr="C:\Users\Administrator\Desktop\14-16信息化建设\馆徽最终稿无留白.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7972642"/>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2156" y="148401"/>
            <a:ext cx="1241492" cy="5201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0" name="Picture 2" descr="C:\Users\Administrator\Desktop\14-16信息化建设\馆徽最终稿无留白.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451" y="34066"/>
            <a:ext cx="848303" cy="83328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12"/>
          <p:cNvSpPr txBox="1">
            <a:spLocks noChangeArrowheads="1"/>
          </p:cNvSpPr>
          <p:nvPr/>
        </p:nvSpPr>
        <p:spPr bwMode="auto">
          <a:xfrm>
            <a:off x="1404588" y="146444"/>
            <a:ext cx="273536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关键词：“双一流”</a:t>
            </a:r>
            <a:endParaRPr lang="zh-CN" altLang="en-US" sz="2100" b="1" dirty="0" smtClean="0">
              <a:solidFill>
                <a:schemeClr val="accent4"/>
              </a:solidFill>
              <a:latin typeface="微软雅黑" pitchFamily="34" charset="-122"/>
              <a:ea typeface="微软雅黑" pitchFamily="34" charset="-122"/>
            </a:endParaRPr>
          </a:p>
        </p:txBody>
      </p:sp>
      <p:sp>
        <p:nvSpPr>
          <p:cNvPr id="7" name="文本框 6"/>
          <p:cNvSpPr txBox="1"/>
          <p:nvPr/>
        </p:nvSpPr>
        <p:spPr>
          <a:xfrm>
            <a:off x="467544" y="1113390"/>
            <a:ext cx="8250108" cy="3259354"/>
          </a:xfrm>
          <a:prstGeom prst="rect">
            <a:avLst/>
          </a:prstGeom>
          <a:noFill/>
          <a:ln w="19050">
            <a:solidFill>
              <a:schemeClr val="accent6">
                <a:lumMod val="75000"/>
              </a:schemeClr>
            </a:solidFill>
            <a:prstDash val="dash"/>
          </a:ln>
        </p:spPr>
        <p:txBody>
          <a:bodyPr wrap="square" rtlCol="0">
            <a:spAutoFit/>
          </a:bodyPr>
          <a:lstStyle/>
          <a:p>
            <a:pPr marL="457200" indent="-457200" algn="just">
              <a:lnSpc>
                <a:spcPct val="130000"/>
              </a:lnSpc>
              <a:buFont typeface="Arial" panose="020B0604020202020204" pitchFamily="34" charset="0"/>
              <a:buChar char="•"/>
            </a:pPr>
            <a:r>
              <a:rPr lang="en-US" altLang="zh-CN" sz="1400" b="1" dirty="0" smtClean="0">
                <a:latin typeface="微软雅黑" panose="020B0503020204020204" pitchFamily="34" charset="-122"/>
                <a:ea typeface="微软雅黑" panose="020B0503020204020204" pitchFamily="34" charset="-122"/>
                <a:sym typeface="+mn-lt"/>
              </a:rPr>
              <a:t>2015.10.24</a:t>
            </a:r>
            <a:r>
              <a:rPr lang="zh-CN" altLang="en-US" sz="1400" b="1" dirty="0" smtClean="0">
                <a:latin typeface="微软雅黑" panose="020B0503020204020204" pitchFamily="34" charset="-122"/>
                <a:ea typeface="微软雅黑" panose="020B0503020204020204" pitchFamily="34" charset="-122"/>
                <a:sym typeface="+mn-lt"/>
              </a:rPr>
              <a:t>，</a:t>
            </a:r>
            <a:r>
              <a:rPr lang="zh-CN" altLang="en-US" sz="1400" b="1" dirty="0" smtClean="0">
                <a:latin typeface="微软雅黑" panose="020B0503020204020204" pitchFamily="34" charset="-122"/>
                <a:ea typeface="微软雅黑" panose="020B0503020204020204" pitchFamily="34" charset="-122"/>
              </a:rPr>
              <a:t>国务院</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统筹</a:t>
            </a:r>
            <a:r>
              <a:rPr lang="zh-CN" altLang="en-US" sz="1400" b="1" dirty="0">
                <a:latin typeface="微软雅黑" panose="020B0503020204020204" pitchFamily="34" charset="-122"/>
                <a:ea typeface="微软雅黑" panose="020B0503020204020204" pitchFamily="34" charset="-122"/>
              </a:rPr>
              <a:t>推进</a:t>
            </a:r>
            <a:r>
              <a:rPr lang="zh-CN" altLang="en-US" sz="1400" b="1" dirty="0">
                <a:solidFill>
                  <a:srgbClr val="FF0000"/>
                </a:solidFill>
                <a:latin typeface="微软雅黑" panose="020B0503020204020204" pitchFamily="34" charset="-122"/>
                <a:ea typeface="微软雅黑" panose="020B0503020204020204" pitchFamily="34" charset="-122"/>
              </a:rPr>
              <a:t>世界一流大学和一流学科</a:t>
            </a:r>
            <a:r>
              <a:rPr lang="zh-CN" altLang="en-US" sz="1400" b="1" dirty="0">
                <a:latin typeface="微软雅黑" panose="020B0503020204020204" pitchFamily="34" charset="-122"/>
                <a:ea typeface="微软雅黑" panose="020B0503020204020204" pitchFamily="34" charset="-122"/>
              </a:rPr>
              <a:t>建设总体</a:t>
            </a:r>
            <a:r>
              <a:rPr lang="zh-CN" altLang="en-US" sz="1400" b="1" dirty="0" smtClean="0">
                <a:latin typeface="微软雅黑" panose="020B0503020204020204" pitchFamily="34" charset="-122"/>
                <a:ea typeface="微软雅黑" panose="020B0503020204020204" pitchFamily="34" charset="-122"/>
              </a:rPr>
              <a:t>方案</a:t>
            </a:r>
            <a:r>
              <a:rPr lang="en-US" altLang="zh-CN" sz="1400" b="1" dirty="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国发</a:t>
            </a:r>
            <a:r>
              <a:rPr lang="en-US" altLang="zh-CN" sz="1400" b="1" dirty="0">
                <a:latin typeface="微软雅黑" panose="020B0503020204020204" pitchFamily="34" charset="-122"/>
                <a:ea typeface="微软雅黑" panose="020B0503020204020204" pitchFamily="34" charset="-122"/>
              </a:rPr>
              <a:t>〔2015〕64</a:t>
            </a:r>
            <a:r>
              <a:rPr lang="zh-CN" altLang="en-US" sz="1400" b="1" dirty="0">
                <a:latin typeface="微软雅黑" panose="020B0503020204020204" pitchFamily="34" charset="-122"/>
                <a:ea typeface="微软雅黑" panose="020B0503020204020204" pitchFamily="34" charset="-122"/>
              </a:rPr>
              <a:t>号</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a:p>
            <a:pPr marL="457200" indent="-457200" algn="just">
              <a:lnSpc>
                <a:spcPct val="130000"/>
              </a:lnSpc>
              <a:buFont typeface="Arial" panose="020B0604020202020204" pitchFamily="34" charset="0"/>
              <a:buChar char="•"/>
            </a:pPr>
            <a:r>
              <a:rPr lang="en-US" altLang="zh-CN" sz="1400" b="1" dirty="0" smtClean="0">
                <a:latin typeface="微软雅黑" panose="020B0503020204020204" pitchFamily="34" charset="-122"/>
                <a:ea typeface="微软雅黑" panose="020B0503020204020204" pitchFamily="34" charset="-122"/>
              </a:rPr>
              <a:t>2017.01.24</a:t>
            </a:r>
            <a:r>
              <a:rPr lang="zh-CN" altLang="en-US" sz="1400" b="1" dirty="0" smtClean="0">
                <a:latin typeface="微软雅黑" panose="020B0503020204020204" pitchFamily="34" charset="-122"/>
                <a:ea typeface="微软雅黑" panose="020B0503020204020204" pitchFamily="34" charset="-122"/>
              </a:rPr>
              <a:t>，教育部、财政部、国家发改委</a:t>
            </a:r>
            <a:r>
              <a:rPr lang="en-US" altLang="zh-CN"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统筹推进世界一流大学和一流学科建设实施</a:t>
            </a:r>
            <a:r>
              <a:rPr lang="zh-CN" altLang="en-US" sz="1400" b="1" dirty="0" smtClean="0">
                <a:latin typeface="微软雅黑" panose="020B0503020204020204" pitchFamily="34" charset="-122"/>
                <a:ea typeface="微软雅黑" panose="020B0503020204020204" pitchFamily="34" charset="-122"/>
              </a:rPr>
              <a:t>办法（暂行）</a:t>
            </a:r>
            <a:r>
              <a:rPr lang="en-US" altLang="zh-CN"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（教研</a:t>
            </a:r>
            <a:r>
              <a:rPr lang="en-US" altLang="zh-CN" sz="1400" b="1" dirty="0">
                <a:latin typeface="微软雅黑" panose="020B0503020204020204" pitchFamily="34" charset="-122"/>
                <a:ea typeface="微软雅黑" panose="020B0503020204020204" pitchFamily="34" charset="-122"/>
              </a:rPr>
              <a:t>[2017]2</a:t>
            </a:r>
            <a:r>
              <a:rPr lang="zh-CN" altLang="en-US" sz="1400" b="1" dirty="0">
                <a:latin typeface="微软雅黑" panose="020B0503020204020204" pitchFamily="34" charset="-122"/>
                <a:ea typeface="微软雅黑" panose="020B0503020204020204" pitchFamily="34" charset="-122"/>
              </a:rPr>
              <a:t>号）</a:t>
            </a:r>
            <a:endParaRPr lang="en-US" altLang="zh-CN" sz="1400" b="1" dirty="0">
              <a:latin typeface="微软雅黑" panose="020B0503020204020204" pitchFamily="34" charset="-122"/>
              <a:ea typeface="微软雅黑" panose="020B0503020204020204" pitchFamily="34" charset="-122"/>
              <a:sym typeface="+mn-lt"/>
            </a:endParaRPr>
          </a:p>
          <a:p>
            <a:pPr marL="457200" indent="-457200" algn="just">
              <a:lnSpc>
                <a:spcPct val="130000"/>
              </a:lnSpc>
              <a:buFont typeface="Arial" panose="020B0604020202020204" pitchFamily="34" charset="0"/>
              <a:buChar char="•"/>
            </a:pPr>
            <a:r>
              <a:rPr lang="en-US" altLang="zh-CN" sz="1400" b="1" dirty="0" smtClean="0">
                <a:latin typeface="微软雅黑" panose="020B0503020204020204" pitchFamily="34" charset="-122"/>
                <a:ea typeface="微软雅黑" panose="020B0503020204020204" pitchFamily="34" charset="-122"/>
                <a:sym typeface="+mn-lt"/>
              </a:rPr>
              <a:t>2017.09.20</a:t>
            </a:r>
            <a:r>
              <a:rPr lang="zh-CN" altLang="en-US" sz="1400" b="1" dirty="0">
                <a:latin typeface="微软雅黑" panose="020B0503020204020204" pitchFamily="34" charset="-122"/>
                <a:ea typeface="微软雅黑" panose="020B0503020204020204" pitchFamily="34" charset="-122"/>
                <a:sym typeface="+mn-lt"/>
              </a:rPr>
              <a:t>，</a:t>
            </a:r>
            <a:r>
              <a:rPr lang="zh-CN" altLang="en-US" sz="1400" b="1" dirty="0">
                <a:latin typeface="微软雅黑" panose="020B0503020204020204" pitchFamily="34" charset="-122"/>
                <a:ea typeface="微软雅黑" panose="020B0503020204020204" pitchFamily="34" charset="-122"/>
              </a:rPr>
              <a:t>教育部、财政部、</a:t>
            </a:r>
            <a:r>
              <a:rPr lang="zh-CN" altLang="en-US" sz="1400" b="1" dirty="0" smtClean="0">
                <a:latin typeface="微软雅黑" panose="020B0503020204020204" pitchFamily="34" charset="-122"/>
                <a:ea typeface="微软雅黑" panose="020B0503020204020204" pitchFamily="34" charset="-122"/>
              </a:rPr>
              <a:t>国家发改委</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公布</a:t>
            </a:r>
            <a:r>
              <a:rPr lang="zh-CN" altLang="en-US" sz="1400" b="1" dirty="0">
                <a:latin typeface="微软雅黑" panose="020B0503020204020204" pitchFamily="34" charset="-122"/>
                <a:ea typeface="微软雅黑" panose="020B0503020204020204" pitchFamily="34" charset="-122"/>
              </a:rPr>
              <a:t>世界一流大学和一流学科建设高校及建设学科</a:t>
            </a:r>
            <a:r>
              <a:rPr lang="zh-CN" altLang="en-US" sz="1400" b="1" dirty="0" smtClean="0">
                <a:latin typeface="微软雅黑" panose="020B0503020204020204" pitchFamily="34" charset="-122"/>
                <a:ea typeface="微软雅黑" panose="020B0503020204020204" pitchFamily="34" charset="-122"/>
              </a:rPr>
              <a:t>名单</a:t>
            </a:r>
            <a:r>
              <a:rPr lang="en-US" altLang="zh-CN"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（教研函</a:t>
            </a:r>
            <a:r>
              <a:rPr lang="en-US" altLang="zh-CN" sz="1400" b="1" dirty="0">
                <a:latin typeface="微软雅黑" panose="020B0503020204020204" pitchFamily="34" charset="-122"/>
                <a:ea typeface="微软雅黑" panose="020B0503020204020204" pitchFamily="34" charset="-122"/>
              </a:rPr>
              <a:t>〔2017〕2</a:t>
            </a:r>
            <a:r>
              <a:rPr lang="zh-CN" altLang="en-US" sz="1400" b="1" dirty="0">
                <a:latin typeface="微软雅黑" panose="020B0503020204020204" pitchFamily="34" charset="-122"/>
                <a:ea typeface="微软雅黑" panose="020B0503020204020204" pitchFamily="34" charset="-122"/>
              </a:rPr>
              <a:t>号</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a:p>
            <a:pPr marL="457200" indent="-457200" algn="just">
              <a:lnSpc>
                <a:spcPct val="130000"/>
              </a:lnSpc>
              <a:buFont typeface="Arial" panose="020B0604020202020204" pitchFamily="34" charset="0"/>
              <a:buChar char="•"/>
            </a:pPr>
            <a:r>
              <a:rPr lang="en-US" altLang="zh-CN" sz="1400" b="1" dirty="0" smtClean="0">
                <a:latin typeface="微软雅黑" panose="020B0503020204020204" pitchFamily="34" charset="-122"/>
                <a:ea typeface="微软雅黑" panose="020B0503020204020204" pitchFamily="34" charset="-122"/>
              </a:rPr>
              <a:t>2018.08.08</a:t>
            </a:r>
            <a:r>
              <a:rPr lang="zh-CN" altLang="en-US" sz="1400" b="1" dirty="0" smtClean="0">
                <a:latin typeface="微软雅黑" panose="020B0503020204020204" pitchFamily="34" charset="-122"/>
                <a:ea typeface="微软雅黑" panose="020B0503020204020204" pitchFamily="34" charset="-122"/>
              </a:rPr>
              <a:t>，教育部</a:t>
            </a:r>
            <a:r>
              <a:rPr lang="zh-CN" altLang="en-US" sz="1400" b="1" dirty="0">
                <a:latin typeface="微软雅黑" panose="020B0503020204020204" pitchFamily="34" charset="-122"/>
                <a:ea typeface="微软雅黑" panose="020B0503020204020204" pitchFamily="34" charset="-122"/>
              </a:rPr>
              <a:t>、财政部、国家发展改革委</a:t>
            </a:r>
            <a:r>
              <a:rPr lang="en-US" altLang="zh-CN" sz="1400" b="1" dirty="0" smtClean="0">
                <a:latin typeface="微软雅黑" panose="020B0503020204020204" pitchFamily="34" charset="-122"/>
                <a:ea typeface="微软雅黑" panose="020B0503020204020204" pitchFamily="34" charset="-122"/>
              </a:rPr>
              <a:t>《</a:t>
            </a:r>
            <a:r>
              <a:rPr lang="zh-CN" altLang="en-US" sz="1400" b="1" dirty="0" smtClean="0">
                <a:latin typeface="微软雅黑" panose="020B0503020204020204" pitchFamily="34" charset="-122"/>
                <a:ea typeface="微软雅黑" panose="020B0503020204020204" pitchFamily="34" charset="-122"/>
              </a:rPr>
              <a:t>关于</a:t>
            </a:r>
            <a:r>
              <a:rPr lang="zh-CN" altLang="en-US" sz="1400" b="1" dirty="0">
                <a:latin typeface="微软雅黑" panose="020B0503020204020204" pitchFamily="34" charset="-122"/>
                <a:ea typeface="微软雅黑" panose="020B0503020204020204" pitchFamily="34" charset="-122"/>
              </a:rPr>
              <a:t>高等学校加快“双一流”建设的指导</a:t>
            </a:r>
            <a:r>
              <a:rPr lang="zh-CN" altLang="en-US" sz="1400" b="1" dirty="0" smtClean="0">
                <a:latin typeface="微软雅黑" panose="020B0503020204020204" pitchFamily="34" charset="-122"/>
                <a:ea typeface="微软雅黑" panose="020B0503020204020204" pitchFamily="34" charset="-122"/>
              </a:rPr>
              <a:t>意见</a:t>
            </a:r>
            <a:r>
              <a:rPr lang="en-US" altLang="zh-CN"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（教研</a:t>
            </a:r>
            <a:r>
              <a:rPr lang="en-US" altLang="zh-CN" sz="1400" b="1" dirty="0">
                <a:latin typeface="微软雅黑" panose="020B0503020204020204" pitchFamily="34" charset="-122"/>
                <a:ea typeface="微软雅黑" panose="020B0503020204020204" pitchFamily="34" charset="-122"/>
              </a:rPr>
              <a:t>〔2018〕5</a:t>
            </a:r>
            <a:r>
              <a:rPr lang="zh-CN" altLang="en-US" sz="1400" b="1" dirty="0">
                <a:latin typeface="微软雅黑" panose="020B0503020204020204" pitchFamily="34" charset="-122"/>
                <a:ea typeface="微软雅黑" panose="020B0503020204020204" pitchFamily="34" charset="-122"/>
              </a:rPr>
              <a:t>号</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a:p>
            <a:pPr algn="just">
              <a:lnSpc>
                <a:spcPct val="130000"/>
              </a:lnSpc>
            </a:pPr>
            <a:r>
              <a:rPr lang="zh-CN" altLang="en-US" sz="1400" b="1" dirty="0" smtClean="0">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1400" b="1" dirty="0" smtClean="0">
                <a:solidFill>
                  <a:srgbClr val="FF0000"/>
                </a:solidFill>
                <a:latin typeface="微软雅黑" panose="020B0503020204020204" pitchFamily="34" charset="-122"/>
                <a:ea typeface="微软雅黑" panose="020B0503020204020204" pitchFamily="34" charset="-122"/>
              </a:rPr>
              <a:t>动态</a:t>
            </a:r>
            <a:r>
              <a:rPr lang="zh-CN" altLang="en-US" sz="1400" b="1" dirty="0">
                <a:solidFill>
                  <a:srgbClr val="FF0000"/>
                </a:solidFill>
                <a:latin typeface="微软雅黑" panose="020B0503020204020204" pitchFamily="34" charset="-122"/>
                <a:ea typeface="微软雅黑" panose="020B0503020204020204" pitchFamily="34" charset="-122"/>
              </a:rPr>
              <a:t>调整支持力度</a:t>
            </a:r>
            <a:r>
              <a:rPr lang="zh-CN" altLang="en-US" sz="1400" b="1" dirty="0">
                <a:latin typeface="微软雅黑" panose="020B0503020204020204" pitchFamily="34" charset="-122"/>
                <a:ea typeface="微软雅黑" panose="020B0503020204020204" pitchFamily="34" charset="-122"/>
              </a:rPr>
              <a:t>，增强建设的有效性。对实施有力、进展良好、</a:t>
            </a:r>
            <a:r>
              <a:rPr lang="zh-CN" altLang="en-US" sz="1400" b="1" dirty="0" smtClean="0">
                <a:latin typeface="微软雅黑" panose="020B0503020204020204" pitchFamily="34" charset="-122"/>
                <a:ea typeface="微软雅黑" panose="020B0503020204020204" pitchFamily="34" charset="-122"/>
              </a:rPr>
              <a:t>成效</a:t>
            </a:r>
            <a:r>
              <a:rPr lang="zh-CN" altLang="en-US" sz="1400" b="1" dirty="0">
                <a:latin typeface="微软雅黑" panose="020B0503020204020204" pitchFamily="34" charset="-122"/>
                <a:ea typeface="微软雅黑" panose="020B0503020204020204" pitchFamily="34" charset="-122"/>
              </a:rPr>
              <a:t>明显的，适当加大支持力度</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a:p>
            <a:pPr algn="just">
              <a:lnSpc>
                <a:spcPct val="130000"/>
              </a:lnSpc>
            </a:pPr>
            <a:r>
              <a:rPr lang="en-US" altLang="zh-CN" sz="1400" b="1" dirty="0">
                <a:latin typeface="微软雅黑" panose="020B0503020204020204" pitchFamily="34" charset="-122"/>
                <a:ea typeface="微软雅黑" panose="020B0503020204020204" pitchFamily="34" charset="-122"/>
              </a:rPr>
              <a:t> </a:t>
            </a:r>
            <a:r>
              <a:rPr lang="en-US" altLang="zh-CN" sz="1400" b="1" dirty="0" smtClean="0">
                <a:latin typeface="微软雅黑" panose="020B0503020204020204" pitchFamily="34" charset="-122"/>
                <a:ea typeface="微软雅黑" panose="020B0503020204020204" pitchFamily="34" charset="-122"/>
              </a:rPr>
              <a:t>         </a:t>
            </a:r>
            <a:r>
              <a:rPr lang="zh-CN" altLang="en-US" sz="1400" b="1" dirty="0" smtClean="0">
                <a:latin typeface="微软雅黑" panose="020B0503020204020204" pitchFamily="34" charset="-122"/>
                <a:ea typeface="微软雅黑" panose="020B0503020204020204" pitchFamily="34" charset="-122"/>
              </a:rPr>
              <a:t>对</a:t>
            </a:r>
            <a:r>
              <a:rPr lang="zh-CN" altLang="en-US" sz="1400" b="1" dirty="0">
                <a:latin typeface="微软雅黑" panose="020B0503020204020204" pitchFamily="34" charset="-122"/>
                <a:ea typeface="微软雅黑" panose="020B0503020204020204" pitchFamily="34" charset="-122"/>
              </a:rPr>
              <a:t>实施不力、进展缓慢、缺乏实效的，适当减少支持</a:t>
            </a:r>
            <a:r>
              <a:rPr lang="zh-CN" altLang="en-US" sz="1400" b="1" dirty="0" smtClean="0">
                <a:latin typeface="微软雅黑" panose="020B0503020204020204" pitchFamily="34" charset="-122"/>
                <a:ea typeface="微软雅黑" panose="020B0503020204020204" pitchFamily="34" charset="-122"/>
              </a:rPr>
              <a:t>力度</a:t>
            </a:r>
            <a:r>
              <a:rPr lang="en-US" altLang="zh-CN" sz="1400" b="1" dirty="0" smtClean="0">
                <a:latin typeface="微软雅黑" panose="020B0503020204020204" pitchFamily="34" charset="-122"/>
                <a:ea typeface="微软雅黑" panose="020B0503020204020204" pitchFamily="34" charset="-122"/>
              </a:rPr>
              <a:t>…</a:t>
            </a:r>
            <a:r>
              <a:rPr lang="zh-CN" altLang="en-US" sz="1400" b="1" dirty="0">
                <a:latin typeface="微软雅黑" panose="020B0503020204020204" pitchFamily="34" charset="-122"/>
                <a:ea typeface="微软雅黑" panose="020B0503020204020204" pitchFamily="34" charset="-122"/>
              </a:rPr>
              <a:t>（教研</a:t>
            </a:r>
            <a:r>
              <a:rPr lang="en-US" altLang="zh-CN" sz="1400" b="1" dirty="0">
                <a:latin typeface="微软雅黑" panose="020B0503020204020204" pitchFamily="34" charset="-122"/>
                <a:ea typeface="微软雅黑" panose="020B0503020204020204" pitchFamily="34" charset="-122"/>
              </a:rPr>
              <a:t>[2017]2</a:t>
            </a:r>
            <a:r>
              <a:rPr lang="zh-CN" altLang="en-US" sz="1400" b="1" dirty="0">
                <a:latin typeface="微软雅黑" panose="020B0503020204020204" pitchFamily="34" charset="-122"/>
                <a:ea typeface="微软雅黑" panose="020B0503020204020204" pitchFamily="34" charset="-122"/>
              </a:rPr>
              <a:t>号</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a:p>
            <a:pPr>
              <a:lnSpc>
                <a:spcPct val="150000"/>
              </a:lnSpc>
              <a:defRPr/>
            </a:pPr>
            <a:r>
              <a:rPr lang="zh-CN" altLang="en-US" sz="1400" b="1" dirty="0" smtClean="0">
                <a:solidFill>
                  <a:srgbClr val="FF0000"/>
                </a:solidFill>
                <a:latin typeface="微软雅黑" panose="020B0503020204020204" pitchFamily="34" charset="-122"/>
                <a:ea typeface="微软雅黑" panose="020B0503020204020204" pitchFamily="34" charset="-122"/>
                <a:cs typeface="Times New Roman" panose="02020603050405020304" pitchFamily="18" charset="0"/>
                <a:sym typeface="Wingdings" panose="05000000000000000000" pitchFamily="2" charset="2"/>
              </a:rPr>
              <a:t></a:t>
            </a:r>
            <a:r>
              <a:rPr lang="zh-CN" altLang="en-US"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率先确立建成一流本科教育目标，</a:t>
            </a:r>
            <a:r>
              <a:rPr lang="zh-CN" altLang="en-US" sz="14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强化本科教育基础地位</a:t>
            </a:r>
            <a:r>
              <a:rPr lang="zh-CN" altLang="en-US" sz="1400" b="1"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，把一流本科教育建设作为‘双一流’</a:t>
            </a:r>
            <a:r>
              <a:rPr lang="zh-CN" altLang="en-US"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建</a:t>
            </a:r>
            <a:endParaRPr lang="en-US" altLang="zh-CN"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defRPr/>
            </a:pPr>
            <a:r>
              <a:rPr lang="en-US" altLang="zh-CN" sz="1400" b="1"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en-US"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设</a:t>
            </a:r>
            <a:r>
              <a:rPr lang="zh-CN" altLang="en-US" sz="1400" b="1" dirty="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的基础任务”</a:t>
            </a:r>
            <a:r>
              <a:rPr lang="zh-CN" altLang="en-US" sz="1400" b="1" dirty="0" smtClean="0">
                <a:solidFill>
                  <a:schemeClr val="dk1"/>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400" b="1" dirty="0">
                <a:latin typeface="微软雅黑" panose="020B0503020204020204" pitchFamily="34" charset="-122"/>
                <a:ea typeface="微软雅黑" panose="020B0503020204020204" pitchFamily="34" charset="-122"/>
              </a:rPr>
              <a:t>（教研</a:t>
            </a:r>
            <a:r>
              <a:rPr lang="en-US" altLang="zh-CN" sz="1400" b="1" dirty="0">
                <a:latin typeface="微软雅黑" panose="020B0503020204020204" pitchFamily="34" charset="-122"/>
                <a:ea typeface="微软雅黑" panose="020B0503020204020204" pitchFamily="34" charset="-122"/>
              </a:rPr>
              <a:t>〔2018〕5</a:t>
            </a:r>
            <a:r>
              <a:rPr lang="zh-CN" altLang="en-US" sz="1400" b="1" dirty="0">
                <a:latin typeface="微软雅黑" panose="020B0503020204020204" pitchFamily="34" charset="-122"/>
                <a:ea typeface="微软雅黑" panose="020B0503020204020204" pitchFamily="34" charset="-122"/>
              </a:rPr>
              <a:t>号</a:t>
            </a:r>
            <a:r>
              <a:rPr lang="zh-CN" altLang="en-US" sz="1400" b="1" dirty="0" smtClean="0">
                <a:latin typeface="微软雅黑" panose="020B0503020204020204" pitchFamily="34" charset="-122"/>
                <a:ea typeface="微软雅黑" panose="020B0503020204020204" pitchFamily="34" charset="-122"/>
              </a:rPr>
              <a:t>）</a:t>
            </a:r>
            <a:endParaRPr lang="en-US" altLang="zh-CN" sz="1400" b="1" dirty="0" smtClean="0">
              <a:latin typeface="微软雅黑" panose="020B0503020204020204" pitchFamily="34" charset="-122"/>
              <a:ea typeface="微软雅黑" panose="020B0503020204020204" pitchFamily="34" charset="-122"/>
            </a:endParaRPr>
          </a:p>
        </p:txBody>
      </p:sp>
      <p:sp>
        <p:nvSpPr>
          <p:cNvPr id="2" name="矩形 1"/>
          <p:cNvSpPr/>
          <p:nvPr/>
        </p:nvSpPr>
        <p:spPr>
          <a:xfrm>
            <a:off x="7020272" y="146444"/>
            <a:ext cx="1846980" cy="369332"/>
          </a:xfrm>
          <a:prstGeom prst="rect">
            <a:avLst/>
          </a:prstGeom>
        </p:spPr>
        <p:txBody>
          <a:bodyPr wrap="none">
            <a:spAutoFit/>
          </a:bodyPr>
          <a:lstStyle/>
          <a:p>
            <a:pPr>
              <a:defRPr/>
            </a:pPr>
            <a:r>
              <a:rPr lang="en-US" altLang="zh-CN" b="1" spc="150" dirty="0" smtClean="0">
                <a:solidFill>
                  <a:schemeClr val="accent4"/>
                </a:solidFill>
                <a:latin typeface="微软雅黑" pitchFamily="34" charset="-122"/>
                <a:ea typeface="微软雅黑" pitchFamily="34" charset="-122"/>
                <a:sym typeface="+mn-ea"/>
              </a:rPr>
              <a:t>1</a:t>
            </a:r>
            <a:r>
              <a:rPr lang="zh-CN" altLang="en-US" b="1" spc="150" dirty="0" smtClean="0">
                <a:solidFill>
                  <a:schemeClr val="accent4"/>
                </a:solidFill>
                <a:latin typeface="微软雅黑" pitchFamily="34" charset="-122"/>
                <a:ea typeface="微软雅黑" pitchFamily="34" charset="-122"/>
                <a:sym typeface="+mn-ea"/>
              </a:rPr>
              <a:t>、政策背景：</a:t>
            </a:r>
            <a:endParaRPr lang="zh-CN" altLang="en-US" b="1" dirty="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3474010100"/>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201103" y="1619097"/>
            <a:ext cx="738664" cy="2420963"/>
          </a:xfrm>
          <a:prstGeom prst="rect">
            <a:avLst/>
          </a:prstGeom>
        </p:spPr>
        <p:txBody>
          <a:bodyPr vert="eaVert" wrap="square">
            <a:spAutoFit/>
          </a:bodyPr>
          <a:lstStyle/>
          <a:p>
            <a:pPr algn="ctr"/>
            <a:r>
              <a:rPr lang="zh-CN" altLang="en-US" b="1" dirty="0">
                <a:solidFill>
                  <a:schemeClr val="accent1">
                    <a:lumMod val="75000"/>
                  </a:schemeClr>
                </a:solidFill>
                <a:latin typeface="微软雅黑" panose="020B0503020204020204" pitchFamily="34" charset="-122"/>
                <a:ea typeface="微软雅黑" panose="020B0503020204020204" pitchFamily="34" charset="-122"/>
              </a:rPr>
              <a:t>电子科技大学</a:t>
            </a:r>
            <a:endParaRPr lang="en-US" altLang="zh-CN" b="1" dirty="0">
              <a:solidFill>
                <a:schemeClr val="accent1">
                  <a:lumMod val="75000"/>
                </a:schemeClr>
              </a:solidFill>
              <a:latin typeface="微软雅黑" panose="020B0503020204020204" pitchFamily="34" charset="-122"/>
              <a:ea typeface="微软雅黑" panose="020B0503020204020204" pitchFamily="34" charset="-122"/>
            </a:endParaRPr>
          </a:p>
          <a:p>
            <a:pPr algn="ctr"/>
            <a:r>
              <a:rPr lang="en-US" altLang="zh-CN" b="1" dirty="0">
                <a:solidFill>
                  <a:schemeClr val="accent1">
                    <a:lumMod val="75000"/>
                  </a:schemeClr>
                </a:solidFill>
                <a:latin typeface="微软雅黑" panose="020B0503020204020204" pitchFamily="34" charset="-122"/>
                <a:ea typeface="微软雅黑" panose="020B0503020204020204" pitchFamily="34" charset="-122"/>
              </a:rPr>
              <a:t>ESI</a:t>
            </a:r>
            <a:r>
              <a:rPr lang="zh-CN" altLang="en-US" b="1" dirty="0">
                <a:solidFill>
                  <a:schemeClr val="accent1">
                    <a:lumMod val="75000"/>
                  </a:schemeClr>
                </a:solidFill>
                <a:latin typeface="微软雅黑" panose="020B0503020204020204" pitchFamily="34" charset="-122"/>
                <a:ea typeface="微软雅黑" panose="020B0503020204020204" pitchFamily="34" charset="-122"/>
              </a:rPr>
              <a:t>学科发展态势分析</a:t>
            </a:r>
            <a:endParaRPr lang="en-US" altLang="zh-CN" b="1"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65" name="图片 64"/>
          <p:cNvPicPr>
            <a:picLocks/>
          </p:cNvPicPr>
          <p:nvPr/>
        </p:nvPicPr>
        <p:blipFill>
          <a:blip r:embed="rId3" cstate="print"/>
          <a:stretch>
            <a:fillRect/>
          </a:stretch>
        </p:blipFill>
        <p:spPr>
          <a:xfrm>
            <a:off x="6037247" y="1476863"/>
            <a:ext cx="2403000" cy="1458000"/>
          </a:xfrm>
          <a:prstGeom prst="rect">
            <a:avLst/>
          </a:prstGeom>
          <a:ln>
            <a:noFill/>
          </a:ln>
          <a:effectLst>
            <a:outerShdw blurRad="292100" dist="139700" dir="2700000" algn="tl" rotWithShape="0">
              <a:srgbClr val="333333">
                <a:alpha val="65000"/>
              </a:srgbClr>
            </a:outerShdw>
          </a:effectLst>
        </p:spPr>
      </p:pic>
      <p:pic>
        <p:nvPicPr>
          <p:cNvPr id="73" name="图片 72"/>
          <p:cNvPicPr>
            <a:picLocks/>
          </p:cNvPicPr>
          <p:nvPr/>
        </p:nvPicPr>
        <p:blipFill>
          <a:blip r:embed="rId4" cstate="print"/>
          <a:stretch>
            <a:fillRect/>
          </a:stretch>
        </p:blipFill>
        <p:spPr>
          <a:xfrm>
            <a:off x="1055926" y="1468357"/>
            <a:ext cx="2403000" cy="1458000"/>
          </a:xfrm>
          <a:prstGeom prst="rect">
            <a:avLst/>
          </a:prstGeom>
          <a:ln>
            <a:noFill/>
          </a:ln>
          <a:effectLst>
            <a:outerShdw blurRad="292100" dist="139700" dir="2700000" algn="tl" rotWithShape="0">
              <a:srgbClr val="333333">
                <a:alpha val="65000"/>
              </a:srgbClr>
            </a:outerShdw>
          </a:effectLst>
        </p:spPr>
      </p:pic>
      <p:sp>
        <p:nvSpPr>
          <p:cNvPr id="77" name="文本框 76"/>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pic>
        <p:nvPicPr>
          <p:cNvPr id="91" name="图片 90"/>
          <p:cNvPicPr>
            <a:picLocks/>
          </p:cNvPicPr>
          <p:nvPr/>
        </p:nvPicPr>
        <p:blipFill>
          <a:blip r:embed="rId5" cstate="print"/>
          <a:stretch>
            <a:fillRect/>
          </a:stretch>
        </p:blipFill>
        <p:spPr>
          <a:xfrm>
            <a:off x="3552812" y="1471965"/>
            <a:ext cx="2403000" cy="1458000"/>
          </a:xfrm>
          <a:prstGeom prst="rect">
            <a:avLst/>
          </a:prstGeom>
          <a:ln>
            <a:noFill/>
          </a:ln>
          <a:effectLst>
            <a:outerShdw blurRad="292100" dist="139700" dir="2700000" algn="tl" rotWithShape="0">
              <a:srgbClr val="333333">
                <a:alpha val="65000"/>
              </a:srgbClr>
            </a:outerShdw>
          </a:effectLst>
        </p:spPr>
      </p:pic>
      <p:sp>
        <p:nvSpPr>
          <p:cNvPr id="5" name="文本框 4"/>
          <p:cNvSpPr txBox="1"/>
          <p:nvPr/>
        </p:nvSpPr>
        <p:spPr>
          <a:xfrm>
            <a:off x="1050697" y="4488669"/>
            <a:ext cx="7061453" cy="553998"/>
          </a:xfrm>
          <a:prstGeom prst="rect">
            <a:avLst/>
          </a:prstGeom>
          <a:noFill/>
        </p:spPr>
        <p:txBody>
          <a:bodyPr wrap="square" rtlCol="0">
            <a:spAutoFit/>
          </a:bodyPr>
          <a:lstStyle/>
          <a:p>
            <a:pPr algn="ctr"/>
            <a:r>
              <a:rPr lang="zh-CN" altLang="en-US" sz="1500" b="1" dirty="0">
                <a:solidFill>
                  <a:srgbClr val="C00000"/>
                </a:solidFill>
                <a:latin typeface="微软雅黑" panose="020B0503020204020204" pitchFamily="34" charset="-122"/>
                <a:ea typeface="微软雅黑" panose="020B0503020204020204" pitchFamily="34" charset="-122"/>
              </a:rPr>
              <a:t>全校宏观分析：</a:t>
            </a:r>
            <a:r>
              <a:rPr lang="en-US" altLang="zh-CN" sz="1500" b="1" dirty="0">
                <a:solidFill>
                  <a:srgbClr val="C00000"/>
                </a:solidFill>
                <a:latin typeface="微软雅黑" panose="020B0503020204020204" pitchFamily="34" charset="-122"/>
                <a:ea typeface="微软雅黑" panose="020B0503020204020204" pitchFamily="34" charset="-122"/>
              </a:rPr>
              <a:t>ESI</a:t>
            </a:r>
            <a:r>
              <a:rPr lang="zh-CN" altLang="en-US" sz="1500" b="1" dirty="0">
                <a:solidFill>
                  <a:srgbClr val="C00000"/>
                </a:solidFill>
                <a:latin typeface="微软雅黑" panose="020B0503020204020204" pitchFamily="34" charset="-122"/>
                <a:ea typeface="微软雅黑" panose="020B0503020204020204" pitchFamily="34" charset="-122"/>
              </a:rPr>
              <a:t>简报、</a:t>
            </a:r>
            <a:r>
              <a:rPr lang="en-US" altLang="zh-CN" sz="1500" b="1" dirty="0">
                <a:solidFill>
                  <a:srgbClr val="C00000"/>
                </a:solidFill>
                <a:latin typeface="微软雅黑" panose="020B0503020204020204" pitchFamily="34" charset="-122"/>
                <a:ea typeface="微软雅黑" panose="020B0503020204020204" pitchFamily="34" charset="-122"/>
              </a:rPr>
              <a:t>ESI</a:t>
            </a:r>
            <a:r>
              <a:rPr lang="zh-CN" altLang="en-US" sz="1500" b="1" dirty="0">
                <a:solidFill>
                  <a:srgbClr val="C00000"/>
                </a:solidFill>
                <a:latin typeface="微软雅黑" panose="020B0503020204020204" pitchFamily="34" charset="-122"/>
                <a:ea typeface="微软雅黑" panose="020B0503020204020204" pitchFamily="34" charset="-122"/>
              </a:rPr>
              <a:t>年报、</a:t>
            </a:r>
            <a:endParaRPr lang="en-US" altLang="zh-CN" sz="1500" b="1" dirty="0">
              <a:solidFill>
                <a:srgbClr val="C00000"/>
              </a:solidFill>
              <a:latin typeface="微软雅黑" panose="020B0503020204020204" pitchFamily="34" charset="-122"/>
              <a:ea typeface="微软雅黑" panose="020B0503020204020204" pitchFamily="34" charset="-122"/>
            </a:endParaRPr>
          </a:p>
          <a:p>
            <a:pPr algn="ctr"/>
            <a:r>
              <a:rPr lang="zh-CN" altLang="en-US" sz="1500" b="1" dirty="0">
                <a:solidFill>
                  <a:srgbClr val="C00000"/>
                </a:solidFill>
                <a:latin typeface="微软雅黑" panose="020B0503020204020204" pitchFamily="34" charset="-122"/>
                <a:ea typeface="微软雅黑" panose="020B0503020204020204" pitchFamily="34" charset="-122"/>
              </a:rPr>
              <a:t>分学科分析：计算机学科、化学学科、神经科学、数学、生物与生物化学等</a:t>
            </a:r>
          </a:p>
        </p:txBody>
      </p:sp>
      <p:sp>
        <p:nvSpPr>
          <p:cNvPr id="3" name="文本框 2"/>
          <p:cNvSpPr txBox="1"/>
          <p:nvPr/>
        </p:nvSpPr>
        <p:spPr>
          <a:xfrm>
            <a:off x="6271203" y="1267951"/>
            <a:ext cx="1619308" cy="276999"/>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潜力学科预测</a:t>
            </a:r>
          </a:p>
        </p:txBody>
      </p:sp>
      <p:sp>
        <p:nvSpPr>
          <p:cNvPr id="62" name="文本框 61"/>
          <p:cNvSpPr txBox="1"/>
          <p:nvPr/>
        </p:nvSpPr>
        <p:spPr>
          <a:xfrm>
            <a:off x="3820691" y="1251296"/>
            <a:ext cx="1619308" cy="276999"/>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定期监测学科动态</a:t>
            </a:r>
          </a:p>
        </p:txBody>
      </p:sp>
      <p:sp>
        <p:nvSpPr>
          <p:cNvPr id="64" name="文本框 63"/>
          <p:cNvSpPr txBox="1"/>
          <p:nvPr/>
        </p:nvSpPr>
        <p:spPr>
          <a:xfrm>
            <a:off x="1375506" y="1233321"/>
            <a:ext cx="1819731" cy="461665"/>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全方位分析盘点学科现状</a:t>
            </a:r>
          </a:p>
        </p:txBody>
      </p:sp>
      <p:cxnSp>
        <p:nvCxnSpPr>
          <p:cNvPr id="67" name="直接连接符 66"/>
          <p:cNvCxnSpPr/>
          <p:nvPr/>
        </p:nvCxnSpPr>
        <p:spPr>
          <a:xfrm flipV="1">
            <a:off x="1178128" y="843022"/>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1139552"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基于</a:t>
            </a:r>
            <a:r>
              <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ESI</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学科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发展态势分析与</a:t>
            </a:r>
            <a:r>
              <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评估</a:t>
            </a:r>
          </a:p>
        </p:txBody>
      </p:sp>
      <p:grpSp>
        <p:nvGrpSpPr>
          <p:cNvPr id="7" name="组合 6"/>
          <p:cNvGrpSpPr/>
          <p:nvPr/>
        </p:nvGrpSpPr>
        <p:grpSpPr>
          <a:xfrm>
            <a:off x="1050696" y="3052136"/>
            <a:ext cx="7454894" cy="1477431"/>
            <a:chOff x="1841425" y="3990609"/>
            <a:chExt cx="9939858" cy="1969909"/>
          </a:xfrm>
        </p:grpSpPr>
        <p:grpSp>
          <p:nvGrpSpPr>
            <p:cNvPr id="72" name="组合 71"/>
            <p:cNvGrpSpPr/>
            <p:nvPr/>
          </p:nvGrpSpPr>
          <p:grpSpPr>
            <a:xfrm>
              <a:off x="1841425" y="3990609"/>
              <a:ext cx="8702952" cy="1969909"/>
              <a:chOff x="1537857" y="1203979"/>
              <a:chExt cx="10390029" cy="2222155"/>
            </a:xfrm>
          </p:grpSpPr>
          <p:grpSp>
            <p:nvGrpSpPr>
              <p:cNvPr id="66" name="组合 65"/>
              <p:cNvGrpSpPr>
                <a:grpSpLocks noChangeAspect="1"/>
              </p:cNvGrpSpPr>
              <p:nvPr/>
            </p:nvGrpSpPr>
            <p:grpSpPr>
              <a:xfrm>
                <a:off x="1537857" y="1203979"/>
                <a:ext cx="8486701" cy="2222155"/>
                <a:chOff x="1039091" y="1307547"/>
                <a:chExt cx="9714317" cy="2543597"/>
              </a:xfrm>
            </p:grpSpPr>
            <p:grpSp>
              <p:nvGrpSpPr>
                <p:cNvPr id="59" name="组合 58"/>
                <p:cNvGrpSpPr>
                  <a:grpSpLocks noChangeAspect="1"/>
                </p:cNvGrpSpPr>
                <p:nvPr/>
              </p:nvGrpSpPr>
              <p:grpSpPr>
                <a:xfrm>
                  <a:off x="1039091" y="1307547"/>
                  <a:ext cx="9714317" cy="2543597"/>
                  <a:chOff x="1600510" y="2432686"/>
                  <a:chExt cx="7740500" cy="2162913"/>
                </a:xfrm>
              </p:grpSpPr>
              <p:sp>
                <p:nvSpPr>
                  <p:cNvPr id="32" name="Oval 19"/>
                  <p:cNvSpPr>
                    <a:spLocks noChangeArrowheads="1"/>
                  </p:cNvSpPr>
                  <p:nvPr/>
                </p:nvSpPr>
                <p:spPr bwMode="auto">
                  <a:xfrm>
                    <a:off x="7432889" y="3022869"/>
                    <a:ext cx="911942" cy="918290"/>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33" name="文本1"/>
                  <p:cNvSpPr txBox="1">
                    <a:spLocks noChangeArrowheads="1"/>
                  </p:cNvSpPr>
                  <p:nvPr/>
                </p:nvSpPr>
                <p:spPr bwMode="gray">
                  <a:xfrm>
                    <a:off x="1874856" y="4065047"/>
                    <a:ext cx="1952238" cy="530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hlink"/>
                      </a:buClr>
                    </a:pPr>
                    <a:r>
                      <a:rPr lang="zh-CN" altLang="en-US" sz="1350" b="1" dirty="0">
                        <a:latin typeface="微软雅黑" panose="020B0503020204020204" pitchFamily="34" charset="-122"/>
                        <a:ea typeface="微软雅黑" panose="020B0503020204020204" pitchFamily="34" charset="-122"/>
                      </a:rPr>
                      <a:t>工程进入</a:t>
                    </a:r>
                    <a:r>
                      <a:rPr lang="en-US" altLang="zh-CN" sz="1350" b="1" dirty="0">
                        <a:latin typeface="微软雅黑" panose="020B0503020204020204" pitchFamily="34" charset="-122"/>
                        <a:ea typeface="微软雅黑" panose="020B0503020204020204" pitchFamily="34" charset="-122"/>
                      </a:rPr>
                      <a:t>1‰</a:t>
                    </a:r>
                  </a:p>
                </p:txBody>
              </p:sp>
              <p:sp>
                <p:nvSpPr>
                  <p:cNvPr id="34" name="文本4"/>
                  <p:cNvSpPr txBox="1">
                    <a:spLocks noChangeArrowheads="1"/>
                  </p:cNvSpPr>
                  <p:nvPr/>
                </p:nvSpPr>
                <p:spPr bwMode="gray">
                  <a:xfrm>
                    <a:off x="6824092" y="2435261"/>
                    <a:ext cx="2198262" cy="53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1"/>
                      </a:buClr>
                    </a:pPr>
                    <a:r>
                      <a:rPr lang="zh-CN" altLang="en-US" sz="1350" b="1" dirty="0">
                        <a:latin typeface="微软雅黑" panose="020B0503020204020204" pitchFamily="34" charset="-122"/>
                        <a:ea typeface="微软雅黑" panose="020B0503020204020204" pitchFamily="34" charset="-122"/>
                      </a:rPr>
                      <a:t>工程进入前</a:t>
                    </a:r>
                    <a:r>
                      <a:rPr lang="en-US" altLang="zh-CN" sz="1350" b="1" dirty="0">
                        <a:latin typeface="微软雅黑" panose="020B0503020204020204" pitchFamily="34" charset="-122"/>
                        <a:ea typeface="微软雅黑" panose="020B0503020204020204" pitchFamily="34" charset="-122"/>
                      </a:rPr>
                      <a:t>100</a:t>
                    </a:r>
                  </a:p>
                </p:txBody>
              </p:sp>
              <p:sp>
                <p:nvSpPr>
                  <p:cNvPr id="35" name="文本2"/>
                  <p:cNvSpPr txBox="1">
                    <a:spLocks noChangeArrowheads="1"/>
                  </p:cNvSpPr>
                  <p:nvPr/>
                </p:nvSpPr>
                <p:spPr bwMode="gray">
                  <a:xfrm>
                    <a:off x="3517610" y="2432686"/>
                    <a:ext cx="2154717" cy="53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2"/>
                      </a:buClr>
                    </a:pPr>
                    <a:r>
                      <a:rPr lang="zh-CN" altLang="en-US" sz="1350" b="1" dirty="0">
                        <a:latin typeface="微软雅黑" panose="020B0503020204020204" pitchFamily="34" charset="-122"/>
                        <a:ea typeface="微软雅黑" panose="020B0503020204020204" pitchFamily="34" charset="-122"/>
                      </a:rPr>
                      <a:t>化学进入</a:t>
                    </a:r>
                    <a:r>
                      <a:rPr lang="en-US" altLang="zh-CN" sz="1350" b="1" dirty="0">
                        <a:latin typeface="微软雅黑" panose="020B0503020204020204" pitchFamily="34" charset="-122"/>
                        <a:ea typeface="微软雅黑" panose="020B0503020204020204" pitchFamily="34" charset="-122"/>
                      </a:rPr>
                      <a:t>1%</a:t>
                    </a:r>
                    <a:endParaRPr lang="en-US" altLang="zh-CN" sz="1350" dirty="0">
                      <a:solidFill>
                        <a:srgbClr val="7D7D7D"/>
                      </a:solidFill>
                      <a:latin typeface="微软雅黑" panose="020B0503020204020204" pitchFamily="34" charset="-122"/>
                      <a:ea typeface="微软雅黑" panose="020B0503020204020204" pitchFamily="34" charset="-122"/>
                    </a:endParaRPr>
                  </a:p>
                </p:txBody>
              </p:sp>
              <p:sp>
                <p:nvSpPr>
                  <p:cNvPr id="36" name="文本3"/>
                  <p:cNvSpPr txBox="1">
                    <a:spLocks noChangeArrowheads="1"/>
                  </p:cNvSpPr>
                  <p:nvPr/>
                </p:nvSpPr>
                <p:spPr bwMode="gray">
                  <a:xfrm>
                    <a:off x="4825344" y="4031404"/>
                    <a:ext cx="2613554" cy="530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folHlink"/>
                      </a:buClr>
                    </a:pPr>
                    <a:r>
                      <a:rPr lang="zh-CN" altLang="en-US" sz="1350" b="1" dirty="0">
                        <a:latin typeface="微软雅黑" panose="020B0503020204020204" pitchFamily="34" charset="-122"/>
                        <a:ea typeface="微软雅黑" panose="020B0503020204020204" pitchFamily="34" charset="-122"/>
                      </a:rPr>
                      <a:t>神经科学进入</a:t>
                    </a:r>
                    <a:r>
                      <a:rPr lang="en-US" altLang="zh-CN" sz="1350" b="1" dirty="0">
                        <a:latin typeface="微软雅黑" panose="020B0503020204020204" pitchFamily="34" charset="-122"/>
                        <a:ea typeface="微软雅黑" panose="020B0503020204020204" pitchFamily="34" charset="-122"/>
                      </a:rPr>
                      <a:t>1%</a:t>
                    </a:r>
                    <a:endParaRPr lang="en-US" altLang="zh-CN" sz="1350" b="1" dirty="0">
                      <a:solidFill>
                        <a:srgbClr val="7D7D7D"/>
                      </a:solidFill>
                      <a:latin typeface="微软雅黑" panose="020B0503020204020204" pitchFamily="34" charset="-122"/>
                      <a:ea typeface="微软雅黑" panose="020B0503020204020204" pitchFamily="34" charset="-122"/>
                    </a:endParaRPr>
                  </a:p>
                </p:txBody>
              </p:sp>
              <p:grpSp>
                <p:nvGrpSpPr>
                  <p:cNvPr id="37" name="线2"/>
                  <p:cNvGrpSpPr/>
                  <p:nvPr/>
                </p:nvGrpSpPr>
                <p:grpSpPr>
                  <a:xfrm>
                    <a:off x="3289867" y="2902685"/>
                    <a:ext cx="1774057" cy="1155401"/>
                    <a:chOff x="2201863" y="2782070"/>
                    <a:chExt cx="2036763" cy="1317625"/>
                  </a:xfrm>
                </p:grpSpPr>
                <p:sp>
                  <p:nvSpPr>
                    <p:cNvPr id="38" name="Rectangle 97"/>
                    <p:cNvSpPr>
                      <a:spLocks noChangeArrowheads="1"/>
                    </p:cNvSpPr>
                    <p:nvPr/>
                  </p:nvSpPr>
                  <p:spPr bwMode="ltGray">
                    <a:xfrm>
                      <a:off x="2201863" y="3394845"/>
                      <a:ext cx="795338"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39" name="AutoShape 100"/>
                    <p:cNvSpPr>
                      <a:spLocks noChangeArrowheads="1"/>
                    </p:cNvSpPr>
                    <p:nvPr/>
                  </p:nvSpPr>
                  <p:spPr bwMode="ltGray">
                    <a:xfrm>
                      <a:off x="2919413" y="2782070"/>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nvGrpSpPr>
                  <p:cNvPr id="40" name="线4"/>
                  <p:cNvGrpSpPr/>
                  <p:nvPr/>
                </p:nvGrpSpPr>
                <p:grpSpPr>
                  <a:xfrm>
                    <a:off x="6698592" y="2909646"/>
                    <a:ext cx="2642418" cy="1155401"/>
                    <a:chOff x="6110288" y="2783658"/>
                    <a:chExt cx="3033713" cy="1317625"/>
                  </a:xfrm>
                </p:grpSpPr>
                <p:sp>
                  <p:nvSpPr>
                    <p:cNvPr id="41" name="Rectangle 96"/>
                    <p:cNvSpPr>
                      <a:spLocks noChangeArrowheads="1"/>
                    </p:cNvSpPr>
                    <p:nvPr/>
                  </p:nvSpPr>
                  <p:spPr bwMode="ltGray">
                    <a:xfrm>
                      <a:off x="8066088" y="3388495"/>
                      <a:ext cx="1077913" cy="76200"/>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nvGrpSpPr>
                    <p:cNvPr id="42" name="组合 41"/>
                    <p:cNvGrpSpPr/>
                    <p:nvPr/>
                  </p:nvGrpSpPr>
                  <p:grpSpPr>
                    <a:xfrm>
                      <a:off x="6110288" y="2783658"/>
                      <a:ext cx="2030413" cy="1317625"/>
                      <a:chOff x="6110288" y="2783658"/>
                      <a:chExt cx="2030413" cy="1317625"/>
                    </a:xfrm>
                  </p:grpSpPr>
                  <p:sp>
                    <p:nvSpPr>
                      <p:cNvPr id="43" name="Rectangle 99"/>
                      <p:cNvSpPr>
                        <a:spLocks noChangeArrowheads="1"/>
                      </p:cNvSpPr>
                      <p:nvPr/>
                    </p:nvSpPr>
                    <p:spPr bwMode="ltGray">
                      <a:xfrm>
                        <a:off x="6110288" y="3394845"/>
                        <a:ext cx="787400"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44" name="AutoShape 101"/>
                      <p:cNvSpPr>
                        <a:spLocks noChangeArrowheads="1"/>
                      </p:cNvSpPr>
                      <p:nvPr/>
                    </p:nvSpPr>
                    <p:spPr bwMode="ltGray">
                      <a:xfrm>
                        <a:off x="6821488" y="278365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grpSp>
                <p:nvGrpSpPr>
                  <p:cNvPr id="45" name="线3"/>
                  <p:cNvGrpSpPr/>
                  <p:nvPr/>
                </p:nvGrpSpPr>
                <p:grpSpPr>
                  <a:xfrm>
                    <a:off x="5007921" y="2892301"/>
                    <a:ext cx="1756081" cy="1155401"/>
                    <a:chOff x="4174331" y="2770228"/>
                    <a:chExt cx="2016126" cy="1317625"/>
                  </a:xfrm>
                </p:grpSpPr>
                <p:sp>
                  <p:nvSpPr>
                    <p:cNvPr id="46" name="Rectangle 98"/>
                    <p:cNvSpPr>
                      <a:spLocks noChangeArrowheads="1"/>
                    </p:cNvSpPr>
                    <p:nvPr/>
                  </p:nvSpPr>
                  <p:spPr bwMode="ltGray">
                    <a:xfrm>
                      <a:off x="4174331" y="3375064"/>
                      <a:ext cx="771525" cy="74613"/>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47" name="AutoShape 103"/>
                    <p:cNvSpPr>
                      <a:spLocks noChangeArrowheads="1"/>
                    </p:cNvSpPr>
                    <p:nvPr/>
                  </p:nvSpPr>
                  <p:spPr bwMode="ltGray">
                    <a:xfrm flipV="1">
                      <a:off x="4871244" y="2770228"/>
                      <a:ext cx="1319213" cy="131762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2226181" y="2960684"/>
                    <a:ext cx="1137665" cy="918290"/>
                    <a:chOff x="950178" y="2203747"/>
                    <a:chExt cx="1137665" cy="918290"/>
                  </a:xfrm>
                </p:grpSpPr>
                <p:sp>
                  <p:nvSpPr>
                    <p:cNvPr id="49" name="Oval 19"/>
                    <p:cNvSpPr>
                      <a:spLocks noChangeArrowheads="1"/>
                    </p:cNvSpPr>
                    <p:nvPr/>
                  </p:nvSpPr>
                  <p:spPr bwMode="auto">
                    <a:xfrm>
                      <a:off x="1063040" y="2203747"/>
                      <a:ext cx="911942" cy="918290"/>
                    </a:xfrm>
                    <a:prstGeom prst="ellipse">
                      <a:avLst/>
                    </a:prstGeom>
                    <a:solidFill>
                      <a:srgbClr val="0070C0"/>
                    </a:solidFill>
                    <a:ln w="9525">
                      <a:noFill/>
                      <a:round/>
                    </a:ln>
                    <a:effectLst/>
                  </p:spPr>
                  <p:txBody>
                    <a:bodyPr anchor="ctr"/>
                    <a:lstStyle/>
                    <a:p>
                      <a:pPr lvl="0" algn="ctr">
                        <a:lnSpc>
                          <a:spcPct val="120000"/>
                        </a:lnSpc>
                        <a:defRPr/>
                      </a:pPr>
                      <a:endParaRPr lang="zh-CN" altLang="en-US" sz="1050" b="1" kern="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0" name="文本框 49"/>
                    <p:cNvSpPr txBox="1"/>
                    <p:nvPr/>
                  </p:nvSpPr>
                  <p:spPr>
                    <a:xfrm>
                      <a:off x="950178" y="2478226"/>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2016.07</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grpSp>
                <p:nvGrpSpPr>
                  <p:cNvPr id="51" name="组合 50"/>
                  <p:cNvGrpSpPr/>
                  <p:nvPr/>
                </p:nvGrpSpPr>
                <p:grpSpPr>
                  <a:xfrm>
                    <a:off x="3903869" y="3024957"/>
                    <a:ext cx="1137665" cy="918290"/>
                    <a:chOff x="2619324" y="2253400"/>
                    <a:chExt cx="1137665" cy="918290"/>
                  </a:xfrm>
                </p:grpSpPr>
                <p:sp>
                  <p:nvSpPr>
                    <p:cNvPr id="52" name="Oval 19"/>
                    <p:cNvSpPr>
                      <a:spLocks noChangeArrowheads="1"/>
                    </p:cNvSpPr>
                    <p:nvPr/>
                  </p:nvSpPr>
                  <p:spPr bwMode="auto">
                    <a:xfrm>
                      <a:off x="2748877" y="2253400"/>
                      <a:ext cx="911942" cy="918290"/>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3" name="文本框 52"/>
                    <p:cNvSpPr txBox="1"/>
                    <p:nvPr/>
                  </p:nvSpPr>
                  <p:spPr>
                    <a:xfrm>
                      <a:off x="2619324" y="2496246"/>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2017.01</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grpSp>
                <p:nvGrpSpPr>
                  <p:cNvPr id="54" name="组合 53"/>
                  <p:cNvGrpSpPr/>
                  <p:nvPr/>
                </p:nvGrpSpPr>
                <p:grpSpPr>
                  <a:xfrm>
                    <a:off x="5645171" y="3022869"/>
                    <a:ext cx="1137665" cy="918290"/>
                    <a:chOff x="4360626" y="2251312"/>
                    <a:chExt cx="1137665" cy="918290"/>
                  </a:xfrm>
                </p:grpSpPr>
                <p:sp>
                  <p:nvSpPr>
                    <p:cNvPr id="55" name="Oval 19"/>
                    <p:cNvSpPr>
                      <a:spLocks noChangeArrowheads="1"/>
                    </p:cNvSpPr>
                    <p:nvPr/>
                  </p:nvSpPr>
                  <p:spPr bwMode="auto">
                    <a:xfrm>
                      <a:off x="4447573" y="2251312"/>
                      <a:ext cx="911942" cy="918290"/>
                    </a:xfrm>
                    <a:prstGeom prst="ellipse">
                      <a:avLst/>
                    </a:prstGeom>
                    <a:solidFill>
                      <a:srgbClr val="0070C0"/>
                    </a:solidFill>
                    <a:ln w="9525">
                      <a:solidFill>
                        <a:srgbClr val="0070C0"/>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56" name="文本框 55"/>
                    <p:cNvSpPr txBox="1"/>
                    <p:nvPr/>
                  </p:nvSpPr>
                  <p:spPr>
                    <a:xfrm>
                      <a:off x="4360626" y="2545044"/>
                      <a:ext cx="1137665" cy="439310"/>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2017.03</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sp>
                <p:nvSpPr>
                  <p:cNvPr id="57" name="Rectangle 98"/>
                  <p:cNvSpPr>
                    <a:spLocks noChangeArrowheads="1"/>
                  </p:cNvSpPr>
                  <p:nvPr/>
                </p:nvSpPr>
                <p:spPr bwMode="ltGray">
                  <a:xfrm>
                    <a:off x="1600510" y="3387116"/>
                    <a:ext cx="672012" cy="65427"/>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58" name="AutoShape 103"/>
                  <p:cNvSpPr>
                    <a:spLocks noChangeArrowheads="1"/>
                  </p:cNvSpPr>
                  <p:nvPr/>
                </p:nvSpPr>
                <p:spPr bwMode="ltGray">
                  <a:xfrm flipV="1">
                    <a:off x="2207533" y="2856746"/>
                    <a:ext cx="1149058" cy="115540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8262013" y="2327123"/>
                  <a:ext cx="1337897" cy="516632"/>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2017.11</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grpSp>
          <p:pic>
            <p:nvPicPr>
              <p:cNvPr id="68" name="图片 67"/>
              <p:cNvPicPr>
                <a:picLocks noChangeAspect="1"/>
              </p:cNvPicPr>
              <p:nvPr/>
            </p:nvPicPr>
            <p:blipFill>
              <a:blip r:embed="rId6"/>
              <a:stretch>
                <a:fillRect/>
              </a:stretch>
            </p:blipFill>
            <p:spPr>
              <a:xfrm>
                <a:off x="9083943" y="1730312"/>
                <a:ext cx="2343151" cy="1114425"/>
              </a:xfrm>
              <a:prstGeom prst="rect">
                <a:avLst/>
              </a:prstGeom>
            </p:spPr>
          </p:pic>
          <p:sp>
            <p:nvSpPr>
              <p:cNvPr id="69" name="椭圆 68"/>
              <p:cNvSpPr>
                <a:spLocks/>
              </p:cNvSpPr>
              <p:nvPr/>
            </p:nvSpPr>
            <p:spPr>
              <a:xfrm>
                <a:off x="9778866" y="1769419"/>
                <a:ext cx="996087" cy="960802"/>
              </a:xfrm>
              <a:prstGeom prst="ellipse">
                <a:avLst/>
              </a:prstGeom>
              <a:solidFill>
                <a:srgbClr val="0070C0"/>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p>
            </p:txBody>
          </p:sp>
          <p:sp>
            <p:nvSpPr>
              <p:cNvPr id="70" name="文本框 69"/>
              <p:cNvSpPr txBox="1"/>
              <p:nvPr/>
            </p:nvSpPr>
            <p:spPr>
              <a:xfrm>
                <a:off x="9653242" y="2028269"/>
                <a:ext cx="1247339" cy="451343"/>
              </a:xfrm>
              <a:prstGeom prst="rect">
                <a:avLst/>
              </a:prstGeom>
              <a:noFill/>
            </p:spPr>
            <p:txBody>
              <a:bodyPr wrap="square" rtlCol="0">
                <a:spAutoFit/>
              </a:bodyPr>
              <a:lstStyle/>
              <a:p>
                <a:pPr algn="ctr"/>
                <a:r>
                  <a:rPr lang="en-US" altLang="zh-CN" sz="1350" b="1" dirty="0">
                    <a:solidFill>
                      <a:schemeClr val="bg1"/>
                    </a:solidFill>
                    <a:latin typeface="Times New Roman" panose="02020603050405020304" pitchFamily="18" charset="0"/>
                    <a:cs typeface="Times New Roman" panose="02020603050405020304" pitchFamily="18" charset="0"/>
                  </a:rPr>
                  <a:t>2018.5</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sp>
            <p:nvSpPr>
              <p:cNvPr id="71" name="文本4"/>
              <p:cNvSpPr txBox="1">
                <a:spLocks noChangeArrowheads="1"/>
              </p:cNvSpPr>
              <p:nvPr/>
            </p:nvSpPr>
            <p:spPr bwMode="gray">
              <a:xfrm>
                <a:off x="8393939" y="2841460"/>
                <a:ext cx="3533947" cy="545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30000"/>
                  </a:lnSpc>
                  <a:buClr>
                    <a:schemeClr val="accent1"/>
                  </a:buClr>
                </a:pPr>
                <a:r>
                  <a:rPr lang="zh-CN" altLang="en-US" sz="1350" b="1" dirty="0">
                    <a:latin typeface="微软雅黑" panose="020B0503020204020204" pitchFamily="34" charset="-122"/>
                    <a:ea typeface="微软雅黑" panose="020B0503020204020204" pitchFamily="34" charset="-122"/>
                  </a:rPr>
                  <a:t>生物与生物化学进入</a:t>
                </a:r>
                <a:r>
                  <a:rPr lang="en-US" altLang="zh-CN" sz="1350" b="1" dirty="0">
                    <a:latin typeface="微软雅黑" panose="020B0503020204020204" pitchFamily="34" charset="-122"/>
                    <a:ea typeface="微软雅黑" panose="020B0503020204020204" pitchFamily="34" charset="-122"/>
                  </a:rPr>
                  <a:t>1%</a:t>
                </a:r>
              </a:p>
            </p:txBody>
          </p:sp>
        </p:grpSp>
        <p:sp>
          <p:nvSpPr>
            <p:cNvPr id="92" name="Oval 19"/>
            <p:cNvSpPr>
              <a:spLocks noChangeArrowheads="1"/>
            </p:cNvSpPr>
            <p:nvPr/>
          </p:nvSpPr>
          <p:spPr bwMode="auto">
            <a:xfrm>
              <a:off x="10207644" y="4569663"/>
              <a:ext cx="873739" cy="872549"/>
            </a:xfrm>
            <a:prstGeom prst="ellipse">
              <a:avLst/>
            </a:prstGeom>
            <a:solidFill>
              <a:schemeClr val="accent2"/>
            </a:solidFill>
            <a:ln w="9525">
              <a:solidFill>
                <a:schemeClr val="accent2"/>
              </a:solidFill>
              <a:round/>
            </a:ln>
            <a:effectLst/>
          </p:spPr>
          <p:txBody>
            <a:bodyPr anchor="ctr"/>
            <a:lstStyle/>
            <a:p>
              <a:pPr algn="ctr">
                <a:lnSpc>
                  <a:spcPct val="120000"/>
                </a:lnSpc>
              </a:pPr>
              <a:endParaRPr lang="zh-CN" altLang="en-US" sz="1500" b="1" dirty="0">
                <a:solidFill>
                  <a:schemeClr val="bg1"/>
                </a:solidFill>
                <a:latin typeface="微软雅黑" panose="020B0503020204020204" pitchFamily="34" charset="-122"/>
                <a:ea typeface="微软雅黑" panose="020B0503020204020204" pitchFamily="34" charset="-122"/>
              </a:endParaRPr>
            </a:p>
          </p:txBody>
        </p:sp>
        <p:sp>
          <p:nvSpPr>
            <p:cNvPr id="94" name="AutoShape 101"/>
            <p:cNvSpPr>
              <a:spLocks noChangeArrowheads="1"/>
            </p:cNvSpPr>
            <p:nvPr/>
          </p:nvSpPr>
          <p:spPr bwMode="ltGray">
            <a:xfrm>
              <a:off x="10102188" y="4457196"/>
              <a:ext cx="1100922" cy="1097850"/>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16 w 21600"/>
                <a:gd name="T13" fmla="*/ 0 h 21600"/>
                <a:gd name="T14" fmla="*/ 21184 w 21600"/>
                <a:gd name="T15" fmla="*/ 13396 h 21600"/>
              </a:gdLst>
              <a:ahLst/>
              <a:cxnLst>
                <a:cxn ang="T8">
                  <a:pos x="T0" y="T1"/>
                </a:cxn>
                <a:cxn ang="T9">
                  <a:pos x="T2" y="T3"/>
                </a:cxn>
                <a:cxn ang="T10">
                  <a:pos x="T4" y="T5"/>
                </a:cxn>
                <a:cxn ang="T11">
                  <a:pos x="T6" y="T7"/>
                </a:cxn>
              </a:cxnLst>
              <a:rect l="T12" t="T13" r="T14" b="T15"/>
              <a:pathLst>
                <a:path w="21600" h="21600">
                  <a:moveTo>
                    <a:pt x="1213" y="10670"/>
                  </a:moveTo>
                  <a:cubicBezTo>
                    <a:pt x="1284" y="5426"/>
                    <a:pt x="5555" y="1212"/>
                    <a:pt x="10800" y="1213"/>
                  </a:cubicBezTo>
                  <a:cubicBezTo>
                    <a:pt x="16044" y="1213"/>
                    <a:pt x="20315" y="5426"/>
                    <a:pt x="20386" y="10670"/>
                  </a:cubicBezTo>
                  <a:lnTo>
                    <a:pt x="21599" y="10653"/>
                  </a:lnTo>
                  <a:cubicBezTo>
                    <a:pt x="21518" y="4746"/>
                    <a:pt x="16707" y="-1"/>
                    <a:pt x="10799" y="0"/>
                  </a:cubicBezTo>
                  <a:cubicBezTo>
                    <a:pt x="4892" y="0"/>
                    <a:pt x="81" y="4746"/>
                    <a:pt x="0" y="10653"/>
                  </a:cubicBezTo>
                  <a:lnTo>
                    <a:pt x="1213" y="10670"/>
                  </a:lnTo>
                  <a:close/>
                </a:path>
              </a:pathLst>
            </a:cu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sp>
          <p:nvSpPr>
            <p:cNvPr id="95" name="矩形 94"/>
            <p:cNvSpPr/>
            <p:nvPr/>
          </p:nvSpPr>
          <p:spPr>
            <a:xfrm>
              <a:off x="9811394" y="4012233"/>
              <a:ext cx="1426032" cy="448158"/>
            </a:xfrm>
            <a:prstGeom prst="rect">
              <a:avLst/>
            </a:prstGeom>
          </p:spPr>
          <p:txBody>
            <a:bodyPr wrap="none">
              <a:spAutoFit/>
            </a:bodyPr>
            <a:lstStyle/>
            <a:p>
              <a:pPr algn="ctr">
                <a:lnSpc>
                  <a:spcPct val="130000"/>
                </a:lnSpc>
                <a:buClr>
                  <a:schemeClr val="accent1"/>
                </a:buClr>
              </a:pPr>
              <a:r>
                <a:rPr lang="zh-CN" altLang="en-US" sz="1200" b="1" dirty="0" smtClean="0">
                  <a:latin typeface="微软雅黑" panose="020B0503020204020204" pitchFamily="34" charset="-122"/>
                  <a:ea typeface="微软雅黑" panose="020B0503020204020204" pitchFamily="34" charset="-122"/>
                </a:rPr>
                <a:t>数学进入</a:t>
              </a:r>
              <a:r>
                <a:rPr lang="en-US" altLang="zh-CN" sz="1200" b="1" dirty="0" smtClean="0">
                  <a:latin typeface="微软雅黑" panose="020B0503020204020204" pitchFamily="34" charset="-122"/>
                  <a:ea typeface="微软雅黑" panose="020B0503020204020204" pitchFamily="34" charset="-122"/>
                </a:rPr>
                <a:t>1%</a:t>
              </a:r>
              <a:endParaRPr lang="en-US" altLang="zh-CN" sz="1200" b="1" dirty="0">
                <a:latin typeface="微软雅黑" panose="020B0503020204020204" pitchFamily="34" charset="-122"/>
                <a:ea typeface="微软雅黑" panose="020B0503020204020204" pitchFamily="34" charset="-122"/>
              </a:endParaRPr>
            </a:p>
          </p:txBody>
        </p:sp>
        <p:sp>
          <p:nvSpPr>
            <p:cNvPr id="96" name="文本框 95"/>
            <p:cNvSpPr txBox="1"/>
            <p:nvPr/>
          </p:nvSpPr>
          <p:spPr>
            <a:xfrm>
              <a:off x="10179828" y="4749764"/>
              <a:ext cx="1044803" cy="400110"/>
            </a:xfrm>
            <a:prstGeom prst="rect">
              <a:avLst/>
            </a:prstGeom>
            <a:noFill/>
          </p:spPr>
          <p:txBody>
            <a:bodyPr wrap="square" rtlCol="0">
              <a:spAutoFit/>
            </a:bodyPr>
            <a:lstStyle/>
            <a:p>
              <a:pPr algn="ctr"/>
              <a:r>
                <a:rPr lang="en-US" altLang="zh-CN" sz="1350" b="1" dirty="0" smtClean="0">
                  <a:solidFill>
                    <a:schemeClr val="bg1"/>
                  </a:solidFill>
                  <a:latin typeface="Times New Roman" panose="02020603050405020304" pitchFamily="18" charset="0"/>
                  <a:cs typeface="Times New Roman" panose="02020603050405020304" pitchFamily="18" charset="0"/>
                </a:rPr>
                <a:t>2019.5</a:t>
              </a:r>
              <a:endParaRPr lang="zh-CN" altLang="en-US" sz="1350" b="1" dirty="0">
                <a:solidFill>
                  <a:schemeClr val="bg1"/>
                </a:solidFill>
                <a:latin typeface="Times New Roman" panose="02020603050405020304" pitchFamily="18" charset="0"/>
                <a:cs typeface="Times New Roman" panose="02020603050405020304" pitchFamily="18" charset="0"/>
              </a:endParaRPr>
            </a:p>
          </p:txBody>
        </p:sp>
        <p:sp>
          <p:nvSpPr>
            <p:cNvPr id="97" name="Rectangle 98"/>
            <p:cNvSpPr>
              <a:spLocks noChangeArrowheads="1"/>
            </p:cNvSpPr>
            <p:nvPr/>
          </p:nvSpPr>
          <p:spPr bwMode="ltGray">
            <a:xfrm>
              <a:off x="11164125" y="4963293"/>
              <a:ext cx="617158" cy="59589"/>
            </a:xfrm>
            <a:prstGeom prst="rect">
              <a:avLst/>
            </a:prstGeom>
            <a:solidFill>
              <a:srgbClr val="C5C5C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sz="1350" dirty="0">
                <a:latin typeface="微软雅黑" panose="020B0503020204020204" pitchFamily="34" charset="-122"/>
                <a:ea typeface="微软雅黑" panose="020B0503020204020204" pitchFamily="34" charset="-122"/>
              </a:endParaRPr>
            </a:p>
          </p:txBody>
        </p:sp>
      </p:grpSp>
      <p:sp>
        <p:nvSpPr>
          <p:cNvPr id="2" name="矩形 1"/>
          <p:cNvSpPr/>
          <p:nvPr/>
        </p:nvSpPr>
        <p:spPr>
          <a:xfrm>
            <a:off x="2853136" y="862934"/>
            <a:ext cx="4108817" cy="369332"/>
          </a:xfrm>
          <a:prstGeom prst="rect">
            <a:avLst/>
          </a:prstGeom>
        </p:spPr>
        <p:txBody>
          <a:bodyPr wrap="none">
            <a:spAutoFit/>
          </a:bodyPr>
          <a:lstStyle/>
          <a:p>
            <a:r>
              <a:rPr lang="zh-CN" altLang="en-US" b="1" dirty="0">
                <a:solidFill>
                  <a:schemeClr val="accent1">
                    <a:lumMod val="75000"/>
                  </a:schemeClr>
                </a:solidFill>
                <a:latin typeface="微软雅黑" panose="020B0503020204020204" pitchFamily="34" charset="-122"/>
                <a:ea typeface="微软雅黑" panose="020B0503020204020204" pitchFamily="34" charset="-122"/>
              </a:rPr>
              <a:t>衡量科学研究绩效、跟踪科学发展趋势</a:t>
            </a:r>
          </a:p>
        </p:txBody>
      </p:sp>
      <p:pic>
        <p:nvPicPr>
          <p:cNvPr id="60" name="Picture 2" descr="C:\Users\Administrator\Desktop\14-16信息化建设\馆徽最终稿无留白.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45945641"/>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2"/>
          <a:stretch>
            <a:fillRect/>
          </a:stretch>
        </p:blipFill>
        <p:spPr>
          <a:xfrm>
            <a:off x="929560" y="1556640"/>
            <a:ext cx="4291625" cy="3053558"/>
          </a:xfrm>
          <a:prstGeom prst="rect">
            <a:avLst/>
          </a:prstGeom>
        </p:spPr>
      </p:pic>
      <p:sp>
        <p:nvSpPr>
          <p:cNvPr id="18" name="矩形 17"/>
          <p:cNvSpPr/>
          <p:nvPr/>
        </p:nvSpPr>
        <p:spPr>
          <a:xfrm>
            <a:off x="317262" y="1190396"/>
            <a:ext cx="738664" cy="2968341"/>
          </a:xfrm>
          <a:prstGeom prst="rect">
            <a:avLst/>
          </a:prstGeom>
        </p:spPr>
        <p:txBody>
          <a:bodyPr vert="eaVert" wrap="square">
            <a:spAutoFit/>
          </a:bodyPr>
          <a:lstStyle/>
          <a:p>
            <a:pPr algn="ctr"/>
            <a:r>
              <a:rPr lang="zh-CN" altLang="en-US" b="1" dirty="0">
                <a:solidFill>
                  <a:schemeClr val="accent1">
                    <a:lumMod val="75000"/>
                  </a:schemeClr>
                </a:solidFill>
                <a:latin typeface="微软雅黑" panose="020B0503020204020204" pitchFamily="34" charset="-122"/>
                <a:ea typeface="微软雅黑" panose="020B0503020204020204" pitchFamily="34" charset="-122"/>
              </a:rPr>
              <a:t>对外服务</a:t>
            </a:r>
            <a:endParaRPr lang="en-US" altLang="zh-CN" b="1" dirty="0">
              <a:solidFill>
                <a:schemeClr val="accent1">
                  <a:lumMod val="75000"/>
                </a:schemeClr>
              </a:solidFill>
              <a:latin typeface="微软雅黑" panose="020B0503020204020204" pitchFamily="34" charset="-122"/>
              <a:ea typeface="微软雅黑" panose="020B0503020204020204" pitchFamily="34" charset="-122"/>
            </a:endParaRPr>
          </a:p>
          <a:p>
            <a:pPr algn="ctr"/>
            <a:r>
              <a:rPr lang="zh-CN" altLang="en-US" b="1" dirty="0">
                <a:solidFill>
                  <a:srgbClr val="0070C0"/>
                </a:solidFill>
                <a:uFill>
                  <a:solidFill>
                    <a:srgbClr val="808080"/>
                  </a:solidFill>
                </a:uFill>
                <a:latin typeface="微软雅黑" panose="020B0503020204020204" pitchFamily="34" charset="-122"/>
                <a:ea typeface="微软雅黑" panose="020B0503020204020204" pitchFamily="34" charset="-122"/>
                <a:cs typeface="+mn-ea"/>
              </a:rPr>
              <a:t>支持</a:t>
            </a:r>
            <a:r>
              <a:rPr lang="zh-CN" altLang="en-US" b="1" dirty="0">
                <a:solidFill>
                  <a:srgbClr val="C00000"/>
                </a:solidFill>
                <a:uFill>
                  <a:solidFill>
                    <a:srgbClr val="808080"/>
                  </a:solidFill>
                </a:uFill>
                <a:latin typeface="微软雅黑" panose="020B0503020204020204" pitchFamily="34" charset="-122"/>
                <a:ea typeface="微软雅黑" panose="020B0503020204020204" pitchFamily="34" charset="-122"/>
                <a:cs typeface="+mn-ea"/>
              </a:rPr>
              <a:t>四川省</a:t>
            </a:r>
            <a:r>
              <a:rPr lang="zh-CN" altLang="en-US" b="1" dirty="0">
                <a:solidFill>
                  <a:srgbClr val="0070C0"/>
                </a:solidFill>
                <a:uFill>
                  <a:solidFill>
                    <a:srgbClr val="808080"/>
                  </a:solidFill>
                </a:uFill>
                <a:latin typeface="微软雅黑" panose="020B0503020204020204" pitchFamily="34" charset="-122"/>
                <a:ea typeface="微软雅黑" panose="020B0503020204020204" pitchFamily="34" charset="-122"/>
                <a:cs typeface="+mn-ea"/>
              </a:rPr>
              <a:t>双一流学科建设</a:t>
            </a:r>
            <a:endParaRPr lang="zh-CN" altLang="zh-CN" b="1" dirty="0">
              <a:solidFill>
                <a:srgbClr val="0070C0"/>
              </a:solidFill>
              <a:uFill>
                <a:solidFill>
                  <a:srgbClr val="808080"/>
                </a:solidFill>
              </a:uFill>
              <a:latin typeface="微软雅黑" panose="020B0503020204020204" pitchFamily="34" charset="-122"/>
              <a:ea typeface="微软雅黑" panose="020B0503020204020204" pitchFamily="34" charset="-122"/>
              <a:cs typeface="+mn-ea"/>
            </a:endParaRPr>
          </a:p>
        </p:txBody>
      </p:sp>
      <p:sp>
        <p:nvSpPr>
          <p:cNvPr id="19" name="矩形 18"/>
          <p:cNvSpPr/>
          <p:nvPr/>
        </p:nvSpPr>
        <p:spPr>
          <a:xfrm>
            <a:off x="1242474" y="899913"/>
            <a:ext cx="3893372" cy="323165"/>
          </a:xfrm>
          <a:prstGeom prst="rect">
            <a:avLst/>
          </a:prstGeom>
        </p:spPr>
        <p:txBody>
          <a:bodyPr wrap="square">
            <a:spAutoFit/>
          </a:bodyPr>
          <a:lstStyle/>
          <a:p>
            <a:pPr algn="ctr"/>
            <a:r>
              <a:rPr lang="zh-CN" altLang="en-US" sz="1500" dirty="0">
                <a:solidFill>
                  <a:srgbClr val="000000"/>
                </a:solidFill>
                <a:latin typeface="KaiTi" panose="02010609060101010101" pitchFamily="49" charset="-122"/>
                <a:ea typeface="KaiTi" panose="02010609060101010101" pitchFamily="49" charset="-122"/>
              </a:rPr>
              <a:t>省内高校</a:t>
            </a:r>
            <a:r>
              <a:rPr lang="en-US" altLang="zh-CN" sz="1500" dirty="0">
                <a:solidFill>
                  <a:srgbClr val="000000"/>
                </a:solidFill>
                <a:latin typeface="KaiTi" panose="02010609060101010101" pitchFamily="49" charset="-122"/>
                <a:ea typeface="KaiTi" panose="02010609060101010101" pitchFamily="49" charset="-122"/>
              </a:rPr>
              <a:t>ESI</a:t>
            </a:r>
            <a:r>
              <a:rPr lang="zh-CN" altLang="en-US" sz="1500" dirty="0">
                <a:solidFill>
                  <a:srgbClr val="000000"/>
                </a:solidFill>
                <a:latin typeface="KaiTi" panose="02010609060101010101" pitchFamily="49" charset="-122"/>
                <a:ea typeface="KaiTi" panose="02010609060101010101" pitchFamily="49" charset="-122"/>
              </a:rPr>
              <a:t>学科全方位扫描分析</a:t>
            </a:r>
          </a:p>
        </p:txBody>
      </p:sp>
      <p:sp>
        <p:nvSpPr>
          <p:cNvPr id="23" name="文本框 22"/>
          <p:cNvSpPr txBox="1"/>
          <p:nvPr/>
        </p:nvSpPr>
        <p:spPr>
          <a:xfrm>
            <a:off x="899002" y="4695044"/>
            <a:ext cx="4492376" cy="323165"/>
          </a:xfrm>
          <a:prstGeom prst="rect">
            <a:avLst/>
          </a:prstGeom>
          <a:noFill/>
        </p:spPr>
        <p:txBody>
          <a:bodyPr wrap="square" rtlCol="0">
            <a:spAutoFit/>
          </a:bodyPr>
          <a:lstStyle/>
          <a:p>
            <a:pPr algn="ctr"/>
            <a:r>
              <a:rPr lang="zh-CN" altLang="en-US" sz="1500" b="1" dirty="0">
                <a:solidFill>
                  <a:srgbClr val="C00000"/>
                </a:solidFill>
                <a:latin typeface="微软雅黑" panose="020B0503020204020204" pitchFamily="34" charset="-122"/>
                <a:ea typeface="微软雅黑" panose="020B0503020204020204" pitchFamily="34" charset="-122"/>
              </a:rPr>
              <a:t>西南医科大学、川北医学院临床医学相继进入</a:t>
            </a:r>
            <a:r>
              <a:rPr lang="en-US" altLang="zh-CN" sz="1500" b="1" dirty="0">
                <a:solidFill>
                  <a:srgbClr val="C00000"/>
                </a:solidFill>
                <a:latin typeface="微软雅黑" panose="020B0503020204020204" pitchFamily="34" charset="-122"/>
                <a:ea typeface="微软雅黑" panose="020B0503020204020204" pitchFamily="34" charset="-122"/>
              </a:rPr>
              <a:t>ESI</a:t>
            </a:r>
            <a:endParaRPr lang="zh-CN" altLang="en-US" sz="1500" b="1" dirty="0">
              <a:solidFill>
                <a:srgbClr val="C00000"/>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cxnSp>
        <p:nvCxnSpPr>
          <p:cNvPr id="42" name="直接连接符 41"/>
          <p:cNvCxnSpPr/>
          <p:nvPr/>
        </p:nvCxnSpPr>
        <p:spPr>
          <a:xfrm flipV="1">
            <a:off x="1178128" y="843022"/>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1055926"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1.2</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基于</a:t>
            </a:r>
            <a:r>
              <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ESI</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的</a:t>
            </a:r>
            <a:r>
              <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学科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态势发展分析与</a:t>
            </a:r>
            <a:r>
              <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评估</a:t>
            </a:r>
          </a:p>
        </p:txBody>
      </p:sp>
      <p:pic>
        <p:nvPicPr>
          <p:cNvPr id="44" name="图片 43"/>
          <p:cNvPicPr/>
          <p:nvPr/>
        </p:nvPicPr>
        <p:blipFill>
          <a:blip r:embed="rId3" cstate="print"/>
          <a:srcRect/>
          <a:stretch>
            <a:fillRect/>
          </a:stretch>
        </p:blipFill>
        <p:spPr bwMode="auto">
          <a:xfrm>
            <a:off x="5322395" y="955456"/>
            <a:ext cx="3604513" cy="2403673"/>
          </a:xfrm>
          <a:prstGeom prst="rect">
            <a:avLst/>
          </a:prstGeom>
          <a:ln>
            <a:noFill/>
          </a:ln>
          <a:effectLst>
            <a:outerShdw blurRad="292100" dist="139700" dir="2700000" algn="tl" rotWithShape="0">
              <a:srgbClr val="333333">
                <a:alpha val="65000"/>
              </a:srgbClr>
            </a:outerShdw>
          </a:effectLst>
        </p:spPr>
      </p:pic>
      <p:grpSp>
        <p:nvGrpSpPr>
          <p:cNvPr id="3" name="组合 2"/>
          <p:cNvGrpSpPr/>
          <p:nvPr/>
        </p:nvGrpSpPr>
        <p:grpSpPr>
          <a:xfrm>
            <a:off x="5460362" y="3496279"/>
            <a:ext cx="3387990" cy="1459676"/>
            <a:chOff x="7280482" y="4660646"/>
            <a:chExt cx="4517320" cy="1946235"/>
          </a:xfrm>
        </p:grpSpPr>
        <p:pic>
          <p:nvPicPr>
            <p:cNvPr id="20" name="图片 19"/>
            <p:cNvPicPr>
              <a:picLocks/>
            </p:cNvPicPr>
            <p:nvPr/>
          </p:nvPicPr>
          <p:blipFill>
            <a:blip r:embed="rId4" cstate="print"/>
            <a:stretch>
              <a:fillRect/>
            </a:stretch>
          </p:blipFill>
          <p:spPr>
            <a:xfrm>
              <a:off x="10296722" y="4660646"/>
              <a:ext cx="1501080" cy="1923692"/>
            </a:xfrm>
            <a:prstGeom prst="rect">
              <a:avLst/>
            </a:prstGeom>
            <a:ln>
              <a:noFill/>
            </a:ln>
            <a:effectLst>
              <a:outerShdw blurRad="292100" dist="139700" dir="2700000" algn="tl" rotWithShape="0">
                <a:srgbClr val="333333">
                  <a:alpha val="65000"/>
                </a:srgbClr>
              </a:outerShdw>
            </a:effectLst>
          </p:spPr>
        </p:pic>
        <p:pic>
          <p:nvPicPr>
            <p:cNvPr id="21" name="图片 20"/>
            <p:cNvPicPr>
              <a:picLocks/>
            </p:cNvPicPr>
            <p:nvPr/>
          </p:nvPicPr>
          <p:blipFill>
            <a:blip r:embed="rId5" cstate="print"/>
            <a:stretch>
              <a:fillRect/>
            </a:stretch>
          </p:blipFill>
          <p:spPr>
            <a:xfrm>
              <a:off x="9431561" y="4660646"/>
              <a:ext cx="1454726" cy="1923692"/>
            </a:xfrm>
            <a:prstGeom prst="rect">
              <a:avLst/>
            </a:prstGeom>
            <a:ln>
              <a:noFill/>
            </a:ln>
            <a:effectLst>
              <a:outerShdw blurRad="292100" dist="139700" dir="2700000" algn="tl" rotWithShape="0">
                <a:srgbClr val="333333">
                  <a:alpha val="65000"/>
                </a:srgbClr>
              </a:outerShdw>
            </a:effectLst>
          </p:spPr>
        </p:pic>
        <p:pic>
          <p:nvPicPr>
            <p:cNvPr id="22" name="图片 21"/>
            <p:cNvPicPr>
              <a:picLocks/>
            </p:cNvPicPr>
            <p:nvPr/>
          </p:nvPicPr>
          <p:blipFill>
            <a:blip r:embed="rId6" cstate="print"/>
            <a:stretch>
              <a:fillRect/>
            </a:stretch>
          </p:blipFill>
          <p:spPr>
            <a:xfrm>
              <a:off x="8530332" y="4660646"/>
              <a:ext cx="1400364" cy="1934851"/>
            </a:xfrm>
            <a:prstGeom prst="rect">
              <a:avLst/>
            </a:prstGeom>
            <a:ln>
              <a:noFill/>
            </a:ln>
            <a:effectLst>
              <a:outerShdw blurRad="292100" dist="139700" dir="2700000" algn="tl" rotWithShape="0">
                <a:srgbClr val="333333">
                  <a:alpha val="65000"/>
                </a:srgbClr>
              </a:outerShdw>
            </a:effectLst>
          </p:spPr>
        </p:pic>
        <p:pic>
          <p:nvPicPr>
            <p:cNvPr id="45" name="图片 44"/>
            <p:cNvPicPr>
              <a:picLocks noChangeAspect="1"/>
            </p:cNvPicPr>
            <p:nvPr/>
          </p:nvPicPr>
          <p:blipFill>
            <a:blip r:embed="rId7" cstate="print"/>
            <a:stretch>
              <a:fillRect/>
            </a:stretch>
          </p:blipFill>
          <p:spPr>
            <a:xfrm>
              <a:off x="7280482" y="4660646"/>
              <a:ext cx="1554110" cy="1946235"/>
            </a:xfrm>
            <a:prstGeom prst="rect">
              <a:avLst/>
            </a:prstGeom>
            <a:ln>
              <a:noFill/>
            </a:ln>
            <a:effectLst>
              <a:outerShdw blurRad="292100" dist="139700" dir="2700000" algn="tl" rotWithShape="0">
                <a:srgbClr val="333333">
                  <a:alpha val="65000"/>
                </a:srgbClr>
              </a:outerShdw>
            </a:effectLst>
          </p:spPr>
        </p:pic>
      </p:grpSp>
      <p:sp>
        <p:nvSpPr>
          <p:cNvPr id="4" name="矩形 3"/>
          <p:cNvSpPr/>
          <p:nvPr/>
        </p:nvSpPr>
        <p:spPr>
          <a:xfrm>
            <a:off x="1745752" y="1185282"/>
            <a:ext cx="2924934" cy="352019"/>
          </a:xfrm>
          <a:prstGeom prst="rect">
            <a:avLst/>
          </a:prstGeom>
        </p:spPr>
        <p:txBody>
          <a:bodyPr wrap="square">
            <a:spAutoFit/>
          </a:bodyPr>
          <a:lstStyle/>
          <a:p>
            <a:pPr>
              <a:lnSpc>
                <a:spcPct val="125000"/>
              </a:lnSpc>
            </a:pPr>
            <a:r>
              <a:rPr lang="zh-CN" altLang="en-US" sz="1350" b="1" dirty="0">
                <a:solidFill>
                  <a:schemeClr val="accent1">
                    <a:lumMod val="50000"/>
                  </a:schemeClr>
                </a:solidFill>
                <a:latin typeface="微软雅黑" panose="020B0503020204020204" pitchFamily="34" charset="-122"/>
                <a:ea typeface="微软雅黑" panose="020B0503020204020204" pitchFamily="34" charset="-122"/>
              </a:rPr>
              <a:t>综合对比</a:t>
            </a:r>
            <a:r>
              <a:rPr lang="en-US" altLang="zh-CN" sz="1350" b="1" dirty="0">
                <a:solidFill>
                  <a:schemeClr val="accent1">
                    <a:lumMod val="50000"/>
                  </a:schemeClr>
                </a:solidFill>
                <a:latin typeface="微软雅黑" panose="020B0503020204020204" pitchFamily="34" charset="-122"/>
                <a:ea typeface="微软雅黑" panose="020B0503020204020204" pitchFamily="34" charset="-122"/>
              </a:rPr>
              <a:t>  </a:t>
            </a:r>
            <a:r>
              <a:rPr lang="zh-CN" altLang="en-US" sz="1350" b="1" dirty="0">
                <a:solidFill>
                  <a:schemeClr val="accent1">
                    <a:lumMod val="50000"/>
                  </a:schemeClr>
                </a:solidFill>
                <a:latin typeface="微软雅黑" panose="020B0503020204020204" pitchFamily="34" charset="-122"/>
                <a:ea typeface="微软雅黑" panose="020B0503020204020204" pitchFamily="34" charset="-122"/>
              </a:rPr>
              <a:t>梯队划分  潜力学科挖掘</a:t>
            </a:r>
            <a:endParaRPr lang="en-US" altLang="zh-CN" sz="1350" b="1" dirty="0">
              <a:solidFill>
                <a:schemeClr val="accent1">
                  <a:lumMod val="50000"/>
                </a:schemeClr>
              </a:solidFill>
              <a:latin typeface="微软雅黑" panose="020B0503020204020204" pitchFamily="34" charset="-122"/>
              <a:ea typeface="微软雅黑" panose="020B0503020204020204" pitchFamily="34" charset="-122"/>
            </a:endParaRPr>
          </a:p>
        </p:txBody>
      </p:sp>
      <p:pic>
        <p:nvPicPr>
          <p:cNvPr id="16" name="Picture 2" descr="C:\Users\Administrator\Desktop\14-16信息化建设\馆徽最终稿无留白.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1188410"/>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46313" y="1171850"/>
            <a:ext cx="423482" cy="2400657"/>
          </a:xfrm>
          <a:prstGeom prst="rect">
            <a:avLst/>
          </a:prstGeom>
        </p:spPr>
        <p:txBody>
          <a:bodyPr wrap="square">
            <a:spAutoFit/>
          </a:bodyPr>
          <a:lstStyle/>
          <a:p>
            <a:r>
              <a:rPr lang="zh-CN" altLang="en-US" sz="1500" dirty="0">
                <a:solidFill>
                  <a:srgbClr val="C00000"/>
                </a:solidFill>
                <a:latin typeface="微软雅黑" panose="020B0503020204020204" pitchFamily="34" charset="-122"/>
                <a:ea typeface="微软雅黑" panose="020B0503020204020204" pitchFamily="34" charset="-122"/>
              </a:rPr>
              <a:t>定标比超</a:t>
            </a:r>
            <a:endParaRPr lang="en-US" altLang="zh-CN" sz="1500" dirty="0">
              <a:solidFill>
                <a:srgbClr val="C00000"/>
              </a:solidFill>
              <a:latin typeface="微软雅黑" panose="020B0503020204020204" pitchFamily="34" charset="-122"/>
              <a:ea typeface="微软雅黑" panose="020B0503020204020204" pitchFamily="34" charset="-122"/>
            </a:endParaRPr>
          </a:p>
          <a:p>
            <a:r>
              <a:rPr lang="zh-CN" altLang="en-US" sz="1500" dirty="0">
                <a:solidFill>
                  <a:srgbClr val="C00000"/>
                </a:solidFill>
                <a:latin typeface="微软雅黑" panose="020B0503020204020204" pitchFamily="34" charset="-122"/>
                <a:ea typeface="微软雅黑" panose="020B0503020204020204" pitchFamily="34" charset="-122"/>
              </a:rPr>
              <a:t>世界</a:t>
            </a:r>
            <a:endParaRPr lang="en-US" altLang="zh-CN" sz="1500" dirty="0">
              <a:solidFill>
                <a:srgbClr val="C00000"/>
              </a:solidFill>
              <a:latin typeface="微软雅黑" panose="020B0503020204020204" pitchFamily="34" charset="-122"/>
              <a:ea typeface="微软雅黑" panose="020B0503020204020204" pitchFamily="34" charset="-122"/>
            </a:endParaRPr>
          </a:p>
          <a:p>
            <a:r>
              <a:rPr lang="zh-CN" altLang="en-US" sz="1500" dirty="0">
                <a:solidFill>
                  <a:srgbClr val="C00000"/>
                </a:solidFill>
                <a:latin typeface="微软雅黑" panose="020B0503020204020204" pitchFamily="34" charset="-122"/>
                <a:ea typeface="微软雅黑" panose="020B0503020204020204" pitchFamily="34" charset="-122"/>
              </a:rPr>
              <a:t>一</a:t>
            </a:r>
            <a:endParaRPr lang="en-US" altLang="zh-CN" sz="1500" dirty="0">
              <a:solidFill>
                <a:srgbClr val="C00000"/>
              </a:solidFill>
              <a:latin typeface="微软雅黑" panose="020B0503020204020204" pitchFamily="34" charset="-122"/>
              <a:ea typeface="微软雅黑" panose="020B0503020204020204" pitchFamily="34" charset="-122"/>
            </a:endParaRPr>
          </a:p>
          <a:p>
            <a:r>
              <a:rPr lang="zh-CN" altLang="en-US" sz="1500" dirty="0">
                <a:solidFill>
                  <a:srgbClr val="C00000"/>
                </a:solidFill>
                <a:latin typeface="微软雅黑" panose="020B0503020204020204" pitchFamily="34" charset="-122"/>
                <a:ea typeface="微软雅黑" panose="020B0503020204020204" pitchFamily="34" charset="-122"/>
              </a:rPr>
              <a:t>流学科</a:t>
            </a:r>
            <a:endParaRPr lang="en-US" altLang="zh-CN" sz="1500" dirty="0">
              <a:solidFill>
                <a:srgbClr val="C00000"/>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sp>
        <p:nvSpPr>
          <p:cNvPr id="60" name="文本框 59"/>
          <p:cNvSpPr txBox="1"/>
          <p:nvPr/>
        </p:nvSpPr>
        <p:spPr>
          <a:xfrm>
            <a:off x="451660" y="3979811"/>
            <a:ext cx="5294591" cy="1027204"/>
          </a:xfrm>
          <a:prstGeom prst="rect">
            <a:avLst/>
          </a:prstGeom>
          <a:noFill/>
          <a:ln w="15875">
            <a:noFill/>
          </a:ln>
        </p:spPr>
        <p:txBody>
          <a:bodyPr wrap="square" rtlCol="0">
            <a:spAutoFit/>
          </a:bodyPr>
          <a:lstStyle/>
          <a:p>
            <a:pPr>
              <a:lnSpc>
                <a:spcPct val="150000"/>
              </a:lnSpc>
            </a:pPr>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建立</a:t>
            </a:r>
            <a:r>
              <a:rPr lang="zh-CN" altLang="en-US" sz="1350" b="1" dirty="0">
                <a:solidFill>
                  <a:srgbClr val="C00000"/>
                </a:solidFill>
                <a:latin typeface="微软雅黑" panose="020B0503020204020204" pitchFamily="34" charset="-122"/>
                <a:ea typeface="微软雅黑" panose="020B0503020204020204" pitchFamily="34" charset="-122"/>
                <a:cs typeface="STHeiti Light" charset="-122"/>
              </a:rPr>
              <a:t>“电子信息学科”世界大学排名</a:t>
            </a:r>
            <a:r>
              <a:rPr lang="zh-CN" altLang="en-US" sz="1350" b="1" dirty="0">
                <a:solidFill>
                  <a:schemeClr val="accent5">
                    <a:lumMod val="75000"/>
                  </a:schemeClr>
                </a:solidFill>
                <a:latin typeface="微软雅黑" panose="020B0503020204020204" pitchFamily="34" charset="-122"/>
                <a:ea typeface="微软雅黑" panose="020B0503020204020204" pitchFamily="34" charset="-122"/>
                <a:cs typeface="STHeiti Light" charset="-122"/>
              </a:rPr>
              <a:t>评估指标，</a:t>
            </a:r>
            <a:r>
              <a:rPr lang="zh-CN" altLang="en-US" sz="1350" b="1" dirty="0">
                <a:solidFill>
                  <a:schemeClr val="accent5">
                    <a:lumMod val="75000"/>
                  </a:schemeClr>
                </a:solidFill>
                <a:latin typeface="微软雅黑" panose="020B0503020204020204" pitchFamily="34" charset="-122"/>
                <a:ea typeface="微软雅黑" panose="020B0503020204020204" pitchFamily="34" charset="-122"/>
              </a:rPr>
              <a:t>分析我校在电子信息学科领域的优势与不足，与世界一流大学的差距及未来的发展方向，为学校推进世界一流大学和一流学科建设提供了决策参考。</a:t>
            </a:r>
          </a:p>
        </p:txBody>
      </p:sp>
      <p:graphicFrame>
        <p:nvGraphicFramePr>
          <p:cNvPr id="62" name="图示 61"/>
          <p:cNvGraphicFramePr/>
          <p:nvPr>
            <p:extLst>
              <p:ext uri="{D42A27DB-BD31-4B8C-83A1-F6EECF244321}">
                <p14:modId xmlns:p14="http://schemas.microsoft.com/office/powerpoint/2010/main" val="897895902"/>
              </p:ext>
            </p:extLst>
          </p:nvPr>
        </p:nvGraphicFramePr>
        <p:xfrm>
          <a:off x="1337533" y="998854"/>
          <a:ext cx="2390729" cy="255856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64" name="直接连接符 63"/>
          <p:cNvCxnSpPr/>
          <p:nvPr/>
        </p:nvCxnSpPr>
        <p:spPr>
          <a:xfrm>
            <a:off x="560481" y="3864832"/>
            <a:ext cx="799865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878249" y="1742168"/>
            <a:ext cx="416020" cy="923330"/>
          </a:xfrm>
          <a:prstGeom prst="rect">
            <a:avLst/>
          </a:prstGeom>
        </p:spPr>
        <p:txBody>
          <a:bodyPr wrap="square">
            <a:spAutoFit/>
          </a:bodyPr>
          <a:lstStyle/>
          <a:p>
            <a:r>
              <a:rPr lang="zh-CN" altLang="en-US" sz="1350" dirty="0">
                <a:solidFill>
                  <a:srgbClr val="000000"/>
                </a:solidFill>
                <a:latin typeface="KaiTi" panose="02010609060101010101" pitchFamily="49" charset="-122"/>
                <a:ea typeface="KaiTi" panose="02010609060101010101" pitchFamily="49" charset="-122"/>
              </a:rPr>
              <a:t>研究思路</a:t>
            </a:r>
          </a:p>
        </p:txBody>
      </p:sp>
      <p:sp>
        <p:nvSpPr>
          <p:cNvPr id="26" name="文本框 25"/>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cxnSp>
        <p:nvCxnSpPr>
          <p:cNvPr id="27" name="直接连接符 26"/>
          <p:cNvCxnSpPr/>
          <p:nvPr/>
        </p:nvCxnSpPr>
        <p:spPr>
          <a:xfrm flipV="1">
            <a:off x="1178128" y="843022"/>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311185" y="196280"/>
            <a:ext cx="7229521" cy="438582"/>
          </a:xfrm>
          <a:prstGeom prst="rect">
            <a:avLst/>
          </a:prstGeom>
        </p:spPr>
        <p:txBody>
          <a:bodyPr vert="horz" wrap="square">
            <a:spAutoFit/>
          </a:bodyPr>
          <a:lstStyle/>
          <a:p>
            <a:pPr algn="just">
              <a:lnSpc>
                <a:spcPct val="125000"/>
              </a:lnSpc>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1.3</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学科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领域世界大学排名分析</a:t>
            </a:r>
            <a:endPar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9" name="Picture 2"/>
          <p:cNvPicPr>
            <a:picLocks noChangeAspect="1" noChangeArrowheads="1"/>
          </p:cNvPicPr>
          <p:nvPr/>
        </p:nvPicPr>
        <p:blipFill>
          <a:blip r:embed="rId8"/>
          <a:srcRect/>
          <a:stretch>
            <a:fillRect/>
          </a:stretch>
        </p:blipFill>
        <p:spPr bwMode="auto">
          <a:xfrm>
            <a:off x="4610403" y="1204482"/>
            <a:ext cx="4296316" cy="2213125"/>
          </a:xfrm>
          <a:prstGeom prst="rect">
            <a:avLst/>
          </a:prstGeom>
          <a:noFill/>
          <a:ln w="9525">
            <a:noFill/>
            <a:miter lim="800000"/>
            <a:headEnd/>
            <a:tailEnd/>
          </a:ln>
          <a:effectLst/>
        </p:spPr>
      </p:pic>
      <p:pic>
        <p:nvPicPr>
          <p:cNvPr id="32" name="Picture 3"/>
          <p:cNvPicPr>
            <a:picLocks noChangeAspect="1" noChangeArrowheads="1"/>
          </p:cNvPicPr>
          <p:nvPr/>
        </p:nvPicPr>
        <p:blipFill>
          <a:blip r:embed="rId9"/>
          <a:srcRect/>
          <a:stretch>
            <a:fillRect/>
          </a:stretch>
        </p:blipFill>
        <p:spPr bwMode="auto">
          <a:xfrm>
            <a:off x="5746251" y="3409049"/>
            <a:ext cx="3160468" cy="1641124"/>
          </a:xfrm>
          <a:prstGeom prst="rect">
            <a:avLst/>
          </a:prstGeom>
          <a:noFill/>
          <a:ln w="9525">
            <a:solidFill>
              <a:schemeClr val="accent5">
                <a:lumMod val="60000"/>
                <a:lumOff val="40000"/>
              </a:schemeClr>
            </a:solidFill>
            <a:prstDash val="sysDot"/>
            <a:miter lim="800000"/>
            <a:headEnd/>
            <a:tailEnd/>
          </a:ln>
          <a:effectLst/>
        </p:spPr>
      </p:pic>
      <p:sp>
        <p:nvSpPr>
          <p:cNvPr id="35" name="矩形 34"/>
          <p:cNvSpPr/>
          <p:nvPr/>
        </p:nvSpPr>
        <p:spPr>
          <a:xfrm>
            <a:off x="3908234" y="3587832"/>
            <a:ext cx="1829347" cy="300082"/>
          </a:xfrm>
          <a:prstGeom prst="rect">
            <a:avLst/>
          </a:prstGeom>
        </p:spPr>
        <p:txBody>
          <a:bodyPr wrap="none">
            <a:spAutoFit/>
          </a:bodyPr>
          <a:lstStyle/>
          <a:p>
            <a:r>
              <a:rPr lang="en-US" altLang="zh-CN" sz="1350" b="1" dirty="0">
                <a:solidFill>
                  <a:srgbClr val="000000"/>
                </a:solidFill>
                <a:latin typeface="KaiTi" panose="02010609060101010101" pitchFamily="49" charset="-122"/>
                <a:ea typeface="KaiTi" panose="02010609060101010101" pitchFamily="49" charset="-122"/>
              </a:rPr>
              <a:t>TOP</a:t>
            </a:r>
            <a:r>
              <a:rPr lang="zh-CN" altLang="en-US" sz="1350" b="1" dirty="0">
                <a:solidFill>
                  <a:srgbClr val="000000"/>
                </a:solidFill>
                <a:latin typeface="KaiTi" panose="02010609060101010101" pitchFamily="49" charset="-122"/>
                <a:ea typeface="KaiTi" panose="02010609060101010101" pitchFamily="49" charset="-122"/>
              </a:rPr>
              <a:t>中国大学指标分析</a:t>
            </a:r>
          </a:p>
        </p:txBody>
      </p:sp>
      <p:sp>
        <p:nvSpPr>
          <p:cNvPr id="37" name="矩形 36"/>
          <p:cNvSpPr/>
          <p:nvPr/>
        </p:nvSpPr>
        <p:spPr>
          <a:xfrm>
            <a:off x="5406016" y="880302"/>
            <a:ext cx="2954655" cy="300082"/>
          </a:xfrm>
          <a:prstGeom prst="rect">
            <a:avLst/>
          </a:prstGeom>
        </p:spPr>
        <p:txBody>
          <a:bodyPr wrap="none">
            <a:spAutoFit/>
          </a:bodyPr>
          <a:lstStyle/>
          <a:p>
            <a:r>
              <a:rPr lang="zh-CN" altLang="en-US" sz="1350" b="1" dirty="0">
                <a:solidFill>
                  <a:srgbClr val="000000"/>
                </a:solidFill>
                <a:latin typeface="KaiTi" panose="02010609060101010101" pitchFamily="49" charset="-122"/>
                <a:ea typeface="KaiTi" panose="02010609060101010101" pitchFamily="49" charset="-122"/>
              </a:rPr>
              <a:t>与国内一流与世界一流指标差距分析</a:t>
            </a:r>
          </a:p>
        </p:txBody>
      </p:sp>
      <p:pic>
        <p:nvPicPr>
          <p:cNvPr id="15" name="Picture 2" descr="C:\Users\Administrator\Desktop\14-16信息化建设\馆徽最终稿无留白.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8871528"/>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1259952" y="945401"/>
            <a:ext cx="3068835" cy="300082"/>
          </a:xfrm>
          <a:prstGeom prst="rect">
            <a:avLst/>
          </a:prstGeom>
        </p:spPr>
        <p:txBody>
          <a:bodyPr wrap="square">
            <a:spAutoFit/>
          </a:bodyPr>
          <a:lstStyle/>
          <a:p>
            <a:pPr algn="ctr"/>
            <a:r>
              <a:rPr lang="zh-CN" altLang="en-US" sz="1350" dirty="0">
                <a:solidFill>
                  <a:schemeClr val="accent1">
                    <a:lumMod val="75000"/>
                  </a:schemeClr>
                </a:solidFill>
                <a:latin typeface="微软雅黑" panose="020B0503020204020204" pitchFamily="34" charset="-122"/>
                <a:ea typeface="微软雅黑" panose="020B0503020204020204" pitchFamily="34" charset="-122"/>
              </a:rPr>
              <a:t>潜力学者遴选</a:t>
            </a:r>
            <a:endParaRPr lang="en-US" altLang="zh-CN" sz="135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5702981" y="850667"/>
            <a:ext cx="2033125" cy="300082"/>
          </a:xfrm>
          <a:prstGeom prst="rect">
            <a:avLst/>
          </a:prstGeom>
        </p:spPr>
        <p:txBody>
          <a:bodyPr wrap="square">
            <a:spAutoFit/>
          </a:bodyPr>
          <a:lstStyle>
            <a:defPPr>
              <a:defRPr lang="zh-CN"/>
            </a:defPPr>
            <a:lvl1pPr algn="ctr">
              <a:defRPr sz="2000">
                <a:solidFill>
                  <a:srgbClr val="C00000"/>
                </a:solidFill>
                <a:latin typeface="微软雅黑" panose="020B0503020204020204" pitchFamily="34" charset="-122"/>
                <a:ea typeface="微软雅黑" panose="020B0503020204020204" pitchFamily="34" charset="-122"/>
              </a:defRPr>
            </a:lvl1pPr>
          </a:lstStyle>
          <a:p>
            <a:r>
              <a:rPr lang="zh-CN" altLang="en-US" sz="1350" dirty="0">
                <a:solidFill>
                  <a:schemeClr val="accent1">
                    <a:lumMod val="75000"/>
                  </a:schemeClr>
                </a:solidFill>
              </a:rPr>
              <a:t>人才评估</a:t>
            </a:r>
          </a:p>
        </p:txBody>
      </p:sp>
      <p:grpSp>
        <p:nvGrpSpPr>
          <p:cNvPr id="104" name="组合 103"/>
          <p:cNvGrpSpPr/>
          <p:nvPr/>
        </p:nvGrpSpPr>
        <p:grpSpPr>
          <a:xfrm>
            <a:off x="1099409" y="1391288"/>
            <a:ext cx="3343481" cy="1655707"/>
            <a:chOff x="203263" y="0"/>
            <a:chExt cx="3734092" cy="1748902"/>
          </a:xfrm>
        </p:grpSpPr>
        <p:sp>
          <p:nvSpPr>
            <p:cNvPr id="105" name="文本框 2"/>
            <p:cNvSpPr txBox="1">
              <a:spLocks noChangeArrowheads="1"/>
            </p:cNvSpPr>
            <p:nvPr/>
          </p:nvSpPr>
          <p:spPr bwMode="auto">
            <a:xfrm>
              <a:off x="993159" y="595817"/>
              <a:ext cx="967492" cy="243825"/>
            </a:xfrm>
            <a:prstGeom prst="rect">
              <a:avLst/>
            </a:prstGeom>
            <a:noFill/>
            <a:ln w="9525">
              <a:noFill/>
              <a:miter lim="800000"/>
              <a:headEnd/>
              <a:tailEnd/>
            </a:ln>
          </p:spPr>
          <p:txBody>
            <a:bodyPr rot="0" vert="horz" wrap="square" lIns="68580" tIns="34290" rIns="68580" bIns="34290" anchor="t" anchorCtr="0">
              <a:spAutoFit/>
            </a:bodyPr>
            <a:lstStyle/>
            <a:p>
              <a:pPr algn="just"/>
              <a:r>
                <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高产低被引</a:t>
              </a:r>
            </a:p>
          </p:txBody>
        </p:sp>
        <p:grpSp>
          <p:nvGrpSpPr>
            <p:cNvPr id="106" name="组合 105"/>
            <p:cNvGrpSpPr/>
            <p:nvPr/>
          </p:nvGrpSpPr>
          <p:grpSpPr>
            <a:xfrm>
              <a:off x="292963" y="328474"/>
              <a:ext cx="2814222" cy="1420428"/>
              <a:chOff x="0" y="0"/>
              <a:chExt cx="2814222" cy="1420428"/>
            </a:xfrm>
          </p:grpSpPr>
          <p:cxnSp>
            <p:nvCxnSpPr>
              <p:cNvPr id="114" name="直接箭头连接符 113"/>
              <p:cNvCxnSpPr/>
              <p:nvPr/>
            </p:nvCxnSpPr>
            <p:spPr>
              <a:xfrm flipV="1">
                <a:off x="0" y="1038687"/>
                <a:ext cx="2814222" cy="88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5" name="直接箭头连接符 114"/>
              <p:cNvCxnSpPr/>
              <p:nvPr/>
            </p:nvCxnSpPr>
            <p:spPr>
              <a:xfrm flipH="1" flipV="1">
                <a:off x="577049" y="0"/>
                <a:ext cx="0" cy="14204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16" name="直接连接符 115"/>
              <p:cNvCxnSpPr/>
              <p:nvPr/>
            </p:nvCxnSpPr>
            <p:spPr>
              <a:xfrm flipV="1">
                <a:off x="594804" y="585926"/>
                <a:ext cx="2077985" cy="0"/>
              </a:xfrm>
              <a:prstGeom prst="line">
                <a:avLst/>
              </a:prstGeom>
            </p:spPr>
            <p:style>
              <a:lnRef idx="1">
                <a:schemeClr val="dk1"/>
              </a:lnRef>
              <a:fillRef idx="0">
                <a:schemeClr val="dk1"/>
              </a:fillRef>
              <a:effectRef idx="0">
                <a:schemeClr val="dk1"/>
              </a:effectRef>
              <a:fontRef idx="minor">
                <a:schemeClr val="tx1"/>
              </a:fontRef>
            </p:style>
          </p:cxnSp>
          <p:cxnSp>
            <p:nvCxnSpPr>
              <p:cNvPr id="117" name="直接连接符 116"/>
              <p:cNvCxnSpPr/>
              <p:nvPr/>
            </p:nvCxnSpPr>
            <p:spPr>
              <a:xfrm>
                <a:off x="1624351" y="186398"/>
                <a:ext cx="0" cy="861078"/>
              </a:xfrm>
              <a:prstGeom prst="line">
                <a:avLst/>
              </a:prstGeom>
            </p:spPr>
            <p:style>
              <a:lnRef idx="1">
                <a:schemeClr val="dk1"/>
              </a:lnRef>
              <a:fillRef idx="0">
                <a:schemeClr val="dk1"/>
              </a:fillRef>
              <a:effectRef idx="0">
                <a:schemeClr val="dk1"/>
              </a:effectRef>
              <a:fontRef idx="minor">
                <a:schemeClr val="tx1"/>
              </a:fontRef>
            </p:style>
          </p:cxnSp>
        </p:grpSp>
        <p:sp>
          <p:nvSpPr>
            <p:cNvPr id="107" name="文本框 2"/>
            <p:cNvSpPr txBox="1">
              <a:spLocks noChangeArrowheads="1"/>
            </p:cNvSpPr>
            <p:nvPr/>
          </p:nvSpPr>
          <p:spPr bwMode="auto">
            <a:xfrm>
              <a:off x="1936398" y="514872"/>
              <a:ext cx="1019643" cy="389890"/>
            </a:xfrm>
            <a:prstGeom prst="rect">
              <a:avLst/>
            </a:prstGeom>
            <a:solidFill>
              <a:schemeClr val="accent2"/>
            </a:solidFill>
            <a:ln w="9525">
              <a:noFill/>
              <a:miter lim="800000"/>
              <a:headEnd/>
              <a:tailEnd/>
            </a:ln>
          </p:spPr>
          <p:txBody>
            <a:bodyPr rot="0" vert="horz" wrap="square" lIns="68580" tIns="34290" rIns="68580" bIns="34290" anchor="ctr" anchorCtr="0">
              <a:noAutofit/>
            </a:bodyPr>
            <a:lstStyle/>
            <a:p>
              <a:pPr algn="ctr"/>
              <a:r>
                <a:rPr lang="zh-CN" altLang="en-US" sz="1050" b="1" kern="100" dirty="0">
                  <a:solidFill>
                    <a:schemeClr val="bg1"/>
                  </a:solidFill>
                  <a:latin typeface="Calibri" panose="020F0502020204030204" pitchFamily="34" charset="0"/>
                  <a:ea typeface="宋体" panose="02010600030101010101" pitchFamily="2" charset="-122"/>
                  <a:cs typeface="Times New Roman" panose="02020603050405020304" pitchFamily="18" charset="0"/>
                </a:rPr>
                <a:t>高产高被引</a:t>
              </a:r>
            </a:p>
          </p:txBody>
        </p:sp>
        <p:sp>
          <p:nvSpPr>
            <p:cNvPr id="108" name="文本框 2"/>
            <p:cNvSpPr txBox="1">
              <a:spLocks noChangeArrowheads="1"/>
            </p:cNvSpPr>
            <p:nvPr/>
          </p:nvSpPr>
          <p:spPr bwMode="auto">
            <a:xfrm>
              <a:off x="986113" y="1027705"/>
              <a:ext cx="921897" cy="243825"/>
            </a:xfrm>
            <a:prstGeom prst="rect">
              <a:avLst/>
            </a:prstGeom>
            <a:noFill/>
            <a:ln w="9525">
              <a:noFill/>
              <a:miter lim="800000"/>
              <a:headEnd/>
              <a:tailEnd/>
            </a:ln>
          </p:spPr>
          <p:txBody>
            <a:bodyPr rot="0" vert="horz" wrap="square" lIns="68580" tIns="34290" rIns="68580" bIns="34290" anchor="t" anchorCtr="0">
              <a:spAutoFit/>
            </a:bodyPr>
            <a:lstStyle/>
            <a:p>
              <a:pPr algn="just"/>
              <a:r>
                <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低产低被引</a:t>
              </a:r>
            </a:p>
          </p:txBody>
        </p:sp>
        <p:sp>
          <p:nvSpPr>
            <p:cNvPr id="109" name="文本框 2"/>
            <p:cNvSpPr txBox="1">
              <a:spLocks noChangeArrowheads="1"/>
            </p:cNvSpPr>
            <p:nvPr/>
          </p:nvSpPr>
          <p:spPr bwMode="auto">
            <a:xfrm>
              <a:off x="1926455" y="949911"/>
              <a:ext cx="1020445" cy="399415"/>
            </a:xfrm>
            <a:prstGeom prst="rect">
              <a:avLst/>
            </a:prstGeom>
            <a:solidFill>
              <a:schemeClr val="accent2"/>
            </a:solidFill>
            <a:ln w="9525">
              <a:noFill/>
              <a:miter lim="800000"/>
              <a:headEnd/>
              <a:tailEnd/>
            </a:ln>
          </p:spPr>
          <p:txBody>
            <a:bodyPr rot="0" vert="horz" wrap="square" lIns="68580" tIns="34290" rIns="68580" bIns="34290" anchor="ctr" anchorCtr="0">
              <a:noAutofit/>
            </a:bodyPr>
            <a:lstStyle/>
            <a:p>
              <a:pPr algn="ctr"/>
              <a:r>
                <a:rPr lang="zh-CN" altLang="en-US" sz="1050" b="1" kern="100" dirty="0">
                  <a:solidFill>
                    <a:schemeClr val="bg1"/>
                  </a:solidFill>
                  <a:latin typeface="Calibri" panose="020F0502020204030204" pitchFamily="34" charset="0"/>
                  <a:ea typeface="宋体" panose="02010600030101010101" pitchFamily="2" charset="-122"/>
                  <a:cs typeface="Times New Roman" panose="02020603050405020304" pitchFamily="18" charset="0"/>
                </a:rPr>
                <a:t>低产高被引</a:t>
              </a:r>
            </a:p>
          </p:txBody>
        </p:sp>
        <mc:AlternateContent xmlns:mc="http://schemas.openxmlformats.org/markup-compatibility/2006" xmlns:a14="http://schemas.microsoft.com/office/drawing/2010/main">
          <mc:Choice Requires="a14">
            <p:sp>
              <p:nvSpPr>
                <p:cNvPr id="110" name="文本框 2"/>
                <p:cNvSpPr txBox="1">
                  <a:spLocks noChangeArrowheads="1"/>
                </p:cNvSpPr>
                <p:nvPr/>
              </p:nvSpPr>
              <p:spPr bwMode="auto">
                <a:xfrm>
                  <a:off x="203263" y="760379"/>
                  <a:ext cx="666749" cy="243825"/>
                </a:xfrm>
                <a:prstGeom prst="rect">
                  <a:avLst/>
                </a:prstGeom>
                <a:solidFill>
                  <a:srgbClr val="FFFFFF"/>
                </a:solidFill>
                <a:ln w="9525">
                  <a:noFill/>
                  <a:miter lim="800000"/>
                  <a:headEnd/>
                  <a:tailEnd/>
                </a:ln>
              </p:spPr>
              <p:txBody>
                <a:bodyPr rot="0" vert="horz" wrap="square" lIns="68580" tIns="34290" rIns="68580" bIns="34290" anchor="t" anchorCtr="0">
                  <a:spAutoFit/>
                </a:bodyPr>
                <a:lstStyle/>
                <a:p>
                  <a:pPr algn="just"/>
                  <a14:m>
                    <m:oMathPara xmlns:m="http://schemas.openxmlformats.org/officeDocument/2006/math">
                      <m:oMathParaPr>
                        <m:jc m:val="centerGroup"/>
                      </m:oMathParaPr>
                      <m:oMath xmlns:m="http://schemas.openxmlformats.org/officeDocument/2006/math">
                        <m:sSub>
                          <m:sSubPr>
                            <m:ctrlPr>
                              <a:rPr lang="zh-CN" altLang="en-US" sz="1050" b="1" i="1" kern="100">
                                <a:solidFill>
                                  <a:schemeClr val="tx1">
                                    <a:lumMod val="85000"/>
                                    <a:lumOff val="15000"/>
                                  </a:schemeClr>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sz="1050" b="1" i="1" kern="100">
                                <a:solidFill>
                                  <a:schemeClr val="tx1">
                                    <a:lumMod val="85000"/>
                                    <a:lumOff val="15000"/>
                                  </a:schemeClr>
                                </a:solidFill>
                                <a:latin typeface="Cambria Math" panose="02040503050406030204" pitchFamily="18" charset="0"/>
                                <a:ea typeface="宋体" panose="02010600030101010101" pitchFamily="2" charset="-122"/>
                                <a:cs typeface="Times New Roman" panose="02020603050405020304" pitchFamily="18" charset="0"/>
                              </a:rPr>
                              <m:t>𝑷</m:t>
                            </m:r>
                          </m:e>
                          <m:sub>
                            <m:r>
                              <a:rPr lang="en-US" sz="1050" b="1" i="1" kern="100">
                                <a:solidFill>
                                  <a:schemeClr val="tx1">
                                    <a:lumMod val="85000"/>
                                    <a:lumOff val="15000"/>
                                  </a:schemeClr>
                                </a:solidFill>
                                <a:latin typeface="Cambria Math" panose="02040503050406030204" pitchFamily="18" charset="0"/>
                                <a:ea typeface="宋体" panose="02010600030101010101" pitchFamily="2" charset="-122"/>
                                <a:cs typeface="Times New Roman" panose="02020603050405020304" pitchFamily="18" charset="0"/>
                              </a:rPr>
                              <m:t>𝒕𝒉</m:t>
                            </m:r>
                          </m:sub>
                        </m:sSub>
                      </m:oMath>
                    </m:oMathPara>
                  </a14:m>
                  <a:endParaRPr lang="zh-CN" altLang="en-US" sz="1050" b="1" kern="10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endParaRPr>
                </a:p>
              </p:txBody>
            </p:sp>
          </mc:Choice>
          <mc:Fallback xmlns="">
            <p:sp>
              <p:nvSpPr>
                <p:cNvPr id="110" name="文本框 2"/>
                <p:cNvSpPr txBox="1">
                  <a:spLocks noRot="1" noChangeAspect="1" noMove="1" noResize="1" noEditPoints="1" noAdjustHandles="1" noChangeArrowheads="1" noChangeShapeType="1" noTextEdit="1"/>
                </p:cNvSpPr>
                <p:nvPr/>
              </p:nvSpPr>
              <p:spPr bwMode="auto">
                <a:xfrm>
                  <a:off x="203263" y="760379"/>
                  <a:ext cx="666749" cy="243825"/>
                </a:xfrm>
                <a:prstGeom prst="rect">
                  <a:avLst/>
                </a:prstGeom>
                <a:blipFill>
                  <a:blip r:embed="rId3"/>
                  <a:stretch>
                    <a:fillRect/>
                  </a:stretch>
                </a:blipFill>
                <a:ln w="9525">
                  <a:noFill/>
                  <a:miter lim="800000"/>
                  <a:headEnd/>
                  <a:tailEnd/>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11" name="文本框 2"/>
                <p:cNvSpPr txBox="1">
                  <a:spLocks noChangeArrowheads="1"/>
                </p:cNvSpPr>
                <p:nvPr/>
              </p:nvSpPr>
              <p:spPr bwMode="auto">
                <a:xfrm>
                  <a:off x="1544405" y="1416473"/>
                  <a:ext cx="635678" cy="322433"/>
                </a:xfrm>
                <a:prstGeom prst="rect">
                  <a:avLst/>
                </a:prstGeom>
                <a:solidFill>
                  <a:srgbClr val="FFFFFF"/>
                </a:solidFill>
                <a:ln w="9525">
                  <a:noFill/>
                  <a:miter lim="800000"/>
                  <a:headEnd/>
                  <a:tailEnd/>
                </a:ln>
              </p:spPr>
              <p:txBody>
                <a:bodyPr rot="0" vert="horz" wrap="square" lIns="68580" tIns="34290" rIns="68580" bIns="34290" anchor="t" anchorCtr="0">
                  <a:noAutofit/>
                </a:bodyPr>
                <a:lstStyle/>
                <a:p>
                  <a:pPr algn="just"/>
                  <a14:m>
                    <m:oMathPara xmlns:m="http://schemas.openxmlformats.org/officeDocument/2006/math">
                      <m:oMathParaPr>
                        <m:jc m:val="centerGroup"/>
                      </m:oMathParaPr>
                      <m:oMath xmlns:m="http://schemas.openxmlformats.org/officeDocument/2006/math">
                        <m:sSub>
                          <m:sSubPr>
                            <m:ctrlPr>
                              <a:rPr lang="zh-CN" altLang="en-US" sz="1050" b="1" i="1" kern="100">
                                <a:solidFill>
                                  <a:schemeClr val="tx1">
                                    <a:lumMod val="85000"/>
                                    <a:lumOff val="15000"/>
                                  </a:schemeClr>
                                </a:solidFill>
                                <a:latin typeface="Cambria Math" panose="02040503050406030204" pitchFamily="18" charset="0"/>
                                <a:ea typeface="Cambria Math" panose="02040503050406030204" pitchFamily="18" charset="0"/>
                                <a:cs typeface="Times New Roman" panose="02020603050405020304" pitchFamily="18" charset="0"/>
                              </a:rPr>
                            </m:ctrlPr>
                          </m:sSubPr>
                          <m:e>
                            <m:r>
                              <a:rPr lang="en-US" sz="1050" b="1" i="1" kern="100">
                                <a:solidFill>
                                  <a:schemeClr val="tx1">
                                    <a:lumMod val="85000"/>
                                    <a:lumOff val="15000"/>
                                  </a:schemeClr>
                                </a:solidFill>
                                <a:latin typeface="Cambria Math" panose="02040503050406030204" pitchFamily="18" charset="0"/>
                                <a:ea typeface="宋体" panose="02010600030101010101" pitchFamily="2" charset="-122"/>
                                <a:cs typeface="Times New Roman" panose="02020603050405020304" pitchFamily="18" charset="0"/>
                              </a:rPr>
                              <m:t>𝑪</m:t>
                            </m:r>
                          </m:e>
                          <m:sub>
                            <m:r>
                              <a:rPr lang="en-US" sz="1050" b="1" i="1" kern="100">
                                <a:solidFill>
                                  <a:schemeClr val="tx1">
                                    <a:lumMod val="85000"/>
                                    <a:lumOff val="15000"/>
                                  </a:schemeClr>
                                </a:solidFill>
                                <a:latin typeface="Cambria Math" panose="02040503050406030204" pitchFamily="18" charset="0"/>
                                <a:ea typeface="宋体" panose="02010600030101010101" pitchFamily="2" charset="-122"/>
                                <a:cs typeface="Times New Roman" panose="02020603050405020304" pitchFamily="18" charset="0"/>
                              </a:rPr>
                              <m:t>𝒕𝒉</m:t>
                            </m:r>
                          </m:sub>
                        </m:sSub>
                      </m:oMath>
                    </m:oMathPara>
                  </a14:m>
                  <a:endPar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endParaRPr>
                </a:p>
                <a:p>
                  <a:pPr algn="just"/>
                  <a:r>
                    <a:rPr lang="en-US" sz="1050" b="1" kern="100" baseline="-250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 </a:t>
                  </a:r>
                  <a:endPar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endParaRPr>
                </a:p>
                <a:p>
                  <a:pPr algn="just"/>
                  <a:r>
                    <a:rPr 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 </a:t>
                  </a:r>
                  <a:endPar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endParaRPr>
                </a:p>
              </p:txBody>
            </p:sp>
          </mc:Choice>
          <mc:Fallback xmlns="">
            <p:sp>
              <p:nvSpPr>
                <p:cNvPr id="111" name="文本框 2"/>
                <p:cNvSpPr txBox="1">
                  <a:spLocks noRot="1" noChangeAspect="1" noMove="1" noResize="1" noEditPoints="1" noAdjustHandles="1" noChangeArrowheads="1" noChangeShapeType="1" noTextEdit="1"/>
                </p:cNvSpPr>
                <p:nvPr/>
              </p:nvSpPr>
              <p:spPr bwMode="auto">
                <a:xfrm>
                  <a:off x="1544405" y="1416473"/>
                  <a:ext cx="635678" cy="322433"/>
                </a:xfrm>
                <a:prstGeom prst="rect">
                  <a:avLst/>
                </a:prstGeom>
                <a:blipFill rotWithShape="0">
                  <a:blip r:embed="rId4"/>
                  <a:stretch>
                    <a:fillRect/>
                  </a:stretch>
                </a:blipFill>
                <a:ln w="9525">
                  <a:noFill/>
                  <a:miter lim="800000"/>
                  <a:headEnd/>
                  <a:tailEnd/>
                </a:ln>
              </p:spPr>
              <p:txBody>
                <a:bodyPr/>
                <a:lstStyle/>
                <a:p>
                  <a:r>
                    <a:rPr lang="zh-CN" altLang="en-US">
                      <a:noFill/>
                    </a:rPr>
                    <a:t> </a:t>
                  </a:r>
                </a:p>
              </p:txBody>
            </p:sp>
          </mc:Fallback>
        </mc:AlternateContent>
        <p:sp>
          <p:nvSpPr>
            <p:cNvPr id="112" name="文本框 2"/>
            <p:cNvSpPr txBox="1">
              <a:spLocks noChangeArrowheads="1"/>
            </p:cNvSpPr>
            <p:nvPr/>
          </p:nvSpPr>
          <p:spPr bwMode="auto">
            <a:xfrm>
              <a:off x="532661" y="0"/>
              <a:ext cx="944244" cy="243825"/>
            </a:xfrm>
            <a:prstGeom prst="rect">
              <a:avLst/>
            </a:prstGeom>
            <a:solidFill>
              <a:srgbClr val="FFFFFF"/>
            </a:solidFill>
            <a:ln w="9525">
              <a:noFill/>
              <a:miter lim="800000"/>
              <a:headEnd/>
              <a:tailEnd/>
            </a:ln>
          </p:spPr>
          <p:txBody>
            <a:bodyPr rot="0" vert="horz" wrap="square" lIns="68580" tIns="34290" rIns="68580" bIns="34290" anchor="t" anchorCtr="0">
              <a:spAutoFit/>
            </a:bodyPr>
            <a:lstStyle/>
            <a:p>
              <a:pPr algn="just"/>
              <a:r>
                <a:rPr lang="en-US" sz="1050" b="1" i="1" kern="100" dirty="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P</a:t>
              </a:r>
              <a:r>
                <a:rPr lang="zh-CN" altLang="en-US" sz="105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（论文量）</a:t>
              </a:r>
            </a:p>
          </p:txBody>
        </p:sp>
        <p:sp>
          <p:nvSpPr>
            <p:cNvPr id="113" name="文本框 2"/>
            <p:cNvSpPr txBox="1">
              <a:spLocks noChangeArrowheads="1"/>
            </p:cNvSpPr>
            <p:nvPr/>
          </p:nvSpPr>
          <p:spPr bwMode="auto">
            <a:xfrm>
              <a:off x="2760566" y="1407904"/>
              <a:ext cx="1176789" cy="243825"/>
            </a:xfrm>
            <a:prstGeom prst="rect">
              <a:avLst/>
            </a:prstGeom>
            <a:solidFill>
              <a:srgbClr val="FFFFFF"/>
            </a:solidFill>
            <a:ln w="9525">
              <a:noFill/>
              <a:miter lim="800000"/>
              <a:headEnd/>
              <a:tailEnd/>
            </a:ln>
          </p:spPr>
          <p:txBody>
            <a:bodyPr rot="0" vert="horz" wrap="square" lIns="68580" tIns="34290" rIns="68580" bIns="34290" anchor="t" anchorCtr="0">
              <a:spAutoFit/>
            </a:bodyPr>
            <a:lstStyle/>
            <a:p>
              <a:pPr algn="just"/>
              <a:r>
                <a:rPr lang="en-US" sz="1050" b="1" i="1" kern="100" dirty="0">
                  <a:solidFill>
                    <a:schemeClr val="tx1">
                      <a:lumMod val="85000"/>
                      <a:lumOff val="15000"/>
                    </a:schemeClr>
                  </a:solidFill>
                  <a:latin typeface="Times New Roman" panose="02020603050405020304" pitchFamily="18" charset="0"/>
                  <a:ea typeface="宋体" panose="02010600030101010101" pitchFamily="2" charset="-122"/>
                  <a:cs typeface="Times New Roman" panose="02020603050405020304" pitchFamily="18" charset="0"/>
                </a:rPr>
                <a:t>C</a:t>
              </a:r>
              <a:r>
                <a:rPr lang="zh-CN" altLang="en-US" sz="900" b="1" kern="100" dirty="0">
                  <a:solidFill>
                    <a:schemeClr val="tx1">
                      <a:lumMod val="85000"/>
                      <a:lumOff val="15000"/>
                    </a:schemeClr>
                  </a:solidFill>
                  <a:latin typeface="Calibri" panose="020F0502020204030204" pitchFamily="34" charset="0"/>
                  <a:ea typeface="宋体" panose="02010600030101010101" pitchFamily="2" charset="-122"/>
                  <a:cs typeface="Times New Roman" panose="02020603050405020304" pitchFamily="18" charset="0"/>
                </a:rPr>
                <a:t>（总被引频次）</a:t>
              </a:r>
            </a:p>
          </p:txBody>
        </p:sp>
      </p:grpSp>
      <p:graphicFrame>
        <p:nvGraphicFramePr>
          <p:cNvPr id="122" name="图表 121"/>
          <p:cNvGraphicFramePr/>
          <p:nvPr>
            <p:extLst/>
          </p:nvPr>
        </p:nvGraphicFramePr>
        <p:xfrm>
          <a:off x="895273" y="3198183"/>
          <a:ext cx="3555380" cy="1281857"/>
        </p:xfrm>
        <a:graphic>
          <a:graphicData uri="http://schemas.openxmlformats.org/drawingml/2006/chart">
            <c:chart xmlns:c="http://schemas.openxmlformats.org/drawingml/2006/chart" xmlns:r="http://schemas.openxmlformats.org/officeDocument/2006/relationships" r:id="rId5"/>
          </a:graphicData>
        </a:graphic>
      </p:graphicFrame>
      <p:sp>
        <p:nvSpPr>
          <p:cNvPr id="11" name="矩形 10"/>
          <p:cNvSpPr/>
          <p:nvPr/>
        </p:nvSpPr>
        <p:spPr>
          <a:xfrm>
            <a:off x="1770951" y="4592034"/>
            <a:ext cx="1742785" cy="352019"/>
          </a:xfrm>
          <a:prstGeom prst="rect">
            <a:avLst/>
          </a:prstGeom>
        </p:spPr>
        <p:txBody>
          <a:bodyPr wrap="none">
            <a:spAutoFit/>
          </a:bodyPr>
          <a:lstStyle/>
          <a:p>
            <a:pPr algn="ctr">
              <a:lnSpc>
                <a:spcPct val="125000"/>
              </a:lnSpc>
            </a:pPr>
            <a:r>
              <a:rPr lang="zh-CN" altLang="en-US" sz="1350" dirty="0">
                <a:solidFill>
                  <a:schemeClr val="accent1">
                    <a:lumMod val="75000"/>
                  </a:schemeClr>
                </a:solidFill>
                <a:latin typeface="微软雅黑" panose="020B0503020204020204" pitchFamily="34" charset="-122"/>
                <a:ea typeface="微软雅黑" panose="020B0503020204020204" pitchFamily="34" charset="-122"/>
              </a:rPr>
              <a:t>学者</a:t>
            </a:r>
            <a:r>
              <a:rPr lang="zh-CN" altLang="zh-CN" sz="1350" dirty="0">
                <a:solidFill>
                  <a:schemeClr val="accent1">
                    <a:lumMod val="75000"/>
                  </a:schemeClr>
                </a:solidFill>
                <a:latin typeface="微软雅黑" panose="020B0503020204020204" pitchFamily="34" charset="-122"/>
                <a:ea typeface="微软雅黑" panose="020B0503020204020204" pitchFamily="34" charset="-122"/>
              </a:rPr>
              <a:t>的学术发展轨迹</a:t>
            </a:r>
          </a:p>
        </p:txBody>
      </p:sp>
      <p:cxnSp>
        <p:nvCxnSpPr>
          <p:cNvPr id="4" name="直接连接符 3"/>
          <p:cNvCxnSpPr/>
          <p:nvPr/>
        </p:nvCxnSpPr>
        <p:spPr>
          <a:xfrm>
            <a:off x="4642542" y="906341"/>
            <a:ext cx="6355" cy="3936140"/>
          </a:xfrm>
          <a:prstGeom prst="line">
            <a:avLst/>
          </a:prstGeom>
          <a:ln w="15875">
            <a:prstDash val="sysDash"/>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cxnSp>
        <p:nvCxnSpPr>
          <p:cNvPr id="58" name="直接连接符 57"/>
          <p:cNvCxnSpPr/>
          <p:nvPr/>
        </p:nvCxnSpPr>
        <p:spPr>
          <a:xfrm flipV="1">
            <a:off x="1178128" y="843022"/>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055926"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1.4</a:t>
            </a:r>
            <a:r>
              <a:rPr lang="zh-CN"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学者</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学术影响力</a:t>
            </a:r>
            <a:r>
              <a:rPr lang="zh-CN"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分析</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与评价</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28" name="图片 27"/>
          <p:cNvPicPr>
            <a:picLocks noChangeAspect="1"/>
          </p:cNvPicPr>
          <p:nvPr/>
        </p:nvPicPr>
        <p:blipFill>
          <a:blip r:embed="rId6" cstate="print"/>
          <a:stretch>
            <a:fillRect/>
          </a:stretch>
        </p:blipFill>
        <p:spPr>
          <a:xfrm>
            <a:off x="4814312" y="3071578"/>
            <a:ext cx="4078124" cy="1820538"/>
          </a:xfrm>
          <a:prstGeom prst="rect">
            <a:avLst/>
          </a:prstGeom>
          <a:ln>
            <a:noFill/>
          </a:ln>
          <a:effectLst>
            <a:outerShdw blurRad="292100" dist="139700" dir="2700000" algn="tl" rotWithShape="0">
              <a:srgbClr val="333333">
                <a:alpha val="65000"/>
              </a:srgbClr>
            </a:outerShdw>
          </a:effectLst>
        </p:spPr>
      </p:pic>
      <p:pic>
        <p:nvPicPr>
          <p:cNvPr id="29" name="图片 28"/>
          <p:cNvPicPr>
            <a:picLocks noChangeAspect="1"/>
          </p:cNvPicPr>
          <p:nvPr/>
        </p:nvPicPr>
        <p:blipFill>
          <a:blip r:embed="rId7"/>
          <a:stretch>
            <a:fillRect/>
          </a:stretch>
        </p:blipFill>
        <p:spPr>
          <a:xfrm>
            <a:off x="4974616" y="1201737"/>
            <a:ext cx="3513786" cy="1723085"/>
          </a:xfrm>
          <a:prstGeom prst="rect">
            <a:avLst/>
          </a:prstGeom>
          <a:ln>
            <a:noFill/>
          </a:ln>
          <a:effectLst>
            <a:outerShdw blurRad="292100" dist="139700" dir="2700000" algn="tl" rotWithShape="0">
              <a:srgbClr val="333333">
                <a:alpha val="65000"/>
              </a:srgbClr>
            </a:outerShdw>
          </a:effectLst>
        </p:spPr>
      </p:pic>
      <p:pic>
        <p:nvPicPr>
          <p:cNvPr id="26" name="Picture 2" descr="C:\Users\Administrator\Desktop\14-16信息化建设\馆徽最终稿无留白.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471725"/>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流程图: 准备 77"/>
          <p:cNvSpPr/>
          <p:nvPr/>
        </p:nvSpPr>
        <p:spPr>
          <a:xfrm>
            <a:off x="3756661" y="1479186"/>
            <a:ext cx="1524428" cy="703445"/>
          </a:xfrm>
          <a:prstGeom prst="flowChartPreparati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500" b="1" dirty="0">
                <a:latin typeface="Microsoft YaHei" panose="020B0503020204020204" pitchFamily="34" charset="-122"/>
                <a:ea typeface="Microsoft YaHei" panose="020B0503020204020204" pitchFamily="34" charset="-122"/>
              </a:rPr>
              <a:t>研究前沿识别模型</a:t>
            </a:r>
          </a:p>
        </p:txBody>
      </p:sp>
      <p:grpSp>
        <p:nvGrpSpPr>
          <p:cNvPr id="79" name="组合 78"/>
          <p:cNvGrpSpPr/>
          <p:nvPr/>
        </p:nvGrpSpPr>
        <p:grpSpPr>
          <a:xfrm>
            <a:off x="550763" y="2426946"/>
            <a:ext cx="2430000" cy="1131079"/>
            <a:chOff x="1323469" y="2687624"/>
            <a:chExt cx="3251610" cy="1447772"/>
          </a:xfrm>
        </p:grpSpPr>
        <p:sp>
          <p:nvSpPr>
            <p:cNvPr id="80" name="流程图: 过程 79"/>
            <p:cNvSpPr/>
            <p:nvPr/>
          </p:nvSpPr>
          <p:spPr>
            <a:xfrm>
              <a:off x="1323469" y="2715319"/>
              <a:ext cx="3251610" cy="1140473"/>
            </a:xfrm>
            <a:prstGeom prst="flowChartProcess">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sz="1350" dirty="0">
                <a:solidFill>
                  <a:schemeClr val="accent1">
                    <a:lumMod val="50000"/>
                  </a:schemeClr>
                </a:solidFill>
                <a:latin typeface="Microsoft YaHei" panose="020B0503020204020204" pitchFamily="34" charset="-122"/>
                <a:ea typeface="Microsoft YaHei" panose="020B0503020204020204" pitchFamily="34" charset="-122"/>
              </a:endParaRPr>
            </a:p>
          </p:txBody>
        </p:sp>
        <p:sp>
          <p:nvSpPr>
            <p:cNvPr id="81" name="流程图: 多文档 80"/>
            <p:cNvSpPr/>
            <p:nvPr/>
          </p:nvSpPr>
          <p:spPr>
            <a:xfrm>
              <a:off x="1555916" y="2841957"/>
              <a:ext cx="738207" cy="845719"/>
            </a:xfrm>
            <a:prstGeom prst="flowChartMultidocumen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2427656" y="2687624"/>
              <a:ext cx="1835127" cy="1447772"/>
            </a:xfrm>
            <a:prstGeom prst="rect">
              <a:avLst/>
            </a:prstGeom>
            <a:noFill/>
          </p:spPr>
          <p:txBody>
            <a:bodyPr wrap="square" rtlCol="0">
              <a:spAutoFit/>
            </a:bodyPr>
            <a:lstStyle/>
            <a:p>
              <a:pPr algn="ctr"/>
              <a:r>
                <a:rPr lang="en-US" altLang="zh-CN" sz="1350" dirty="0">
                  <a:latin typeface="Microsoft YaHei" panose="020B0503020204020204" pitchFamily="34" charset="-122"/>
                  <a:ea typeface="Microsoft YaHei" panose="020B0503020204020204" pitchFamily="34" charset="-122"/>
                </a:rPr>
                <a:t>CCF</a:t>
              </a:r>
              <a:r>
                <a:rPr lang="zh-CN" altLang="en-US" sz="1350" dirty="0">
                  <a:latin typeface="Microsoft YaHei" panose="020B0503020204020204" pitchFamily="34" charset="-122"/>
                  <a:ea typeface="Microsoft YaHei" panose="020B0503020204020204" pitchFamily="34" charset="-122"/>
                </a:rPr>
                <a:t>推荐</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latin typeface="Microsoft YaHei" panose="020B0503020204020204" pitchFamily="34" charset="-122"/>
                  <a:ea typeface="Microsoft YaHei" panose="020B0503020204020204" pitchFamily="34" charset="-122"/>
                </a:rPr>
                <a:t>人工智能领域</a:t>
              </a:r>
              <a:endParaRPr lang="en-US" altLang="zh-CN" sz="1350" dirty="0">
                <a:latin typeface="Microsoft YaHei" panose="020B0503020204020204" pitchFamily="34" charset="-122"/>
                <a:ea typeface="Microsoft YaHei" panose="020B0503020204020204" pitchFamily="34" charset="-122"/>
              </a:endParaRPr>
            </a:p>
            <a:p>
              <a:pPr algn="ctr"/>
              <a:r>
                <a:rPr lang="en-US" altLang="zh-CN" sz="1350" dirty="0">
                  <a:latin typeface="Microsoft YaHei" panose="020B0503020204020204" pitchFamily="34" charset="-122"/>
                  <a:ea typeface="Microsoft YaHei" panose="020B0503020204020204" pitchFamily="34" charset="-122"/>
                </a:rPr>
                <a:t>A</a:t>
              </a:r>
              <a:r>
                <a:rPr lang="zh-CN" altLang="en-US" sz="1350" dirty="0">
                  <a:latin typeface="Microsoft YaHei" panose="020B0503020204020204" pitchFamily="34" charset="-122"/>
                  <a:ea typeface="Microsoft YaHei" panose="020B0503020204020204" pitchFamily="34" charset="-122"/>
                </a:rPr>
                <a:t>类、</a:t>
              </a:r>
              <a:r>
                <a:rPr lang="en-US" altLang="zh-CN" sz="1350" dirty="0">
                  <a:latin typeface="Microsoft YaHei" panose="020B0503020204020204" pitchFamily="34" charset="-122"/>
                  <a:ea typeface="Microsoft YaHei" panose="020B0503020204020204" pitchFamily="34" charset="-122"/>
                </a:rPr>
                <a:t>B</a:t>
              </a:r>
              <a:r>
                <a:rPr lang="zh-CN" altLang="en-US" sz="1350" dirty="0">
                  <a:latin typeface="Microsoft YaHei" panose="020B0503020204020204" pitchFamily="34" charset="-122"/>
                  <a:ea typeface="Microsoft YaHei" panose="020B0503020204020204" pitchFamily="34" charset="-122"/>
                </a:rPr>
                <a:t>类</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latin typeface="Microsoft YaHei" panose="020B0503020204020204" pitchFamily="34" charset="-122"/>
                  <a:ea typeface="Microsoft YaHei" panose="020B0503020204020204" pitchFamily="34" charset="-122"/>
                </a:rPr>
                <a:t>期刊与会议集合</a:t>
              </a:r>
              <a:endParaRPr lang="en-US" altLang="zh-CN" sz="1350" dirty="0">
                <a:latin typeface="Microsoft YaHei" panose="020B0503020204020204" pitchFamily="34" charset="-122"/>
                <a:ea typeface="Microsoft YaHei" panose="020B0503020204020204" pitchFamily="34" charset="-122"/>
              </a:endParaRPr>
            </a:p>
          </p:txBody>
        </p:sp>
      </p:grpSp>
      <p:grpSp>
        <p:nvGrpSpPr>
          <p:cNvPr id="83" name="组合 82"/>
          <p:cNvGrpSpPr/>
          <p:nvPr/>
        </p:nvGrpSpPr>
        <p:grpSpPr>
          <a:xfrm>
            <a:off x="3537615" y="2438000"/>
            <a:ext cx="2430000" cy="891000"/>
            <a:chOff x="5193277" y="2651251"/>
            <a:chExt cx="3240000" cy="1188000"/>
          </a:xfrm>
        </p:grpSpPr>
        <p:sp>
          <p:nvSpPr>
            <p:cNvPr id="84" name="椭圆 83"/>
            <p:cNvSpPr/>
            <p:nvPr/>
          </p:nvSpPr>
          <p:spPr>
            <a:xfrm>
              <a:off x="5427791" y="2815889"/>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5" name="椭圆 84"/>
            <p:cNvSpPr/>
            <p:nvPr/>
          </p:nvSpPr>
          <p:spPr>
            <a:xfrm>
              <a:off x="5614654" y="3039272"/>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6" name="椭圆 85"/>
            <p:cNvSpPr/>
            <p:nvPr/>
          </p:nvSpPr>
          <p:spPr>
            <a:xfrm>
              <a:off x="5947801" y="3222547"/>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7" name="椭圆 86"/>
            <p:cNvSpPr/>
            <p:nvPr/>
          </p:nvSpPr>
          <p:spPr>
            <a:xfrm>
              <a:off x="5420329" y="3161398"/>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8" name="椭圆 87"/>
            <p:cNvSpPr/>
            <p:nvPr/>
          </p:nvSpPr>
          <p:spPr>
            <a:xfrm>
              <a:off x="5682442" y="3324943"/>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89" name="椭圆 88"/>
            <p:cNvSpPr/>
            <p:nvPr/>
          </p:nvSpPr>
          <p:spPr>
            <a:xfrm>
              <a:off x="5502751" y="3469899"/>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0" name="椭圆 89"/>
            <p:cNvSpPr/>
            <p:nvPr/>
          </p:nvSpPr>
          <p:spPr>
            <a:xfrm>
              <a:off x="5882027" y="3434477"/>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1" name="椭圆 90"/>
            <p:cNvSpPr/>
            <p:nvPr/>
          </p:nvSpPr>
          <p:spPr>
            <a:xfrm>
              <a:off x="5674371" y="2777464"/>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grpSp>
          <p:nvGrpSpPr>
            <p:cNvPr id="92" name="组合 91"/>
            <p:cNvGrpSpPr/>
            <p:nvPr/>
          </p:nvGrpSpPr>
          <p:grpSpPr>
            <a:xfrm>
              <a:off x="5193277" y="2651251"/>
              <a:ext cx="3240000" cy="1188000"/>
              <a:chOff x="5193277" y="2651250"/>
              <a:chExt cx="2878526" cy="1093839"/>
            </a:xfrm>
          </p:grpSpPr>
          <p:sp>
            <p:nvSpPr>
              <p:cNvPr id="102" name="流程图: 过程 101"/>
              <p:cNvSpPr/>
              <p:nvPr/>
            </p:nvSpPr>
            <p:spPr>
              <a:xfrm>
                <a:off x="5193277" y="2651250"/>
                <a:ext cx="2878526" cy="1093839"/>
              </a:xfrm>
              <a:prstGeom prst="flowChartProcess">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accent1">
                      <a:lumMod val="50000"/>
                    </a:schemeClr>
                  </a:solidFill>
                  <a:latin typeface="Microsoft YaHei" panose="020B0503020204020204" pitchFamily="34" charset="-122"/>
                  <a:ea typeface="Microsoft YaHei" panose="020B0503020204020204" pitchFamily="34" charset="-122"/>
                </a:endParaRPr>
              </a:p>
            </p:txBody>
          </p:sp>
          <p:sp>
            <p:nvSpPr>
              <p:cNvPr id="103" name="文本框 102"/>
              <p:cNvSpPr txBox="1"/>
              <p:nvPr/>
            </p:nvSpPr>
            <p:spPr>
              <a:xfrm>
                <a:off x="6178790" y="2786227"/>
                <a:ext cx="1731284" cy="878485"/>
              </a:xfrm>
              <a:prstGeom prst="rect">
                <a:avLst/>
              </a:prstGeom>
              <a:noFill/>
            </p:spPr>
            <p:txBody>
              <a:bodyPr wrap="square" rtlCol="0">
                <a:spAutoFit/>
              </a:bodyPr>
              <a:lstStyle/>
              <a:p>
                <a:pPr algn="ctr"/>
                <a:r>
                  <a:rPr lang="zh-CN" altLang="en-US" sz="1350" dirty="0">
                    <a:latin typeface="Microsoft YaHei" panose="020B0503020204020204" pitchFamily="34" charset="-122"/>
                    <a:ea typeface="Microsoft YaHei" panose="020B0503020204020204" pitchFamily="34" charset="-122"/>
                  </a:rPr>
                  <a:t>人工智能领域</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latin typeface="Microsoft YaHei" panose="020B0503020204020204" pitchFamily="34" charset="-122"/>
                    <a:ea typeface="Microsoft YaHei" panose="020B0503020204020204" pitchFamily="34" charset="-122"/>
                  </a:rPr>
                  <a:t>研究方向</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solidFill>
                      <a:srgbClr val="FF0000"/>
                    </a:solidFill>
                    <a:latin typeface="Microsoft YaHei" panose="020B0503020204020204" pitchFamily="34" charset="-122"/>
                    <a:ea typeface="Microsoft YaHei" panose="020B0503020204020204" pitchFamily="34" charset="-122"/>
                  </a:rPr>
                  <a:t>（</a:t>
                </a:r>
                <a:r>
                  <a:rPr lang="en-US" altLang="zh-CN" sz="1350" dirty="0">
                    <a:solidFill>
                      <a:srgbClr val="FF0000"/>
                    </a:solidFill>
                    <a:latin typeface="Microsoft YaHei" panose="020B0503020204020204" pitchFamily="34" charset="-122"/>
                    <a:ea typeface="Microsoft YaHei" panose="020B0503020204020204" pitchFamily="34" charset="-122"/>
                  </a:rPr>
                  <a:t>128</a:t>
                </a:r>
                <a:r>
                  <a:rPr lang="zh-CN" altLang="en-US" sz="1350" dirty="0">
                    <a:solidFill>
                      <a:srgbClr val="FF0000"/>
                    </a:solidFill>
                    <a:latin typeface="Microsoft YaHei" panose="020B0503020204020204" pitchFamily="34" charset="-122"/>
                    <a:ea typeface="Microsoft YaHei" panose="020B0503020204020204" pitchFamily="34" charset="-122"/>
                  </a:rPr>
                  <a:t>个）</a:t>
                </a:r>
                <a:endParaRPr lang="en-US" altLang="zh-CN" sz="1350" dirty="0">
                  <a:solidFill>
                    <a:srgbClr val="FF0000"/>
                  </a:solidFill>
                  <a:latin typeface="Microsoft YaHei" panose="020B0503020204020204" pitchFamily="34" charset="-122"/>
                  <a:ea typeface="Microsoft YaHei" panose="020B0503020204020204" pitchFamily="34" charset="-122"/>
                </a:endParaRPr>
              </a:p>
            </p:txBody>
          </p:sp>
          <p:sp>
            <p:nvSpPr>
              <p:cNvPr id="104" name="椭圆 103"/>
              <p:cNvSpPr/>
              <p:nvPr/>
            </p:nvSpPr>
            <p:spPr>
              <a:xfrm>
                <a:off x="5230549" y="2672112"/>
                <a:ext cx="870704" cy="101030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grpSp>
        <p:sp>
          <p:nvSpPr>
            <p:cNvPr id="93" name="椭圆 92"/>
            <p:cNvSpPr/>
            <p:nvPr/>
          </p:nvSpPr>
          <p:spPr>
            <a:xfrm>
              <a:off x="5876767" y="2946124"/>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4" name="椭圆 93"/>
            <p:cNvSpPr/>
            <p:nvPr/>
          </p:nvSpPr>
          <p:spPr>
            <a:xfrm>
              <a:off x="5422523" y="2789719"/>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5" name="椭圆 94"/>
            <p:cNvSpPr/>
            <p:nvPr/>
          </p:nvSpPr>
          <p:spPr>
            <a:xfrm>
              <a:off x="5609386" y="3013102"/>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6" name="椭圆 95"/>
            <p:cNvSpPr/>
            <p:nvPr/>
          </p:nvSpPr>
          <p:spPr>
            <a:xfrm>
              <a:off x="5942533" y="3196377"/>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7" name="椭圆 96"/>
            <p:cNvSpPr/>
            <p:nvPr/>
          </p:nvSpPr>
          <p:spPr>
            <a:xfrm>
              <a:off x="5415061" y="3135228"/>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8" name="椭圆 97"/>
            <p:cNvSpPr/>
            <p:nvPr/>
          </p:nvSpPr>
          <p:spPr>
            <a:xfrm>
              <a:off x="5677174" y="3298773"/>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99" name="椭圆 98"/>
            <p:cNvSpPr/>
            <p:nvPr/>
          </p:nvSpPr>
          <p:spPr>
            <a:xfrm>
              <a:off x="5497483" y="3443729"/>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00" name="椭圆 99"/>
            <p:cNvSpPr/>
            <p:nvPr/>
          </p:nvSpPr>
          <p:spPr>
            <a:xfrm>
              <a:off x="5876759" y="3408307"/>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01" name="椭圆 100"/>
            <p:cNvSpPr/>
            <p:nvPr/>
          </p:nvSpPr>
          <p:spPr>
            <a:xfrm>
              <a:off x="5669103" y="2751294"/>
              <a:ext cx="135576" cy="128986"/>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grpSp>
      <p:grpSp>
        <p:nvGrpSpPr>
          <p:cNvPr id="105" name="组合 104"/>
          <p:cNvGrpSpPr/>
          <p:nvPr/>
        </p:nvGrpSpPr>
        <p:grpSpPr>
          <a:xfrm>
            <a:off x="3260011" y="2182631"/>
            <a:ext cx="2953187" cy="741011"/>
            <a:chOff x="4306575" y="2411810"/>
            <a:chExt cx="3937583" cy="988015"/>
          </a:xfrm>
        </p:grpSpPr>
        <p:cxnSp>
          <p:nvCxnSpPr>
            <p:cNvPr id="106" name="直接连接符 105"/>
            <p:cNvCxnSpPr/>
            <p:nvPr/>
          </p:nvCxnSpPr>
          <p:spPr>
            <a:xfrm>
              <a:off x="8234888" y="2562751"/>
              <a:ext cx="8914" cy="837074"/>
            </a:xfrm>
            <a:prstGeom prst="line">
              <a:avLst/>
            </a:prstGeom>
            <a:ln w="25400">
              <a:tailEnd type="triangle"/>
            </a:ln>
          </p:spPr>
          <p:style>
            <a:lnRef idx="1">
              <a:schemeClr val="dk1"/>
            </a:lnRef>
            <a:fillRef idx="0">
              <a:schemeClr val="dk1"/>
            </a:fillRef>
            <a:effectRef idx="0">
              <a:schemeClr val="dk1"/>
            </a:effectRef>
            <a:fontRef idx="minor">
              <a:schemeClr val="tx1"/>
            </a:fontRef>
          </p:style>
        </p:cxnSp>
        <p:grpSp>
          <p:nvGrpSpPr>
            <p:cNvPr id="107" name="组合 106"/>
            <p:cNvGrpSpPr/>
            <p:nvPr/>
          </p:nvGrpSpPr>
          <p:grpSpPr>
            <a:xfrm>
              <a:off x="4306575" y="2411810"/>
              <a:ext cx="3937583" cy="943973"/>
              <a:chOff x="4306575" y="2411810"/>
              <a:chExt cx="3937583" cy="943973"/>
            </a:xfrm>
          </p:grpSpPr>
          <p:cxnSp>
            <p:nvCxnSpPr>
              <p:cNvPr id="108" name="直接连接符 107"/>
              <p:cNvCxnSpPr/>
              <p:nvPr/>
            </p:nvCxnSpPr>
            <p:spPr>
              <a:xfrm flipV="1">
                <a:off x="4306575" y="2562752"/>
                <a:ext cx="3937583" cy="20035"/>
              </a:xfrm>
              <a:prstGeom prst="line">
                <a:avLst/>
              </a:prstGeom>
              <a:ln w="25400"/>
            </p:spPr>
            <p:style>
              <a:lnRef idx="1">
                <a:schemeClr val="dk1"/>
              </a:lnRef>
              <a:fillRef idx="0">
                <a:schemeClr val="dk1"/>
              </a:fillRef>
              <a:effectRef idx="0">
                <a:schemeClr val="dk1"/>
              </a:effectRef>
              <a:fontRef idx="minor">
                <a:schemeClr val="tx1"/>
              </a:fontRef>
            </p:style>
          </p:cxnSp>
          <p:cxnSp>
            <p:nvCxnSpPr>
              <p:cNvPr id="109" name="直接连接符 108"/>
              <p:cNvCxnSpPr/>
              <p:nvPr/>
            </p:nvCxnSpPr>
            <p:spPr>
              <a:xfrm>
                <a:off x="4306575" y="2593072"/>
                <a:ext cx="0" cy="762711"/>
              </a:xfrm>
              <a:prstGeom prst="line">
                <a:avLst/>
              </a:prstGeom>
              <a:ln w="25400">
                <a:headEnd type="none"/>
                <a:tailEnd type="triangle"/>
              </a:ln>
            </p:spPr>
            <p:style>
              <a:lnRef idx="1">
                <a:schemeClr val="dk1"/>
              </a:lnRef>
              <a:fillRef idx="0">
                <a:schemeClr val="dk1"/>
              </a:fillRef>
              <a:effectRef idx="0">
                <a:schemeClr val="dk1"/>
              </a:effectRef>
              <a:fontRef idx="minor">
                <a:schemeClr val="tx1"/>
              </a:fontRef>
            </p:style>
          </p:cxnSp>
          <p:cxnSp>
            <p:nvCxnSpPr>
              <p:cNvPr id="110" name="直接连接符 109"/>
              <p:cNvCxnSpPr>
                <a:stCxn id="78" idx="2"/>
              </p:cNvCxnSpPr>
              <p:nvPr/>
            </p:nvCxnSpPr>
            <p:spPr>
              <a:xfrm>
                <a:off x="5985061" y="2411810"/>
                <a:ext cx="10948" cy="750742"/>
              </a:xfrm>
              <a:prstGeom prst="line">
                <a:avLst/>
              </a:prstGeom>
              <a:ln w="25400"/>
            </p:spPr>
            <p:style>
              <a:lnRef idx="1">
                <a:schemeClr val="dk1"/>
              </a:lnRef>
              <a:fillRef idx="0">
                <a:schemeClr val="dk1"/>
              </a:fillRef>
              <a:effectRef idx="0">
                <a:schemeClr val="dk1"/>
              </a:effectRef>
              <a:fontRef idx="minor">
                <a:schemeClr val="tx1"/>
              </a:fontRef>
            </p:style>
          </p:cxnSp>
        </p:grpSp>
      </p:grpSp>
      <p:cxnSp>
        <p:nvCxnSpPr>
          <p:cNvPr id="111" name="直接箭头连接符 110"/>
          <p:cNvCxnSpPr>
            <a:stCxn id="80" idx="3"/>
            <a:endCxn id="102" idx="1"/>
          </p:cNvCxnSpPr>
          <p:nvPr/>
        </p:nvCxnSpPr>
        <p:spPr>
          <a:xfrm flipV="1">
            <a:off x="2980764" y="2883500"/>
            <a:ext cx="556852" cy="0"/>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cxnSp>
        <p:nvCxnSpPr>
          <p:cNvPr id="112" name="直接箭头连接符 111"/>
          <p:cNvCxnSpPr/>
          <p:nvPr/>
        </p:nvCxnSpPr>
        <p:spPr>
          <a:xfrm flipV="1">
            <a:off x="5967615" y="2923642"/>
            <a:ext cx="555210" cy="0"/>
          </a:xfrm>
          <a:prstGeom prst="straightConnector1">
            <a:avLst/>
          </a:prstGeom>
          <a:ln w="25400">
            <a:tailEnd type="triangle"/>
          </a:ln>
        </p:spPr>
        <p:style>
          <a:lnRef idx="1">
            <a:schemeClr val="dk1"/>
          </a:lnRef>
          <a:fillRef idx="0">
            <a:schemeClr val="dk1"/>
          </a:fillRef>
          <a:effectRef idx="0">
            <a:schemeClr val="dk1"/>
          </a:effectRef>
          <a:fontRef idx="minor">
            <a:schemeClr val="tx1"/>
          </a:fontRef>
        </p:style>
      </p:cxnSp>
      <p:grpSp>
        <p:nvGrpSpPr>
          <p:cNvPr id="118" name="组合 117"/>
          <p:cNvGrpSpPr/>
          <p:nvPr/>
        </p:nvGrpSpPr>
        <p:grpSpPr>
          <a:xfrm>
            <a:off x="2519772" y="3763918"/>
            <a:ext cx="1630626" cy="1110672"/>
            <a:chOff x="3495480" y="5232804"/>
            <a:chExt cx="1620000" cy="1480896"/>
          </a:xfrm>
        </p:grpSpPr>
        <p:sp>
          <p:nvSpPr>
            <p:cNvPr id="120" name="圆角矩形 119"/>
            <p:cNvSpPr/>
            <p:nvPr/>
          </p:nvSpPr>
          <p:spPr>
            <a:xfrm>
              <a:off x="3495480" y="5232804"/>
              <a:ext cx="1620000" cy="36000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tx1"/>
                  </a:solidFill>
                  <a:latin typeface="Microsoft YaHei" panose="020B0503020204020204" pitchFamily="34" charset="-122"/>
                  <a:ea typeface="Microsoft YaHei" panose="020B0503020204020204" pitchFamily="34" charset="-122"/>
                </a:rPr>
                <a:t>研究前沿类型</a:t>
              </a:r>
            </a:p>
          </p:txBody>
        </p:sp>
        <p:sp>
          <p:nvSpPr>
            <p:cNvPr id="122" name="圆角矩形 121"/>
            <p:cNvSpPr/>
            <p:nvPr/>
          </p:nvSpPr>
          <p:spPr>
            <a:xfrm>
              <a:off x="3495480" y="5792841"/>
              <a:ext cx="1620000" cy="36041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tx1"/>
                  </a:solidFill>
                  <a:latin typeface="Microsoft YaHei" panose="020B0503020204020204" pitchFamily="34" charset="-122"/>
                  <a:ea typeface="Microsoft YaHei" panose="020B0503020204020204" pitchFamily="34" charset="-122"/>
                </a:rPr>
                <a:t>未来发展趋势</a:t>
              </a:r>
            </a:p>
          </p:txBody>
        </p:sp>
        <p:sp>
          <p:nvSpPr>
            <p:cNvPr id="123" name="圆角矩形 122"/>
            <p:cNvSpPr/>
            <p:nvPr/>
          </p:nvSpPr>
          <p:spPr>
            <a:xfrm>
              <a:off x="3495480" y="6353289"/>
              <a:ext cx="1620000" cy="36041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solidFill>
                    <a:schemeClr val="tx1"/>
                  </a:solidFill>
                  <a:latin typeface="Microsoft YaHei" panose="020B0503020204020204" pitchFamily="34" charset="-122"/>
                  <a:ea typeface="Microsoft YaHei" panose="020B0503020204020204" pitchFamily="34" charset="-122"/>
                </a:rPr>
                <a:t>主要研究机构</a:t>
              </a:r>
            </a:p>
          </p:txBody>
        </p:sp>
      </p:grpSp>
      <p:grpSp>
        <p:nvGrpSpPr>
          <p:cNvPr id="131" name="组合 130"/>
          <p:cNvGrpSpPr/>
          <p:nvPr/>
        </p:nvGrpSpPr>
        <p:grpSpPr>
          <a:xfrm>
            <a:off x="4155859" y="3898918"/>
            <a:ext cx="736034" cy="855026"/>
            <a:chOff x="5114935" y="4283242"/>
            <a:chExt cx="981378" cy="1140034"/>
          </a:xfrm>
        </p:grpSpPr>
        <p:grpSp>
          <p:nvGrpSpPr>
            <p:cNvPr id="132" name="组合 131"/>
            <p:cNvGrpSpPr/>
            <p:nvPr/>
          </p:nvGrpSpPr>
          <p:grpSpPr>
            <a:xfrm>
              <a:off x="5115480" y="4283242"/>
              <a:ext cx="980833" cy="1140034"/>
              <a:chOff x="7476565" y="4825955"/>
              <a:chExt cx="1179329" cy="1140034"/>
            </a:xfrm>
          </p:grpSpPr>
          <p:grpSp>
            <p:nvGrpSpPr>
              <p:cNvPr id="134" name="组合 133"/>
              <p:cNvGrpSpPr/>
              <p:nvPr/>
            </p:nvGrpSpPr>
            <p:grpSpPr>
              <a:xfrm rot="5400000">
                <a:off x="7496214" y="4806309"/>
                <a:ext cx="1140034" cy="1179326"/>
                <a:chOff x="5532571" y="2798095"/>
                <a:chExt cx="1140034" cy="1179326"/>
              </a:xfrm>
            </p:grpSpPr>
            <p:cxnSp>
              <p:nvCxnSpPr>
                <p:cNvPr id="136" name="直接连接符 135"/>
                <p:cNvCxnSpPr/>
                <p:nvPr/>
              </p:nvCxnSpPr>
              <p:spPr>
                <a:xfrm rot="16200000" flipH="1">
                  <a:off x="6100308" y="2639654"/>
                  <a:ext cx="4559" cy="1140034"/>
                </a:xfrm>
                <a:prstGeom prst="line">
                  <a:avLst/>
                </a:prstGeom>
                <a:ln w="25400"/>
              </p:spPr>
              <p:style>
                <a:lnRef idx="1">
                  <a:schemeClr val="dk1"/>
                </a:lnRef>
                <a:fillRef idx="0">
                  <a:schemeClr val="dk1"/>
                </a:fillRef>
                <a:effectRef idx="0">
                  <a:schemeClr val="dk1"/>
                </a:effectRef>
                <a:fontRef idx="minor">
                  <a:schemeClr val="tx1"/>
                </a:fontRef>
              </p:style>
            </p:cxnSp>
            <p:cxnSp>
              <p:nvCxnSpPr>
                <p:cNvPr id="137" name="直接连接符 136"/>
                <p:cNvCxnSpPr/>
                <p:nvPr/>
              </p:nvCxnSpPr>
              <p:spPr>
                <a:xfrm rot="16200000" flipH="1">
                  <a:off x="6279398" y="3594685"/>
                  <a:ext cx="765472" cy="0"/>
                </a:xfrm>
                <a:prstGeom prst="line">
                  <a:avLst/>
                </a:prstGeom>
                <a:ln w="25400">
                  <a:headEnd type="none"/>
                  <a:tailEnd type="triangle"/>
                </a:ln>
              </p:spPr>
              <p:style>
                <a:lnRef idx="1">
                  <a:schemeClr val="dk1"/>
                </a:lnRef>
                <a:fillRef idx="0">
                  <a:schemeClr val="dk1"/>
                </a:fillRef>
                <a:effectRef idx="0">
                  <a:schemeClr val="dk1"/>
                </a:effectRef>
                <a:fontRef idx="minor">
                  <a:schemeClr val="tx1"/>
                </a:fontRef>
              </p:style>
            </p:cxnSp>
            <p:cxnSp>
              <p:nvCxnSpPr>
                <p:cNvPr id="138" name="直接连接符 137"/>
                <p:cNvCxnSpPr/>
                <p:nvPr/>
              </p:nvCxnSpPr>
              <p:spPr>
                <a:xfrm rot="16200000" flipH="1" flipV="1">
                  <a:off x="5900194" y="2996027"/>
                  <a:ext cx="395864" cy="0"/>
                </a:xfrm>
                <a:prstGeom prst="line">
                  <a:avLst/>
                </a:prstGeom>
                <a:ln w="25400"/>
              </p:spPr>
              <p:style>
                <a:lnRef idx="1">
                  <a:schemeClr val="dk1"/>
                </a:lnRef>
                <a:fillRef idx="0">
                  <a:schemeClr val="dk1"/>
                </a:fillRef>
                <a:effectRef idx="0">
                  <a:schemeClr val="dk1"/>
                </a:effectRef>
                <a:fontRef idx="minor">
                  <a:schemeClr val="tx1"/>
                </a:fontRef>
              </p:style>
            </p:cxnSp>
          </p:grpSp>
          <p:cxnSp>
            <p:nvCxnSpPr>
              <p:cNvPr id="135" name="直接连接符 134"/>
              <p:cNvCxnSpPr/>
              <p:nvPr/>
            </p:nvCxnSpPr>
            <p:spPr>
              <a:xfrm flipH="1">
                <a:off x="7476565" y="4832267"/>
                <a:ext cx="765474" cy="0"/>
              </a:xfrm>
              <a:prstGeom prst="line">
                <a:avLst/>
              </a:prstGeom>
              <a:ln w="25400">
                <a:headEnd type="none"/>
                <a:tailEnd type="triangle"/>
              </a:ln>
            </p:spPr>
            <p:style>
              <a:lnRef idx="1">
                <a:schemeClr val="dk1"/>
              </a:lnRef>
              <a:fillRef idx="0">
                <a:schemeClr val="dk1"/>
              </a:fillRef>
              <a:effectRef idx="0">
                <a:schemeClr val="dk1"/>
              </a:effectRef>
              <a:fontRef idx="minor">
                <a:schemeClr val="tx1"/>
              </a:fontRef>
            </p:style>
          </p:cxnSp>
        </p:grpSp>
        <p:cxnSp>
          <p:nvCxnSpPr>
            <p:cNvPr id="133" name="直接连接符 132"/>
            <p:cNvCxnSpPr/>
            <p:nvPr/>
          </p:nvCxnSpPr>
          <p:spPr>
            <a:xfrm flipH="1">
              <a:off x="5114935" y="4848798"/>
              <a:ext cx="636635" cy="0"/>
            </a:xfrm>
            <a:prstGeom prst="line">
              <a:avLst/>
            </a:prstGeom>
            <a:ln w="25400">
              <a:headEnd type="none"/>
              <a:tailEnd type="triangle"/>
            </a:ln>
          </p:spPr>
          <p:style>
            <a:lnRef idx="1">
              <a:schemeClr val="dk1"/>
            </a:lnRef>
            <a:fillRef idx="0">
              <a:schemeClr val="dk1"/>
            </a:fillRef>
            <a:effectRef idx="0">
              <a:schemeClr val="dk1"/>
            </a:effectRef>
            <a:fontRef idx="minor">
              <a:schemeClr val="tx1"/>
            </a:fontRef>
          </p:style>
        </p:cxnSp>
      </p:grpSp>
      <p:grpSp>
        <p:nvGrpSpPr>
          <p:cNvPr id="145" name="组合 144"/>
          <p:cNvGrpSpPr/>
          <p:nvPr/>
        </p:nvGrpSpPr>
        <p:grpSpPr>
          <a:xfrm>
            <a:off x="6521999" y="2447881"/>
            <a:ext cx="2430000" cy="891000"/>
            <a:chOff x="5193277" y="2651251"/>
            <a:chExt cx="3240000" cy="1188000"/>
          </a:xfrm>
        </p:grpSpPr>
        <p:grpSp>
          <p:nvGrpSpPr>
            <p:cNvPr id="146" name="组合 145"/>
            <p:cNvGrpSpPr/>
            <p:nvPr/>
          </p:nvGrpSpPr>
          <p:grpSpPr>
            <a:xfrm>
              <a:off x="5193277" y="2651251"/>
              <a:ext cx="3240000" cy="1188000"/>
              <a:chOff x="5193277" y="2651250"/>
              <a:chExt cx="2878526" cy="1093839"/>
            </a:xfrm>
          </p:grpSpPr>
          <p:sp>
            <p:nvSpPr>
              <p:cNvPr id="150" name="流程图: 过程 149"/>
              <p:cNvSpPr/>
              <p:nvPr/>
            </p:nvSpPr>
            <p:spPr>
              <a:xfrm>
                <a:off x="5193277" y="2651250"/>
                <a:ext cx="2878526" cy="1093839"/>
              </a:xfrm>
              <a:prstGeom prst="flowChartProcess">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accent1">
                      <a:lumMod val="50000"/>
                    </a:schemeClr>
                  </a:solidFill>
                  <a:latin typeface="Microsoft YaHei" panose="020B0503020204020204" pitchFamily="34" charset="-122"/>
                  <a:ea typeface="Microsoft YaHei" panose="020B0503020204020204" pitchFamily="34" charset="-122"/>
                </a:endParaRPr>
              </a:p>
            </p:txBody>
          </p:sp>
          <p:sp>
            <p:nvSpPr>
              <p:cNvPr id="151" name="文本框 150"/>
              <p:cNvSpPr txBox="1"/>
              <p:nvPr/>
            </p:nvSpPr>
            <p:spPr>
              <a:xfrm>
                <a:off x="6041262" y="2835651"/>
                <a:ext cx="1731284" cy="878485"/>
              </a:xfrm>
              <a:prstGeom prst="rect">
                <a:avLst/>
              </a:prstGeom>
              <a:noFill/>
            </p:spPr>
            <p:txBody>
              <a:bodyPr wrap="square" rtlCol="0">
                <a:spAutoFit/>
              </a:bodyPr>
              <a:lstStyle/>
              <a:p>
                <a:pPr algn="ctr"/>
                <a:r>
                  <a:rPr lang="zh-CN" altLang="en-US" sz="1350" dirty="0">
                    <a:latin typeface="Microsoft YaHei" panose="020B0503020204020204" pitchFamily="34" charset="-122"/>
                    <a:ea typeface="Microsoft YaHei" panose="020B0503020204020204" pitchFamily="34" charset="-122"/>
                  </a:rPr>
                  <a:t>人工智能领域</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latin typeface="Microsoft YaHei" panose="020B0503020204020204" pitchFamily="34" charset="-122"/>
                    <a:ea typeface="Microsoft YaHei" panose="020B0503020204020204" pitchFamily="34" charset="-122"/>
                  </a:rPr>
                  <a:t>研究前沿</a:t>
                </a:r>
                <a:endParaRPr lang="en-US" altLang="zh-CN" sz="1350" dirty="0">
                  <a:latin typeface="Microsoft YaHei" panose="020B0503020204020204" pitchFamily="34" charset="-122"/>
                  <a:ea typeface="Microsoft YaHei" panose="020B0503020204020204" pitchFamily="34" charset="-122"/>
                </a:endParaRPr>
              </a:p>
              <a:p>
                <a:pPr algn="ctr"/>
                <a:r>
                  <a:rPr lang="zh-CN" altLang="en-US" sz="1350" dirty="0">
                    <a:solidFill>
                      <a:srgbClr val="FF0000"/>
                    </a:solidFill>
                    <a:latin typeface="Microsoft YaHei" panose="020B0503020204020204" pitchFamily="34" charset="-122"/>
                    <a:ea typeface="Microsoft YaHei" panose="020B0503020204020204" pitchFamily="34" charset="-122"/>
                  </a:rPr>
                  <a:t>（</a:t>
                </a:r>
                <a:r>
                  <a:rPr lang="en-US" altLang="zh-CN" sz="1350" dirty="0">
                    <a:solidFill>
                      <a:srgbClr val="FF0000"/>
                    </a:solidFill>
                    <a:latin typeface="Microsoft YaHei" panose="020B0503020204020204" pitchFamily="34" charset="-122"/>
                    <a:ea typeface="Microsoft YaHei" panose="020B0503020204020204" pitchFamily="34" charset="-122"/>
                  </a:rPr>
                  <a:t>20</a:t>
                </a:r>
                <a:r>
                  <a:rPr lang="zh-CN" altLang="en-US" sz="1350" dirty="0">
                    <a:solidFill>
                      <a:srgbClr val="FF0000"/>
                    </a:solidFill>
                    <a:latin typeface="Microsoft YaHei" panose="020B0503020204020204" pitchFamily="34" charset="-122"/>
                    <a:ea typeface="Microsoft YaHei" panose="020B0503020204020204" pitchFamily="34" charset="-122"/>
                  </a:rPr>
                  <a:t>个）</a:t>
                </a:r>
                <a:endParaRPr lang="en-US" altLang="zh-CN" sz="1350" dirty="0">
                  <a:solidFill>
                    <a:srgbClr val="FF0000"/>
                  </a:solidFill>
                  <a:latin typeface="Microsoft YaHei" panose="020B0503020204020204" pitchFamily="34" charset="-122"/>
                  <a:ea typeface="Microsoft YaHei" panose="020B0503020204020204" pitchFamily="34" charset="-122"/>
                </a:endParaRPr>
              </a:p>
            </p:txBody>
          </p:sp>
          <p:sp>
            <p:nvSpPr>
              <p:cNvPr id="152" name="椭圆 151"/>
              <p:cNvSpPr/>
              <p:nvPr/>
            </p:nvSpPr>
            <p:spPr>
              <a:xfrm>
                <a:off x="5356084" y="2928911"/>
                <a:ext cx="461285" cy="6021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grpSp>
        <p:sp>
          <p:nvSpPr>
            <p:cNvPr id="147" name="椭圆 146"/>
            <p:cNvSpPr/>
            <p:nvPr/>
          </p:nvSpPr>
          <p:spPr>
            <a:xfrm>
              <a:off x="5506018" y="3048325"/>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48" name="椭圆 147"/>
            <p:cNvSpPr/>
            <p:nvPr/>
          </p:nvSpPr>
          <p:spPr>
            <a:xfrm>
              <a:off x="5716880" y="3236118"/>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49" name="椭圆 148"/>
            <p:cNvSpPr/>
            <p:nvPr/>
          </p:nvSpPr>
          <p:spPr>
            <a:xfrm>
              <a:off x="5468275" y="3316017"/>
              <a:ext cx="135576" cy="128986"/>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grpSp>
      <p:grpSp>
        <p:nvGrpSpPr>
          <p:cNvPr id="155" name="组合 154"/>
          <p:cNvGrpSpPr/>
          <p:nvPr/>
        </p:nvGrpSpPr>
        <p:grpSpPr>
          <a:xfrm>
            <a:off x="4891893" y="3941779"/>
            <a:ext cx="1708417" cy="728195"/>
            <a:chOff x="244937" y="4897261"/>
            <a:chExt cx="2277889" cy="970927"/>
          </a:xfrm>
        </p:grpSpPr>
        <p:sp>
          <p:nvSpPr>
            <p:cNvPr id="153" name="流程图: 过程 152"/>
            <p:cNvSpPr/>
            <p:nvPr/>
          </p:nvSpPr>
          <p:spPr>
            <a:xfrm>
              <a:off x="244937" y="4897261"/>
              <a:ext cx="2277889" cy="926699"/>
            </a:xfrm>
            <a:prstGeom prst="flowChartProcess">
              <a:avLst/>
            </a:prstGeom>
            <a:solidFill>
              <a:schemeClr val="accent1">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accent1">
                    <a:lumMod val="50000"/>
                  </a:schemeClr>
                </a:solidFill>
                <a:latin typeface="Microsoft YaHei" panose="020B0503020204020204" pitchFamily="34" charset="-122"/>
                <a:ea typeface="Microsoft YaHei" panose="020B0503020204020204" pitchFamily="34" charset="-122"/>
              </a:endParaRPr>
            </a:p>
          </p:txBody>
        </p:sp>
        <p:sp>
          <p:nvSpPr>
            <p:cNvPr id="154" name="文本框 153"/>
            <p:cNvSpPr txBox="1"/>
            <p:nvPr/>
          </p:nvSpPr>
          <p:spPr>
            <a:xfrm>
              <a:off x="512724" y="5191080"/>
              <a:ext cx="1561848" cy="677108"/>
            </a:xfrm>
            <a:prstGeom prst="rect">
              <a:avLst/>
            </a:prstGeom>
            <a:noFill/>
          </p:spPr>
          <p:txBody>
            <a:bodyPr wrap="square" rtlCol="0">
              <a:spAutoFit/>
            </a:bodyPr>
            <a:lstStyle/>
            <a:p>
              <a:pPr algn="ctr"/>
              <a:r>
                <a:rPr lang="zh-CN" altLang="en-US" sz="1350" dirty="0">
                  <a:latin typeface="Microsoft YaHei" panose="020B0503020204020204" pitchFamily="34" charset="-122"/>
                  <a:ea typeface="Microsoft YaHei" panose="020B0503020204020204" pitchFamily="34" charset="-122"/>
                </a:rPr>
                <a:t>研究前沿分析</a:t>
              </a:r>
              <a:endParaRPr lang="en-US" altLang="zh-CN" sz="1350" dirty="0">
                <a:latin typeface="Microsoft YaHei" panose="020B0503020204020204" pitchFamily="34" charset="-122"/>
                <a:ea typeface="Microsoft YaHei" panose="020B0503020204020204" pitchFamily="34" charset="-122"/>
              </a:endParaRPr>
            </a:p>
          </p:txBody>
        </p:sp>
      </p:grpSp>
      <p:cxnSp>
        <p:nvCxnSpPr>
          <p:cNvPr id="157" name="肘形连接符 156"/>
          <p:cNvCxnSpPr>
            <a:stCxn id="150" idx="2"/>
            <a:endCxn id="153" idx="0"/>
          </p:cNvCxnSpPr>
          <p:nvPr/>
        </p:nvCxnSpPr>
        <p:spPr>
          <a:xfrm rot="5400000">
            <a:off x="6440103" y="2644881"/>
            <a:ext cx="602897" cy="1990898"/>
          </a:xfrm>
          <a:prstGeom prst="bentConnector3">
            <a:avLst/>
          </a:prstGeom>
          <a:ln w="25400">
            <a:tailEnd type="triangle"/>
          </a:ln>
        </p:spPr>
        <p:style>
          <a:lnRef idx="1">
            <a:schemeClr val="dk1"/>
          </a:lnRef>
          <a:fillRef idx="0">
            <a:schemeClr val="dk1"/>
          </a:fillRef>
          <a:effectRef idx="0">
            <a:schemeClr val="dk1"/>
          </a:effectRef>
          <a:fontRef idx="minor">
            <a:schemeClr val="tx1"/>
          </a:fontRef>
        </p:style>
      </p:cxnSp>
      <p:sp>
        <p:nvSpPr>
          <p:cNvPr id="65" name="文本框 64"/>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cxnSp>
        <p:nvCxnSpPr>
          <p:cNvPr id="66" name="直接连接符 65"/>
          <p:cNvCxnSpPr/>
          <p:nvPr/>
        </p:nvCxnSpPr>
        <p:spPr>
          <a:xfrm flipV="1">
            <a:off x="1105939" y="771328"/>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1055926"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科技</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领域研究前沿识别与探测</a:t>
            </a:r>
            <a:endParaRPr lang="en-US"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 name="矩形 1"/>
          <p:cNvSpPr/>
          <p:nvPr/>
        </p:nvSpPr>
        <p:spPr>
          <a:xfrm>
            <a:off x="3734462" y="976206"/>
            <a:ext cx="1665841" cy="387798"/>
          </a:xfrm>
          <a:prstGeom prst="rect">
            <a:avLst/>
          </a:prstGeom>
        </p:spPr>
        <p:txBody>
          <a:bodyPr wrap="none">
            <a:spAutoFit/>
          </a:bodyPr>
          <a:lstStyle/>
          <a:p>
            <a:pPr algn="ctr">
              <a:defRPr sz="1920" b="1" i="0" u="none" strike="noStrike" kern="1200" spc="0" baseline="0">
                <a:solidFill>
                  <a:prstClr val="black">
                    <a:lumMod val="95000"/>
                    <a:lumOff val="5000"/>
                  </a:prstClr>
                </a:solidFill>
                <a:latin typeface="Times New Roman" panose="02020603050405020304" pitchFamily="18" charset="0"/>
                <a:ea typeface="宋体" panose="02010600030101010101" pitchFamily="2" charset="-122"/>
                <a:cs typeface="+mn-cs"/>
              </a:defRPr>
            </a:pPr>
            <a:r>
              <a:rPr lang="zh-CN" altLang="en-US" b="1" dirty="0">
                <a:solidFill>
                  <a:schemeClr val="accent1">
                    <a:lumMod val="75000"/>
                  </a:schemeClr>
                </a:solidFill>
                <a:latin typeface="微软雅黑" panose="020B0503020204020204" pitchFamily="34" charset="-122"/>
                <a:ea typeface="微软雅黑" panose="020B0503020204020204" pitchFamily="34" charset="-122"/>
              </a:rPr>
              <a:t>人工智能方向</a:t>
            </a:r>
            <a:endParaRPr lang="zh-CN" altLang="zh-CN" b="1"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68"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062933"/>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3" name="组合 152"/>
          <p:cNvGrpSpPr/>
          <p:nvPr/>
        </p:nvGrpSpPr>
        <p:grpSpPr>
          <a:xfrm>
            <a:off x="3111850" y="941831"/>
            <a:ext cx="3028742" cy="2137840"/>
            <a:chOff x="6092438" y="1150841"/>
            <a:chExt cx="5873757" cy="4255069"/>
          </a:xfrm>
        </p:grpSpPr>
        <p:pic>
          <p:nvPicPr>
            <p:cNvPr id="154" name="图片 153"/>
            <p:cNvPicPr>
              <a:picLocks noChangeAspect="1"/>
            </p:cNvPicPr>
            <p:nvPr/>
          </p:nvPicPr>
          <p:blipFill>
            <a:blip r:embed="rId3" cstate="print"/>
            <a:stretch>
              <a:fillRect/>
            </a:stretch>
          </p:blipFill>
          <p:spPr>
            <a:xfrm>
              <a:off x="6092438" y="1150841"/>
              <a:ext cx="5873757" cy="4255069"/>
            </a:xfrm>
            <a:prstGeom prst="rect">
              <a:avLst/>
            </a:prstGeom>
            <a:ln>
              <a:noFill/>
            </a:ln>
          </p:spPr>
        </p:pic>
        <p:sp>
          <p:nvSpPr>
            <p:cNvPr id="155" name="椭圆 154"/>
            <p:cNvSpPr/>
            <p:nvPr/>
          </p:nvSpPr>
          <p:spPr>
            <a:xfrm rot="19956935">
              <a:off x="10727520" y="2134491"/>
              <a:ext cx="724592" cy="537988"/>
            </a:xfrm>
            <a:prstGeom prst="ellipse">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56" name="文本框 155"/>
            <p:cNvSpPr txBox="1"/>
            <p:nvPr/>
          </p:nvSpPr>
          <p:spPr>
            <a:xfrm>
              <a:off x="9164595" y="1565922"/>
              <a:ext cx="2097684" cy="918879"/>
            </a:xfrm>
            <a:prstGeom prst="rect">
              <a:avLst/>
            </a:prstGeom>
            <a:noFill/>
            <a:ln w="25400">
              <a:solidFill>
                <a:srgbClr val="00B050"/>
              </a:solidFill>
              <a:prstDash val="dash"/>
            </a:ln>
          </p:spPr>
          <p:txBody>
            <a:bodyPr wrap="square" rtlCol="0">
              <a:spAutoFit/>
            </a:bodyPr>
            <a:lstStyle/>
            <a:p>
              <a:r>
                <a:rPr lang="zh-CN" altLang="en-US" sz="1200" dirty="0">
                  <a:solidFill>
                    <a:schemeClr val="accent1">
                      <a:lumMod val="50000"/>
                    </a:schemeClr>
                  </a:solidFill>
                  <a:latin typeface="Microsoft YaHei" panose="020B0503020204020204" pitchFamily="34" charset="-122"/>
                  <a:ea typeface="Microsoft YaHei" panose="020B0503020204020204" pitchFamily="34" charset="-122"/>
                </a:rPr>
                <a:t>新兴研究前沿</a:t>
              </a:r>
            </a:p>
          </p:txBody>
        </p:sp>
        <p:cxnSp>
          <p:nvCxnSpPr>
            <p:cNvPr id="157" name="直接连接符 156"/>
            <p:cNvCxnSpPr>
              <a:endCxn id="161" idx="2"/>
            </p:cNvCxnSpPr>
            <p:nvPr/>
          </p:nvCxnSpPr>
          <p:spPr>
            <a:xfrm flipH="1" flipV="1">
              <a:off x="8264073" y="3166765"/>
              <a:ext cx="1208932" cy="124435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a:stCxn id="161" idx="2"/>
            </p:cNvCxnSpPr>
            <p:nvPr/>
          </p:nvCxnSpPr>
          <p:spPr>
            <a:xfrm flipV="1">
              <a:off x="8264073" y="2441454"/>
              <a:ext cx="2941177" cy="72531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a:endCxn id="161" idx="2"/>
            </p:cNvCxnSpPr>
            <p:nvPr/>
          </p:nvCxnSpPr>
          <p:spPr>
            <a:xfrm flipV="1">
              <a:off x="8191240" y="3166765"/>
              <a:ext cx="72833" cy="165663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0" name="直接连接符 159"/>
            <p:cNvCxnSpPr>
              <a:endCxn id="161" idx="2"/>
            </p:cNvCxnSpPr>
            <p:nvPr/>
          </p:nvCxnSpPr>
          <p:spPr>
            <a:xfrm flipH="1" flipV="1">
              <a:off x="8264073" y="3166765"/>
              <a:ext cx="150154" cy="141934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61" name="文本框 160"/>
            <p:cNvSpPr txBox="1"/>
            <p:nvPr/>
          </p:nvSpPr>
          <p:spPr>
            <a:xfrm>
              <a:off x="6911719" y="2661382"/>
              <a:ext cx="2704707" cy="551327"/>
            </a:xfrm>
            <a:prstGeom prst="rect">
              <a:avLst/>
            </a:prstGeom>
            <a:noFill/>
            <a:ln w="25400">
              <a:solidFill>
                <a:srgbClr val="FF0000"/>
              </a:solidFill>
              <a:prstDash val="dash"/>
            </a:ln>
          </p:spPr>
          <p:txBody>
            <a:bodyPr wrap="square" rtlCol="0">
              <a:spAutoFit/>
            </a:bodyPr>
            <a:lstStyle/>
            <a:p>
              <a:pPr algn="ctr"/>
              <a:r>
                <a:rPr lang="zh-CN" altLang="en-US" sz="1200" dirty="0">
                  <a:solidFill>
                    <a:srgbClr val="FF0000"/>
                  </a:solidFill>
                  <a:latin typeface="Microsoft YaHei" panose="020B0503020204020204" pitchFamily="34" charset="-122"/>
                  <a:ea typeface="Microsoft YaHei" panose="020B0503020204020204" pitchFamily="34" charset="-122"/>
                </a:rPr>
                <a:t>热点研究前沿</a:t>
              </a:r>
            </a:p>
          </p:txBody>
        </p:sp>
      </p:grpSp>
      <p:grpSp>
        <p:nvGrpSpPr>
          <p:cNvPr id="162" name="组合 161"/>
          <p:cNvGrpSpPr/>
          <p:nvPr/>
        </p:nvGrpSpPr>
        <p:grpSpPr>
          <a:xfrm>
            <a:off x="290538" y="2698307"/>
            <a:ext cx="2758451" cy="2117500"/>
            <a:chOff x="3697822" y="3161797"/>
            <a:chExt cx="4340728" cy="3248048"/>
          </a:xfrm>
        </p:grpSpPr>
        <p:pic>
          <p:nvPicPr>
            <p:cNvPr id="163" name="图片 162"/>
            <p:cNvPicPr>
              <a:picLocks noChangeAspect="1"/>
            </p:cNvPicPr>
            <p:nvPr/>
          </p:nvPicPr>
          <p:blipFill>
            <a:blip r:embed="rId4"/>
            <a:stretch>
              <a:fillRect/>
            </a:stretch>
          </p:blipFill>
          <p:spPr>
            <a:xfrm>
              <a:off x="3697822" y="3161797"/>
              <a:ext cx="4340728" cy="3248048"/>
            </a:xfrm>
            <a:prstGeom prst="rect">
              <a:avLst/>
            </a:prstGeom>
          </p:spPr>
        </p:pic>
        <p:sp>
          <p:nvSpPr>
            <p:cNvPr id="165" name="文本框 164"/>
            <p:cNvSpPr txBox="1"/>
            <p:nvPr/>
          </p:nvSpPr>
          <p:spPr>
            <a:xfrm rot="19667158">
              <a:off x="4507536" y="3868761"/>
              <a:ext cx="1847812" cy="424891"/>
            </a:xfrm>
            <a:prstGeom prst="rect">
              <a:avLst/>
            </a:prstGeom>
            <a:noFill/>
            <a:ln>
              <a:solidFill>
                <a:schemeClr val="tx1"/>
              </a:solidFill>
              <a:prstDash val="dash"/>
            </a:ln>
          </p:spPr>
          <p:txBody>
            <a:bodyPr wrap="square" rtlCol="0">
              <a:spAutoFit/>
            </a:bodyPr>
            <a:lstStyle/>
            <a:p>
              <a:pPr algn="ctr"/>
              <a:r>
                <a:rPr lang="en-US" altLang="zh-CN" sz="1200" dirty="0">
                  <a:latin typeface="Microsoft YaHei" panose="020B0503020204020204" pitchFamily="34" charset="-122"/>
                  <a:ea typeface="Microsoft YaHei" panose="020B0503020204020204" pitchFamily="34" charset="-122"/>
                  <a:cs typeface="Times New Roman" panose="02020603050405020304" pitchFamily="18" charset="0"/>
                </a:rPr>
                <a:t>F2</a:t>
              </a:r>
              <a:r>
                <a:rPr lang="zh-CN" altLang="en-US" sz="1200" dirty="0">
                  <a:latin typeface="Microsoft YaHei" panose="020B0503020204020204" pitchFamily="34" charset="-122"/>
                  <a:ea typeface="Microsoft YaHei" panose="020B0503020204020204" pitchFamily="34" charset="-122"/>
                  <a:cs typeface="Times New Roman" panose="02020603050405020304" pitchFamily="18" charset="0"/>
                </a:rPr>
                <a:t>处于生长期</a:t>
              </a:r>
            </a:p>
          </p:txBody>
        </p:sp>
        <p:sp>
          <p:nvSpPr>
            <p:cNvPr id="167" name="文本框 166"/>
            <p:cNvSpPr txBox="1"/>
            <p:nvPr/>
          </p:nvSpPr>
          <p:spPr>
            <a:xfrm rot="20358687">
              <a:off x="6125666" y="5442439"/>
              <a:ext cx="1806212" cy="708151"/>
            </a:xfrm>
            <a:prstGeom prst="rect">
              <a:avLst/>
            </a:prstGeom>
            <a:noFill/>
            <a:ln w="9525">
              <a:solidFill>
                <a:schemeClr val="tx1"/>
              </a:solidFill>
              <a:prstDash val="dash"/>
            </a:ln>
          </p:spPr>
          <p:txBody>
            <a:bodyPr wrap="square" rtlCol="0">
              <a:spAutoFit/>
            </a:bodyPr>
            <a:lstStyle/>
            <a:p>
              <a:pPr algn="ctr"/>
              <a:r>
                <a:rPr lang="en-US" altLang="zh-CN" sz="1200" dirty="0">
                  <a:latin typeface="Microsoft YaHei" panose="020B0503020204020204" pitchFamily="34" charset="-122"/>
                  <a:ea typeface="Microsoft YaHei" panose="020B0503020204020204" pitchFamily="34" charset="-122"/>
                  <a:cs typeface="Times New Roman" panose="02020603050405020304" pitchFamily="18" charset="0"/>
                </a:rPr>
                <a:t>F14</a:t>
              </a:r>
              <a:r>
                <a:rPr lang="zh-CN" altLang="en-US" sz="1200" dirty="0">
                  <a:latin typeface="Microsoft YaHei" panose="020B0503020204020204" pitchFamily="34" charset="-122"/>
                  <a:ea typeface="Microsoft YaHei" panose="020B0503020204020204" pitchFamily="34" charset="-122"/>
                  <a:cs typeface="Times New Roman" panose="02020603050405020304" pitchFamily="18" charset="0"/>
                </a:rPr>
                <a:t>进入成熟期</a:t>
              </a:r>
            </a:p>
          </p:txBody>
        </p:sp>
        <p:cxnSp>
          <p:nvCxnSpPr>
            <p:cNvPr id="168" name="直接连接符 167"/>
            <p:cNvCxnSpPr>
              <a:stCxn id="165" idx="2"/>
            </p:cNvCxnSpPr>
            <p:nvPr/>
          </p:nvCxnSpPr>
          <p:spPr>
            <a:xfrm>
              <a:off x="5537942" y="4245971"/>
              <a:ext cx="281284" cy="373892"/>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6855021" y="5332010"/>
              <a:ext cx="162598" cy="261038"/>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graphicFrame>
        <p:nvGraphicFramePr>
          <p:cNvPr id="171" name="表格 170"/>
          <p:cNvGraphicFramePr>
            <a:graphicFrameLocks noGrp="1"/>
          </p:cNvGraphicFramePr>
          <p:nvPr>
            <p:extLst/>
          </p:nvPr>
        </p:nvGraphicFramePr>
        <p:xfrm>
          <a:off x="6197961" y="2637801"/>
          <a:ext cx="2829602" cy="2410740"/>
        </p:xfrm>
        <a:graphic>
          <a:graphicData uri="http://schemas.openxmlformats.org/drawingml/2006/table">
            <a:tbl>
              <a:tblPr>
                <a:tableStyleId>{5C22544A-7EE6-4342-B048-85BDC9FD1C3A}</a:tableStyleId>
              </a:tblPr>
              <a:tblGrid>
                <a:gridCol w="295752">
                  <a:extLst>
                    <a:ext uri="{9D8B030D-6E8A-4147-A177-3AD203B41FA5}">
                      <a16:colId xmlns:a16="http://schemas.microsoft.com/office/drawing/2014/main" val="20000"/>
                    </a:ext>
                  </a:extLst>
                </a:gridCol>
                <a:gridCol w="988996">
                  <a:extLst>
                    <a:ext uri="{9D8B030D-6E8A-4147-A177-3AD203B41FA5}">
                      <a16:colId xmlns:a16="http://schemas.microsoft.com/office/drawing/2014/main" val="20001"/>
                    </a:ext>
                  </a:extLst>
                </a:gridCol>
                <a:gridCol w="411480">
                  <a:extLst>
                    <a:ext uri="{9D8B030D-6E8A-4147-A177-3AD203B41FA5}">
                      <a16:colId xmlns:a16="http://schemas.microsoft.com/office/drawing/2014/main" val="20002"/>
                    </a:ext>
                  </a:extLst>
                </a:gridCol>
                <a:gridCol w="678581">
                  <a:extLst>
                    <a:ext uri="{9D8B030D-6E8A-4147-A177-3AD203B41FA5}">
                      <a16:colId xmlns:a16="http://schemas.microsoft.com/office/drawing/2014/main" val="20003"/>
                    </a:ext>
                  </a:extLst>
                </a:gridCol>
                <a:gridCol w="454793">
                  <a:extLst>
                    <a:ext uri="{9D8B030D-6E8A-4147-A177-3AD203B41FA5}">
                      <a16:colId xmlns:a16="http://schemas.microsoft.com/office/drawing/2014/main" val="20004"/>
                    </a:ext>
                  </a:extLst>
                </a:gridCol>
              </a:tblGrid>
              <a:tr h="253901">
                <a:tc>
                  <a:txBody>
                    <a:bodyPr/>
                    <a:lstStyle/>
                    <a:p>
                      <a:pPr algn="ctr" fontAlgn="ctr"/>
                      <a:r>
                        <a:rPr lang="zh-CN" sz="1100" b="1" u="none" strike="noStrike" dirty="0">
                          <a:effectLst/>
                          <a:latin typeface="Times New Roman" panose="02020603050405020304" pitchFamily="18" charset="0"/>
                          <a:ea typeface="+mn-ea"/>
                          <a:cs typeface="Times New Roman" panose="02020603050405020304" pitchFamily="18" charset="0"/>
                        </a:rPr>
                        <a:t>排名</a:t>
                      </a:r>
                      <a:endParaRPr lang="zh-CN" sz="1100" b="1"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b="1" u="none" strike="noStrike" dirty="0">
                          <a:effectLst/>
                          <a:latin typeface="Times New Roman" panose="02020603050405020304" pitchFamily="18" charset="0"/>
                          <a:ea typeface="+mn-ea"/>
                          <a:cs typeface="Times New Roman" panose="02020603050405020304" pitchFamily="18" charset="0"/>
                        </a:rPr>
                        <a:t>机构名</a:t>
                      </a:r>
                      <a:endParaRPr lang="zh-CN" sz="1100" b="1"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b="1" u="none" strike="noStrike" dirty="0">
                          <a:effectLst/>
                          <a:latin typeface="Times New Roman" panose="02020603050405020304" pitchFamily="18" charset="0"/>
                          <a:ea typeface="+mn-ea"/>
                          <a:cs typeface="Times New Roman" panose="02020603050405020304" pitchFamily="18" charset="0"/>
                        </a:rPr>
                        <a:t>论文量</a:t>
                      </a:r>
                      <a:endParaRPr lang="zh-CN" sz="1100" b="1"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b="1" u="none" strike="noStrike" dirty="0">
                          <a:effectLst/>
                          <a:latin typeface="Times New Roman" panose="02020603050405020304" pitchFamily="18" charset="0"/>
                          <a:ea typeface="+mn-ea"/>
                          <a:cs typeface="Times New Roman" panose="02020603050405020304" pitchFamily="18" charset="0"/>
                        </a:rPr>
                        <a:t>论文量占比</a:t>
                      </a:r>
                      <a:endParaRPr lang="zh-CN" sz="1100" b="1"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b="1" u="none" strike="noStrike" dirty="0">
                          <a:effectLst/>
                          <a:latin typeface="Times New Roman" panose="02020603050405020304" pitchFamily="18" charset="0"/>
                          <a:ea typeface="+mn-ea"/>
                          <a:cs typeface="Times New Roman" panose="02020603050405020304" pitchFamily="18" charset="0"/>
                        </a:rPr>
                        <a:t>H指数</a:t>
                      </a:r>
                      <a:endParaRPr lang="zh-CN" sz="1100" b="1"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6533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1</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dirty="0">
                          <a:solidFill>
                            <a:schemeClr val="tx1"/>
                          </a:solidFill>
                          <a:effectLst/>
                          <a:latin typeface="Times New Roman" panose="02020603050405020304" pitchFamily="18" charset="0"/>
                          <a:ea typeface="+mn-ea"/>
                          <a:cs typeface="Times New Roman" panose="02020603050405020304" pitchFamily="18" charset="0"/>
                        </a:rPr>
                        <a:t>中国科学院</a:t>
                      </a:r>
                      <a:endParaRPr lang="zh-CN" sz="1100" b="0" i="0" u="none" strike="noStrike" dirty="0">
                        <a:solidFill>
                          <a:schemeClr val="tx1"/>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19</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6.23%</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7</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2</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dirty="0">
                          <a:effectLst/>
                          <a:latin typeface="Times New Roman" panose="02020603050405020304" pitchFamily="18" charset="0"/>
                          <a:ea typeface="+mn-ea"/>
                          <a:cs typeface="Times New Roman" panose="02020603050405020304" pitchFamily="18" charset="0"/>
                        </a:rPr>
                        <a:t>加州大学系统</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16</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5.25%</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5</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3</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dirty="0">
                          <a:effectLst/>
                          <a:latin typeface="Times New Roman" panose="02020603050405020304" pitchFamily="18" charset="0"/>
                          <a:ea typeface="+mn-ea"/>
                          <a:cs typeface="Times New Roman" panose="02020603050405020304" pitchFamily="18" charset="0"/>
                        </a:rPr>
                        <a:t>香港中文大学</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13</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4.26%</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6</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6533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4</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微软</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11</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3.61%</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6</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6533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5</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清华大学</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10</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3.28%</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3</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6</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伯克利加州大学</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9</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2.95%</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4</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6</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卡内基-梅隆大学</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9</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2.95%</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3</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6</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新加坡国立大学</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9</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2.95%</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3</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6533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9</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谷歌</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8</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2.62%</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4</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6533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10</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a:effectLst/>
                          <a:latin typeface="Times New Roman" panose="02020603050405020304" pitchFamily="18" charset="0"/>
                          <a:ea typeface="+mn-ea"/>
                          <a:cs typeface="Times New Roman" panose="02020603050405020304" pitchFamily="18" charset="0"/>
                        </a:rPr>
                        <a:t>斯坦福大学</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7</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2.30%</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5</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170195">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10</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zh-CN" sz="1100" u="none" strike="noStrike" dirty="0">
                          <a:effectLst/>
                          <a:latin typeface="Times New Roman" panose="02020603050405020304" pitchFamily="18" charset="0"/>
                          <a:ea typeface="+mn-ea"/>
                          <a:cs typeface="Times New Roman" panose="02020603050405020304" pitchFamily="18" charset="0"/>
                        </a:rPr>
                        <a:t>阿德莱德大学</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7</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a:effectLst/>
                          <a:latin typeface="Times New Roman" panose="02020603050405020304" pitchFamily="18" charset="0"/>
                          <a:ea typeface="+mn-ea"/>
                          <a:cs typeface="Times New Roman" panose="02020603050405020304" pitchFamily="18" charset="0"/>
                        </a:rPr>
                        <a:t>2.30%</a:t>
                      </a:r>
                      <a:endParaRPr lang="zh-CN" sz="1100" b="0" i="0" u="none" strike="noStrike">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100" u="none" strike="noStrike" dirty="0">
                          <a:effectLst/>
                          <a:latin typeface="Times New Roman" panose="02020603050405020304" pitchFamily="18" charset="0"/>
                          <a:ea typeface="+mn-ea"/>
                          <a:cs typeface="Times New Roman" panose="02020603050405020304" pitchFamily="18" charset="0"/>
                        </a:rPr>
                        <a:t>4</a:t>
                      </a:r>
                      <a:endParaRPr lang="zh-CN" sz="1100" b="0" i="0" u="none" strike="noStrike" dirty="0">
                        <a:solidFill>
                          <a:srgbClr val="000000"/>
                        </a:solidFill>
                        <a:effectLst/>
                        <a:latin typeface="Times New Roman" panose="02020603050405020304" pitchFamily="18" charset="0"/>
                        <a:ea typeface="+mn-ea"/>
                        <a:cs typeface="Times New Roman" panose="02020603050405020304" pitchFamily="18" charset="0"/>
                      </a:endParaRPr>
                    </a:p>
                  </a:txBody>
                  <a:tcPr marL="5315" marR="5315" marT="5315"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bl>
          </a:graphicData>
        </a:graphic>
      </p:graphicFrame>
      <p:sp>
        <p:nvSpPr>
          <p:cNvPr id="173" name="文本框 172"/>
          <p:cNvSpPr txBox="1"/>
          <p:nvPr/>
        </p:nvSpPr>
        <p:spPr>
          <a:xfrm>
            <a:off x="314665" y="1202859"/>
            <a:ext cx="2449102" cy="946413"/>
          </a:xfrm>
          <a:prstGeom prst="rect">
            <a:avLst/>
          </a:prstGeom>
          <a:noFill/>
          <a:ln w="19050">
            <a:solidFill>
              <a:schemeClr val="accent1"/>
            </a:solidFill>
          </a:ln>
        </p:spPr>
        <p:txBody>
          <a:bodyPr wrap="square" rtlCol="0">
            <a:spAutoFit/>
          </a:bodyPr>
          <a:lstStyle/>
          <a:p>
            <a:r>
              <a:rPr lang="zh-CN" altLang="en-US" sz="1500" dirty="0">
                <a:latin typeface="Microsoft YaHei" panose="020B0503020204020204" pitchFamily="34" charset="-122"/>
                <a:ea typeface="Microsoft YaHei" panose="020B0503020204020204" pitchFamily="34" charset="-122"/>
              </a:rPr>
              <a:t>研究前沿类型分析</a:t>
            </a:r>
            <a:endParaRPr lang="en-US" altLang="zh-CN" sz="150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rPr>
              <a:t>新兴研究前沿</a:t>
            </a:r>
            <a:r>
              <a:rPr lang="zh-CN" altLang="en-US" sz="1350" dirty="0">
                <a:latin typeface="Microsoft YaHei" panose="020B0503020204020204" pitchFamily="34" charset="-122"/>
                <a:ea typeface="Microsoft YaHei" panose="020B0503020204020204" pitchFamily="34" charset="-122"/>
              </a:rPr>
              <a:t>：高新颖度、高增长度；</a:t>
            </a:r>
            <a:endParaRPr lang="en-US" altLang="zh-CN" sz="135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热点研究前沿</a:t>
            </a:r>
            <a:r>
              <a:rPr lang="zh-CN" altLang="en-US" sz="1350" dirty="0">
                <a:latin typeface="Microsoft YaHei" panose="020B0503020204020204" pitchFamily="34" charset="-122"/>
                <a:ea typeface="Microsoft YaHei" panose="020B0503020204020204" pitchFamily="34" charset="-122"/>
                <a:cs typeface="Times New Roman" panose="02020603050405020304" pitchFamily="18" charset="0"/>
              </a:rPr>
              <a:t>：高关注度；</a:t>
            </a:r>
          </a:p>
        </p:txBody>
      </p:sp>
      <p:sp>
        <p:nvSpPr>
          <p:cNvPr id="176" name="文本框 175"/>
          <p:cNvSpPr txBox="1"/>
          <p:nvPr/>
        </p:nvSpPr>
        <p:spPr>
          <a:xfrm>
            <a:off x="3406637" y="3499033"/>
            <a:ext cx="2714041" cy="738664"/>
          </a:xfrm>
          <a:prstGeom prst="rect">
            <a:avLst/>
          </a:prstGeom>
          <a:noFill/>
          <a:ln w="19050">
            <a:solidFill>
              <a:schemeClr val="accent1"/>
            </a:solidFill>
          </a:ln>
        </p:spPr>
        <p:txBody>
          <a:bodyPr wrap="square" rtlCol="0">
            <a:spAutoFit/>
          </a:bodyPr>
          <a:lstStyle/>
          <a:p>
            <a:r>
              <a:rPr lang="zh-CN" altLang="en-US" sz="1500" dirty="0">
                <a:latin typeface="Microsoft YaHei" panose="020B0503020204020204" pitchFamily="34" charset="-122"/>
                <a:ea typeface="Microsoft YaHei" panose="020B0503020204020204" pitchFamily="34" charset="-122"/>
              </a:rPr>
              <a:t>研究前沿发展趋势分析</a:t>
            </a:r>
            <a:endParaRPr lang="en-US" altLang="zh-CN" sz="150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rPr>
              <a:t>生长期</a:t>
            </a:r>
            <a:r>
              <a:rPr lang="zh-CN" altLang="en-US" sz="1350" dirty="0">
                <a:latin typeface="Microsoft YaHei" panose="020B0503020204020204" pitchFamily="34" charset="-122"/>
                <a:ea typeface="Microsoft YaHei" panose="020B0503020204020204" pitchFamily="34" charset="-122"/>
              </a:rPr>
              <a:t>：发文量快速增加；</a:t>
            </a:r>
            <a:endParaRPr lang="en-US" altLang="zh-CN" sz="135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成熟期</a:t>
            </a:r>
            <a:r>
              <a:rPr lang="zh-CN" altLang="en-US" sz="1350" dirty="0">
                <a:latin typeface="Microsoft YaHei" panose="020B0503020204020204" pitchFamily="34" charset="-122"/>
                <a:ea typeface="Microsoft YaHei" panose="020B0503020204020204" pitchFamily="34" charset="-122"/>
                <a:cs typeface="Times New Roman" panose="02020603050405020304" pitchFamily="18" charset="0"/>
              </a:rPr>
              <a:t>：发文量趋于稳定；</a:t>
            </a:r>
          </a:p>
        </p:txBody>
      </p:sp>
      <p:sp>
        <p:nvSpPr>
          <p:cNvPr id="18" name="左右箭头 17"/>
          <p:cNvSpPr/>
          <p:nvPr/>
        </p:nvSpPr>
        <p:spPr>
          <a:xfrm>
            <a:off x="2753758" y="1650159"/>
            <a:ext cx="358094" cy="2539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77" name="左右箭头 176"/>
          <p:cNvSpPr/>
          <p:nvPr/>
        </p:nvSpPr>
        <p:spPr>
          <a:xfrm>
            <a:off x="3040981" y="3757056"/>
            <a:ext cx="358094" cy="2539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178" name="文本框 177"/>
          <p:cNvSpPr txBox="1"/>
          <p:nvPr/>
        </p:nvSpPr>
        <p:spPr>
          <a:xfrm>
            <a:off x="6580435" y="1497394"/>
            <a:ext cx="2069685" cy="738664"/>
          </a:xfrm>
          <a:prstGeom prst="rect">
            <a:avLst/>
          </a:prstGeom>
          <a:noFill/>
          <a:ln w="19050">
            <a:solidFill>
              <a:schemeClr val="accent1"/>
            </a:solidFill>
          </a:ln>
        </p:spPr>
        <p:txBody>
          <a:bodyPr wrap="square" rtlCol="0">
            <a:spAutoFit/>
          </a:bodyPr>
          <a:lstStyle/>
          <a:p>
            <a:r>
              <a:rPr lang="zh-CN" altLang="en-US" sz="1500" dirty="0">
                <a:latin typeface="Microsoft YaHei" panose="020B0503020204020204" pitchFamily="34" charset="-122"/>
                <a:ea typeface="Microsoft YaHei" panose="020B0503020204020204" pitchFamily="34" charset="-122"/>
              </a:rPr>
              <a:t>主要研究机构分析</a:t>
            </a:r>
            <a:endParaRPr lang="en-US" altLang="zh-CN" sz="150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rPr>
              <a:t>规模：</a:t>
            </a:r>
            <a:r>
              <a:rPr lang="zh-CN" altLang="en-US" sz="1350" dirty="0">
                <a:latin typeface="Microsoft YaHei" panose="020B0503020204020204" pitchFamily="34" charset="-122"/>
                <a:ea typeface="Microsoft YaHei" panose="020B0503020204020204" pitchFamily="34" charset="-122"/>
              </a:rPr>
              <a:t>论文量及占比</a:t>
            </a:r>
            <a:endParaRPr lang="en-US" altLang="zh-CN" sz="1350" dirty="0">
              <a:latin typeface="Microsoft YaHei" panose="020B0503020204020204" pitchFamily="34" charset="-122"/>
              <a:ea typeface="Microsoft YaHei" panose="020B0503020204020204" pitchFamily="34" charset="-122"/>
            </a:endParaRPr>
          </a:p>
          <a:p>
            <a:pPr marL="214313" indent="-214313">
              <a:buFont typeface="Wingdings" panose="05000000000000000000" pitchFamily="2" charset="2"/>
              <a:buChar char="l"/>
            </a:pPr>
            <a:r>
              <a:rPr lang="zh-CN" altLang="en-US" sz="1350" dirty="0">
                <a:solidFill>
                  <a:srgbClr val="FF0000"/>
                </a:solidFill>
                <a:latin typeface="Microsoft YaHei" panose="020B0503020204020204" pitchFamily="34" charset="-122"/>
                <a:ea typeface="Microsoft YaHei" panose="020B0503020204020204" pitchFamily="34" charset="-122"/>
                <a:cs typeface="Times New Roman" panose="02020603050405020304" pitchFamily="18" charset="0"/>
              </a:rPr>
              <a:t>质量：</a:t>
            </a:r>
            <a:r>
              <a:rPr lang="en-US" altLang="zh-CN" sz="1350" dirty="0">
                <a:latin typeface="Microsoft YaHei" panose="020B0503020204020204" pitchFamily="34" charset="-122"/>
                <a:ea typeface="Microsoft YaHei" panose="020B0503020204020204" pitchFamily="34" charset="-122"/>
                <a:cs typeface="Times New Roman" panose="02020603050405020304" pitchFamily="18" charset="0"/>
              </a:rPr>
              <a:t>H</a:t>
            </a:r>
            <a:r>
              <a:rPr lang="zh-CN" altLang="en-US" sz="1350" dirty="0">
                <a:latin typeface="Microsoft YaHei" panose="020B0503020204020204" pitchFamily="34" charset="-122"/>
                <a:ea typeface="Microsoft YaHei" panose="020B0503020204020204" pitchFamily="34" charset="-122"/>
                <a:cs typeface="Times New Roman" panose="02020603050405020304" pitchFamily="18" charset="0"/>
              </a:rPr>
              <a:t>指数</a:t>
            </a:r>
          </a:p>
        </p:txBody>
      </p:sp>
      <p:sp>
        <p:nvSpPr>
          <p:cNvPr id="179" name="左右箭头 178"/>
          <p:cNvSpPr/>
          <p:nvPr/>
        </p:nvSpPr>
        <p:spPr>
          <a:xfrm rot="5400000">
            <a:off x="7436230" y="2311230"/>
            <a:ext cx="358094" cy="253916"/>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Microsoft YaHei" panose="020B0503020204020204" pitchFamily="34" charset="-122"/>
              <a:ea typeface="Microsoft YaHei" panose="020B0503020204020204" pitchFamily="34" charset="-122"/>
            </a:endParaRPr>
          </a:p>
        </p:txBody>
      </p:sp>
      <p:sp>
        <p:nvSpPr>
          <p:cNvPr id="28" name="文本框 27"/>
          <p:cNvSpPr txBox="1"/>
          <p:nvPr/>
        </p:nvSpPr>
        <p:spPr>
          <a:xfrm>
            <a:off x="1422019" y="342396"/>
            <a:ext cx="392415" cy="92398"/>
          </a:xfrm>
          <a:prstGeom prst="rect">
            <a:avLst/>
          </a:prstGeom>
          <a:noFill/>
        </p:spPr>
        <p:txBody>
          <a:bodyPr vert="eaVert" wrap="none" rtlCol="0">
            <a:spAutoFit/>
          </a:bodyPr>
          <a:lstStyle/>
          <a:p>
            <a:endParaRPr lang="zh-CN" altLang="en-US" sz="1350" dirty="0"/>
          </a:p>
        </p:txBody>
      </p:sp>
      <p:cxnSp>
        <p:nvCxnSpPr>
          <p:cNvPr id="30" name="直接连接符 29"/>
          <p:cNvCxnSpPr/>
          <p:nvPr/>
        </p:nvCxnSpPr>
        <p:spPr>
          <a:xfrm flipV="1">
            <a:off x="1105939" y="771328"/>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055926"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1.5</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科技</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领域研究前沿识别与探测</a:t>
            </a:r>
            <a:endParaRPr lang="en-US" altLang="zh-CN" kern="100" dirty="0">
              <a:solidFill>
                <a:schemeClr val="tx2"/>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7" name="矩形 26"/>
          <p:cNvSpPr/>
          <p:nvPr/>
        </p:nvSpPr>
        <p:spPr>
          <a:xfrm>
            <a:off x="3793301" y="4481232"/>
            <a:ext cx="1665841" cy="387798"/>
          </a:xfrm>
          <a:prstGeom prst="rect">
            <a:avLst/>
          </a:prstGeom>
        </p:spPr>
        <p:txBody>
          <a:bodyPr wrap="none">
            <a:spAutoFit/>
          </a:bodyPr>
          <a:lstStyle/>
          <a:p>
            <a:pPr algn="ctr">
              <a:defRPr sz="1920" b="1" i="0" u="none" strike="noStrike" kern="1200" spc="0" baseline="0">
                <a:solidFill>
                  <a:prstClr val="black">
                    <a:lumMod val="95000"/>
                    <a:lumOff val="5000"/>
                  </a:prstClr>
                </a:solidFill>
                <a:latin typeface="Times New Roman" panose="02020603050405020304" pitchFamily="18" charset="0"/>
                <a:ea typeface="宋体" panose="02010600030101010101" pitchFamily="2" charset="-122"/>
                <a:cs typeface="+mn-cs"/>
              </a:defRPr>
            </a:pPr>
            <a:r>
              <a:rPr lang="zh-CN" altLang="en-US" b="1" dirty="0">
                <a:solidFill>
                  <a:schemeClr val="accent1">
                    <a:lumMod val="75000"/>
                  </a:schemeClr>
                </a:solidFill>
                <a:latin typeface="微软雅黑" panose="020B0503020204020204" pitchFamily="34" charset="-122"/>
                <a:ea typeface="微软雅黑" panose="020B0503020204020204" pitchFamily="34" charset="-122"/>
              </a:rPr>
              <a:t>人工智能方向</a:t>
            </a:r>
            <a:endParaRPr lang="zh-CN" altLang="zh-CN" b="1" dirty="0">
              <a:solidFill>
                <a:schemeClr val="accent1">
                  <a:lumMod val="75000"/>
                </a:schemeClr>
              </a:solidFill>
              <a:latin typeface="微软雅黑" panose="020B0503020204020204" pitchFamily="34" charset="-122"/>
              <a:ea typeface="微软雅黑" panose="020B0503020204020204" pitchFamily="34" charset="-122"/>
            </a:endParaRPr>
          </a:p>
        </p:txBody>
      </p:sp>
      <p:pic>
        <p:nvPicPr>
          <p:cNvPr id="29" name="Picture 2" descr="C:\Users\Administrator\Desktop\14-16信息化建设\馆徽最终稿无留白.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8055719"/>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2957276" y="1817584"/>
            <a:ext cx="6463665" cy="286232"/>
          </a:xfrm>
          <a:prstGeom prst="rect">
            <a:avLst/>
          </a:prstGeom>
        </p:spPr>
        <p:txBody>
          <a:bodyPr>
            <a:spAutoFit/>
          </a:bodyPr>
          <a:lstStyle/>
          <a:p>
            <a:pPr marL="0" lvl="2" algn="ctr" defTabSz="821532" eaLnBrk="0" hangingPunct="0">
              <a:buClr>
                <a:srgbClr val="0070C0"/>
              </a:buClr>
              <a:buSzPct val="80000"/>
              <a:tabLst>
                <a:tab pos="122873" algn="l"/>
              </a:tabLst>
              <a:defRPr/>
            </a:pPr>
            <a:endParaRPr lang="en-US" altLang="zh-CN" sz="1260" spc="45" dirty="0">
              <a:ln w="11430"/>
              <a:latin typeface="微软雅黑" pitchFamily="34" charset="-122"/>
              <a:ea typeface="微软雅黑" pitchFamily="34" charset="-122"/>
            </a:endParaRPr>
          </a:p>
        </p:txBody>
      </p:sp>
      <p:sp>
        <p:nvSpPr>
          <p:cNvPr id="24" name="文本框 23"/>
          <p:cNvSpPr txBox="1"/>
          <p:nvPr/>
        </p:nvSpPr>
        <p:spPr>
          <a:xfrm>
            <a:off x="3332117" y="1892887"/>
            <a:ext cx="5621711" cy="900246"/>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pPr marL="308610" indent="-308610" algn="l">
              <a:lnSpc>
                <a:spcPct val="150000"/>
              </a:lnSpc>
              <a:buFont typeface="Wingdings" panose="05000000000000000000" pitchFamily="2" charset="2"/>
              <a:buChar char="p"/>
            </a:pPr>
            <a:r>
              <a:rPr lang="zh-CN" altLang="en-US" sz="1500" b="1" dirty="0">
                <a:latin typeface="微软雅黑" panose="020B0503020204020204" pitchFamily="34" charset="-122"/>
                <a:ea typeface="微软雅黑" panose="020B0503020204020204" pitchFamily="34" charset="-122"/>
              </a:rPr>
              <a:t>科技创新产出多</a:t>
            </a:r>
            <a:endParaRPr lang="en-US" altLang="zh-CN" sz="1500" b="1" dirty="0">
              <a:latin typeface="微软雅黑" panose="020B0503020204020204" pitchFamily="34" charset="-122"/>
              <a:ea typeface="微软雅黑" panose="020B0503020204020204" pitchFamily="34" charset="-122"/>
            </a:endParaRP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全国高校专利授权排名第</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9</a:t>
            </a: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专利年均申请超过</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1500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件（近三年）</a:t>
            </a:r>
          </a:p>
        </p:txBody>
      </p:sp>
      <p:sp>
        <p:nvSpPr>
          <p:cNvPr id="14" name="文本框 13"/>
          <p:cNvSpPr txBox="1"/>
          <p:nvPr/>
        </p:nvSpPr>
        <p:spPr>
          <a:xfrm>
            <a:off x="3332116" y="2746488"/>
            <a:ext cx="5621711" cy="1131079"/>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pPr marL="308610" indent="-308610" algn="l">
              <a:lnSpc>
                <a:spcPct val="150000"/>
              </a:lnSpc>
              <a:buFont typeface="Wingdings" panose="05000000000000000000" pitchFamily="2" charset="2"/>
              <a:buChar char="p"/>
            </a:pPr>
            <a:r>
              <a:rPr lang="zh-CN" altLang="en-US" sz="1500" b="1" dirty="0">
                <a:latin typeface="微软雅黑" panose="020B0503020204020204" pitchFamily="34" charset="-122"/>
                <a:ea typeface="微软雅黑" panose="020B0503020204020204" pitchFamily="34" charset="-122"/>
              </a:rPr>
              <a:t>创新创业氛围浓</a:t>
            </a:r>
            <a:r>
              <a:rPr lang="zh-CN" altLang="en-US" sz="1500" dirty="0"/>
              <a:t>    </a:t>
            </a:r>
            <a:endParaRPr lang="en-US" altLang="zh-CN" sz="1500" b="1" dirty="0">
              <a:latin typeface="微软雅黑" panose="020B0503020204020204" pitchFamily="34" charset="-122"/>
              <a:ea typeface="微软雅黑" panose="020B0503020204020204" pitchFamily="34" charset="-122"/>
            </a:endParaRP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首批“全国高校创新创业</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50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强”</a:t>
            </a: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拥有</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3</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个国家级科技企业孵化器</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学校的创新创业团队达到</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780</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个</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3332116" y="1071994"/>
            <a:ext cx="5621711" cy="900246"/>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pPr marL="308610" indent="-308610" algn="l">
              <a:lnSpc>
                <a:spcPct val="150000"/>
              </a:lnSpc>
              <a:buFont typeface="Wingdings" panose="05000000000000000000" pitchFamily="2" charset="2"/>
              <a:buChar char="p"/>
            </a:pPr>
            <a:r>
              <a:rPr lang="zh-CN" altLang="en-US" sz="1500" b="1" dirty="0">
                <a:latin typeface="微软雅黑" panose="020B0503020204020204" pitchFamily="34" charset="-122"/>
                <a:ea typeface="微软雅黑" panose="020B0503020204020204" pitchFamily="34" charset="-122"/>
              </a:rPr>
              <a:t>专业特色突出</a:t>
            </a:r>
            <a:r>
              <a:rPr lang="zh-CN" altLang="en-US" sz="1500" dirty="0"/>
              <a:t>    </a:t>
            </a:r>
            <a:endParaRPr lang="en-US" altLang="zh-CN" sz="1500" b="1" dirty="0">
              <a:latin typeface="微软雅黑" panose="020B0503020204020204" pitchFamily="34" charset="-122"/>
              <a:ea typeface="微软雅黑" panose="020B0503020204020204" pitchFamily="34" charset="-122"/>
            </a:endParaRP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电子信息领域特色</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marL="562928" lvl="1" indent="-151448">
              <a:lnSpc>
                <a:spcPts val="1800"/>
              </a:lnSpc>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一流学校、一流学科、一级学科评估</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2A+</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1A</a:t>
            </a: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a:t>
            </a:r>
            <a:r>
              <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rPr>
              <a:t>1A-</a:t>
            </a:r>
          </a:p>
        </p:txBody>
      </p:sp>
      <p:cxnSp>
        <p:nvCxnSpPr>
          <p:cNvPr id="16" name="MH_Other_1"/>
          <p:cNvCxnSpPr/>
          <p:nvPr>
            <p:custDataLst>
              <p:tags r:id="rId1"/>
            </p:custDataLst>
          </p:nvPr>
        </p:nvCxnSpPr>
        <p:spPr>
          <a:xfrm>
            <a:off x="3015848" y="988045"/>
            <a:ext cx="29432" cy="4040991"/>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3332116" y="3796392"/>
            <a:ext cx="4548448" cy="1131079"/>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pPr marL="308610" indent="-308610" algn="l">
              <a:lnSpc>
                <a:spcPct val="150000"/>
              </a:lnSpc>
              <a:buFont typeface="Wingdings" panose="05000000000000000000" pitchFamily="2" charset="2"/>
              <a:buChar char="p"/>
            </a:pPr>
            <a:r>
              <a:rPr lang="zh-CN" altLang="en-US" sz="1500" b="1" dirty="0">
                <a:solidFill>
                  <a:srgbClr val="00B050"/>
                </a:solidFill>
                <a:latin typeface="微软雅黑" panose="020B0503020204020204" pitchFamily="34" charset="-122"/>
                <a:ea typeface="微软雅黑" panose="020B0503020204020204" pitchFamily="34" charset="-122"/>
              </a:rPr>
              <a:t>专利质量    </a:t>
            </a:r>
            <a:endParaRPr lang="en-US" altLang="zh-CN" sz="1500" b="1" dirty="0">
              <a:solidFill>
                <a:srgbClr val="00B050"/>
              </a:solidFill>
              <a:latin typeface="微软雅黑" panose="020B0503020204020204" pitchFamily="34" charset="-122"/>
              <a:ea typeface="微软雅黑" panose="020B0503020204020204" pitchFamily="34" charset="-122"/>
            </a:endParaRPr>
          </a:p>
          <a:p>
            <a:pPr marL="562928" lvl="1" indent="-151448">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整体质量不高，维持时间较短</a:t>
            </a:r>
          </a:p>
          <a:p>
            <a:pPr marL="562928" lvl="1" indent="-151448">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国内外布局不合理</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a:p>
            <a:pPr marL="562928" lvl="1" indent="-151448">
              <a:buFont typeface="Arial" panose="020B0604020202020204" pitchFamily="34" charset="0"/>
              <a:buChar char="•"/>
            </a:pPr>
            <a:r>
              <a:rPr lang="zh-CN" altLang="en-US" sz="1500" dirty="0">
                <a:solidFill>
                  <a:schemeClr val="tx1">
                    <a:lumMod val="85000"/>
                    <a:lumOff val="15000"/>
                  </a:schemeClr>
                </a:solidFill>
                <a:latin typeface="微软雅黑" panose="020B0503020204020204" pitchFamily="34" charset="-122"/>
                <a:ea typeface="微软雅黑" panose="020B0503020204020204" pitchFamily="34" charset="-122"/>
              </a:rPr>
              <a:t>成果转移转化非常少</a:t>
            </a:r>
            <a:endParaRPr lang="en-US" altLang="zh-CN" sz="15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文本框 16"/>
          <p:cNvSpPr txBox="1"/>
          <p:nvPr/>
        </p:nvSpPr>
        <p:spPr>
          <a:xfrm>
            <a:off x="2142747" y="1490357"/>
            <a:ext cx="738664" cy="2586721"/>
          </a:xfrm>
          <a:prstGeom prst="rect">
            <a:avLst/>
          </a:prstGeom>
          <a:noFill/>
        </p:spPr>
        <p:txBody>
          <a:bodyPr vert="eaVert" wrap="square" rtlCol="0">
            <a:spAutoFit/>
          </a:bodyPr>
          <a:lstStyle/>
          <a:p>
            <a:pPr algn="ctr"/>
            <a:r>
              <a:rPr lang="zh-CN" altLang="en-US"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电子科技大学</a:t>
            </a:r>
            <a:endParaRPr lang="en-US" altLang="zh-CN"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zh-CN" altLang="en-US" b="1" dirty="0">
                <a:solidFill>
                  <a:schemeClr val="accent1">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专利现状</a:t>
            </a:r>
          </a:p>
        </p:txBody>
      </p:sp>
      <p:pic>
        <p:nvPicPr>
          <p:cNvPr id="2" name="图片 1"/>
          <p:cNvPicPr>
            <a:picLocks noChangeAspect="1"/>
          </p:cNvPicPr>
          <p:nvPr/>
        </p:nvPicPr>
        <p:blipFill>
          <a:blip r:embed="rId4"/>
          <a:stretch>
            <a:fillRect/>
          </a:stretch>
        </p:blipFill>
        <p:spPr>
          <a:xfrm>
            <a:off x="343531" y="1273516"/>
            <a:ext cx="1769517" cy="2699972"/>
          </a:xfrm>
          <a:prstGeom prst="rect">
            <a:avLst/>
          </a:prstGeom>
        </p:spPr>
      </p:pic>
      <p:sp>
        <p:nvSpPr>
          <p:cNvPr id="18" name="矩形 17"/>
          <p:cNvSpPr/>
          <p:nvPr/>
        </p:nvSpPr>
        <p:spPr>
          <a:xfrm>
            <a:off x="1128031" y="268288"/>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支持</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管理决策的知识产权现状分析</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15" name="直接连接符 14"/>
          <p:cNvCxnSpPr/>
          <p:nvPr/>
        </p:nvCxnSpPr>
        <p:spPr>
          <a:xfrm flipV="1">
            <a:off x="941159" y="832188"/>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19" name="Picture 2" descr="C:\Users\Administrator\Desktop\14-16信息化建设\馆徽最终稿无留白.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7419785"/>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CB235ED4-4428-5F4C-AA7A-72B4CB9F5C3F}"/>
              </a:ext>
            </a:extLst>
          </p:cNvPr>
          <p:cNvPicPr>
            <a:picLocks noChangeAspect="1"/>
          </p:cNvPicPr>
          <p:nvPr/>
        </p:nvPicPr>
        <p:blipFill>
          <a:blip r:embed="rId3"/>
          <a:stretch>
            <a:fillRect/>
          </a:stretch>
        </p:blipFill>
        <p:spPr>
          <a:xfrm>
            <a:off x="440122" y="1261217"/>
            <a:ext cx="3055808" cy="1380280"/>
          </a:xfrm>
          <a:prstGeom prst="rect">
            <a:avLst/>
          </a:prstGeom>
        </p:spPr>
      </p:pic>
      <p:sp>
        <p:nvSpPr>
          <p:cNvPr id="4" name="矩形 47">
            <a:extLst>
              <a:ext uri="{FF2B5EF4-FFF2-40B4-BE49-F238E27FC236}">
                <a16:creationId xmlns:a16="http://schemas.microsoft.com/office/drawing/2014/main" id="{9BEE39EA-87C0-784C-8655-73CA0BEA1F62}"/>
              </a:ext>
            </a:extLst>
          </p:cNvPr>
          <p:cNvSpPr>
            <a:spLocks noChangeArrowheads="1"/>
          </p:cNvSpPr>
          <p:nvPr/>
        </p:nvSpPr>
        <p:spPr bwMode="auto">
          <a:xfrm>
            <a:off x="968252" y="971893"/>
            <a:ext cx="1999547" cy="304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706" tIns="17353" rIns="34706" bIns="17353">
            <a:spAutoFit/>
          </a:bodyPr>
          <a:lstStyle/>
          <a:p>
            <a:pPr algn="ctr" fontAlgn="base">
              <a:lnSpc>
                <a:spcPct val="130000"/>
              </a:lnSpc>
              <a:spcBef>
                <a:spcPct val="0"/>
              </a:spcBef>
              <a:spcAft>
                <a:spcPct val="0"/>
              </a:spcAft>
            </a:pPr>
            <a:r>
              <a:rPr lang="zh-CN" altLang="en-US" sz="1349" dirty="0">
                <a:latin typeface="微软雅黑" pitchFamily="34" charset="-122"/>
                <a:ea typeface="微软雅黑" pitchFamily="34" charset="-122"/>
                <a:sym typeface="微软雅黑" pitchFamily="34" charset="-122"/>
              </a:rPr>
              <a:t>申请与授权情况</a:t>
            </a:r>
            <a:endParaRPr lang="en-US" altLang="zh-CN" sz="1349" dirty="0">
              <a:latin typeface="微软雅黑" pitchFamily="34" charset="-122"/>
              <a:ea typeface="微软雅黑" pitchFamily="34" charset="-122"/>
              <a:sym typeface="微软雅黑" pitchFamily="34" charset="-122"/>
            </a:endParaRPr>
          </a:p>
        </p:txBody>
      </p:sp>
      <p:pic>
        <p:nvPicPr>
          <p:cNvPr id="6" name="图片 5">
            <a:extLst>
              <a:ext uri="{FF2B5EF4-FFF2-40B4-BE49-F238E27FC236}">
                <a16:creationId xmlns:a16="http://schemas.microsoft.com/office/drawing/2014/main" id="{00236930-92A0-F547-8C72-CCB60E811B4E}"/>
              </a:ext>
            </a:extLst>
          </p:cNvPr>
          <p:cNvPicPr>
            <a:picLocks/>
          </p:cNvPicPr>
          <p:nvPr/>
        </p:nvPicPr>
        <p:blipFill>
          <a:blip r:embed="rId4"/>
          <a:stretch>
            <a:fillRect/>
          </a:stretch>
        </p:blipFill>
        <p:spPr>
          <a:xfrm>
            <a:off x="494353" y="2959945"/>
            <a:ext cx="2556702" cy="1417752"/>
          </a:xfrm>
          <a:prstGeom prst="rect">
            <a:avLst/>
          </a:prstGeom>
        </p:spPr>
      </p:pic>
      <p:sp>
        <p:nvSpPr>
          <p:cNvPr id="7" name="矩形 47">
            <a:extLst>
              <a:ext uri="{FF2B5EF4-FFF2-40B4-BE49-F238E27FC236}">
                <a16:creationId xmlns:a16="http://schemas.microsoft.com/office/drawing/2014/main" id="{91466CA5-7C9B-7D4D-A4D4-11A3712F4060}"/>
              </a:ext>
            </a:extLst>
          </p:cNvPr>
          <p:cNvSpPr>
            <a:spLocks noChangeArrowheads="1"/>
          </p:cNvSpPr>
          <p:nvPr/>
        </p:nvSpPr>
        <p:spPr bwMode="auto">
          <a:xfrm>
            <a:off x="485123" y="2674137"/>
            <a:ext cx="2609831" cy="304927"/>
          </a:xfrm>
          <a:prstGeom prst="rect">
            <a:avLst/>
          </a:prstGeom>
          <a:noFill/>
          <a:ln>
            <a:noFill/>
          </a:ln>
          <a:extLst/>
        </p:spPr>
        <p:txBody>
          <a:bodyPr wrap="square" lIns="34706" tIns="17353" rIns="34706" bIns="17353">
            <a:spAutoFit/>
          </a:bodyPr>
          <a:lstStyle/>
          <a:p>
            <a:pPr algn="ctr" fontAlgn="base">
              <a:lnSpc>
                <a:spcPct val="130000"/>
              </a:lnSpc>
              <a:spcBef>
                <a:spcPct val="0"/>
              </a:spcBef>
              <a:spcAft>
                <a:spcPct val="0"/>
              </a:spcAft>
            </a:pPr>
            <a:r>
              <a:rPr lang="zh-CN" altLang="en-US" sz="1349" dirty="0">
                <a:latin typeface="微软雅黑" pitchFamily="34" charset="-122"/>
                <a:ea typeface="微软雅黑" pitchFamily="34" charset="-122"/>
                <a:sym typeface="微软雅黑" pitchFamily="34" charset="-122"/>
              </a:rPr>
              <a:t>技术领域专利地图</a:t>
            </a:r>
            <a:endParaRPr lang="en-US" altLang="zh-CN" sz="1349" dirty="0">
              <a:latin typeface="微软雅黑" pitchFamily="34" charset="-122"/>
              <a:ea typeface="微软雅黑" pitchFamily="34" charset="-122"/>
              <a:sym typeface="微软雅黑" pitchFamily="34" charset="-122"/>
            </a:endParaRPr>
          </a:p>
        </p:txBody>
      </p:sp>
      <p:cxnSp>
        <p:nvCxnSpPr>
          <p:cNvPr id="27" name="直接连接符 26">
            <a:extLst>
              <a:ext uri="{FF2B5EF4-FFF2-40B4-BE49-F238E27FC236}">
                <a16:creationId xmlns:a16="http://schemas.microsoft.com/office/drawing/2014/main" id="{46E49A71-50E5-9F47-8A5E-2B289105538D}"/>
              </a:ext>
            </a:extLst>
          </p:cNvPr>
          <p:cNvCxnSpPr>
            <a:cxnSpLocks/>
          </p:cNvCxnSpPr>
          <p:nvPr/>
        </p:nvCxnSpPr>
        <p:spPr>
          <a:xfrm>
            <a:off x="262135" y="4461770"/>
            <a:ext cx="8682074"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sp>
        <p:nvSpPr>
          <p:cNvPr id="32" name="文本框 31">
            <a:extLst>
              <a:ext uri="{FF2B5EF4-FFF2-40B4-BE49-F238E27FC236}">
                <a16:creationId xmlns:a16="http://schemas.microsoft.com/office/drawing/2014/main" id="{46E6E562-6309-A64A-86A8-2336C0377BEF}"/>
              </a:ext>
            </a:extLst>
          </p:cNvPr>
          <p:cNvSpPr txBox="1"/>
          <p:nvPr/>
        </p:nvSpPr>
        <p:spPr>
          <a:xfrm>
            <a:off x="1139128" y="4606042"/>
            <a:ext cx="1103578"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法律状态</a:t>
            </a:r>
            <a:endParaRPr lang="en-US" altLang="zh-CN" sz="1500" dirty="0">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1DAB0D9D-BA95-6143-BA63-A75E5CA5B4F4}"/>
              </a:ext>
            </a:extLst>
          </p:cNvPr>
          <p:cNvSpPr txBox="1"/>
          <p:nvPr/>
        </p:nvSpPr>
        <p:spPr>
          <a:xfrm>
            <a:off x="2344031" y="4620207"/>
            <a:ext cx="1091878"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地域分布 </a:t>
            </a:r>
            <a:endParaRPr lang="en-US" altLang="zh-CN" sz="1500" dirty="0">
              <a:latin typeface="微软雅黑" panose="020B0503020204020204" pitchFamily="34" charset="-122"/>
              <a:ea typeface="微软雅黑" panose="020B0503020204020204" pitchFamily="34" charset="-122"/>
            </a:endParaRPr>
          </a:p>
        </p:txBody>
      </p:sp>
      <p:sp>
        <p:nvSpPr>
          <p:cNvPr id="34" name="文本框 33">
            <a:extLst>
              <a:ext uri="{FF2B5EF4-FFF2-40B4-BE49-F238E27FC236}">
                <a16:creationId xmlns:a16="http://schemas.microsoft.com/office/drawing/2014/main" id="{CD362E3B-B51A-6C44-856A-ED3D971E9C22}"/>
              </a:ext>
            </a:extLst>
          </p:cNvPr>
          <p:cNvSpPr txBox="1"/>
          <p:nvPr/>
        </p:nvSpPr>
        <p:spPr>
          <a:xfrm>
            <a:off x="3522616" y="4617472"/>
            <a:ext cx="1116212"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技术趋势</a:t>
            </a:r>
            <a:endParaRPr lang="en-US" altLang="zh-CN" sz="1500" dirty="0">
              <a:latin typeface="微软雅黑" panose="020B0503020204020204" pitchFamily="34" charset="-122"/>
              <a:ea typeface="微软雅黑" panose="020B0503020204020204" pitchFamily="34" charset="-122"/>
            </a:endParaRPr>
          </a:p>
        </p:txBody>
      </p:sp>
      <p:sp>
        <p:nvSpPr>
          <p:cNvPr id="35" name="文本框 34">
            <a:extLst>
              <a:ext uri="{FF2B5EF4-FFF2-40B4-BE49-F238E27FC236}">
                <a16:creationId xmlns:a16="http://schemas.microsoft.com/office/drawing/2014/main" id="{4AFAF2A1-E1F1-CA4B-A38B-8FE99BF39C4E}"/>
              </a:ext>
            </a:extLst>
          </p:cNvPr>
          <p:cNvSpPr txBox="1"/>
          <p:nvPr/>
        </p:nvSpPr>
        <p:spPr>
          <a:xfrm>
            <a:off x="4718049" y="4617472"/>
            <a:ext cx="1092182"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同族专利</a:t>
            </a:r>
            <a:endParaRPr lang="en-US" altLang="zh-CN" sz="1500" dirty="0">
              <a:latin typeface="微软雅黑" panose="020B0503020204020204" pitchFamily="34" charset="-122"/>
              <a:ea typeface="微软雅黑" panose="020B0503020204020204" pitchFamily="34" charset="-122"/>
            </a:endParaRPr>
          </a:p>
        </p:txBody>
      </p:sp>
      <p:sp>
        <p:nvSpPr>
          <p:cNvPr id="36" name="文本框 35">
            <a:extLst>
              <a:ext uri="{FF2B5EF4-FFF2-40B4-BE49-F238E27FC236}">
                <a16:creationId xmlns:a16="http://schemas.microsoft.com/office/drawing/2014/main" id="{697CD4EC-FB37-694B-8B57-7143349888F0}"/>
              </a:ext>
            </a:extLst>
          </p:cNvPr>
          <p:cNvSpPr txBox="1"/>
          <p:nvPr/>
        </p:nvSpPr>
        <p:spPr>
          <a:xfrm>
            <a:off x="7066444" y="4606042"/>
            <a:ext cx="1101358"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二级单位</a:t>
            </a:r>
            <a:endParaRPr lang="en-US" altLang="zh-CN" sz="1500" dirty="0">
              <a:latin typeface="微软雅黑" panose="020B0503020204020204" pitchFamily="34" charset="-122"/>
              <a:ea typeface="微软雅黑" panose="020B0503020204020204" pitchFamily="34" charset="-122"/>
            </a:endParaRPr>
          </a:p>
        </p:txBody>
      </p:sp>
      <p:sp>
        <p:nvSpPr>
          <p:cNvPr id="38" name="文本框 37">
            <a:extLst>
              <a:ext uri="{FF2B5EF4-FFF2-40B4-BE49-F238E27FC236}">
                <a16:creationId xmlns:a16="http://schemas.microsoft.com/office/drawing/2014/main" id="{CA263D2E-E9EA-4742-BC21-D8B264B5112C}"/>
              </a:ext>
            </a:extLst>
          </p:cNvPr>
          <p:cNvSpPr txBox="1"/>
          <p:nvPr/>
        </p:nvSpPr>
        <p:spPr>
          <a:xfrm>
            <a:off x="5887859" y="4606042"/>
            <a:ext cx="1101358" cy="323165"/>
          </a:xfrm>
          <a:prstGeom prst="rect">
            <a:avLst/>
          </a:prstGeom>
          <a:solidFill>
            <a:schemeClr val="bg2">
              <a:lumMod val="90000"/>
            </a:schemeClr>
          </a:solidFill>
          <a:ln w="15875">
            <a:solidFill>
              <a:schemeClr val="bg1">
                <a:lumMod val="50000"/>
              </a:schemeClr>
            </a:solidFill>
            <a:prstDash val="dash"/>
          </a:ln>
        </p:spPr>
        <p:txBody>
          <a:bodyPr wrap="square" rtlCol="0">
            <a:spAutoFit/>
          </a:bodyPr>
          <a:lstStyle/>
          <a:p>
            <a:pPr algn="ctr"/>
            <a:r>
              <a:rPr lang="zh-CN" altLang="en-US" sz="1500" dirty="0">
                <a:latin typeface="微软雅黑" panose="020B0503020204020204" pitchFamily="34" charset="-122"/>
                <a:ea typeface="微软雅黑" panose="020B0503020204020204" pitchFamily="34" charset="-122"/>
              </a:rPr>
              <a:t>合作机构</a:t>
            </a:r>
            <a:endParaRPr lang="en-US" altLang="zh-CN" sz="1500" dirty="0">
              <a:latin typeface="微软雅黑" panose="020B0503020204020204" pitchFamily="34" charset="-122"/>
              <a:ea typeface="微软雅黑" panose="020B0503020204020204" pitchFamily="34" charset="-122"/>
            </a:endParaRPr>
          </a:p>
        </p:txBody>
      </p:sp>
      <p:pic>
        <p:nvPicPr>
          <p:cNvPr id="40" name="图片 39">
            <a:extLst>
              <a:ext uri="{FF2B5EF4-FFF2-40B4-BE49-F238E27FC236}">
                <a16:creationId xmlns:a16="http://schemas.microsoft.com/office/drawing/2014/main" id="{7F29F0A6-CF25-2144-AA30-1861B444FE23}"/>
              </a:ext>
            </a:extLst>
          </p:cNvPr>
          <p:cNvPicPr>
            <a:picLocks noChangeAspect="1"/>
          </p:cNvPicPr>
          <p:nvPr/>
        </p:nvPicPr>
        <p:blipFill>
          <a:blip r:embed="rId5"/>
          <a:stretch>
            <a:fillRect/>
          </a:stretch>
        </p:blipFill>
        <p:spPr>
          <a:xfrm>
            <a:off x="3733566" y="1250364"/>
            <a:ext cx="2563196" cy="1402427"/>
          </a:xfrm>
          <a:prstGeom prst="rect">
            <a:avLst/>
          </a:prstGeom>
        </p:spPr>
      </p:pic>
      <p:sp>
        <p:nvSpPr>
          <p:cNvPr id="41" name="矩形 47">
            <a:extLst>
              <a:ext uri="{FF2B5EF4-FFF2-40B4-BE49-F238E27FC236}">
                <a16:creationId xmlns:a16="http://schemas.microsoft.com/office/drawing/2014/main" id="{5B944FB3-2704-934D-9213-994A521A47ED}"/>
              </a:ext>
            </a:extLst>
          </p:cNvPr>
          <p:cNvSpPr>
            <a:spLocks noChangeArrowheads="1"/>
          </p:cNvSpPr>
          <p:nvPr/>
        </p:nvSpPr>
        <p:spPr bwMode="auto">
          <a:xfrm>
            <a:off x="4038253" y="918613"/>
            <a:ext cx="1645968" cy="30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8561" tIns="19281" rIns="38561" bIns="19281">
            <a:spAutoFit/>
          </a:bodyPr>
          <a:lstStyle/>
          <a:p>
            <a:pPr algn="ctr">
              <a:lnSpc>
                <a:spcPct val="130000"/>
              </a:lnSpc>
              <a:spcBef>
                <a:spcPct val="0"/>
              </a:spcBef>
            </a:pPr>
            <a:r>
              <a:rPr lang="zh-CN" altLang="en-US" sz="1349" dirty="0">
                <a:latin typeface="微软雅黑" pitchFamily="34" charset="-122"/>
                <a:ea typeface="微软雅黑" pitchFamily="34" charset="-122"/>
                <a:sym typeface="微软雅黑" pitchFamily="34" charset="-122"/>
              </a:rPr>
              <a:t>法律状态</a:t>
            </a:r>
            <a:endParaRPr lang="en-US" altLang="zh-CN" sz="1349" dirty="0">
              <a:latin typeface="微软雅黑" pitchFamily="34" charset="-122"/>
              <a:ea typeface="微软雅黑" pitchFamily="34" charset="-122"/>
              <a:sym typeface="微软雅黑" pitchFamily="34" charset="-122"/>
            </a:endParaRPr>
          </a:p>
        </p:txBody>
      </p:sp>
      <p:pic>
        <p:nvPicPr>
          <p:cNvPr id="42" name="图片 41">
            <a:extLst>
              <a:ext uri="{FF2B5EF4-FFF2-40B4-BE49-F238E27FC236}">
                <a16:creationId xmlns:a16="http://schemas.microsoft.com/office/drawing/2014/main" id="{1E017810-F254-9346-8194-374022F6260A}"/>
              </a:ext>
            </a:extLst>
          </p:cNvPr>
          <p:cNvPicPr>
            <a:picLocks noChangeAspect="1"/>
          </p:cNvPicPr>
          <p:nvPr/>
        </p:nvPicPr>
        <p:blipFill>
          <a:blip r:embed="rId6"/>
          <a:stretch>
            <a:fillRect/>
          </a:stretch>
        </p:blipFill>
        <p:spPr>
          <a:xfrm>
            <a:off x="3519422" y="2910775"/>
            <a:ext cx="2706408" cy="1459902"/>
          </a:xfrm>
          <a:prstGeom prst="rect">
            <a:avLst/>
          </a:prstGeom>
        </p:spPr>
      </p:pic>
      <p:sp>
        <p:nvSpPr>
          <p:cNvPr id="43" name="矩形 47">
            <a:extLst>
              <a:ext uri="{FF2B5EF4-FFF2-40B4-BE49-F238E27FC236}">
                <a16:creationId xmlns:a16="http://schemas.microsoft.com/office/drawing/2014/main" id="{B82DB799-D09C-7547-A052-E6B6DF87A422}"/>
              </a:ext>
            </a:extLst>
          </p:cNvPr>
          <p:cNvSpPr>
            <a:spLocks noChangeArrowheads="1"/>
          </p:cNvSpPr>
          <p:nvPr/>
        </p:nvSpPr>
        <p:spPr bwMode="auto">
          <a:xfrm>
            <a:off x="4213379" y="2626983"/>
            <a:ext cx="1295715" cy="308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8561" tIns="19281" rIns="38561" bIns="19281">
            <a:spAutoFit/>
          </a:bodyPr>
          <a:lstStyle/>
          <a:p>
            <a:pPr algn="ctr">
              <a:lnSpc>
                <a:spcPct val="130000"/>
              </a:lnSpc>
              <a:spcBef>
                <a:spcPct val="0"/>
              </a:spcBef>
            </a:pPr>
            <a:r>
              <a:rPr lang="zh-CN" altLang="en-US" sz="1349" dirty="0">
                <a:latin typeface="微软雅黑" pitchFamily="34" charset="-122"/>
                <a:ea typeface="微软雅黑" pitchFamily="34" charset="-122"/>
                <a:sym typeface="微软雅黑" pitchFamily="34" charset="-122"/>
              </a:rPr>
              <a:t>地域分布</a:t>
            </a:r>
            <a:endParaRPr lang="en-US" altLang="zh-CN" sz="1349" dirty="0">
              <a:latin typeface="微软雅黑" pitchFamily="34" charset="-122"/>
              <a:ea typeface="微软雅黑" pitchFamily="34" charset="-122"/>
              <a:sym typeface="微软雅黑" pitchFamily="34" charset="-122"/>
            </a:endParaRPr>
          </a:p>
        </p:txBody>
      </p:sp>
      <p:sp>
        <p:nvSpPr>
          <p:cNvPr id="20" name="文本框 19"/>
          <p:cNvSpPr txBox="1"/>
          <p:nvPr/>
        </p:nvSpPr>
        <p:spPr>
          <a:xfrm>
            <a:off x="-956547" y="311404"/>
            <a:ext cx="392287" cy="92398"/>
          </a:xfrm>
          <a:prstGeom prst="rect">
            <a:avLst/>
          </a:prstGeom>
          <a:noFill/>
        </p:spPr>
        <p:txBody>
          <a:bodyPr vert="eaVert" wrap="none" rtlCol="0">
            <a:spAutoFit/>
          </a:bodyPr>
          <a:lstStyle/>
          <a:p>
            <a:endParaRPr lang="zh-CN" altLang="en-US" sz="1349" dirty="0"/>
          </a:p>
        </p:txBody>
      </p:sp>
      <p:grpSp>
        <p:nvGrpSpPr>
          <p:cNvPr id="23" name="组合 22"/>
          <p:cNvGrpSpPr/>
          <p:nvPr/>
        </p:nvGrpSpPr>
        <p:grpSpPr>
          <a:xfrm>
            <a:off x="6477806" y="1238997"/>
            <a:ext cx="2300042" cy="1431246"/>
            <a:chOff x="2651027" y="814643"/>
            <a:chExt cx="5554306" cy="3122932"/>
          </a:xfrm>
        </p:grpSpPr>
        <p:pic>
          <p:nvPicPr>
            <p:cNvPr id="24" name="图片 23"/>
            <p:cNvPicPr>
              <a:picLocks noChangeAspect="1"/>
            </p:cNvPicPr>
            <p:nvPr/>
          </p:nvPicPr>
          <p:blipFill>
            <a:blip r:embed="rId7" cstate="print"/>
            <a:stretch>
              <a:fillRect/>
            </a:stretch>
          </p:blipFill>
          <p:spPr>
            <a:xfrm>
              <a:off x="2651027" y="814643"/>
              <a:ext cx="5554306" cy="3122932"/>
            </a:xfrm>
            <a:prstGeom prst="rect">
              <a:avLst/>
            </a:prstGeom>
          </p:spPr>
        </p:pic>
        <p:sp>
          <p:nvSpPr>
            <p:cNvPr id="25" name="矩形 24"/>
            <p:cNvSpPr/>
            <p:nvPr/>
          </p:nvSpPr>
          <p:spPr bwMode="auto">
            <a:xfrm>
              <a:off x="6084105" y="1993440"/>
              <a:ext cx="648045" cy="432030"/>
            </a:xfrm>
            <a:prstGeom prst="rect">
              <a:avLst/>
            </a:prstGeom>
            <a:noFill/>
            <a:ln w="28575" cap="flat" cmpd="sng" algn="ctr">
              <a:solidFill>
                <a:srgbClr val="C00000"/>
              </a:solidFill>
              <a:prstDash val="solid"/>
              <a:round/>
              <a:headEnd type="none" w="med" len="med"/>
              <a:tailEnd type="none" w="med" len="med"/>
            </a:ln>
            <a:effectLst/>
            <a:extLst/>
          </p:spPr>
          <p:txBody>
            <a:bodyPr vert="horz" wrap="square" lIns="82272" tIns="41136" rIns="82272" bIns="41136" numCol="1" rtlCol="0" anchor="t" anchorCtr="0" compatLnSpc="1">
              <a:prstTxWarp prst="textNoShape">
                <a:avLst/>
              </a:prstTxWarp>
            </a:bodyPr>
            <a:lstStyle/>
            <a:p>
              <a:pPr defTabSz="822713"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sp>
          <p:nvSpPr>
            <p:cNvPr id="26" name="矩形 25"/>
            <p:cNvSpPr/>
            <p:nvPr/>
          </p:nvSpPr>
          <p:spPr bwMode="auto">
            <a:xfrm>
              <a:off x="7164180" y="841360"/>
              <a:ext cx="864060" cy="360025"/>
            </a:xfrm>
            <a:prstGeom prst="rect">
              <a:avLst/>
            </a:prstGeom>
            <a:noFill/>
            <a:ln w="28575" cap="flat" cmpd="sng" algn="ctr">
              <a:solidFill>
                <a:srgbClr val="C00000"/>
              </a:solidFill>
              <a:prstDash val="solid"/>
              <a:round/>
              <a:headEnd type="none" w="med" len="med"/>
              <a:tailEnd type="none" w="med" len="med"/>
            </a:ln>
            <a:effectLst/>
            <a:extLst/>
          </p:spPr>
          <p:txBody>
            <a:bodyPr vert="horz" wrap="square" lIns="82272" tIns="41136" rIns="82272" bIns="41136" numCol="1" rtlCol="0" anchor="t" anchorCtr="0" compatLnSpc="1">
              <a:prstTxWarp prst="textNoShape">
                <a:avLst/>
              </a:prstTxWarp>
            </a:bodyPr>
            <a:lstStyle/>
            <a:p>
              <a:pPr defTabSz="822713" fontAlgn="base">
                <a:spcBef>
                  <a:spcPct val="0"/>
                </a:spcBef>
                <a:spcAft>
                  <a:spcPct val="0"/>
                </a:spcAft>
              </a:pPr>
              <a:endParaRPr lang="zh-CN" altLang="en-US" sz="1349">
                <a:latin typeface="Arial" panose="020B0604020202020204" pitchFamily="34" charset="0"/>
                <a:ea typeface="宋体" panose="02010600030101010101" pitchFamily="2" charset="-122"/>
              </a:endParaRPr>
            </a:p>
          </p:txBody>
        </p:sp>
      </p:grpSp>
      <p:pic>
        <p:nvPicPr>
          <p:cNvPr id="28" name="图片 27"/>
          <p:cNvPicPr>
            <a:picLocks noChangeAspect="1"/>
          </p:cNvPicPr>
          <p:nvPr/>
        </p:nvPicPr>
        <p:blipFill>
          <a:blip r:embed="rId8"/>
          <a:stretch>
            <a:fillRect/>
          </a:stretch>
        </p:blipFill>
        <p:spPr>
          <a:xfrm>
            <a:off x="6477806" y="2910774"/>
            <a:ext cx="2419134" cy="1495541"/>
          </a:xfrm>
          <a:prstGeom prst="rect">
            <a:avLst/>
          </a:prstGeom>
        </p:spPr>
      </p:pic>
      <p:sp>
        <p:nvSpPr>
          <p:cNvPr id="29" name="矩形 47"/>
          <p:cNvSpPr>
            <a:spLocks noChangeArrowheads="1"/>
          </p:cNvSpPr>
          <p:nvPr/>
        </p:nvSpPr>
        <p:spPr bwMode="auto">
          <a:xfrm>
            <a:off x="6858619" y="933636"/>
            <a:ext cx="1546327" cy="31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274" tIns="23137" rIns="46274" bIns="23137">
            <a:spAutoFit/>
          </a:bodyPr>
          <a:lstStyle/>
          <a:p>
            <a:pPr>
              <a:lnSpc>
                <a:spcPct val="130000"/>
              </a:lnSpc>
              <a:spcBef>
                <a:spcPct val="0"/>
              </a:spcBef>
            </a:pPr>
            <a:r>
              <a:rPr lang="zh-CN" altLang="en-US" sz="1349" dirty="0">
                <a:latin typeface="微软雅黑" pitchFamily="34" charset="-122"/>
                <a:ea typeface="微软雅黑" pitchFamily="34" charset="-122"/>
                <a:sym typeface="微软雅黑" pitchFamily="34" charset="-122"/>
              </a:rPr>
              <a:t>图</a:t>
            </a:r>
            <a:r>
              <a:rPr lang="en-US" altLang="zh-CN" sz="1349" dirty="0">
                <a:latin typeface="微软雅黑" pitchFamily="34" charset="-122"/>
                <a:ea typeface="微软雅黑" pitchFamily="34" charset="-122"/>
                <a:sym typeface="微软雅黑" pitchFamily="34" charset="-122"/>
              </a:rPr>
              <a:t>1.</a:t>
            </a:r>
            <a:r>
              <a:rPr lang="zh-CN" altLang="en-US" sz="1349" dirty="0">
                <a:latin typeface="微软雅黑" pitchFamily="34" charset="-122"/>
                <a:ea typeface="微软雅黑" pitchFamily="34" charset="-122"/>
                <a:sym typeface="微软雅黑" pitchFamily="34" charset="-122"/>
              </a:rPr>
              <a:t>专利产出矩阵</a:t>
            </a:r>
            <a:endParaRPr lang="en-US" altLang="zh-CN" sz="1349" dirty="0">
              <a:latin typeface="微软雅黑" pitchFamily="34" charset="-122"/>
              <a:ea typeface="微软雅黑" pitchFamily="34" charset="-122"/>
              <a:sym typeface="微软雅黑" pitchFamily="34" charset="-122"/>
            </a:endParaRPr>
          </a:p>
        </p:txBody>
      </p:sp>
      <p:sp>
        <p:nvSpPr>
          <p:cNvPr id="30" name="矩形 47"/>
          <p:cNvSpPr>
            <a:spLocks noChangeArrowheads="1"/>
          </p:cNvSpPr>
          <p:nvPr/>
        </p:nvSpPr>
        <p:spPr bwMode="auto">
          <a:xfrm>
            <a:off x="6772034" y="2613817"/>
            <a:ext cx="2118267" cy="316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274" tIns="23137" rIns="46274" bIns="23137">
            <a:spAutoFit/>
          </a:bodyPr>
          <a:lstStyle/>
          <a:p>
            <a:pPr>
              <a:lnSpc>
                <a:spcPct val="130000"/>
              </a:lnSpc>
              <a:spcBef>
                <a:spcPct val="0"/>
              </a:spcBef>
            </a:pPr>
            <a:r>
              <a:rPr lang="zh-CN" altLang="en-US" sz="1349" dirty="0">
                <a:latin typeface="微软雅黑" pitchFamily="34" charset="-122"/>
                <a:ea typeface="微软雅黑" pitchFamily="34" charset="-122"/>
                <a:sym typeface="微软雅黑" pitchFamily="34" charset="-122"/>
              </a:rPr>
              <a:t>图</a:t>
            </a:r>
            <a:r>
              <a:rPr lang="en-US" altLang="zh-CN" sz="1349" dirty="0">
                <a:latin typeface="微软雅黑" pitchFamily="34" charset="-122"/>
                <a:ea typeface="微软雅黑" pitchFamily="34" charset="-122"/>
                <a:sym typeface="微软雅黑" pitchFamily="34" charset="-122"/>
              </a:rPr>
              <a:t>2.</a:t>
            </a:r>
            <a:r>
              <a:rPr lang="zh-CN" altLang="en-US" sz="1349" dirty="0">
                <a:latin typeface="微软雅黑" pitchFamily="34" charset="-122"/>
                <a:ea typeface="微软雅黑" pitchFamily="34" charset="-122"/>
                <a:sym typeface="微软雅黑" pitchFamily="34" charset="-122"/>
              </a:rPr>
              <a:t>技术领域发展矩阵</a:t>
            </a:r>
            <a:endParaRPr lang="en-US" altLang="zh-CN" sz="1349" dirty="0">
              <a:latin typeface="微软雅黑" pitchFamily="34" charset="-122"/>
              <a:ea typeface="微软雅黑" pitchFamily="34" charset="-122"/>
              <a:sym typeface="微软雅黑" pitchFamily="34" charset="-122"/>
            </a:endParaRPr>
          </a:p>
        </p:txBody>
      </p:sp>
      <p:cxnSp>
        <p:nvCxnSpPr>
          <p:cNvPr id="31" name="直接连接符 30"/>
          <p:cNvCxnSpPr/>
          <p:nvPr/>
        </p:nvCxnSpPr>
        <p:spPr>
          <a:xfrm flipV="1">
            <a:off x="941159" y="832188"/>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1128031" y="268288"/>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2.1</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支持</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管理决策的知识产权现状分析</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9" name="Picture 2" descr="C:\Users\Administrator\Desktop\14-16信息化建设\馆徽最终稿无留白.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276146"/>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4"/>
          <a:stretch>
            <a:fillRect/>
          </a:stretch>
        </p:blipFill>
        <p:spPr>
          <a:xfrm>
            <a:off x="812386" y="4284261"/>
            <a:ext cx="7235261" cy="754869"/>
          </a:xfrm>
          <a:prstGeom prst="rect">
            <a:avLst/>
          </a:prstGeom>
        </p:spPr>
      </p:pic>
      <p:sp>
        <p:nvSpPr>
          <p:cNvPr id="22" name="矩形 3"/>
          <p:cNvSpPr>
            <a:spLocks noChangeArrowheads="1"/>
          </p:cNvSpPr>
          <p:nvPr/>
        </p:nvSpPr>
        <p:spPr bwMode="auto">
          <a:xfrm>
            <a:off x="3196591" y="1376768"/>
            <a:ext cx="1297588" cy="1524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6287" tIns="23144" rIns="46287" bIns="23144">
            <a:spAutoFit/>
          </a:bodyPr>
          <a:lstStyle/>
          <a:p>
            <a:r>
              <a:rPr lang="zh-CN" altLang="en-US" b="1" dirty="0">
                <a:solidFill>
                  <a:srgbClr val="C85C12"/>
                </a:solidFill>
                <a:latin typeface="微软雅黑" panose="020B0503020204020204" pitchFamily="34" charset="-122"/>
                <a:ea typeface="微软雅黑" panose="020B0503020204020204" pitchFamily="34" charset="-122"/>
              </a:rPr>
              <a:t>重要专利引用路径 </a:t>
            </a:r>
            <a:endParaRPr lang="en-US" altLang="zh-CN" b="1" dirty="0">
              <a:solidFill>
                <a:srgbClr val="C85C12"/>
              </a:solidFill>
              <a:latin typeface="微软雅黑" panose="020B0503020204020204" pitchFamily="34" charset="-122"/>
              <a:ea typeface="微软雅黑" panose="020B0503020204020204" pitchFamily="34" charset="-122"/>
            </a:endParaRPr>
          </a:p>
          <a:p>
            <a:r>
              <a:rPr lang="en-US" altLang="zh-CN" sz="1500" b="1" dirty="0">
                <a:latin typeface="Arial" panose="020B0604020202020204" pitchFamily="34" charset="0"/>
                <a:ea typeface="微软雅黑" panose="020B0503020204020204" pitchFamily="34" charset="-122"/>
                <a:cs typeface="+mn-ea"/>
              </a:rPr>
              <a:t>——</a:t>
            </a:r>
            <a:r>
              <a:rPr lang="zh-CN" altLang="en-US" sz="1500" dirty="0">
                <a:latin typeface="微软雅黑" panose="020B0503020204020204" pitchFamily="34" charset="-122"/>
                <a:ea typeface="微软雅黑" panose="020B0503020204020204" pitchFamily="34" charset="-122"/>
              </a:rPr>
              <a:t>识别技术竞争地位、挖掘潜在竞争与合作对象</a:t>
            </a:r>
            <a:endParaRPr lang="zh-CN" altLang="en-US" sz="1500" b="1" dirty="0">
              <a:solidFill>
                <a:srgbClr val="4F81BD"/>
              </a:solidFill>
              <a:latin typeface="Arial" panose="020B0604020202020204" pitchFamily="34" charset="0"/>
              <a:ea typeface="微软雅黑" panose="020B0503020204020204" pitchFamily="34" charset="-122"/>
              <a:cs typeface="+mn-ea"/>
            </a:endParaRPr>
          </a:p>
        </p:txBody>
      </p:sp>
      <p:grpSp>
        <p:nvGrpSpPr>
          <p:cNvPr id="3" name="组合 2"/>
          <p:cNvGrpSpPr/>
          <p:nvPr/>
        </p:nvGrpSpPr>
        <p:grpSpPr>
          <a:xfrm>
            <a:off x="4702628" y="820041"/>
            <a:ext cx="4269629" cy="3425019"/>
            <a:chOff x="74320" y="1370826"/>
            <a:chExt cx="5211808" cy="3181415"/>
          </a:xfrm>
        </p:grpSpPr>
        <p:grpSp>
          <p:nvGrpSpPr>
            <p:cNvPr id="14" name="组合 13"/>
            <p:cNvGrpSpPr/>
            <p:nvPr/>
          </p:nvGrpSpPr>
          <p:grpSpPr>
            <a:xfrm>
              <a:off x="140824" y="1370826"/>
              <a:ext cx="5145304" cy="3181415"/>
              <a:chOff x="-104387" y="2031879"/>
              <a:chExt cx="5876257" cy="3454776"/>
            </a:xfrm>
          </p:grpSpPr>
          <p:pic>
            <p:nvPicPr>
              <p:cNvPr id="10" name="图片 9"/>
              <p:cNvPicPr>
                <a:picLocks noChangeAspect="1"/>
              </p:cNvPicPr>
              <p:nvPr/>
            </p:nvPicPr>
            <p:blipFill>
              <a:blip r:embed="rId5"/>
              <a:stretch>
                <a:fillRect/>
              </a:stretch>
            </p:blipFill>
            <p:spPr>
              <a:xfrm>
                <a:off x="1777835" y="2150698"/>
                <a:ext cx="3994035" cy="3335957"/>
              </a:xfrm>
              <a:prstGeom prst="rect">
                <a:avLst/>
              </a:prstGeom>
            </p:spPr>
          </p:pic>
          <p:sp>
            <p:nvSpPr>
              <p:cNvPr id="12" name="Rectangle 28"/>
              <p:cNvSpPr>
                <a:spLocks noChangeArrowheads="1"/>
              </p:cNvSpPr>
              <p:nvPr/>
            </p:nvSpPr>
            <p:spPr bwMode="auto">
              <a:xfrm>
                <a:off x="-104387" y="2529052"/>
                <a:ext cx="2736191" cy="484302"/>
              </a:xfrm>
              <a:prstGeom prst="rect">
                <a:avLst/>
              </a:prstGeom>
              <a:noFill/>
              <a:ln w="9525">
                <a:noFill/>
                <a:miter lim="800000"/>
                <a:headEnd/>
                <a:tailEnd/>
              </a:ln>
            </p:spPr>
            <p:txBody>
              <a:bodyPr wrap="square">
                <a:spAutoFit/>
              </a:bodyPr>
              <a:lstStyle/>
              <a:p>
                <a:pPr fontAlgn="t">
                  <a:buFont typeface="Wingdings" panose="05000000000000000000" pitchFamily="2" charset="2"/>
                  <a:buChar char="l"/>
                </a:pPr>
                <a:r>
                  <a:rPr lang="zh-CN" altLang="en-US" sz="1260" dirty="0">
                    <a:latin typeface="微软雅黑" panose="020B0503020204020204" pitchFamily="34" charset="-122"/>
                    <a:ea typeface="微软雅黑" panose="020B0503020204020204" pitchFamily="34" charset="-122"/>
                  </a:rPr>
                  <a:t>位于引用路径早期</a:t>
                </a:r>
                <a:endParaRPr lang="en-US" altLang="zh-CN" sz="1260" dirty="0">
                  <a:latin typeface="微软雅黑" panose="020B0503020204020204" pitchFamily="34" charset="-122"/>
                  <a:ea typeface="微软雅黑" panose="020B0503020204020204" pitchFamily="34" charset="-122"/>
                </a:endParaRPr>
              </a:p>
              <a:p>
                <a:pPr fontAlgn="t">
                  <a:buFont typeface="Wingdings" panose="05000000000000000000" pitchFamily="2" charset="2"/>
                  <a:buChar char="l"/>
                </a:pPr>
                <a:r>
                  <a:rPr lang="zh-CN" altLang="en-US" sz="1260" dirty="0">
                    <a:latin typeface="微软雅黑" panose="020B0503020204020204" pitchFamily="34" charset="-122"/>
                    <a:ea typeface="微软雅黑" panose="020B0503020204020204" pitchFamily="34" charset="-122"/>
                  </a:rPr>
                  <a:t>被引次数高，自引率低</a:t>
                </a:r>
                <a:endParaRPr lang="en-US" altLang="zh-CN" sz="1260" dirty="0">
                  <a:latin typeface="微软雅黑" panose="020B0503020204020204" pitchFamily="34" charset="-122"/>
                  <a:ea typeface="微软雅黑" panose="020B0503020204020204" pitchFamily="34" charset="-122"/>
                </a:endParaRPr>
              </a:p>
            </p:txBody>
          </p:sp>
          <p:sp>
            <p:nvSpPr>
              <p:cNvPr id="13" name="矩形 47"/>
              <p:cNvSpPr>
                <a:spLocks noChangeArrowheads="1"/>
              </p:cNvSpPr>
              <p:nvPr/>
            </p:nvSpPr>
            <p:spPr bwMode="auto">
              <a:xfrm>
                <a:off x="680114" y="2031879"/>
                <a:ext cx="4363757" cy="369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1658" tIns="20830" rIns="41658" bIns="20830">
                <a:spAutoFit/>
              </a:bodyPr>
              <a:lstStyle/>
              <a:p>
                <a:pPr fontAlgn="base">
                  <a:lnSpc>
                    <a:spcPct val="130000"/>
                  </a:lnSpc>
                  <a:spcBef>
                    <a:spcPct val="0"/>
                  </a:spcBef>
                  <a:spcAft>
                    <a:spcPct val="0"/>
                  </a:spcAft>
                </a:pPr>
                <a:r>
                  <a:rPr lang="zh-CN" altLang="en-US" sz="1080" b="1" dirty="0">
                    <a:solidFill>
                      <a:srgbClr val="000000"/>
                    </a:solidFill>
                    <a:latin typeface="微软雅黑" pitchFamily="34" charset="-122"/>
                    <a:ea typeface="微软雅黑" pitchFamily="34" charset="-122"/>
                    <a:sym typeface="微软雅黑" pitchFamily="34" charset="-122"/>
                  </a:rPr>
                  <a:t> </a:t>
                </a:r>
                <a:r>
                  <a:rPr lang="zh-CN" altLang="en-US" sz="1620" b="1" dirty="0">
                    <a:solidFill>
                      <a:srgbClr val="000000"/>
                    </a:solidFill>
                    <a:latin typeface="微软雅黑" pitchFamily="34" charset="-122"/>
                    <a:ea typeface="微软雅黑" pitchFamily="34" charset="-122"/>
                    <a:sym typeface="微软雅黑" pitchFamily="34" charset="-122"/>
                  </a:rPr>
                  <a:t>“天线”领域重点专利引用路径</a:t>
                </a:r>
                <a:endParaRPr lang="en-US" altLang="zh-CN" sz="1620" b="1" dirty="0">
                  <a:solidFill>
                    <a:srgbClr val="000000"/>
                  </a:solidFill>
                  <a:latin typeface="微软雅黑" pitchFamily="34" charset="-122"/>
                  <a:ea typeface="微软雅黑" pitchFamily="34" charset="-122"/>
                  <a:sym typeface="微软雅黑" pitchFamily="34" charset="-122"/>
                </a:endParaRPr>
              </a:p>
            </p:txBody>
          </p:sp>
        </p:grpSp>
        <p:sp>
          <p:nvSpPr>
            <p:cNvPr id="2" name="矩形 1"/>
            <p:cNvSpPr/>
            <p:nvPr/>
          </p:nvSpPr>
          <p:spPr>
            <a:xfrm>
              <a:off x="172204" y="2488737"/>
              <a:ext cx="2338693" cy="375226"/>
            </a:xfrm>
            <a:prstGeom prst="rect">
              <a:avLst/>
            </a:prstGeom>
          </p:spPr>
          <p:txBody>
            <a:bodyPr wrap="none">
              <a:spAutoFit/>
            </a:bodyPr>
            <a:lstStyle/>
            <a:p>
              <a:pPr fontAlgn="t">
                <a:lnSpc>
                  <a:spcPct val="150000"/>
                </a:lnSpc>
              </a:pPr>
              <a:r>
                <a:rPr lang="zh-CN" altLang="en-US" sz="1350" dirty="0">
                  <a:latin typeface="微软雅黑" panose="020B0503020204020204" pitchFamily="34" charset="-122"/>
                  <a:ea typeface="微软雅黑" panose="020B0503020204020204" pitchFamily="34" charset="-122"/>
                </a:rPr>
                <a:t>可能是该领域重要技术</a:t>
              </a:r>
              <a:endParaRPr lang="en-US" altLang="zh-CN" sz="1350" dirty="0">
                <a:latin typeface="微软雅黑" panose="020B0503020204020204" pitchFamily="34" charset="-122"/>
                <a:ea typeface="微软雅黑" panose="020B0503020204020204" pitchFamily="34" charset="-122"/>
              </a:endParaRPr>
            </a:p>
          </p:txBody>
        </p:sp>
        <p:sp>
          <p:nvSpPr>
            <p:cNvPr id="27" name="矩形 26"/>
            <p:cNvSpPr/>
            <p:nvPr/>
          </p:nvSpPr>
          <p:spPr bwMode="auto">
            <a:xfrm>
              <a:off x="114129" y="1835577"/>
              <a:ext cx="2197845" cy="543030"/>
            </a:xfrm>
            <a:prstGeom prst="rect">
              <a:avLst/>
            </a:prstGeom>
            <a:noFill/>
            <a:ln w="28575" cap="flat" cmpd="sng" algn="ctr">
              <a:solidFill>
                <a:srgbClr val="C00000"/>
              </a:solidFill>
              <a:prstDash val="sysDash"/>
              <a:round/>
              <a:headEnd type="none" w="med" len="med"/>
              <a:tailEnd type="none" w="med" len="med"/>
            </a:ln>
            <a:effectLst/>
            <a:ex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anose="020B0604020202020204" pitchFamily="34" charset="0"/>
                <a:ea typeface="宋体" panose="02010600030101010101" pitchFamily="2" charset="-122"/>
              </a:endParaRPr>
            </a:p>
          </p:txBody>
        </p:sp>
        <p:cxnSp>
          <p:nvCxnSpPr>
            <p:cNvPr id="4" name="直接箭头连接符 3"/>
            <p:cNvCxnSpPr/>
            <p:nvPr/>
          </p:nvCxnSpPr>
          <p:spPr bwMode="auto">
            <a:xfrm>
              <a:off x="827740" y="2378607"/>
              <a:ext cx="0" cy="24888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74320" y="3415074"/>
              <a:ext cx="2528842" cy="445982"/>
            </a:xfrm>
            <a:prstGeom prst="rect">
              <a:avLst/>
            </a:prstGeom>
          </p:spPr>
          <p:txBody>
            <a:bodyPr wrap="square">
              <a:spAutoFit/>
            </a:bodyPr>
            <a:lstStyle/>
            <a:p>
              <a:pPr fontAlgn="t">
                <a:buFont typeface="Wingdings" panose="05000000000000000000" pitchFamily="2" charset="2"/>
                <a:buChar char="l"/>
              </a:pPr>
              <a:r>
                <a:rPr lang="zh-CN" altLang="en-US" sz="1260" dirty="0">
                  <a:latin typeface="微软雅黑" panose="020B0503020204020204" pitchFamily="34" charset="-122"/>
                  <a:ea typeface="微软雅黑" panose="020B0503020204020204" pitchFamily="34" charset="-122"/>
                </a:rPr>
                <a:t>后期被“美国电话电报公司”一系列专利引用</a:t>
              </a:r>
              <a:endParaRPr lang="en-US" altLang="zh-CN" sz="1260" dirty="0">
                <a:latin typeface="微软雅黑" panose="020B0503020204020204" pitchFamily="34" charset="-122"/>
                <a:ea typeface="微软雅黑" panose="020B0503020204020204" pitchFamily="34" charset="-122"/>
              </a:endParaRPr>
            </a:p>
          </p:txBody>
        </p:sp>
        <p:sp>
          <p:nvSpPr>
            <p:cNvPr id="33" name="矩形 32"/>
            <p:cNvSpPr/>
            <p:nvPr/>
          </p:nvSpPr>
          <p:spPr bwMode="auto">
            <a:xfrm>
              <a:off x="91481" y="3415074"/>
              <a:ext cx="2445177" cy="531082"/>
            </a:xfrm>
            <a:prstGeom prst="rect">
              <a:avLst/>
            </a:prstGeom>
            <a:noFill/>
            <a:ln w="28575" cap="flat" cmpd="sng" algn="ctr">
              <a:solidFill>
                <a:srgbClr val="C00000"/>
              </a:solidFill>
              <a:prstDash val="sysDash"/>
              <a:round/>
              <a:headEnd type="none" w="med" len="med"/>
              <a:tailEnd type="none" w="med" len="med"/>
            </a:ln>
            <a:effectLst/>
            <a:extLst/>
          </p:spPr>
          <p:txBody>
            <a:bodyPr vert="horz" wrap="square" lIns="82296" tIns="41148" rIns="82296" bIns="41148" numCol="1" rtlCol="0" anchor="t" anchorCtr="0" compatLnSpc="1">
              <a:prstTxWarp prst="textNoShape">
                <a:avLst/>
              </a:prstTxWarp>
            </a:bodyPr>
            <a:lstStyle/>
            <a:p>
              <a:pPr defTabSz="822960" fontAlgn="base">
                <a:spcBef>
                  <a:spcPct val="0"/>
                </a:spcBef>
                <a:spcAft>
                  <a:spcPct val="0"/>
                </a:spcAft>
              </a:pPr>
              <a:endParaRPr lang="zh-CN" altLang="en-US" sz="1620">
                <a:latin typeface="Arial" panose="020B0604020202020204" pitchFamily="34" charset="0"/>
                <a:ea typeface="宋体" panose="02010600030101010101" pitchFamily="2" charset="-122"/>
              </a:endParaRPr>
            </a:p>
          </p:txBody>
        </p:sp>
        <p:cxnSp>
          <p:nvCxnSpPr>
            <p:cNvPr id="34" name="直接箭头连接符 33"/>
            <p:cNvCxnSpPr/>
            <p:nvPr/>
          </p:nvCxnSpPr>
          <p:spPr bwMode="auto">
            <a:xfrm>
              <a:off x="1287453" y="3946156"/>
              <a:ext cx="0" cy="248886"/>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矩形 34"/>
            <p:cNvSpPr/>
            <p:nvPr/>
          </p:nvSpPr>
          <p:spPr>
            <a:xfrm>
              <a:off x="463380" y="4017080"/>
              <a:ext cx="3364024" cy="375226"/>
            </a:xfrm>
            <a:prstGeom prst="rect">
              <a:avLst/>
            </a:prstGeom>
          </p:spPr>
          <p:txBody>
            <a:bodyPr wrap="none">
              <a:spAutoFit/>
            </a:bodyPr>
            <a:lstStyle/>
            <a:p>
              <a:pPr fontAlgn="t">
                <a:lnSpc>
                  <a:spcPct val="150000"/>
                </a:lnSpc>
              </a:pPr>
              <a:r>
                <a:rPr lang="zh-CN" altLang="en-US" sz="1350" dirty="0">
                  <a:latin typeface="微软雅黑" panose="020B0503020204020204" pitchFamily="34" charset="-122"/>
                  <a:ea typeface="微软雅黑" panose="020B0503020204020204" pitchFamily="34" charset="-122"/>
                </a:rPr>
                <a:t>潜在技术竞争对手</a:t>
              </a:r>
              <a:r>
                <a:rPr lang="en-US" altLang="zh-CN" sz="1350" dirty="0">
                  <a:latin typeface="微软雅黑" panose="020B0503020204020204" pitchFamily="34" charset="-122"/>
                  <a:ea typeface="微软雅黑" panose="020B0503020204020204" pitchFamily="34" charset="-122"/>
                </a:rPr>
                <a:t>/</a:t>
              </a:r>
              <a:r>
                <a:rPr lang="zh-CN" altLang="en-US" sz="1350" dirty="0">
                  <a:latin typeface="微软雅黑" panose="020B0503020204020204" pitchFamily="34" charset="-122"/>
                  <a:ea typeface="微软雅黑" panose="020B0503020204020204" pitchFamily="34" charset="-122"/>
                </a:rPr>
                <a:t>合作</a:t>
              </a:r>
              <a:r>
                <a:rPr lang="en-US" altLang="zh-CN" sz="1350" dirty="0">
                  <a:latin typeface="微软雅黑" panose="020B0503020204020204" pitchFamily="34" charset="-122"/>
                  <a:ea typeface="微软雅黑" panose="020B0503020204020204" pitchFamily="34" charset="-122"/>
                </a:rPr>
                <a:t>/</a:t>
              </a:r>
              <a:r>
                <a:rPr lang="zh-CN" altLang="en-US" sz="1350" dirty="0">
                  <a:latin typeface="微软雅黑" panose="020B0503020204020204" pitchFamily="34" charset="-122"/>
                  <a:ea typeface="微软雅黑" panose="020B0503020204020204" pitchFamily="34" charset="-122"/>
                </a:rPr>
                <a:t>运营对象</a:t>
              </a:r>
              <a:endParaRPr lang="en-US" altLang="zh-CN" sz="1350" dirty="0">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1512171" y="297197"/>
            <a:ext cx="392415" cy="92398"/>
          </a:xfrm>
          <a:prstGeom prst="rect">
            <a:avLst/>
          </a:prstGeom>
          <a:noFill/>
        </p:spPr>
        <p:txBody>
          <a:bodyPr vert="eaVert" wrap="none" rtlCol="0">
            <a:spAutoFit/>
          </a:bodyPr>
          <a:lstStyle/>
          <a:p>
            <a:endParaRPr lang="zh-CN" altLang="en-US" sz="1350" dirty="0"/>
          </a:p>
        </p:txBody>
      </p:sp>
      <p:cxnSp>
        <p:nvCxnSpPr>
          <p:cNvPr id="26" name="直接连接符 25"/>
          <p:cNvCxnSpPr/>
          <p:nvPr/>
        </p:nvCxnSpPr>
        <p:spPr>
          <a:xfrm flipV="1">
            <a:off x="1196091" y="726129"/>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531079" y="904054"/>
            <a:ext cx="2413445" cy="3599619"/>
            <a:chOff x="8127149" y="1475978"/>
            <a:chExt cx="3580437" cy="5388549"/>
          </a:xfrm>
        </p:grpSpPr>
        <p:grpSp>
          <p:nvGrpSpPr>
            <p:cNvPr id="30" name="Group 30"/>
            <p:cNvGrpSpPr/>
            <p:nvPr/>
          </p:nvGrpSpPr>
          <p:grpSpPr>
            <a:xfrm>
              <a:off x="8127149" y="3383289"/>
              <a:ext cx="3580437" cy="1658645"/>
              <a:chOff x="1270277" y="1247830"/>
              <a:chExt cx="3776106" cy="1059173"/>
            </a:xfrm>
          </p:grpSpPr>
          <p:sp>
            <p:nvSpPr>
              <p:cNvPr id="55" name="Text Placeholder 3"/>
              <p:cNvSpPr txBox="1">
                <a:spLocks/>
              </p:cNvSpPr>
              <p:nvPr/>
            </p:nvSpPr>
            <p:spPr>
              <a:xfrm>
                <a:off x="2343787" y="1247830"/>
                <a:ext cx="2702596" cy="1059173"/>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41521">
                  <a:lnSpc>
                    <a:spcPct val="120000"/>
                  </a:lnSpc>
                  <a:spcBef>
                    <a:spcPct val="20000"/>
                  </a:spcBef>
                  <a:defRPr/>
                </a:pPr>
                <a:r>
                  <a:rPr lang="zh-CN" altLang="en-US" sz="1800" b="1"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rPr>
                  <a:t>重要专利</a:t>
                </a:r>
                <a:endParaRPr lang="en-US" altLang="zh-CN" sz="1800" b="1"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endParaRPr>
              </a:p>
              <a:p>
                <a:pPr algn="l" defTabSz="1041521">
                  <a:lnSpc>
                    <a:spcPct val="120000"/>
                  </a:lnSpc>
                  <a:spcBef>
                    <a:spcPct val="20000"/>
                  </a:spcBef>
                  <a:defRPr/>
                </a:pPr>
                <a:endParaRPr lang="zh-CN" altLang="en-US" sz="1800"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endParaRPr>
              </a:p>
              <a:p>
                <a:pPr algn="l" defTabSz="1041521">
                  <a:lnSpc>
                    <a:spcPct val="120000"/>
                  </a:lnSpc>
                  <a:spcBef>
                    <a:spcPct val="20000"/>
                  </a:spcBef>
                  <a:defRPr/>
                </a:pPr>
                <a:endParaRPr lang="en-US" altLang="zh-CN" sz="1800" b="1"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 Placeholder 3"/>
              <p:cNvSpPr txBox="1">
                <a:spLocks/>
              </p:cNvSpPr>
              <p:nvPr/>
            </p:nvSpPr>
            <p:spPr>
              <a:xfrm>
                <a:off x="1270277" y="1418801"/>
                <a:ext cx="3202410" cy="114376"/>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41521">
                  <a:lnSpc>
                    <a:spcPct val="120000"/>
                  </a:lnSpc>
                  <a:spcBef>
                    <a:spcPct val="20000"/>
                  </a:spcBef>
                  <a:defRPr/>
                </a:pPr>
                <a:endParaRPr lang="en-US" altLang="zh-CN" sz="648" dirty="0">
                  <a:solidFill>
                    <a:srgbClr val="FFFFFF">
                      <a:lumMod val="65000"/>
                    </a:srgb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组合 30"/>
            <p:cNvGrpSpPr/>
            <p:nvPr/>
          </p:nvGrpSpPr>
          <p:grpSpPr>
            <a:xfrm>
              <a:off x="8132005" y="1475978"/>
              <a:ext cx="3156706" cy="5388549"/>
              <a:chOff x="8132005" y="1475978"/>
              <a:chExt cx="3156706" cy="5388549"/>
            </a:xfrm>
          </p:grpSpPr>
          <p:sp>
            <p:nvSpPr>
              <p:cNvPr id="32" name="Freeform 46"/>
              <p:cNvSpPr>
                <a:spLocks noEditPoints="1"/>
              </p:cNvSpPr>
              <p:nvPr/>
            </p:nvSpPr>
            <p:spPr bwMode="auto">
              <a:xfrm>
                <a:off x="8242122" y="2345304"/>
                <a:ext cx="553588" cy="575935"/>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104150" tIns="52075" rIns="104150" bIns="52075" numCol="1" anchor="t" anchorCtr="0" compatLnSpc="1">
                <a:prstTxWarp prst="textNoShape">
                  <a:avLst/>
                </a:prstTxWarp>
              </a:bodyPr>
              <a:lstStyle/>
              <a:p>
                <a:pPr fontAlgn="base">
                  <a:lnSpc>
                    <a:spcPct val="120000"/>
                  </a:lnSpc>
                  <a:spcBef>
                    <a:spcPct val="0"/>
                  </a:spcBef>
                  <a:spcAft>
                    <a:spcPct val="0"/>
                  </a:spcAft>
                </a:pPr>
                <a:endParaRPr lang="en-US" sz="648">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46"/>
              <p:cNvSpPr>
                <a:spLocks noEditPoints="1"/>
              </p:cNvSpPr>
              <p:nvPr/>
            </p:nvSpPr>
            <p:spPr bwMode="auto">
              <a:xfrm>
                <a:off x="8201130" y="3359223"/>
                <a:ext cx="583946" cy="523748"/>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104150" tIns="52075" rIns="104150" bIns="52075" numCol="1" anchor="t" anchorCtr="0" compatLnSpc="1">
                <a:prstTxWarp prst="textNoShape">
                  <a:avLst/>
                </a:prstTxWarp>
              </a:bodyPr>
              <a:lstStyle/>
              <a:p>
                <a:pPr fontAlgn="base">
                  <a:lnSpc>
                    <a:spcPct val="120000"/>
                  </a:lnSpc>
                  <a:spcBef>
                    <a:spcPct val="0"/>
                  </a:spcBef>
                  <a:spcAft>
                    <a:spcPct val="0"/>
                  </a:spcAft>
                </a:pPr>
                <a:endParaRPr lang="en-US" sz="648">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 Placeholder 3"/>
              <p:cNvSpPr txBox="1">
                <a:spLocks/>
              </p:cNvSpPr>
              <p:nvPr/>
            </p:nvSpPr>
            <p:spPr>
              <a:xfrm>
                <a:off x="9168077" y="2263776"/>
                <a:ext cx="2120634" cy="981365"/>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41521">
                  <a:lnSpc>
                    <a:spcPct val="120000"/>
                  </a:lnSpc>
                  <a:spcBef>
                    <a:spcPct val="20000"/>
                  </a:spcBef>
                  <a:defRPr/>
                </a:pPr>
                <a:r>
                  <a:rPr lang="zh-CN" altLang="en-US" sz="1800" b="1" dirty="0">
                    <a:solidFill>
                      <a:srgbClr val="4F81BD"/>
                    </a:solidFill>
                    <a:latin typeface="Arial" panose="020B0604020202020204" pitchFamily="34" charset="0"/>
                    <a:ea typeface="微软雅黑" panose="020B0503020204020204" pitchFamily="34" charset="-122"/>
                    <a:cs typeface="+mn-ea"/>
                    <a:sym typeface="Arial" panose="020B0604020202020204" pitchFamily="34" charset="0"/>
                  </a:rPr>
                  <a:t>数据基础：</a:t>
                </a:r>
                <a:endParaRPr lang="en-US" altLang="zh-CN" sz="1800" b="1" dirty="0">
                  <a:solidFill>
                    <a:srgbClr val="4F81BD"/>
                  </a:solidFill>
                  <a:latin typeface="Arial" panose="020B0604020202020204" pitchFamily="34" charset="0"/>
                  <a:ea typeface="微软雅黑" panose="020B0503020204020204" pitchFamily="34" charset="-122"/>
                  <a:cs typeface="+mn-ea"/>
                  <a:sym typeface="Arial" panose="020B0604020202020204" pitchFamily="34" charset="0"/>
                </a:endParaRPr>
              </a:p>
              <a:p>
                <a:pPr algn="l" defTabSz="1041521">
                  <a:lnSpc>
                    <a:spcPct val="120000"/>
                  </a:lnSpc>
                  <a:spcBef>
                    <a:spcPct val="20000"/>
                  </a:spcBef>
                  <a:defRPr/>
                </a:pPr>
                <a:r>
                  <a:rPr lang="zh-CN" altLang="en-US" sz="1500" dirty="0">
                    <a:solidFill>
                      <a:schemeClr val="tx1"/>
                    </a:solidFill>
                    <a:latin typeface="Arial" panose="020B0604020202020204" pitchFamily="34" charset="0"/>
                    <a:ea typeface="微软雅黑" panose="020B0503020204020204" pitchFamily="34" charset="-122"/>
                    <a:cs typeface="+mn-ea"/>
                    <a:sym typeface="Arial" panose="020B0604020202020204" pitchFamily="34" charset="0"/>
                  </a:rPr>
                  <a:t>有效发明专利</a:t>
                </a:r>
              </a:p>
            </p:txBody>
          </p:sp>
          <p:sp>
            <p:nvSpPr>
              <p:cNvPr id="38" name="Freeform 3"/>
              <p:cNvSpPr>
                <a:spLocks/>
              </p:cNvSpPr>
              <p:nvPr/>
            </p:nvSpPr>
            <p:spPr bwMode="auto">
              <a:xfrm rot="10800000">
                <a:off x="10028389" y="4046611"/>
                <a:ext cx="1150632" cy="794432"/>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1">
                  <a:lumMod val="65000"/>
                </a:schemeClr>
              </a:solidFill>
              <a:ln>
                <a:noFill/>
              </a:ln>
              <a:effectLst/>
            </p:spPr>
            <p:txBody>
              <a:bodyPr wrap="none" anchor="ctr"/>
              <a:lstStyle/>
              <a:p>
                <a:pPr fontAlgn="base">
                  <a:spcBef>
                    <a:spcPct val="0"/>
                  </a:spcBef>
                  <a:spcAft>
                    <a:spcPct val="0"/>
                  </a:spcAft>
                </a:pPr>
                <a:endParaRPr lang="zh-CN" altLang="en-US" sz="1458">
                  <a:solidFill>
                    <a:srgbClr val="000000"/>
                  </a:solidFill>
                </a:endParaRPr>
              </a:p>
            </p:txBody>
          </p:sp>
          <p:sp>
            <p:nvSpPr>
              <p:cNvPr id="39" name="Freeform 4"/>
              <p:cNvSpPr>
                <a:spLocks/>
              </p:cNvSpPr>
              <p:nvPr/>
            </p:nvSpPr>
            <p:spPr bwMode="auto">
              <a:xfrm flipV="1">
                <a:off x="9597149" y="4046611"/>
                <a:ext cx="227298" cy="90695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p:spPr>
            <p:txBody>
              <a:bodyPr wrap="none" anchor="ctr"/>
              <a:lstStyle/>
              <a:p>
                <a:pPr fontAlgn="base">
                  <a:spcBef>
                    <a:spcPct val="0"/>
                  </a:spcBef>
                  <a:spcAft>
                    <a:spcPct val="0"/>
                  </a:spcAft>
                </a:pPr>
                <a:endParaRPr lang="zh-CN" altLang="en-US" sz="1458">
                  <a:solidFill>
                    <a:srgbClr val="000000"/>
                  </a:solidFill>
                </a:endParaRPr>
              </a:p>
            </p:txBody>
          </p:sp>
          <p:sp>
            <p:nvSpPr>
              <p:cNvPr id="40" name="Freeform 5"/>
              <p:cNvSpPr>
                <a:spLocks/>
              </p:cNvSpPr>
              <p:nvPr/>
            </p:nvSpPr>
            <p:spPr bwMode="auto">
              <a:xfrm rot="10800000" flipH="1">
                <a:off x="8242124" y="4076198"/>
                <a:ext cx="1170260" cy="764845"/>
              </a:xfrm>
              <a:custGeom>
                <a:avLst/>
                <a:gdLst>
                  <a:gd name="T0" fmla="*/ 0 w 735"/>
                  <a:gd name="T1" fmla="*/ 0 h 532"/>
                  <a:gd name="T2" fmla="*/ 382 w 735"/>
                  <a:gd name="T3" fmla="*/ 202 h 532"/>
                  <a:gd name="T4" fmla="*/ 577 w 735"/>
                  <a:gd name="T5" fmla="*/ 202 h 532"/>
                  <a:gd name="T6" fmla="*/ 637 w 735"/>
                  <a:gd name="T7" fmla="*/ 249 h 532"/>
                  <a:gd name="T8" fmla="*/ 639 w 735"/>
                  <a:gd name="T9" fmla="*/ 402 h 532"/>
                  <a:gd name="T10" fmla="*/ 598 w 735"/>
                  <a:gd name="T11" fmla="*/ 400 h 532"/>
                  <a:gd name="T12" fmla="*/ 669 w 735"/>
                  <a:gd name="T13" fmla="*/ 532 h 532"/>
                  <a:gd name="T14" fmla="*/ 735 w 735"/>
                  <a:gd name="T15" fmla="*/ 402 h 532"/>
                  <a:gd name="T16" fmla="*/ 696 w 735"/>
                  <a:gd name="T17" fmla="*/ 402 h 532"/>
                  <a:gd name="T18" fmla="*/ 694 w 735"/>
                  <a:gd name="T19" fmla="*/ 226 h 532"/>
                  <a:gd name="T20" fmla="*/ 616 w 735"/>
                  <a:gd name="T21" fmla="*/ 150 h 532"/>
                  <a:gd name="T22" fmla="*/ 335 w 735"/>
                  <a:gd name="T23" fmla="*/ 149 h 532"/>
                  <a:gd name="T24" fmla="*/ 69 w 735"/>
                  <a:gd name="T25" fmla="*/ 0 h 532"/>
                  <a:gd name="T26" fmla="*/ 0 w 735"/>
                  <a:gd name="T27" fmla="*/ 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5" h="532">
                    <a:moveTo>
                      <a:pt x="0" y="0"/>
                    </a:moveTo>
                    <a:cubicBezTo>
                      <a:pt x="0" y="0"/>
                      <a:pt x="85" y="216"/>
                      <a:pt x="382" y="202"/>
                    </a:cubicBezTo>
                    <a:cubicBezTo>
                      <a:pt x="479" y="202"/>
                      <a:pt x="577" y="202"/>
                      <a:pt x="577" y="202"/>
                    </a:cubicBezTo>
                    <a:cubicBezTo>
                      <a:pt x="577" y="202"/>
                      <a:pt x="639" y="201"/>
                      <a:pt x="637" y="249"/>
                    </a:cubicBezTo>
                    <a:cubicBezTo>
                      <a:pt x="638" y="325"/>
                      <a:pt x="639" y="402"/>
                      <a:pt x="639" y="402"/>
                    </a:cubicBezTo>
                    <a:lnTo>
                      <a:pt x="598" y="400"/>
                    </a:lnTo>
                    <a:lnTo>
                      <a:pt x="669" y="532"/>
                    </a:lnTo>
                    <a:lnTo>
                      <a:pt x="735" y="402"/>
                    </a:lnTo>
                    <a:lnTo>
                      <a:pt x="696" y="402"/>
                    </a:lnTo>
                    <a:cubicBezTo>
                      <a:pt x="696" y="402"/>
                      <a:pt x="695" y="314"/>
                      <a:pt x="694" y="226"/>
                    </a:cubicBezTo>
                    <a:cubicBezTo>
                      <a:pt x="687" y="160"/>
                      <a:pt x="616" y="150"/>
                      <a:pt x="616" y="150"/>
                    </a:cubicBezTo>
                    <a:cubicBezTo>
                      <a:pt x="556" y="137"/>
                      <a:pt x="473" y="153"/>
                      <a:pt x="335" y="149"/>
                    </a:cubicBezTo>
                    <a:cubicBezTo>
                      <a:pt x="110" y="126"/>
                      <a:pt x="69" y="0"/>
                      <a:pt x="69" y="0"/>
                    </a:cubicBezTo>
                    <a:lnTo>
                      <a:pt x="0" y="0"/>
                    </a:lnTo>
                    <a:close/>
                  </a:path>
                </a:pathLst>
              </a:custGeom>
              <a:solidFill>
                <a:schemeClr val="bg1">
                  <a:lumMod val="65000"/>
                </a:schemeClr>
              </a:solidFill>
              <a:ln>
                <a:noFill/>
              </a:ln>
              <a:effectLst/>
            </p:spPr>
            <p:txBody>
              <a:bodyPr wrap="none" anchor="ctr"/>
              <a:lstStyle/>
              <a:p>
                <a:pPr fontAlgn="base">
                  <a:spcBef>
                    <a:spcPct val="0"/>
                  </a:spcBef>
                  <a:spcAft>
                    <a:spcPct val="0"/>
                  </a:spcAft>
                </a:pPr>
                <a:endParaRPr lang="zh-CN" altLang="en-US" sz="1458">
                  <a:solidFill>
                    <a:srgbClr val="000000"/>
                  </a:solidFill>
                </a:endParaRPr>
              </a:p>
            </p:txBody>
          </p:sp>
          <p:grpSp>
            <p:nvGrpSpPr>
              <p:cNvPr id="41" name="Group 6"/>
              <p:cNvGrpSpPr>
                <a:grpSpLocks/>
              </p:cNvGrpSpPr>
              <p:nvPr/>
            </p:nvGrpSpPr>
            <p:grpSpPr bwMode="auto">
              <a:xfrm>
                <a:off x="8148451" y="5007909"/>
                <a:ext cx="838832" cy="734852"/>
                <a:chOff x="0" y="0"/>
                <a:chExt cx="414" cy="402"/>
              </a:xfrm>
            </p:grpSpPr>
            <p:sp>
              <p:nvSpPr>
                <p:cNvPr id="53" name="AutoShape 7"/>
                <p:cNvSpPr>
                  <a:spLocks noChangeArrowheads="1"/>
                </p:cNvSpPr>
                <p:nvPr/>
              </p:nvSpPr>
              <p:spPr bwMode="auto">
                <a:xfrm>
                  <a:off x="0" y="0"/>
                  <a:ext cx="414" cy="402"/>
                </a:xfrm>
                <a:prstGeom prst="roundRect">
                  <a:avLst>
                    <a:gd name="adj" fmla="val 11921"/>
                  </a:avLst>
                </a:prstGeom>
                <a:gradFill rotWithShape="1">
                  <a:gsLst>
                    <a:gs pos="0">
                      <a:schemeClr val="accent1"/>
                    </a:gs>
                    <a:gs pos="100000">
                      <a:schemeClr val="accent1">
                        <a:gamma/>
                        <a:shade val="69804"/>
                        <a:invGamma/>
                      </a:schemeClr>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p>
                  <a:pPr fontAlgn="base">
                    <a:spcBef>
                      <a:spcPct val="0"/>
                    </a:spcBef>
                    <a:spcAft>
                      <a:spcPct val="0"/>
                    </a:spcAft>
                  </a:pPr>
                  <a:endParaRPr lang="zh-CN" altLang="en-US" sz="1458">
                    <a:solidFill>
                      <a:srgbClr val="000000"/>
                    </a:solidFill>
                  </a:endParaRPr>
                </a:p>
              </p:txBody>
            </p:sp>
            <p:sp>
              <p:nvSpPr>
                <p:cNvPr id="54" name="Freeform 8"/>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1">
                        <a:gamma/>
                        <a:tint val="48627"/>
                        <a:invGamma/>
                      </a:schemeClr>
                    </a:gs>
                    <a:gs pos="50000">
                      <a:schemeClr val="accent1">
                        <a:alpha val="0"/>
                      </a:schemeClr>
                    </a:gs>
                    <a:gs pos="100000">
                      <a:schemeClr val="accent1">
                        <a:gamma/>
                        <a:tint val="48627"/>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458">
                    <a:solidFill>
                      <a:srgbClr val="000000"/>
                    </a:solidFill>
                  </a:endParaRPr>
                </a:p>
              </p:txBody>
            </p:sp>
          </p:grpSp>
          <p:sp>
            <p:nvSpPr>
              <p:cNvPr id="42" name="Rectangle 9"/>
              <p:cNvSpPr>
                <a:spLocks noChangeArrowheads="1"/>
              </p:cNvSpPr>
              <p:nvPr/>
            </p:nvSpPr>
            <p:spPr bwMode="auto">
              <a:xfrm>
                <a:off x="8132005" y="5043328"/>
                <a:ext cx="871724" cy="809934"/>
              </a:xfrm>
              <a:prstGeom prst="rect">
                <a:avLst/>
              </a:prstGeom>
              <a:noFill/>
              <a:ln>
                <a:noFill/>
              </a:ln>
              <a:effectLst/>
              <a:extLst>
                <a:ext uri="{909E8E84-426E-40DD-AFC4-6F175D3DCCD1}">
                  <a14:hiddenFill xmlns:a14="http://schemas.microsoft.com/office/drawing/2010/main">
                    <a:gradFill rotWithShape="1">
                      <a:gsLst>
                        <a:gs pos="0">
                          <a:schemeClr val="accent1">
                            <a:gamma/>
                            <a:shade val="72549"/>
                            <a:invGamma/>
                          </a:schemeClr>
                        </a:gs>
                        <a:gs pos="100000">
                          <a:schemeClr val="accent1"/>
                        </a:gs>
                      </a:gsLst>
                      <a:lin ang="189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outerShdw>
                    </a:effectLst>
                  </a14:hiddenEffects>
                </a:ext>
              </a:extLst>
            </p:spPr>
            <p:txBody>
              <a:bodyPr wrap="square">
                <a:spAutoFit/>
                <a:flatTx/>
              </a:bodyPr>
              <a:lstStyle/>
              <a:p>
                <a:pPr algn="ctr" fontAlgn="base">
                  <a:spcBef>
                    <a:spcPct val="0"/>
                  </a:spcBef>
                  <a:spcAft>
                    <a:spcPct val="0"/>
                  </a:spcAft>
                </a:pPr>
                <a:r>
                  <a:rPr lang="zh-CN" altLang="en-US" sz="1458" b="1" dirty="0">
                    <a:solidFill>
                      <a:srgbClr val="FFFFFF"/>
                    </a:solidFill>
                  </a:rPr>
                  <a:t>权利要求</a:t>
                </a:r>
                <a:endParaRPr lang="en-US" altLang="zh-CN" sz="1458" b="1" dirty="0">
                  <a:solidFill>
                    <a:srgbClr val="FFFFFF"/>
                  </a:solidFill>
                </a:endParaRPr>
              </a:p>
            </p:txBody>
          </p:sp>
          <p:grpSp>
            <p:nvGrpSpPr>
              <p:cNvPr id="43" name="Group 10"/>
              <p:cNvGrpSpPr>
                <a:grpSpLocks/>
              </p:cNvGrpSpPr>
              <p:nvPr/>
            </p:nvGrpSpPr>
            <p:grpSpPr bwMode="auto">
              <a:xfrm>
                <a:off x="9203173" y="4998385"/>
                <a:ext cx="838832" cy="734852"/>
                <a:chOff x="0" y="0"/>
                <a:chExt cx="414" cy="402"/>
              </a:xfrm>
            </p:grpSpPr>
            <p:sp>
              <p:nvSpPr>
                <p:cNvPr id="51" name="AutoShape 11"/>
                <p:cNvSpPr>
                  <a:spLocks noChangeArrowheads="1"/>
                </p:cNvSpPr>
                <p:nvPr/>
              </p:nvSpPr>
              <p:spPr bwMode="auto">
                <a:xfrm>
                  <a:off x="0" y="0"/>
                  <a:ext cx="414" cy="402"/>
                </a:xfrm>
                <a:prstGeom prst="roundRect">
                  <a:avLst>
                    <a:gd name="adj" fmla="val 11921"/>
                  </a:avLst>
                </a:prstGeom>
                <a:gradFill rotWithShape="1">
                  <a:gsLst>
                    <a:gs pos="0">
                      <a:schemeClr val="accent2"/>
                    </a:gs>
                    <a:gs pos="100000">
                      <a:schemeClr val="accent2">
                        <a:gamma/>
                        <a:shade val="69804"/>
                        <a:invGamma/>
                      </a:schemeClr>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p>
                  <a:pPr fontAlgn="base">
                    <a:spcBef>
                      <a:spcPct val="0"/>
                    </a:spcBef>
                    <a:spcAft>
                      <a:spcPct val="0"/>
                    </a:spcAft>
                  </a:pPr>
                  <a:endParaRPr lang="zh-CN" altLang="en-US" sz="1458">
                    <a:solidFill>
                      <a:srgbClr val="000000"/>
                    </a:solidFill>
                  </a:endParaRPr>
                </a:p>
              </p:txBody>
            </p:sp>
            <p:sp>
              <p:nvSpPr>
                <p:cNvPr id="52" name="Freeform 12"/>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accent2">
                        <a:gamma/>
                        <a:tint val="48627"/>
                        <a:invGamma/>
                      </a:schemeClr>
                    </a:gs>
                    <a:gs pos="50000">
                      <a:schemeClr val="accent2">
                        <a:alpha val="0"/>
                      </a:schemeClr>
                    </a:gs>
                    <a:gs pos="100000">
                      <a:schemeClr val="accent2">
                        <a:gamma/>
                        <a:tint val="48627"/>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458">
                    <a:solidFill>
                      <a:srgbClr val="000000"/>
                    </a:solidFill>
                  </a:endParaRPr>
                </a:p>
              </p:txBody>
            </p:sp>
          </p:grpSp>
          <p:grpSp>
            <p:nvGrpSpPr>
              <p:cNvPr id="44" name="Group 13"/>
              <p:cNvGrpSpPr>
                <a:grpSpLocks/>
              </p:cNvGrpSpPr>
              <p:nvPr/>
            </p:nvGrpSpPr>
            <p:grpSpPr bwMode="auto">
              <a:xfrm>
                <a:off x="10340190" y="5008197"/>
                <a:ext cx="838832" cy="734852"/>
                <a:chOff x="0" y="0"/>
                <a:chExt cx="414" cy="402"/>
              </a:xfrm>
            </p:grpSpPr>
            <p:sp>
              <p:nvSpPr>
                <p:cNvPr id="49" name="AutoShape 14"/>
                <p:cNvSpPr>
                  <a:spLocks noChangeArrowheads="1"/>
                </p:cNvSpPr>
                <p:nvPr/>
              </p:nvSpPr>
              <p:spPr bwMode="auto">
                <a:xfrm>
                  <a:off x="0" y="0"/>
                  <a:ext cx="414" cy="402"/>
                </a:xfrm>
                <a:prstGeom prst="roundRect">
                  <a:avLst>
                    <a:gd name="adj" fmla="val 11921"/>
                  </a:avLst>
                </a:prstGeom>
                <a:gradFill rotWithShape="1">
                  <a:gsLst>
                    <a:gs pos="0">
                      <a:schemeClr val="hlink"/>
                    </a:gs>
                    <a:gs pos="100000">
                      <a:schemeClr val="hlink">
                        <a:gamma/>
                        <a:shade val="69804"/>
                        <a:invGamma/>
                      </a:schemeClr>
                    </a:gs>
                  </a:gsLst>
                  <a:lin ang="5400000" scaled="1"/>
                </a:gradFill>
                <a:ln w="25400" cmpd="sng">
                  <a:solidFill>
                    <a:srgbClr val="FFFFFF"/>
                  </a:solidFill>
                  <a:round/>
                  <a:headEnd/>
                  <a:tailEnd/>
                </a:ln>
                <a:effectLst>
                  <a:outerShdw dist="53882" dir="2700000" algn="ctr" rotWithShape="0">
                    <a:srgbClr val="000000">
                      <a:alpha val="50000"/>
                    </a:srgbClr>
                  </a:outerShdw>
                </a:effectLst>
              </p:spPr>
              <p:txBody>
                <a:bodyPr wrap="none" anchor="ctr"/>
                <a:lstStyle/>
                <a:p>
                  <a:pPr fontAlgn="base">
                    <a:spcBef>
                      <a:spcPct val="0"/>
                    </a:spcBef>
                    <a:spcAft>
                      <a:spcPct val="0"/>
                    </a:spcAft>
                  </a:pPr>
                  <a:endParaRPr lang="zh-CN" altLang="en-US" sz="1458">
                    <a:solidFill>
                      <a:srgbClr val="000000"/>
                    </a:solidFill>
                  </a:endParaRPr>
                </a:p>
              </p:txBody>
            </p:sp>
            <p:sp>
              <p:nvSpPr>
                <p:cNvPr id="50" name="Freeform 15"/>
                <p:cNvSpPr>
                  <a:spLocks/>
                </p:cNvSpPr>
                <p:nvPr/>
              </p:nvSpPr>
              <p:spPr bwMode="auto">
                <a:xfrm>
                  <a:off x="26" y="26"/>
                  <a:ext cx="206" cy="201"/>
                </a:xfrm>
                <a:custGeom>
                  <a:avLst/>
                  <a:gdLst>
                    <a:gd name="T0" fmla="*/ 118 w 596"/>
                    <a:gd name="T1" fmla="*/ 0 h 598"/>
                    <a:gd name="T2" fmla="*/ 0 w 596"/>
                    <a:gd name="T3" fmla="*/ 118 h 598"/>
                    <a:gd name="T4" fmla="*/ 0 w 596"/>
                    <a:gd name="T5" fmla="*/ 589 h 598"/>
                    <a:gd name="T6" fmla="*/ 161 w 596"/>
                    <a:gd name="T7" fmla="*/ 174 h 598"/>
                    <a:gd name="T8" fmla="*/ 589 w 596"/>
                    <a:gd name="T9" fmla="*/ 0 h 598"/>
                    <a:gd name="T10" fmla="*/ 118 w 596"/>
                    <a:gd name="T11" fmla="*/ 0 h 598"/>
                  </a:gdLst>
                  <a:ahLst/>
                  <a:cxnLst>
                    <a:cxn ang="0">
                      <a:pos x="T0" y="T1"/>
                    </a:cxn>
                    <a:cxn ang="0">
                      <a:pos x="T2" y="T3"/>
                    </a:cxn>
                    <a:cxn ang="0">
                      <a:pos x="T4" y="T5"/>
                    </a:cxn>
                    <a:cxn ang="0">
                      <a:pos x="T6" y="T7"/>
                    </a:cxn>
                    <a:cxn ang="0">
                      <a:pos x="T8" y="T9"/>
                    </a:cxn>
                    <a:cxn ang="0">
                      <a:pos x="T10" y="T11"/>
                    </a:cxn>
                  </a:cxnLst>
                  <a:rect l="0" t="0" r="r" b="b"/>
                  <a:pathLst>
                    <a:path w="596" h="598">
                      <a:moveTo>
                        <a:pt x="118" y="0"/>
                      </a:moveTo>
                      <a:cubicBezTo>
                        <a:pt x="53" y="0"/>
                        <a:pt x="0" y="53"/>
                        <a:pt x="0" y="118"/>
                      </a:cubicBezTo>
                      <a:lnTo>
                        <a:pt x="0" y="589"/>
                      </a:lnTo>
                      <a:cubicBezTo>
                        <a:pt x="27" y="598"/>
                        <a:pt x="12" y="309"/>
                        <a:pt x="161" y="174"/>
                      </a:cubicBezTo>
                      <a:cubicBezTo>
                        <a:pt x="310" y="39"/>
                        <a:pt x="596" y="29"/>
                        <a:pt x="589" y="0"/>
                      </a:cubicBezTo>
                      <a:lnTo>
                        <a:pt x="118" y="0"/>
                      </a:lnTo>
                      <a:close/>
                    </a:path>
                  </a:pathLst>
                </a:custGeom>
                <a:gradFill rotWithShape="1">
                  <a:gsLst>
                    <a:gs pos="0">
                      <a:schemeClr val="hlink">
                        <a:gamma/>
                        <a:tint val="48627"/>
                        <a:invGamma/>
                      </a:schemeClr>
                    </a:gs>
                    <a:gs pos="50000">
                      <a:schemeClr val="hlink">
                        <a:alpha val="0"/>
                      </a:schemeClr>
                    </a:gs>
                    <a:gs pos="100000">
                      <a:schemeClr val="hlink">
                        <a:gamma/>
                        <a:tint val="48627"/>
                        <a:invGamma/>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zh-CN" altLang="en-US" sz="1458">
                    <a:solidFill>
                      <a:srgbClr val="000000"/>
                    </a:solidFill>
                  </a:endParaRPr>
                </a:p>
              </p:txBody>
            </p:sp>
          </p:grpSp>
          <p:sp>
            <p:nvSpPr>
              <p:cNvPr id="45" name="Rectangle 16"/>
              <p:cNvSpPr>
                <a:spLocks noChangeArrowheads="1"/>
              </p:cNvSpPr>
              <p:nvPr/>
            </p:nvSpPr>
            <p:spPr bwMode="auto">
              <a:xfrm>
                <a:off x="9190167" y="5006590"/>
                <a:ext cx="889537" cy="809934"/>
              </a:xfrm>
              <a:prstGeom prst="rect">
                <a:avLst/>
              </a:prstGeom>
              <a:noFill/>
              <a:ln>
                <a:noFill/>
              </a:ln>
              <a:effectLst/>
              <a:extLst>
                <a:ext uri="{909E8E84-426E-40DD-AFC4-6F175D3DCCD1}">
                  <a14:hiddenFill xmlns:a14="http://schemas.microsoft.com/office/drawing/2010/main">
                    <a:gradFill rotWithShape="1">
                      <a:gsLst>
                        <a:gs pos="0">
                          <a:schemeClr val="accent1">
                            <a:gamma/>
                            <a:shade val="72549"/>
                            <a:invGamma/>
                          </a:schemeClr>
                        </a:gs>
                        <a:gs pos="100000">
                          <a:schemeClr val="accent1"/>
                        </a:gs>
                      </a:gsLst>
                      <a:lin ang="189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outerShdw>
                    </a:effectLst>
                  </a14:hiddenEffects>
                </a:ext>
              </a:extLst>
            </p:spPr>
            <p:txBody>
              <a:bodyPr wrap="square">
                <a:spAutoFit/>
                <a:flatTx/>
              </a:bodyPr>
              <a:lstStyle/>
              <a:p>
                <a:pPr algn="ctr" fontAlgn="base">
                  <a:spcBef>
                    <a:spcPct val="0"/>
                  </a:spcBef>
                  <a:spcAft>
                    <a:spcPct val="0"/>
                  </a:spcAft>
                </a:pPr>
                <a:r>
                  <a:rPr lang="zh-CN" altLang="en-US" sz="1458" b="1" dirty="0">
                    <a:solidFill>
                      <a:srgbClr val="FFFFFF"/>
                    </a:solidFill>
                  </a:rPr>
                  <a:t>专利被引</a:t>
                </a:r>
                <a:endParaRPr lang="en-US" altLang="zh-CN" sz="1458" b="1" dirty="0">
                  <a:solidFill>
                    <a:srgbClr val="FFFFFF"/>
                  </a:solidFill>
                </a:endParaRPr>
              </a:p>
            </p:txBody>
          </p:sp>
          <p:sp>
            <p:nvSpPr>
              <p:cNvPr id="46" name="Rectangle 17"/>
              <p:cNvSpPr>
                <a:spLocks noChangeArrowheads="1"/>
              </p:cNvSpPr>
              <p:nvPr/>
            </p:nvSpPr>
            <p:spPr bwMode="auto">
              <a:xfrm>
                <a:off x="10331034" y="5026318"/>
                <a:ext cx="857078" cy="809934"/>
              </a:xfrm>
              <a:prstGeom prst="rect">
                <a:avLst/>
              </a:prstGeom>
              <a:noFill/>
              <a:ln>
                <a:noFill/>
              </a:ln>
              <a:effectLst/>
              <a:extLst>
                <a:ext uri="{909E8E84-426E-40DD-AFC4-6F175D3DCCD1}">
                  <a14:hiddenFill xmlns:a14="http://schemas.microsoft.com/office/drawing/2010/main">
                    <a:gradFill rotWithShape="1">
                      <a:gsLst>
                        <a:gs pos="0">
                          <a:schemeClr val="accent1">
                            <a:gamma/>
                            <a:shade val="72549"/>
                            <a:invGamma/>
                          </a:schemeClr>
                        </a:gs>
                        <a:gs pos="100000">
                          <a:schemeClr val="accent1"/>
                        </a:gs>
                      </a:gsLst>
                      <a:lin ang="189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17961" dir="2700000" algn="ctr" rotWithShape="0">
                        <a:srgbClr val="C0C0C0"/>
                      </a:outerShdw>
                    </a:effectLst>
                  </a14:hiddenEffects>
                </a:ext>
              </a:extLst>
            </p:spPr>
            <p:txBody>
              <a:bodyPr wrap="square">
                <a:spAutoFit/>
                <a:flatTx/>
              </a:bodyPr>
              <a:lstStyle/>
              <a:p>
                <a:pPr algn="ctr" fontAlgn="base">
                  <a:spcBef>
                    <a:spcPct val="0"/>
                  </a:spcBef>
                  <a:spcAft>
                    <a:spcPct val="0"/>
                  </a:spcAft>
                </a:pPr>
                <a:r>
                  <a:rPr lang="zh-CN" altLang="en-US" sz="1458" b="1" dirty="0">
                    <a:solidFill>
                      <a:srgbClr val="FFFFFF"/>
                    </a:solidFill>
                  </a:rPr>
                  <a:t>专利同族</a:t>
                </a:r>
                <a:endParaRPr lang="en-US" altLang="zh-CN" sz="1458" b="1" dirty="0">
                  <a:solidFill>
                    <a:srgbClr val="FFFFFF"/>
                  </a:solidFill>
                </a:endParaRPr>
              </a:p>
            </p:txBody>
          </p:sp>
          <p:sp>
            <p:nvSpPr>
              <p:cNvPr id="47" name="文本框 46"/>
              <p:cNvSpPr txBox="1"/>
              <p:nvPr/>
            </p:nvSpPr>
            <p:spPr>
              <a:xfrm>
                <a:off x="8772370" y="1475978"/>
                <a:ext cx="2516341" cy="677281"/>
              </a:xfrm>
              <a:prstGeom prst="rect">
                <a:avLst/>
              </a:prstGeom>
              <a:noFill/>
              <a:ln w="15875">
                <a:noFill/>
              </a:ln>
            </p:spPr>
            <p:txBody>
              <a:bodyPr wrap="square" rtlCol="0">
                <a:spAutoFit/>
              </a:bodyPr>
              <a:lstStyle/>
              <a:p>
                <a:pPr>
                  <a:lnSpc>
                    <a:spcPct val="130000"/>
                  </a:lnSpc>
                </a:pPr>
                <a:r>
                  <a:rPr lang="zh-CN" altLang="en-US" b="1" dirty="0">
                    <a:solidFill>
                      <a:srgbClr val="C85C12"/>
                    </a:solidFill>
                    <a:latin typeface="微软雅黑" panose="020B0503020204020204" pitchFamily="34" charset="-122"/>
                    <a:ea typeface="微软雅黑" panose="020B0503020204020204" pitchFamily="34" charset="-122"/>
                  </a:rPr>
                  <a:t>挖掘重要专利</a:t>
                </a:r>
              </a:p>
            </p:txBody>
          </p:sp>
          <p:sp>
            <p:nvSpPr>
              <p:cNvPr id="48" name="Text Placeholder 3"/>
              <p:cNvSpPr txBox="1">
                <a:spLocks/>
              </p:cNvSpPr>
              <p:nvPr/>
            </p:nvSpPr>
            <p:spPr>
              <a:xfrm>
                <a:off x="9168078" y="5991243"/>
                <a:ext cx="1162957" cy="873284"/>
              </a:xfrm>
              <a:prstGeom prst="rect">
                <a:avLst/>
              </a:prstGeom>
            </p:spPr>
            <p:txBody>
              <a:bodyPr wrap="squar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041521">
                  <a:lnSpc>
                    <a:spcPct val="120000"/>
                  </a:lnSpc>
                  <a:spcBef>
                    <a:spcPct val="20000"/>
                  </a:spcBef>
                  <a:defRPr/>
                </a:pPr>
                <a:r>
                  <a:rPr lang="zh-CN" altLang="en-US" sz="1458" b="1"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rPr>
                  <a:t>评价指标</a:t>
                </a:r>
                <a:endParaRPr lang="zh-CN" altLang="en-US" sz="1134"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endParaRPr>
              </a:p>
              <a:p>
                <a:pPr algn="l" defTabSz="1041521">
                  <a:lnSpc>
                    <a:spcPct val="120000"/>
                  </a:lnSpc>
                  <a:spcBef>
                    <a:spcPct val="20000"/>
                  </a:spcBef>
                  <a:defRPr/>
                </a:pPr>
                <a:endParaRPr lang="en-US" altLang="zh-CN" sz="1458" b="1" dirty="0">
                  <a:solidFill>
                    <a:srgbClr val="C0504D"/>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cxnSp>
        <p:nvCxnSpPr>
          <p:cNvPr id="57" name="MH_Other_1"/>
          <p:cNvCxnSpPr/>
          <p:nvPr>
            <p:custDataLst>
              <p:tags r:id="rId1"/>
            </p:custDataLst>
          </p:nvPr>
        </p:nvCxnSpPr>
        <p:spPr>
          <a:xfrm flipH="1">
            <a:off x="2963821" y="794942"/>
            <a:ext cx="20797" cy="3374162"/>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58" name="矩形 57"/>
          <p:cNvSpPr/>
          <p:nvPr/>
        </p:nvSpPr>
        <p:spPr>
          <a:xfrm>
            <a:off x="1146078"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2.2</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面向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科研全流程的知识产权信息分析</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9" name="Picture 2" descr="C:\Users\Administrator\Desktop\14-16信息化建设\馆徽最终稿无留白.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598089"/>
      </p:ext>
    </p:extLst>
  </p:cSld>
  <p:clrMapOvr>
    <a:masterClrMapping/>
  </p:clrMapOvr>
  <p:transition spd="med"/>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nvSpPr>
        <p:spPr>
          <a:xfrm>
            <a:off x="1838200" y="1869430"/>
            <a:ext cx="3369834" cy="300082"/>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pPr algn="l"/>
            <a:r>
              <a:rPr lang="zh-CN" altLang="en-US" sz="1350" dirty="0">
                <a:solidFill>
                  <a:schemeClr val="tx1"/>
                </a:solidFill>
              </a:rPr>
              <a:t>项目：</a:t>
            </a:r>
            <a:r>
              <a:rPr lang="en-US" altLang="zh-CN" sz="1350" dirty="0">
                <a:solidFill>
                  <a:schemeClr val="tx1"/>
                </a:solidFill>
              </a:rPr>
              <a:t>XXX</a:t>
            </a:r>
            <a:r>
              <a:rPr lang="zh-CN" altLang="en-US" sz="1350" dirty="0">
                <a:solidFill>
                  <a:schemeClr val="tx1"/>
                </a:solidFill>
              </a:rPr>
              <a:t>传感器阵列关键技术</a:t>
            </a:r>
          </a:p>
        </p:txBody>
      </p:sp>
      <p:sp>
        <p:nvSpPr>
          <p:cNvPr id="5" name="Rectangle 2"/>
          <p:cNvSpPr>
            <a:spLocks noChangeArrowheads="1"/>
          </p:cNvSpPr>
          <p:nvPr/>
        </p:nvSpPr>
        <p:spPr bwMode="auto">
          <a:xfrm>
            <a:off x="697059" y="1935325"/>
            <a:ext cx="166264" cy="332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82296" tIns="41148" rIns="82296" bIns="41148" numCol="1" anchor="ctr" anchorCtr="0" compatLnSpc="1">
            <a:prstTxWarp prst="textNoShape">
              <a:avLst/>
            </a:prstTxWarp>
            <a:spAutoFit/>
          </a:bodyPr>
          <a:lstStyle/>
          <a:p>
            <a:endParaRPr lang="zh-CN" altLang="en-US" sz="1620"/>
          </a:p>
        </p:txBody>
      </p:sp>
      <p:graphicFrame>
        <p:nvGraphicFramePr>
          <p:cNvPr id="19" name="对象 18"/>
          <p:cNvGraphicFramePr>
            <a:graphicFrameLocks noChangeAspect="1"/>
          </p:cNvGraphicFramePr>
          <p:nvPr>
            <p:extLst/>
          </p:nvPr>
        </p:nvGraphicFramePr>
        <p:xfrm>
          <a:off x="697059" y="1296792"/>
          <a:ext cx="4454180" cy="458273"/>
        </p:xfrm>
        <a:graphic>
          <a:graphicData uri="http://schemas.openxmlformats.org/presentationml/2006/ole">
            <mc:AlternateContent xmlns:mc="http://schemas.openxmlformats.org/markup-compatibility/2006">
              <mc:Choice xmlns:v="urn:schemas-microsoft-com:vml" Requires="v">
                <p:oleObj spid="_x0000_s1070" name="Equation" r:id="rId4" imgW="4178300" imgH="419100" progId="">
                  <p:embed/>
                </p:oleObj>
              </mc:Choice>
              <mc:Fallback>
                <p:oleObj name="Equation" r:id="rId4" imgW="4178300" imgH="419100" progId="">
                  <p:embed/>
                  <p:pic>
                    <p:nvPicPr>
                      <p:cNvPr id="0" name="Picture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7059" y="1296792"/>
                        <a:ext cx="4454180" cy="458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1" name="文本框 10"/>
          <p:cNvSpPr txBox="1"/>
          <p:nvPr/>
        </p:nvSpPr>
        <p:spPr>
          <a:xfrm>
            <a:off x="1146079" y="845718"/>
            <a:ext cx="3856202" cy="392415"/>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r>
              <a:rPr lang="zh-CN" altLang="en-US" sz="1800" b="1" dirty="0">
                <a:solidFill>
                  <a:srgbClr val="0070C0"/>
                </a:solidFill>
              </a:rPr>
              <a:t>团队专利技术依赖</a:t>
            </a:r>
            <a:r>
              <a:rPr lang="zh-CN" altLang="en-US" sz="1950" b="1" dirty="0">
                <a:solidFill>
                  <a:srgbClr val="0070C0"/>
                </a:solidFill>
              </a:rPr>
              <a:t>性</a:t>
            </a:r>
          </a:p>
        </p:txBody>
      </p:sp>
      <p:pic>
        <p:nvPicPr>
          <p:cNvPr id="3" name="图片 2"/>
          <p:cNvPicPr>
            <a:picLocks noChangeAspect="1"/>
          </p:cNvPicPr>
          <p:nvPr/>
        </p:nvPicPr>
        <p:blipFill>
          <a:blip r:embed="rId6"/>
          <a:stretch>
            <a:fillRect/>
          </a:stretch>
        </p:blipFill>
        <p:spPr>
          <a:xfrm>
            <a:off x="247859" y="2207535"/>
            <a:ext cx="2958557" cy="2238950"/>
          </a:xfrm>
          <a:prstGeom prst="rect">
            <a:avLst/>
          </a:prstGeom>
        </p:spPr>
      </p:pic>
      <p:pic>
        <p:nvPicPr>
          <p:cNvPr id="6" name="图片 5"/>
          <p:cNvPicPr>
            <a:picLocks noChangeAspect="1"/>
          </p:cNvPicPr>
          <p:nvPr/>
        </p:nvPicPr>
        <p:blipFill>
          <a:blip r:embed="rId7"/>
          <a:stretch>
            <a:fillRect/>
          </a:stretch>
        </p:blipFill>
        <p:spPr>
          <a:xfrm>
            <a:off x="3218324" y="2229393"/>
            <a:ext cx="2624060" cy="2222595"/>
          </a:xfrm>
          <a:prstGeom prst="rect">
            <a:avLst/>
          </a:prstGeom>
        </p:spPr>
      </p:pic>
      <p:sp>
        <p:nvSpPr>
          <p:cNvPr id="16" name="矩形 47">
            <a:extLst>
              <a:ext uri="{FF2B5EF4-FFF2-40B4-BE49-F238E27FC236}">
                <a16:creationId xmlns:a16="http://schemas.microsoft.com/office/drawing/2014/main" id="{C6DEC0F5-8EC1-AE42-B257-397E30398FC3}"/>
              </a:ext>
            </a:extLst>
          </p:cNvPr>
          <p:cNvSpPr>
            <a:spLocks noChangeArrowheads="1"/>
          </p:cNvSpPr>
          <p:nvPr/>
        </p:nvSpPr>
        <p:spPr bwMode="auto">
          <a:xfrm>
            <a:off x="886956" y="4526664"/>
            <a:ext cx="1902488" cy="305129"/>
          </a:xfrm>
          <a:prstGeom prst="rect">
            <a:avLst/>
          </a:prstGeom>
          <a:noFill/>
          <a:ln>
            <a:noFill/>
          </a:ln>
          <a:extLst/>
        </p:spPr>
        <p:txBody>
          <a:bodyPr wrap="square" lIns="34715" tIns="17358" rIns="34715" bIns="17358">
            <a:spAutoFit/>
          </a:bodyPr>
          <a:lstStyle/>
          <a:p>
            <a:pPr algn="ctr" fontAlgn="base">
              <a:lnSpc>
                <a:spcPct val="130000"/>
              </a:lnSpc>
              <a:spcBef>
                <a:spcPct val="0"/>
              </a:spcBef>
              <a:spcAft>
                <a:spcPct val="0"/>
              </a:spcAft>
            </a:pPr>
            <a:r>
              <a:rPr lang="zh-CN" altLang="en-US" sz="1350" dirty="0">
                <a:latin typeface="微软雅黑" pitchFamily="34" charset="-122"/>
                <a:ea typeface="微软雅黑" pitchFamily="34" charset="-122"/>
                <a:sym typeface="微软雅黑" pitchFamily="34" charset="-122"/>
              </a:rPr>
              <a:t>技术布局和空白点</a:t>
            </a:r>
            <a:endParaRPr lang="en-US" altLang="zh-CN" sz="1350" dirty="0">
              <a:latin typeface="微软雅黑" pitchFamily="34" charset="-122"/>
              <a:ea typeface="微软雅黑" pitchFamily="34" charset="-122"/>
              <a:sym typeface="微软雅黑" pitchFamily="34" charset="-122"/>
            </a:endParaRPr>
          </a:p>
        </p:txBody>
      </p:sp>
      <p:sp>
        <p:nvSpPr>
          <p:cNvPr id="20" name="矩形 47">
            <a:extLst>
              <a:ext uri="{FF2B5EF4-FFF2-40B4-BE49-F238E27FC236}">
                <a16:creationId xmlns:a16="http://schemas.microsoft.com/office/drawing/2014/main" id="{FDB3D63A-86DA-3349-875B-FF1DA9F3F86C}"/>
              </a:ext>
            </a:extLst>
          </p:cNvPr>
          <p:cNvSpPr>
            <a:spLocks noChangeArrowheads="1"/>
          </p:cNvSpPr>
          <p:nvPr/>
        </p:nvSpPr>
        <p:spPr bwMode="auto">
          <a:xfrm>
            <a:off x="3859237" y="4486673"/>
            <a:ext cx="1232950" cy="305129"/>
          </a:xfrm>
          <a:prstGeom prst="rect">
            <a:avLst/>
          </a:prstGeom>
          <a:noFill/>
          <a:ln>
            <a:noFill/>
          </a:ln>
          <a:extLst/>
        </p:spPr>
        <p:txBody>
          <a:bodyPr wrap="square" lIns="34715" tIns="17358" rIns="34715" bIns="17358">
            <a:spAutoFit/>
          </a:bodyPr>
          <a:lstStyle/>
          <a:p>
            <a:pPr algn="ctr" fontAlgn="base">
              <a:lnSpc>
                <a:spcPct val="130000"/>
              </a:lnSpc>
              <a:spcBef>
                <a:spcPct val="0"/>
              </a:spcBef>
              <a:spcAft>
                <a:spcPct val="0"/>
              </a:spcAft>
            </a:pPr>
            <a:r>
              <a:rPr lang="zh-CN" altLang="en-US" sz="1350" dirty="0">
                <a:latin typeface="微软雅黑" pitchFamily="34" charset="-122"/>
                <a:ea typeface="微软雅黑" pitchFamily="34" charset="-122"/>
                <a:sym typeface="微软雅黑" pitchFamily="34" charset="-122"/>
              </a:rPr>
              <a:t>技术密度</a:t>
            </a:r>
            <a:endParaRPr lang="en-US" altLang="zh-CN" sz="1350" dirty="0">
              <a:latin typeface="微软雅黑" pitchFamily="34" charset="-122"/>
              <a:ea typeface="微软雅黑" pitchFamily="34" charset="-122"/>
              <a:sym typeface="微软雅黑" pitchFamily="34" charset="-122"/>
            </a:endParaRPr>
          </a:p>
        </p:txBody>
      </p:sp>
      <p:sp>
        <p:nvSpPr>
          <p:cNvPr id="13" name="文本框 12"/>
          <p:cNvSpPr txBox="1"/>
          <p:nvPr/>
        </p:nvSpPr>
        <p:spPr>
          <a:xfrm>
            <a:off x="1512171" y="297197"/>
            <a:ext cx="392415" cy="92398"/>
          </a:xfrm>
          <a:prstGeom prst="rect">
            <a:avLst/>
          </a:prstGeom>
          <a:noFill/>
        </p:spPr>
        <p:txBody>
          <a:bodyPr vert="eaVert" wrap="none" rtlCol="0">
            <a:spAutoFit/>
          </a:bodyPr>
          <a:lstStyle/>
          <a:p>
            <a:endParaRPr lang="zh-CN" altLang="en-US" sz="1350" dirty="0"/>
          </a:p>
        </p:txBody>
      </p:sp>
      <p:cxnSp>
        <p:nvCxnSpPr>
          <p:cNvPr id="14" name="直接连接符 13"/>
          <p:cNvCxnSpPr/>
          <p:nvPr/>
        </p:nvCxnSpPr>
        <p:spPr>
          <a:xfrm flipV="1">
            <a:off x="1196091" y="726129"/>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146078"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2.2</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面向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科研全流程的知识产权信息分析</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8" name="文本框 17"/>
          <p:cNvSpPr txBox="1"/>
          <p:nvPr/>
        </p:nvSpPr>
        <p:spPr>
          <a:xfrm>
            <a:off x="6174018" y="815524"/>
            <a:ext cx="2759129" cy="369332"/>
          </a:xfrm>
          <a:prstGeom prst="rect">
            <a:avLst/>
          </a:prstGeom>
          <a:no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r>
              <a:rPr lang="zh-CN" altLang="en-US" sz="1800" b="1" dirty="0">
                <a:solidFill>
                  <a:srgbClr val="0070C0"/>
                </a:solidFill>
              </a:rPr>
              <a:t>专利申请新颖性分析</a:t>
            </a:r>
          </a:p>
        </p:txBody>
      </p:sp>
      <p:sp>
        <p:nvSpPr>
          <p:cNvPr id="21" name="矩形 20"/>
          <p:cNvSpPr/>
          <p:nvPr/>
        </p:nvSpPr>
        <p:spPr>
          <a:xfrm>
            <a:off x="6096290" y="1197621"/>
            <a:ext cx="2688129" cy="1442703"/>
          </a:xfrm>
          <a:prstGeom prst="rect">
            <a:avLst/>
          </a:prstGeom>
        </p:spPr>
        <p:txBody>
          <a:bodyPr wrap="square">
            <a:spAutoFit/>
          </a:bodyPr>
          <a:lstStyle/>
          <a:p>
            <a:pPr marL="257175" indent="-257175">
              <a:lnSpc>
                <a:spcPct val="130000"/>
              </a:lnSpc>
              <a:buFont typeface="Wingdings" panose="05000000000000000000" pitchFamily="2" charset="2"/>
              <a:buChar char="p"/>
              <a:defRPr/>
            </a:pPr>
            <a:r>
              <a:rPr lang="zh-CN" altLang="en-US" sz="1350" dirty="0">
                <a:latin typeface="微软雅黑" panose="020B0503020204020204" pitchFamily="34" charset="-122"/>
                <a:ea typeface="微软雅黑" panose="020B0503020204020204" pitchFamily="34" charset="-122"/>
              </a:rPr>
              <a:t>了解相关技术已有的国内外现状，明确已公开技术的保护范围。</a:t>
            </a:r>
            <a:endParaRPr lang="en-US" altLang="zh-CN" sz="1350" dirty="0">
              <a:latin typeface="微软雅黑" panose="020B0503020204020204" pitchFamily="34" charset="-122"/>
              <a:ea typeface="微软雅黑" panose="020B0503020204020204" pitchFamily="34" charset="-122"/>
            </a:endParaRPr>
          </a:p>
          <a:p>
            <a:pPr marL="257175" indent="-257175">
              <a:lnSpc>
                <a:spcPct val="130000"/>
              </a:lnSpc>
              <a:buFont typeface="Wingdings" panose="05000000000000000000" pitchFamily="2" charset="2"/>
              <a:buChar char="p"/>
              <a:defRPr/>
            </a:pPr>
            <a:r>
              <a:rPr lang="zh-CN" altLang="en-US" sz="1350" dirty="0">
                <a:latin typeface="微软雅黑" panose="020B0503020204020204" pitchFamily="34" charset="-122"/>
                <a:ea typeface="微软雅黑" panose="020B0503020204020204" pitchFamily="34" charset="-122"/>
              </a:rPr>
              <a:t>提高授权几率，让技术得到最大保护。</a:t>
            </a:r>
            <a:endParaRPr lang="en-US" altLang="zh-CN" sz="135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021804" y="2975520"/>
            <a:ext cx="3054475" cy="300082"/>
          </a:xfrm>
          <a:prstGeom prst="rect">
            <a:avLst/>
          </a:prstGeom>
          <a:solidFill>
            <a:schemeClr val="bg1"/>
          </a:solidFill>
        </p:spPr>
        <p:txBody>
          <a:bodyPr wrap="square" rtlCol="0">
            <a:spAutoFit/>
          </a:bodyPr>
          <a:lstStyle>
            <a:defPPr>
              <a:defRPr lang="en-US"/>
            </a:defPPr>
            <a:lvl1pPr algn="ctr">
              <a:defRPr kumimoji="1" sz="3200">
                <a:solidFill>
                  <a:srgbClr val="C00000"/>
                </a:solidFill>
                <a:latin typeface="Microsoft YaHei" charset="0"/>
                <a:ea typeface="Microsoft YaHei" charset="0"/>
                <a:cs typeface="Microsoft YaHei" charset="0"/>
              </a:defRPr>
            </a:lvl1pPr>
          </a:lstStyle>
          <a:p>
            <a:r>
              <a:rPr lang="zh-CN" altLang="en-US" sz="1350" b="1" dirty="0">
                <a:solidFill>
                  <a:schemeClr val="tx1"/>
                </a:solidFill>
              </a:rPr>
              <a:t>项目：</a:t>
            </a:r>
            <a:r>
              <a:rPr lang="zh-CN" altLang="zh-CN" sz="1350" b="1" dirty="0">
                <a:solidFill>
                  <a:schemeClr val="tx1"/>
                </a:solidFill>
              </a:rPr>
              <a:t>一种基于</a:t>
            </a:r>
            <a:r>
              <a:rPr lang="zh-CN" altLang="en-US" sz="1350" b="1" dirty="0">
                <a:solidFill>
                  <a:schemeClr val="tx1"/>
                </a:solidFill>
              </a:rPr>
              <a:t>***</a:t>
            </a:r>
            <a:r>
              <a:rPr lang="zh-CN" altLang="zh-CN" sz="1350" b="1" dirty="0">
                <a:solidFill>
                  <a:schemeClr val="tx1"/>
                </a:solidFill>
              </a:rPr>
              <a:t>的新型</a:t>
            </a:r>
            <a:r>
              <a:rPr lang="zh-CN" altLang="en-US" sz="1350" b="1" dirty="0">
                <a:solidFill>
                  <a:schemeClr val="tx1"/>
                </a:solidFill>
              </a:rPr>
              <a:t>**</a:t>
            </a:r>
            <a:r>
              <a:rPr lang="zh-CN" altLang="zh-CN" sz="1350" b="1" dirty="0">
                <a:solidFill>
                  <a:schemeClr val="tx1"/>
                </a:solidFill>
              </a:rPr>
              <a:t>天线</a:t>
            </a:r>
            <a:endParaRPr lang="zh-CN" altLang="en-US" sz="1350" b="1" dirty="0">
              <a:solidFill>
                <a:schemeClr val="tx1"/>
              </a:solidFill>
            </a:endParaRPr>
          </a:p>
        </p:txBody>
      </p:sp>
      <p:pic>
        <p:nvPicPr>
          <p:cNvPr id="23" name="图片 22"/>
          <p:cNvPicPr>
            <a:picLocks noChangeAspect="1"/>
          </p:cNvPicPr>
          <p:nvPr/>
        </p:nvPicPr>
        <p:blipFill>
          <a:blip r:embed="rId8"/>
          <a:stretch>
            <a:fillRect/>
          </a:stretch>
        </p:blipFill>
        <p:spPr>
          <a:xfrm>
            <a:off x="6021804" y="3340690"/>
            <a:ext cx="3054475" cy="935043"/>
          </a:xfrm>
          <a:prstGeom prst="rect">
            <a:avLst/>
          </a:prstGeom>
        </p:spPr>
      </p:pic>
      <p:pic>
        <p:nvPicPr>
          <p:cNvPr id="24" name="Picture 2" descr="C:\Users\Administrator\Desktop\14-16信息化建设\馆徽最终稿无留白.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946010"/>
      </p:ext>
    </p:extLst>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jpg"/>
          <p:cNvPicPr>
            <a:picLocks noChangeAspect="1"/>
          </p:cNvPicPr>
          <p:nvPr/>
        </p:nvPicPr>
        <p:blipFill>
          <a:blip r:embed="rId2" cstate="print"/>
          <a:stretch>
            <a:fillRect/>
          </a:stretch>
        </p:blipFill>
        <p:spPr>
          <a:xfrm>
            <a:off x="1463477" y="1098191"/>
            <a:ext cx="2887976" cy="3408864"/>
          </a:xfrm>
          <a:prstGeom prst="rect">
            <a:avLst/>
          </a:prstGeom>
        </p:spPr>
      </p:pic>
      <p:sp>
        <p:nvSpPr>
          <p:cNvPr id="9" name="TextBox 12"/>
          <p:cNvSpPr txBox="1">
            <a:spLocks noChangeArrowheads="1"/>
          </p:cNvSpPr>
          <p:nvPr/>
        </p:nvSpPr>
        <p:spPr bwMode="auto">
          <a:xfrm>
            <a:off x="7524328" y="118913"/>
            <a:ext cx="1550746" cy="623248"/>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en-US" altLang="zh-CN" b="1" spc="150" dirty="0" smtClean="0">
                <a:solidFill>
                  <a:schemeClr val="accent4"/>
                </a:solidFill>
                <a:latin typeface="微软雅黑" pitchFamily="34" charset="-122"/>
                <a:ea typeface="微软雅黑" pitchFamily="34" charset="-122"/>
                <a:sym typeface="+mn-ea"/>
              </a:rPr>
              <a:t>2</a:t>
            </a:r>
            <a:r>
              <a:rPr lang="zh-CN" altLang="en-US" b="1" spc="150" dirty="0" smtClean="0">
                <a:solidFill>
                  <a:schemeClr val="accent4"/>
                </a:solidFill>
                <a:latin typeface="微软雅黑" pitchFamily="34" charset="-122"/>
                <a:ea typeface="微软雅黑" pitchFamily="34" charset="-122"/>
                <a:sym typeface="+mn-ea"/>
              </a:rPr>
              <a:t>、建设现状</a:t>
            </a:r>
          </a:p>
          <a:p>
            <a:pPr eaLnBrk="1" hangingPunct="1">
              <a:defRPr/>
            </a:pPr>
            <a:endParaRPr lang="zh-CN" altLang="en-US" b="1" dirty="0" smtClean="0">
              <a:solidFill>
                <a:schemeClr val="accent4"/>
              </a:solidFill>
              <a:latin typeface="微软雅黑" pitchFamily="34" charset="-122"/>
              <a:ea typeface="微软雅黑" pitchFamily="34" charset="-122"/>
            </a:endParaRPr>
          </a:p>
        </p:txBody>
      </p:sp>
      <p:sp>
        <p:nvSpPr>
          <p:cNvPr id="10" name="矩形 9"/>
          <p:cNvSpPr/>
          <p:nvPr/>
        </p:nvSpPr>
        <p:spPr>
          <a:xfrm>
            <a:off x="152156" y="148401"/>
            <a:ext cx="1241492" cy="5201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1"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066"/>
            <a:ext cx="848303" cy="83328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
          <p:cNvPicPr>
            <a:picLocks noChangeAspect="1" noChangeArrowheads="1"/>
          </p:cNvPicPr>
          <p:nvPr/>
        </p:nvPicPr>
        <p:blipFill>
          <a:blip r:embed="rId4" cstate="print"/>
          <a:srcRect/>
          <a:stretch>
            <a:fillRect/>
          </a:stretch>
        </p:blipFill>
        <p:spPr bwMode="auto">
          <a:xfrm>
            <a:off x="2567222" y="1052141"/>
            <a:ext cx="5619173" cy="3279620"/>
          </a:xfrm>
          <a:prstGeom prst="rect">
            <a:avLst/>
          </a:prstGeom>
          <a:noFill/>
          <a:ln w="9525">
            <a:noFill/>
            <a:miter lim="800000"/>
            <a:headEnd/>
            <a:tailEnd/>
          </a:ln>
        </p:spPr>
      </p:pic>
      <p:sp>
        <p:nvSpPr>
          <p:cNvPr id="12" name="TextBox 12"/>
          <p:cNvSpPr txBox="1">
            <a:spLocks noChangeArrowheads="1"/>
          </p:cNvSpPr>
          <p:nvPr/>
        </p:nvSpPr>
        <p:spPr bwMode="auto">
          <a:xfrm>
            <a:off x="1370816" y="118913"/>
            <a:ext cx="273536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关键词：“双一流”</a:t>
            </a:r>
            <a:endParaRPr lang="zh-CN" altLang="en-US" sz="2100" b="1" dirty="0" smtClean="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23976807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6">
            <a:extLst>
              <a:ext uri="{FF2B5EF4-FFF2-40B4-BE49-F238E27FC236}">
                <a16:creationId xmlns:a16="http://schemas.microsoft.com/office/drawing/2014/main" id="{BCD59ADC-3F4A-8749-AAD9-1304BDDDFB5F}"/>
              </a:ext>
            </a:extLst>
          </p:cNvPr>
          <p:cNvSpPr txBox="1"/>
          <p:nvPr/>
        </p:nvSpPr>
        <p:spPr>
          <a:xfrm>
            <a:off x="53253" y="1571635"/>
            <a:ext cx="738664" cy="1915909"/>
          </a:xfrm>
          <a:prstGeom prst="rect">
            <a:avLst/>
          </a:prstGeom>
        </p:spPr>
        <p:txBody>
          <a:bodyPr vert="eaVert" wrap="square">
            <a:spAutoFit/>
          </a:bodyPr>
          <a:lstStyle>
            <a:defPPr>
              <a:defRPr lang="zh-CN"/>
            </a:defPPr>
            <a:lvl1pPr>
              <a:defRPr sz="2000">
                <a:solidFill>
                  <a:srgbClr val="C00000"/>
                </a:solidFill>
                <a:latin typeface="微软雅黑" panose="020B0503020204020204" pitchFamily="34" charset="-122"/>
                <a:ea typeface="微软雅黑" panose="020B0503020204020204" pitchFamily="34" charset="-122"/>
              </a:defRPr>
            </a:lvl1pPr>
          </a:lstStyle>
          <a:p>
            <a:pPr algn="ctr"/>
            <a:r>
              <a:rPr lang="zh-CN" altLang="en-US" sz="1800" b="1" dirty="0">
                <a:solidFill>
                  <a:schemeClr val="accent1">
                    <a:lumMod val="75000"/>
                  </a:schemeClr>
                </a:solidFill>
              </a:rPr>
              <a:t>太赫兹领域</a:t>
            </a:r>
            <a:endParaRPr lang="en-US" altLang="zh-CN" sz="1800" b="1" dirty="0">
              <a:solidFill>
                <a:schemeClr val="accent1">
                  <a:lumMod val="75000"/>
                </a:schemeClr>
              </a:solidFill>
            </a:endParaRPr>
          </a:p>
          <a:p>
            <a:pPr algn="ctr"/>
            <a:r>
              <a:rPr lang="zh-CN" altLang="en-US" sz="1800" b="1" dirty="0">
                <a:solidFill>
                  <a:schemeClr val="accent1">
                    <a:lumMod val="75000"/>
                  </a:schemeClr>
                </a:solidFill>
              </a:rPr>
              <a:t>专利发展态势</a:t>
            </a:r>
          </a:p>
        </p:txBody>
      </p:sp>
      <p:sp>
        <p:nvSpPr>
          <p:cNvPr id="4" name="矩形 47">
            <a:extLst>
              <a:ext uri="{FF2B5EF4-FFF2-40B4-BE49-F238E27FC236}">
                <a16:creationId xmlns:a16="http://schemas.microsoft.com/office/drawing/2014/main" id="{7D0F6ED1-D5B7-8D42-96F6-8241F6EB7C28}"/>
              </a:ext>
            </a:extLst>
          </p:cNvPr>
          <p:cNvSpPr>
            <a:spLocks noChangeArrowheads="1"/>
          </p:cNvSpPr>
          <p:nvPr/>
        </p:nvSpPr>
        <p:spPr bwMode="auto">
          <a:xfrm>
            <a:off x="1978901" y="937232"/>
            <a:ext cx="1561514" cy="2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715" tIns="17358" rIns="34715" bIns="17358">
            <a:spAutoFit/>
          </a:bodyPr>
          <a:lstStyle/>
          <a:p>
            <a:pPr algn="ctr" fontAlgn="base">
              <a:lnSpc>
                <a:spcPct val="130000"/>
              </a:lnSpc>
              <a:spcBef>
                <a:spcPct val="0"/>
              </a:spcBef>
              <a:spcAft>
                <a:spcPct val="0"/>
              </a:spcAft>
            </a:pPr>
            <a:r>
              <a:rPr lang="zh-CN" altLang="en-US" sz="1200" dirty="0">
                <a:latin typeface="微软雅黑" pitchFamily="34" charset="-122"/>
                <a:ea typeface="微软雅黑" pitchFamily="34" charset="-122"/>
                <a:sym typeface="微软雅黑" pitchFamily="34" charset="-122"/>
              </a:rPr>
              <a:t>技术构成</a:t>
            </a:r>
            <a:endParaRPr lang="en-US" altLang="zh-CN" sz="1200" dirty="0">
              <a:latin typeface="微软雅黑" pitchFamily="34" charset="-122"/>
              <a:ea typeface="微软雅黑" pitchFamily="34" charset="-122"/>
              <a:sym typeface="微软雅黑" pitchFamily="34" charset="-122"/>
            </a:endParaRPr>
          </a:p>
        </p:txBody>
      </p:sp>
      <p:pic>
        <p:nvPicPr>
          <p:cNvPr id="5" name="图片 4">
            <a:extLst>
              <a:ext uri="{FF2B5EF4-FFF2-40B4-BE49-F238E27FC236}">
                <a16:creationId xmlns:a16="http://schemas.microsoft.com/office/drawing/2014/main" id="{B9122257-0DB7-184B-816A-63353F9E38A0}"/>
              </a:ext>
            </a:extLst>
          </p:cNvPr>
          <p:cNvPicPr>
            <a:picLocks noChangeAspect="1"/>
          </p:cNvPicPr>
          <p:nvPr/>
        </p:nvPicPr>
        <p:blipFill>
          <a:blip r:embed="rId3" cstate="print"/>
          <a:stretch>
            <a:fillRect/>
          </a:stretch>
        </p:blipFill>
        <p:spPr>
          <a:xfrm>
            <a:off x="879349" y="892198"/>
            <a:ext cx="3187222" cy="1199465"/>
          </a:xfrm>
          <a:prstGeom prst="rect">
            <a:avLst/>
          </a:prstGeom>
        </p:spPr>
      </p:pic>
      <p:sp>
        <p:nvSpPr>
          <p:cNvPr id="8" name="矩形 47">
            <a:extLst>
              <a:ext uri="{FF2B5EF4-FFF2-40B4-BE49-F238E27FC236}">
                <a16:creationId xmlns:a16="http://schemas.microsoft.com/office/drawing/2014/main" id="{85C074EC-4B83-4243-968B-F636AC52C5AF}"/>
              </a:ext>
            </a:extLst>
          </p:cNvPr>
          <p:cNvSpPr>
            <a:spLocks noChangeArrowheads="1"/>
          </p:cNvSpPr>
          <p:nvPr/>
        </p:nvSpPr>
        <p:spPr bwMode="auto">
          <a:xfrm>
            <a:off x="1862619" y="723171"/>
            <a:ext cx="1431463" cy="275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4715" tIns="17358" rIns="34715" bIns="17358">
            <a:spAutoFit/>
          </a:bodyPr>
          <a:lstStyle/>
          <a:p>
            <a:pPr algn="ctr" fontAlgn="base">
              <a:lnSpc>
                <a:spcPct val="130000"/>
              </a:lnSpc>
              <a:spcBef>
                <a:spcPct val="0"/>
              </a:spcBef>
              <a:spcAft>
                <a:spcPct val="0"/>
              </a:spcAft>
            </a:pPr>
            <a:r>
              <a:rPr lang="zh-CN" altLang="en-US" sz="1200" dirty="0">
                <a:latin typeface="微软雅黑" pitchFamily="34" charset="-122"/>
                <a:ea typeface="微软雅黑" pitchFamily="34" charset="-122"/>
                <a:sym typeface="微软雅黑" pitchFamily="34" charset="-122"/>
              </a:rPr>
              <a:t>区域布局</a:t>
            </a:r>
            <a:endParaRPr lang="en-US" altLang="zh-CN" sz="1200" dirty="0">
              <a:latin typeface="微软雅黑" pitchFamily="34" charset="-122"/>
              <a:ea typeface="微软雅黑" pitchFamily="34" charset="-122"/>
              <a:sym typeface="微软雅黑" pitchFamily="34" charset="-122"/>
            </a:endParaRPr>
          </a:p>
        </p:txBody>
      </p:sp>
      <p:pic>
        <p:nvPicPr>
          <p:cNvPr id="12" name="图片 11">
            <a:extLst>
              <a:ext uri="{FF2B5EF4-FFF2-40B4-BE49-F238E27FC236}">
                <a16:creationId xmlns:a16="http://schemas.microsoft.com/office/drawing/2014/main" id="{C7EE7ECC-B4D8-E34C-98CB-34F42C5B79FC}"/>
              </a:ext>
            </a:extLst>
          </p:cNvPr>
          <p:cNvPicPr>
            <a:picLocks noChangeAspect="1"/>
          </p:cNvPicPr>
          <p:nvPr/>
        </p:nvPicPr>
        <p:blipFill>
          <a:blip r:embed="rId4"/>
          <a:stretch>
            <a:fillRect/>
          </a:stretch>
        </p:blipFill>
        <p:spPr>
          <a:xfrm>
            <a:off x="879349" y="2178015"/>
            <a:ext cx="3228975" cy="2823210"/>
          </a:xfrm>
          <a:prstGeom prst="rect">
            <a:avLst/>
          </a:prstGeom>
        </p:spPr>
      </p:pic>
      <p:sp>
        <p:nvSpPr>
          <p:cNvPr id="13" name="矩形 47">
            <a:extLst>
              <a:ext uri="{FF2B5EF4-FFF2-40B4-BE49-F238E27FC236}">
                <a16:creationId xmlns:a16="http://schemas.microsoft.com/office/drawing/2014/main" id="{5802C758-3CDF-6741-B84A-6049359749CD}"/>
              </a:ext>
            </a:extLst>
          </p:cNvPr>
          <p:cNvSpPr>
            <a:spLocks noChangeArrowheads="1"/>
          </p:cNvSpPr>
          <p:nvPr/>
        </p:nvSpPr>
        <p:spPr bwMode="auto">
          <a:xfrm>
            <a:off x="791918" y="2161306"/>
            <a:ext cx="1681042" cy="2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1658" tIns="20830" rIns="41658" bIns="20830">
            <a:spAutoFit/>
          </a:bodyPr>
          <a:lstStyle/>
          <a:p>
            <a:pPr algn="ctr" fontAlgn="base">
              <a:lnSpc>
                <a:spcPct val="130000"/>
              </a:lnSpc>
              <a:spcBef>
                <a:spcPct val="0"/>
              </a:spcBef>
              <a:spcAft>
                <a:spcPct val="0"/>
              </a:spcAft>
            </a:pPr>
            <a:r>
              <a:rPr lang="zh-CN" altLang="en-US" sz="1200" dirty="0">
                <a:solidFill>
                  <a:srgbClr val="000000"/>
                </a:solidFill>
                <a:latin typeface="微软雅黑" pitchFamily="34" charset="-122"/>
                <a:ea typeface="微软雅黑" pitchFamily="34" charset="-122"/>
                <a:sym typeface="微软雅黑" pitchFamily="34" charset="-122"/>
              </a:rPr>
              <a:t>专利申请国别流向</a:t>
            </a:r>
            <a:endParaRPr lang="en-US" altLang="zh-CN" sz="1200" dirty="0">
              <a:solidFill>
                <a:srgbClr val="000000"/>
              </a:solidFill>
              <a:latin typeface="微软雅黑" pitchFamily="34" charset="-122"/>
              <a:ea typeface="微软雅黑" pitchFamily="34" charset="-122"/>
              <a:sym typeface="微软雅黑" pitchFamily="34" charset="-122"/>
            </a:endParaRPr>
          </a:p>
        </p:txBody>
      </p:sp>
      <p:sp>
        <p:nvSpPr>
          <p:cNvPr id="14" name="文本框 13"/>
          <p:cNvSpPr txBox="1"/>
          <p:nvPr/>
        </p:nvSpPr>
        <p:spPr>
          <a:xfrm>
            <a:off x="1512171" y="297197"/>
            <a:ext cx="392415" cy="92398"/>
          </a:xfrm>
          <a:prstGeom prst="rect">
            <a:avLst/>
          </a:prstGeom>
          <a:noFill/>
        </p:spPr>
        <p:txBody>
          <a:bodyPr vert="eaVert" wrap="none" rtlCol="0">
            <a:spAutoFit/>
          </a:bodyPr>
          <a:lstStyle/>
          <a:p>
            <a:endParaRPr lang="zh-CN" altLang="en-US" sz="1350" dirty="0"/>
          </a:p>
        </p:txBody>
      </p:sp>
      <p:cxnSp>
        <p:nvCxnSpPr>
          <p:cNvPr id="15" name="直接连接符 14"/>
          <p:cNvCxnSpPr/>
          <p:nvPr/>
        </p:nvCxnSpPr>
        <p:spPr>
          <a:xfrm flipV="1">
            <a:off x="1196091" y="726129"/>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46078"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2.3</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面向</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特定产业</a:t>
            </a:r>
            <a:r>
              <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领域的专利导航</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7" name="图片 16"/>
          <p:cNvPicPr>
            <a:picLocks noChangeAspect="1"/>
          </p:cNvPicPr>
          <p:nvPr/>
        </p:nvPicPr>
        <p:blipFill>
          <a:blip r:embed="rId5"/>
          <a:stretch>
            <a:fillRect/>
          </a:stretch>
        </p:blipFill>
        <p:spPr>
          <a:xfrm>
            <a:off x="6621518" y="1501147"/>
            <a:ext cx="2408579" cy="1520471"/>
          </a:xfrm>
          <a:prstGeom prst="rect">
            <a:avLst/>
          </a:prstGeom>
        </p:spPr>
      </p:pic>
      <p:pic>
        <p:nvPicPr>
          <p:cNvPr id="18" name="图片 17"/>
          <p:cNvPicPr>
            <a:picLocks noChangeAspect="1"/>
          </p:cNvPicPr>
          <p:nvPr/>
        </p:nvPicPr>
        <p:blipFill>
          <a:blip r:embed="rId6"/>
          <a:stretch>
            <a:fillRect/>
          </a:stretch>
        </p:blipFill>
        <p:spPr>
          <a:xfrm>
            <a:off x="6621518" y="3123505"/>
            <a:ext cx="2408579" cy="1818790"/>
          </a:xfrm>
          <a:prstGeom prst="rect">
            <a:avLst/>
          </a:prstGeom>
        </p:spPr>
      </p:pic>
      <p:sp>
        <p:nvSpPr>
          <p:cNvPr id="19" name="矩形 47"/>
          <p:cNvSpPr>
            <a:spLocks noChangeArrowheads="1"/>
          </p:cNvSpPr>
          <p:nvPr/>
        </p:nvSpPr>
        <p:spPr bwMode="auto">
          <a:xfrm>
            <a:off x="7095618" y="1251015"/>
            <a:ext cx="1061951" cy="2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1658" tIns="20830" rIns="41658" bIns="20830">
            <a:spAutoFit/>
          </a:bodyPr>
          <a:lstStyle/>
          <a:p>
            <a:pPr algn="ctr" fontAlgn="base">
              <a:lnSpc>
                <a:spcPct val="130000"/>
              </a:lnSpc>
              <a:spcBef>
                <a:spcPct val="0"/>
              </a:spcBef>
              <a:spcAft>
                <a:spcPct val="0"/>
              </a:spcAft>
            </a:pPr>
            <a:r>
              <a:rPr lang="zh-CN" altLang="en-US" sz="1200" dirty="0">
                <a:solidFill>
                  <a:srgbClr val="000000"/>
                </a:solidFill>
                <a:latin typeface="微软雅黑" pitchFamily="34" charset="-122"/>
                <a:ea typeface="微软雅黑" pitchFamily="34" charset="-122"/>
                <a:sym typeface="微软雅黑" pitchFamily="34" charset="-122"/>
              </a:rPr>
              <a:t>市场热点</a:t>
            </a:r>
            <a:endParaRPr lang="en-US" altLang="zh-CN" sz="1200" dirty="0">
              <a:solidFill>
                <a:srgbClr val="000000"/>
              </a:solidFill>
              <a:latin typeface="微软雅黑" pitchFamily="34" charset="-122"/>
              <a:ea typeface="微软雅黑" pitchFamily="34" charset="-122"/>
              <a:sym typeface="微软雅黑" pitchFamily="34" charset="-122"/>
            </a:endParaRPr>
          </a:p>
        </p:txBody>
      </p:sp>
      <p:sp>
        <p:nvSpPr>
          <p:cNvPr id="20" name="矩形 47"/>
          <p:cNvSpPr>
            <a:spLocks noChangeArrowheads="1"/>
          </p:cNvSpPr>
          <p:nvPr/>
        </p:nvSpPr>
        <p:spPr bwMode="auto">
          <a:xfrm>
            <a:off x="7251206" y="2972261"/>
            <a:ext cx="906362" cy="2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1658" tIns="20830" rIns="41658" bIns="20830">
            <a:spAutoFit/>
          </a:bodyPr>
          <a:lstStyle/>
          <a:p>
            <a:pPr algn="ctr" fontAlgn="base">
              <a:lnSpc>
                <a:spcPct val="130000"/>
              </a:lnSpc>
              <a:spcBef>
                <a:spcPct val="0"/>
              </a:spcBef>
              <a:spcAft>
                <a:spcPct val="0"/>
              </a:spcAft>
            </a:pPr>
            <a:r>
              <a:rPr lang="zh-CN" altLang="en-US" sz="1200" dirty="0">
                <a:solidFill>
                  <a:srgbClr val="000000"/>
                </a:solidFill>
                <a:latin typeface="微软雅黑" pitchFamily="34" charset="-122"/>
                <a:ea typeface="微软雅黑" pitchFamily="34" charset="-122"/>
                <a:sym typeface="微软雅黑" pitchFamily="34" charset="-122"/>
              </a:rPr>
              <a:t>技术功效</a:t>
            </a:r>
            <a:endParaRPr lang="en-US" altLang="zh-CN" sz="1200" dirty="0">
              <a:solidFill>
                <a:srgbClr val="000000"/>
              </a:solidFill>
              <a:latin typeface="微软雅黑" pitchFamily="34" charset="-122"/>
              <a:ea typeface="微软雅黑" pitchFamily="34" charset="-122"/>
              <a:sym typeface="微软雅黑" pitchFamily="34" charset="-122"/>
            </a:endParaRPr>
          </a:p>
        </p:txBody>
      </p:sp>
      <p:pic>
        <p:nvPicPr>
          <p:cNvPr id="21" name="图片 20"/>
          <p:cNvPicPr>
            <a:picLocks noChangeAspect="1"/>
          </p:cNvPicPr>
          <p:nvPr/>
        </p:nvPicPr>
        <p:blipFill>
          <a:blip r:embed="rId7"/>
          <a:stretch>
            <a:fillRect/>
          </a:stretch>
        </p:blipFill>
        <p:spPr>
          <a:xfrm>
            <a:off x="4195755" y="1499802"/>
            <a:ext cx="2425763" cy="3442493"/>
          </a:xfrm>
          <a:prstGeom prst="rect">
            <a:avLst/>
          </a:prstGeom>
        </p:spPr>
      </p:pic>
      <p:sp>
        <p:nvSpPr>
          <p:cNvPr id="22" name="矩形 47"/>
          <p:cNvSpPr>
            <a:spLocks noChangeArrowheads="1"/>
          </p:cNvSpPr>
          <p:nvPr/>
        </p:nvSpPr>
        <p:spPr bwMode="auto">
          <a:xfrm>
            <a:off x="5174957" y="1222327"/>
            <a:ext cx="918966" cy="282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1658" tIns="20830" rIns="41658" bIns="20830">
            <a:spAutoFit/>
          </a:bodyPr>
          <a:lstStyle/>
          <a:p>
            <a:pPr fontAlgn="base">
              <a:lnSpc>
                <a:spcPct val="130000"/>
              </a:lnSpc>
              <a:spcBef>
                <a:spcPct val="0"/>
              </a:spcBef>
              <a:spcAft>
                <a:spcPct val="0"/>
              </a:spcAft>
            </a:pPr>
            <a:r>
              <a:rPr lang="zh-CN" altLang="en-US" sz="1200" dirty="0">
                <a:solidFill>
                  <a:srgbClr val="000000"/>
                </a:solidFill>
                <a:latin typeface="微软雅黑" pitchFamily="34" charset="-122"/>
                <a:ea typeface="微软雅黑" pitchFamily="34" charset="-122"/>
                <a:sym typeface="微软雅黑" pitchFamily="34" charset="-122"/>
              </a:rPr>
              <a:t>重要申请人</a:t>
            </a:r>
            <a:endParaRPr lang="en-US" altLang="zh-CN" sz="1200" dirty="0">
              <a:solidFill>
                <a:srgbClr val="000000"/>
              </a:solidFill>
              <a:latin typeface="微软雅黑" pitchFamily="34" charset="-122"/>
              <a:ea typeface="微软雅黑" pitchFamily="34" charset="-122"/>
              <a:sym typeface="微软雅黑" pitchFamily="34" charset="-122"/>
            </a:endParaRPr>
          </a:p>
        </p:txBody>
      </p:sp>
      <p:sp>
        <p:nvSpPr>
          <p:cNvPr id="23" name="矩形 22"/>
          <p:cNvSpPr/>
          <p:nvPr/>
        </p:nvSpPr>
        <p:spPr>
          <a:xfrm>
            <a:off x="5049841" y="811216"/>
            <a:ext cx="3276026" cy="369332"/>
          </a:xfrm>
          <a:prstGeom prst="rect">
            <a:avLst/>
          </a:prstGeom>
        </p:spPr>
        <p:txBody>
          <a:bodyPr wrap="square">
            <a:spAutoFit/>
          </a:bodyPr>
          <a:lstStyle/>
          <a:p>
            <a:pPr>
              <a:defRPr/>
            </a:pPr>
            <a:r>
              <a:rPr lang="zh-CN" altLang="en-US"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rPr>
              <a:t>太赫兹领域技术与市场信息</a:t>
            </a:r>
            <a:endParaRPr lang="en-US" altLang="zh-CN" b="1" dirty="0">
              <a:solidFill>
                <a:schemeClr val="accent1">
                  <a:lumMod val="7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4" name="Picture 2" descr="C:\Users\Administrator\Desktop\14-16信息化建设\馆徽最终稿无留白.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044712"/>
      </p:ext>
    </p:extLst>
  </p:cSld>
  <p:clrMapOvr>
    <a:masterClrMapping/>
  </p:clrMapOvr>
  <p:transition spd="med"/>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a:xfrm>
            <a:off x="349284" y="880966"/>
            <a:ext cx="2402017" cy="4318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r>
              <a:rPr lang="zh-CN" altLang="en-US" sz="1349" b="1" dirty="0">
                <a:latin typeface="微软雅黑" panose="020B0503020204020204" pitchFamily="34" charset="-122"/>
                <a:ea typeface="微软雅黑" panose="020B0503020204020204" pitchFamily="34" charset="-122"/>
              </a:rPr>
              <a:t>三段式培养模式</a:t>
            </a:r>
          </a:p>
        </p:txBody>
      </p:sp>
      <p:sp>
        <p:nvSpPr>
          <p:cNvPr id="36" name="Text Placeholder 8"/>
          <p:cNvSpPr txBox="1"/>
          <p:nvPr/>
        </p:nvSpPr>
        <p:spPr>
          <a:xfrm>
            <a:off x="91834" y="1654920"/>
            <a:ext cx="2267073" cy="2553095"/>
          </a:xfrm>
          <a:prstGeom prst="rect">
            <a:avLst/>
          </a:prstGeom>
        </p:spPr>
        <p:txBody>
          <a:bodyPr vert="horz"/>
          <a:lstStyle>
            <a:lvl1pPr marL="0" indent="0" algn="l" defTabSz="457200" rtl="0" eaLnBrk="1" latinLnBrk="0" hangingPunct="1">
              <a:lnSpc>
                <a:spcPct val="120000"/>
              </a:lnSpc>
              <a:spcBef>
                <a:spcPct val="20000"/>
              </a:spcBef>
              <a:buFont typeface="Arial" panose="020B0604020202020204"/>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257047" indent="-257047" algn="just">
              <a:lnSpc>
                <a:spcPct val="150000"/>
              </a:lnSpc>
              <a:spcAft>
                <a:spcPts val="899"/>
              </a:spcAft>
              <a:buFont typeface="Arial" panose="020B0604020202020204" pitchFamily="34" charset="0"/>
              <a:buChar char="•"/>
            </a:pPr>
            <a:r>
              <a:rPr lang="zh-CN" altLang="en-US" sz="1349" kern="0" dirty="0">
                <a:solidFill>
                  <a:schemeClr val="tx1">
                    <a:lumMod val="95000"/>
                    <a:lumOff val="5000"/>
                  </a:schemeClr>
                </a:solidFill>
                <a:latin typeface="微软雅黑" panose="020B0503020204020204" pitchFamily="34" charset="-122"/>
                <a:ea typeface="微软雅黑" panose="020B0503020204020204" pitchFamily="34" charset="-122"/>
              </a:rPr>
              <a:t>充分发挥图书馆育人职能，主动参与本科生培养，</a:t>
            </a:r>
            <a:r>
              <a:rPr lang="zh-CN" altLang="zh-CN" sz="1349" b="1" kern="0" dirty="0">
                <a:solidFill>
                  <a:srgbClr val="C00000"/>
                </a:solidFill>
                <a:latin typeface="微软雅黑" panose="020B0503020204020204" pitchFamily="34" charset="-122"/>
                <a:ea typeface="微软雅黑" panose="020B0503020204020204" pitchFamily="34" charset="-122"/>
              </a:rPr>
              <a:t>全浸式</a:t>
            </a:r>
            <a:r>
              <a:rPr lang="zh-CN" altLang="zh-CN" sz="1349" kern="0" dirty="0">
                <a:solidFill>
                  <a:schemeClr val="tx1">
                    <a:lumMod val="95000"/>
                    <a:lumOff val="5000"/>
                  </a:schemeClr>
                </a:solidFill>
                <a:latin typeface="微软雅黑" panose="020B0503020204020204" pitchFamily="34" charset="-122"/>
                <a:ea typeface="微软雅黑" panose="020B0503020204020204" pitchFamily="34" charset="-122"/>
              </a:rPr>
              <a:t>融入本科人才培养工作</a:t>
            </a:r>
            <a:r>
              <a:rPr lang="zh-CN" altLang="en-US" sz="1349" kern="0" dirty="0">
                <a:solidFill>
                  <a:schemeClr val="tx1">
                    <a:lumMod val="95000"/>
                    <a:lumOff val="5000"/>
                  </a:schemeClr>
                </a:solidFill>
                <a:latin typeface="微软雅黑" panose="020B0503020204020204" pitchFamily="34" charset="-122"/>
                <a:ea typeface="微软雅黑" panose="020B0503020204020204" pitchFamily="34" charset="-122"/>
              </a:rPr>
              <a:t>；</a:t>
            </a:r>
            <a:endParaRPr lang="en-US" altLang="zh-CN" sz="1349" kern="0" dirty="0">
              <a:solidFill>
                <a:schemeClr val="tx1">
                  <a:lumMod val="95000"/>
                  <a:lumOff val="5000"/>
                </a:schemeClr>
              </a:solidFill>
              <a:latin typeface="微软雅黑" panose="020B0503020204020204" pitchFamily="34" charset="-122"/>
              <a:ea typeface="微软雅黑" panose="020B0503020204020204" pitchFamily="34" charset="-122"/>
            </a:endParaRPr>
          </a:p>
          <a:p>
            <a:pPr marL="257047" indent="-257047" algn="just">
              <a:lnSpc>
                <a:spcPct val="150000"/>
              </a:lnSpc>
              <a:spcAft>
                <a:spcPts val="899"/>
              </a:spcAft>
              <a:buFont typeface="Arial" panose="020B0604020202020204" pitchFamily="34" charset="0"/>
              <a:buChar char="•"/>
            </a:pPr>
            <a:r>
              <a:rPr lang="zh-CN" altLang="en-US" sz="1349" kern="0" dirty="0">
                <a:solidFill>
                  <a:schemeClr val="tx1">
                    <a:lumMod val="95000"/>
                    <a:lumOff val="5000"/>
                  </a:schemeClr>
                </a:solidFill>
                <a:latin typeface="微软雅黑" panose="020B0503020204020204" pitchFamily="34" charset="-122"/>
                <a:ea typeface="微软雅黑" panose="020B0503020204020204" pitchFamily="34" charset="-122"/>
              </a:rPr>
              <a:t>建立了三段式理工科大学生</a:t>
            </a:r>
            <a:r>
              <a:rPr lang="zh-CN" altLang="en-US" sz="1349" b="1" kern="0" dirty="0">
                <a:solidFill>
                  <a:srgbClr val="C00000"/>
                </a:solidFill>
                <a:latin typeface="微软雅黑" panose="020B0503020204020204" pitchFamily="34" charset="-122"/>
                <a:ea typeface="微软雅黑" panose="020B0503020204020204" pitchFamily="34" charset="-122"/>
              </a:rPr>
              <a:t>阅读与成长</a:t>
            </a:r>
            <a:r>
              <a:rPr lang="zh-CN" altLang="en-US" sz="1349" kern="0" dirty="0">
                <a:solidFill>
                  <a:schemeClr val="tx1">
                    <a:lumMod val="95000"/>
                    <a:lumOff val="5000"/>
                  </a:schemeClr>
                </a:solidFill>
                <a:latin typeface="微软雅黑" panose="020B0503020204020204" pitchFamily="34" charset="-122"/>
                <a:ea typeface="微软雅黑" panose="020B0503020204020204" pitchFamily="34" charset="-122"/>
              </a:rPr>
              <a:t>培养模式。</a:t>
            </a:r>
            <a:endParaRPr lang="en-US" sz="1199" dirty="0">
              <a:solidFill>
                <a:schemeClr val="tx1">
                  <a:lumMod val="95000"/>
                  <a:lumOff val="5000"/>
                </a:schemeClr>
              </a:solidFill>
              <a:latin typeface="微软雅黑" panose="020B0503020204020204" pitchFamily="34" charset="-122"/>
              <a:ea typeface="微软雅黑" panose="020B0503020204020204" pitchFamily="34" charset="-122"/>
            </a:endParaRPr>
          </a:p>
        </p:txBody>
      </p:sp>
      <p:pic>
        <p:nvPicPr>
          <p:cNvPr id="47" name="图片 4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72005" y="1068420"/>
            <a:ext cx="6326995" cy="3489125"/>
          </a:xfrm>
          <a:prstGeom prst="rect">
            <a:avLst/>
          </a:prstGeom>
          <a:noFill/>
        </p:spPr>
      </p:pic>
      <p:cxnSp>
        <p:nvCxnSpPr>
          <p:cNvPr id="54" name="直接连接符 53"/>
          <p:cNvCxnSpPr/>
          <p:nvPr/>
        </p:nvCxnSpPr>
        <p:spPr>
          <a:xfrm>
            <a:off x="2572005" y="1546964"/>
            <a:ext cx="6353" cy="2799027"/>
          </a:xfrm>
          <a:prstGeom prst="line">
            <a:avLst/>
          </a:prstGeom>
          <a:ln>
            <a:solidFill>
              <a:srgbClr val="0070C0"/>
            </a:solidFill>
            <a:prstDash val="dashDot"/>
          </a:ln>
        </p:spPr>
        <p:style>
          <a:lnRef idx="1">
            <a:schemeClr val="accent6"/>
          </a:lnRef>
          <a:fillRef idx="0">
            <a:schemeClr val="accent6"/>
          </a:fillRef>
          <a:effectRef idx="0">
            <a:schemeClr val="accent6"/>
          </a:effectRef>
          <a:fontRef idx="minor">
            <a:schemeClr val="tx1"/>
          </a:fontRef>
        </p:style>
      </p:cxnSp>
      <p:sp>
        <p:nvSpPr>
          <p:cNvPr id="55" name="矩形 54"/>
          <p:cNvSpPr/>
          <p:nvPr/>
        </p:nvSpPr>
        <p:spPr>
          <a:xfrm>
            <a:off x="3492443" y="4557545"/>
            <a:ext cx="5193286" cy="403765"/>
          </a:xfrm>
          <a:prstGeom prst="rect">
            <a:avLst/>
          </a:prstGeom>
        </p:spPr>
        <p:txBody>
          <a:bodyPr wrap="square">
            <a:spAutoFit/>
          </a:bodyPr>
          <a:lstStyle/>
          <a:p>
            <a:pPr algn="ctr">
              <a:lnSpc>
                <a:spcPct val="150000"/>
              </a:lnSpc>
            </a:pPr>
            <a:r>
              <a:rPr lang="zh-CN" altLang="en-US" sz="1349" b="1" kern="0" dirty="0">
                <a:latin typeface="微软雅黑" panose="020B0503020204020204" pitchFamily="34" charset="-122"/>
                <a:ea typeface="微软雅黑" panose="020B0503020204020204" pitchFamily="34" charset="-122"/>
                <a:cs typeface="Times New Roman" panose="02020603050405020304" pitchFamily="18" charset="0"/>
              </a:rPr>
              <a:t>三段式</a:t>
            </a:r>
            <a:r>
              <a:rPr lang="zh-CN" altLang="zh-CN" sz="1349" b="1" kern="0" dirty="0">
                <a:latin typeface="微软雅黑" panose="020B0503020204020204" pitchFamily="34" charset="-122"/>
                <a:ea typeface="微软雅黑" panose="020B0503020204020204" pitchFamily="34" charset="-122"/>
                <a:cs typeface="Times New Roman" panose="02020603050405020304" pitchFamily="18" charset="0"/>
              </a:rPr>
              <a:t>理工科大学生阅读与成长培养模式</a:t>
            </a:r>
            <a:endParaRPr lang="zh-CN" altLang="en-US" sz="1349" b="1" kern="0" dirty="0">
              <a:latin typeface="微软雅黑" panose="020B0503020204020204" pitchFamily="34" charset="-122"/>
              <a:ea typeface="微软雅黑" panose="020B0503020204020204" pitchFamily="34" charset="-122"/>
              <a:cs typeface="Times New Roman" panose="02020603050405020304" pitchFamily="18" charset="0"/>
            </a:endParaRPr>
          </a:p>
        </p:txBody>
      </p:sp>
      <p:cxnSp>
        <p:nvCxnSpPr>
          <p:cNvPr id="8" name="直接连接符 7"/>
          <p:cNvCxnSpPr/>
          <p:nvPr/>
        </p:nvCxnSpPr>
        <p:spPr>
          <a:xfrm flipV="1">
            <a:off x="1196091" y="726129"/>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46078"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3.1</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构建</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新型信息素养人才培养体系</a:t>
            </a:r>
            <a:endPar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10"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2409936"/>
      </p:ext>
    </p:extLst>
  </p:cSld>
  <p:clrMapOvr>
    <a:masterClrMapping/>
  </p:clrMapOvr>
  <p:transition spd="med"/>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99"/>
          <p:cNvGrpSpPr/>
          <p:nvPr/>
        </p:nvGrpSpPr>
        <p:grpSpPr>
          <a:xfrm>
            <a:off x="2984097" y="1899906"/>
            <a:ext cx="525780" cy="382161"/>
            <a:chOff x="2506140" y="1520382"/>
            <a:chExt cx="572068" cy="415805"/>
          </a:xfrm>
        </p:grpSpPr>
        <p:grpSp>
          <p:nvGrpSpPr>
            <p:cNvPr id="21" name="组合 100"/>
            <p:cNvGrpSpPr/>
            <p:nvPr/>
          </p:nvGrpSpPr>
          <p:grpSpPr>
            <a:xfrm>
              <a:off x="2506140" y="1520382"/>
              <a:ext cx="572068" cy="415805"/>
              <a:chOff x="2812960" y="874737"/>
              <a:chExt cx="572068" cy="415805"/>
            </a:xfrm>
          </p:grpSpPr>
          <p:sp>
            <p:nvSpPr>
              <p:cNvPr id="25"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26" name="Pentagon 9"/>
              <p:cNvSpPr/>
              <p:nvPr/>
            </p:nvSpPr>
            <p:spPr>
              <a:xfrm flipH="1">
                <a:off x="2860590" y="909356"/>
                <a:ext cx="476808" cy="346566"/>
              </a:xfrm>
              <a:prstGeom prst="homePlate">
                <a:avLst>
                  <a:gd name="adj" fmla="val 23830"/>
                </a:avLst>
              </a:prstGeom>
              <a:solidFill>
                <a:srgbClr val="0297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grpSp>
          <p:nvGrpSpPr>
            <p:cNvPr id="22" name="Group 36"/>
            <p:cNvGrpSpPr/>
            <p:nvPr/>
          </p:nvGrpSpPr>
          <p:grpSpPr>
            <a:xfrm>
              <a:off x="2715031" y="1600024"/>
              <a:ext cx="181552" cy="264651"/>
              <a:chOff x="3582988" y="3510757"/>
              <a:chExt cx="319088" cy="465138"/>
            </a:xfrm>
            <a:solidFill>
              <a:srgbClr val="FFFFFF"/>
            </a:solidFill>
          </p:grpSpPr>
          <p:sp>
            <p:nvSpPr>
              <p:cNvPr id="23"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24"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grpSp>
      </p:grpSp>
      <p:grpSp>
        <p:nvGrpSpPr>
          <p:cNvPr id="4" name="组合 106"/>
          <p:cNvGrpSpPr/>
          <p:nvPr/>
        </p:nvGrpSpPr>
        <p:grpSpPr>
          <a:xfrm>
            <a:off x="2967177" y="2842416"/>
            <a:ext cx="525780" cy="382161"/>
            <a:chOff x="2514118" y="2387124"/>
            <a:chExt cx="572068" cy="415805"/>
          </a:xfrm>
        </p:grpSpPr>
        <p:grpSp>
          <p:nvGrpSpPr>
            <p:cNvPr id="17" name="组合 107"/>
            <p:cNvGrpSpPr/>
            <p:nvPr/>
          </p:nvGrpSpPr>
          <p:grpSpPr>
            <a:xfrm>
              <a:off x="2514118" y="2387124"/>
              <a:ext cx="572068" cy="415805"/>
              <a:chOff x="2812960" y="874737"/>
              <a:chExt cx="572068" cy="415805"/>
            </a:xfrm>
          </p:grpSpPr>
          <p:sp>
            <p:nvSpPr>
              <p:cNvPr id="1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20" name="Pentagon 9"/>
              <p:cNvSpPr/>
              <p:nvPr/>
            </p:nvSpPr>
            <p:spPr>
              <a:xfrm flipH="1">
                <a:off x="2860590" y="909356"/>
                <a:ext cx="476808" cy="346566"/>
              </a:xfrm>
              <a:prstGeom prst="homePlate">
                <a:avLst>
                  <a:gd name="adj" fmla="val 23830"/>
                </a:avLst>
              </a:prstGeom>
              <a:solidFill>
                <a:srgbClr val="0297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sp>
          <p:nvSpPr>
            <p:cNvPr id="18"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FFFFFF"/>
            </a:solidFill>
            <a:ln>
              <a:noFill/>
            </a:ln>
            <a:effectLs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nvGrpSpPr>
          <p:cNvPr id="5" name="组合 111"/>
          <p:cNvGrpSpPr/>
          <p:nvPr/>
        </p:nvGrpSpPr>
        <p:grpSpPr>
          <a:xfrm>
            <a:off x="2981071" y="3861435"/>
            <a:ext cx="525780" cy="382161"/>
            <a:chOff x="2514118" y="3026461"/>
            <a:chExt cx="572068" cy="415805"/>
          </a:xfrm>
        </p:grpSpPr>
        <p:grpSp>
          <p:nvGrpSpPr>
            <p:cNvPr id="13" name="组合 112"/>
            <p:cNvGrpSpPr/>
            <p:nvPr/>
          </p:nvGrpSpPr>
          <p:grpSpPr>
            <a:xfrm>
              <a:off x="2514118" y="3026461"/>
              <a:ext cx="572068" cy="415805"/>
              <a:chOff x="2812960" y="874737"/>
              <a:chExt cx="572068" cy="415805"/>
            </a:xfrm>
          </p:grpSpPr>
          <p:sp>
            <p:nvSpPr>
              <p:cNvPr id="15"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16" name="Pentagon 9"/>
              <p:cNvSpPr/>
              <p:nvPr/>
            </p:nvSpPr>
            <p:spPr>
              <a:xfrm flipH="1">
                <a:off x="2860590" y="909356"/>
                <a:ext cx="476808" cy="346566"/>
              </a:xfrm>
              <a:prstGeom prst="homePlate">
                <a:avLst>
                  <a:gd name="adj" fmla="val 23830"/>
                </a:avLst>
              </a:prstGeom>
              <a:solidFill>
                <a:srgbClr val="0297F0"/>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sp>
          <p:nvSpPr>
            <p:cNvPr id="14"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rgbClr val="FFFFFF"/>
            </a:solidFill>
            <a:ln>
              <a:noFill/>
            </a:ln>
            <a:effectLs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grpSp>
      <p:sp>
        <p:nvSpPr>
          <p:cNvPr id="8" name="TextBox 183"/>
          <p:cNvSpPr txBox="1"/>
          <p:nvPr/>
        </p:nvSpPr>
        <p:spPr>
          <a:xfrm>
            <a:off x="456585" y="1988289"/>
            <a:ext cx="2308325" cy="230832"/>
          </a:xfrm>
          <a:prstGeom prst="rect">
            <a:avLst/>
          </a:prstGeom>
          <a:noFill/>
        </p:spPr>
        <p:txBody>
          <a:bodyPr wrap="none" lIns="0" tIns="0" rIns="0" bIns="0" rtlCol="0" anchor="t">
            <a:spAutoFit/>
          </a:bodyPr>
          <a:lstStyle/>
          <a:p>
            <a:pPr algn="ctr"/>
            <a:r>
              <a:rPr lang="zh-CN" altLang="en-US" sz="1500" dirty="0">
                <a:latin typeface="Microsoft YaHei" charset="0"/>
                <a:ea typeface="Microsoft YaHei" charset="0"/>
                <a:cs typeface="Microsoft YaHei" charset="0"/>
              </a:rPr>
              <a:t>学术资源使用与分析（研）</a:t>
            </a:r>
            <a:endParaRPr lang="en-US" sz="1500" dirty="0">
              <a:latin typeface="Microsoft YaHei" charset="0"/>
              <a:ea typeface="Microsoft YaHei" charset="0"/>
              <a:cs typeface="Microsoft YaHei" charset="0"/>
            </a:endParaRPr>
          </a:p>
        </p:txBody>
      </p:sp>
      <p:sp>
        <p:nvSpPr>
          <p:cNvPr id="9" name="TextBox 183"/>
          <p:cNvSpPr txBox="1"/>
          <p:nvPr/>
        </p:nvSpPr>
        <p:spPr>
          <a:xfrm>
            <a:off x="462589" y="2486879"/>
            <a:ext cx="2308325" cy="230832"/>
          </a:xfrm>
          <a:prstGeom prst="rect">
            <a:avLst/>
          </a:prstGeom>
          <a:noFill/>
        </p:spPr>
        <p:txBody>
          <a:bodyPr wrap="none" lIns="0" tIns="0" rIns="0" bIns="0" rtlCol="0" anchor="t">
            <a:spAutoFit/>
          </a:bodyPr>
          <a:lstStyle>
            <a:defPPr>
              <a:defRPr lang="zh-CN"/>
            </a:defPPr>
            <a:lvl1pPr algn="ctr">
              <a:defRPr sz="2400">
                <a:latin typeface="Microsoft YaHei" charset="0"/>
                <a:ea typeface="Microsoft YaHei" charset="0"/>
                <a:cs typeface="Microsoft YaHei" charset="0"/>
              </a:defRPr>
            </a:lvl1pPr>
          </a:lstStyle>
          <a:p>
            <a:r>
              <a:rPr lang="zh-CN" altLang="en-US" sz="1500" dirty="0"/>
              <a:t>知识产权与信息素养（研）</a:t>
            </a:r>
            <a:endParaRPr lang="en-US" sz="1500" dirty="0"/>
          </a:p>
        </p:txBody>
      </p:sp>
      <p:grpSp>
        <p:nvGrpSpPr>
          <p:cNvPr id="27" name="组合 17"/>
          <p:cNvGrpSpPr/>
          <p:nvPr/>
        </p:nvGrpSpPr>
        <p:grpSpPr>
          <a:xfrm>
            <a:off x="6073662" y="1868087"/>
            <a:ext cx="2681725" cy="2348559"/>
            <a:chOff x="7821044" y="2122750"/>
            <a:chExt cx="3575633" cy="3131412"/>
          </a:xfrm>
        </p:grpSpPr>
        <p:grpSp>
          <p:nvGrpSpPr>
            <p:cNvPr id="28" name="组合 87"/>
            <p:cNvGrpSpPr/>
            <p:nvPr/>
          </p:nvGrpSpPr>
          <p:grpSpPr>
            <a:xfrm>
              <a:off x="7821044" y="2122750"/>
              <a:ext cx="701040" cy="509548"/>
              <a:chOff x="5871081" y="1533134"/>
              <a:chExt cx="572068" cy="415805"/>
            </a:xfrm>
          </p:grpSpPr>
          <p:grpSp>
            <p:nvGrpSpPr>
              <p:cNvPr id="61" name="组合 88"/>
              <p:cNvGrpSpPr/>
              <p:nvPr/>
            </p:nvGrpSpPr>
            <p:grpSpPr>
              <a:xfrm rot="10800000">
                <a:off x="5871081" y="1533134"/>
                <a:ext cx="572068" cy="415805"/>
                <a:chOff x="2812960" y="874737"/>
                <a:chExt cx="572068" cy="415805"/>
              </a:xfrm>
            </p:grpSpPr>
            <p:sp>
              <p:nvSpPr>
                <p:cNvPr id="67"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68" name="Pentagon 9"/>
                <p:cNvSpPr/>
                <p:nvPr/>
              </p:nvSpPr>
              <p:spPr>
                <a:xfrm flipH="1">
                  <a:off x="2860590" y="909356"/>
                  <a:ext cx="476808" cy="346566"/>
                </a:xfrm>
                <a:prstGeom prst="homePlate">
                  <a:avLst>
                    <a:gd name="adj" fmla="val 23830"/>
                  </a:avLst>
                </a:prstGeom>
                <a:solidFill>
                  <a:srgbClr val="0297F0"/>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grpSp>
            <p:nvGrpSpPr>
              <p:cNvPr id="62" name="Group 29"/>
              <p:cNvGrpSpPr/>
              <p:nvPr/>
            </p:nvGrpSpPr>
            <p:grpSpPr>
              <a:xfrm>
                <a:off x="6018683" y="1608936"/>
                <a:ext cx="264199" cy="264199"/>
                <a:chOff x="8216107" y="2577307"/>
                <a:chExt cx="464344" cy="464344"/>
              </a:xfrm>
              <a:solidFill>
                <a:schemeClr val="bg1"/>
              </a:solidFill>
            </p:grpSpPr>
            <p:sp>
              <p:nvSpPr>
                <p:cNvPr id="63"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4"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5"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sp>
              <p:nvSpPr>
                <p:cNvPr id="66"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125">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29" name="组合 125"/>
            <p:cNvGrpSpPr/>
            <p:nvPr/>
          </p:nvGrpSpPr>
          <p:grpSpPr>
            <a:xfrm>
              <a:off x="7821044" y="3433682"/>
              <a:ext cx="701040" cy="509548"/>
              <a:chOff x="5871081" y="2190265"/>
              <a:chExt cx="572068" cy="415805"/>
            </a:xfrm>
          </p:grpSpPr>
          <p:grpSp>
            <p:nvGrpSpPr>
              <p:cNvPr id="51" name="组合 126"/>
              <p:cNvGrpSpPr/>
              <p:nvPr/>
            </p:nvGrpSpPr>
            <p:grpSpPr>
              <a:xfrm rot="10800000">
                <a:off x="5871081" y="2190265"/>
                <a:ext cx="572068" cy="415805"/>
                <a:chOff x="2812960" y="874737"/>
                <a:chExt cx="572068" cy="415805"/>
              </a:xfrm>
            </p:grpSpPr>
            <p:sp>
              <p:nvSpPr>
                <p:cNvPr id="5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60" name="Pentagon 9"/>
                <p:cNvSpPr/>
                <p:nvPr/>
              </p:nvSpPr>
              <p:spPr>
                <a:xfrm flipH="1">
                  <a:off x="2860586" y="909358"/>
                  <a:ext cx="476808" cy="346566"/>
                </a:xfrm>
                <a:prstGeom prst="homePlate">
                  <a:avLst>
                    <a:gd name="adj" fmla="val 23830"/>
                  </a:avLst>
                </a:prstGeom>
                <a:solidFill>
                  <a:srgbClr val="0297F0"/>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grpSp>
            <p:nvGrpSpPr>
              <p:cNvPr id="52" name="Group 22"/>
              <p:cNvGrpSpPr/>
              <p:nvPr/>
            </p:nvGrpSpPr>
            <p:grpSpPr>
              <a:xfrm>
                <a:off x="5997568" y="2282755"/>
                <a:ext cx="264199" cy="264651"/>
                <a:chOff x="7287419" y="3505994"/>
                <a:chExt cx="464344" cy="465138"/>
              </a:xfrm>
              <a:solidFill>
                <a:schemeClr val="bg1"/>
              </a:solidFill>
            </p:grpSpPr>
            <p:sp>
              <p:nvSpPr>
                <p:cNvPr id="53"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54"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5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56"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57"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58"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grpSp>
        </p:grpSp>
        <p:grpSp>
          <p:nvGrpSpPr>
            <p:cNvPr id="30" name="组合 136"/>
            <p:cNvGrpSpPr/>
            <p:nvPr/>
          </p:nvGrpSpPr>
          <p:grpSpPr>
            <a:xfrm>
              <a:off x="7821044" y="4744614"/>
              <a:ext cx="701040" cy="509548"/>
              <a:chOff x="5864748" y="3008916"/>
              <a:chExt cx="572068" cy="415805"/>
            </a:xfrm>
          </p:grpSpPr>
          <p:grpSp>
            <p:nvGrpSpPr>
              <p:cNvPr id="38" name="组合 137"/>
              <p:cNvGrpSpPr/>
              <p:nvPr/>
            </p:nvGrpSpPr>
            <p:grpSpPr>
              <a:xfrm rot="10800000">
                <a:off x="5864748" y="3008916"/>
                <a:ext cx="572068" cy="415805"/>
                <a:chOff x="2812960" y="874737"/>
                <a:chExt cx="572068" cy="415805"/>
              </a:xfrm>
            </p:grpSpPr>
            <p:sp>
              <p:nvSpPr>
                <p:cNvPr id="49" name="Pentagon 9"/>
                <p:cNvSpPr/>
                <p:nvPr/>
              </p:nvSpPr>
              <p:spPr>
                <a:xfrm flipH="1">
                  <a:off x="2812960" y="874737"/>
                  <a:ext cx="572068" cy="415805"/>
                </a:xfrm>
                <a:prstGeom prst="homePlate">
                  <a:avLst>
                    <a:gd name="adj" fmla="val 23830"/>
                  </a:avLst>
                </a:prstGeom>
                <a:gradFill flip="none" rotWithShape="1">
                  <a:gsLst>
                    <a:gs pos="100000">
                      <a:srgbClr val="FCFCFC"/>
                    </a:gs>
                    <a:gs pos="0">
                      <a:srgbClr val="CCCCCC"/>
                    </a:gs>
                  </a:gsLst>
                  <a:lin ang="7200000" scaled="0"/>
                  <a:tileRect/>
                </a:gradFill>
                <a:ln w="12700">
                  <a:gradFill>
                    <a:gsLst>
                      <a:gs pos="89000">
                        <a:schemeClr val="bg1">
                          <a:lumMod val="85000"/>
                        </a:schemeClr>
                      </a:gs>
                      <a:gs pos="0">
                        <a:schemeClr val="bg1"/>
                      </a:gs>
                    </a:gsLst>
                    <a:lin ang="7200000" scaled="0"/>
                  </a:grad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prstClr val="white"/>
                    </a:solidFill>
                    <a:latin typeface="微软雅黑"/>
                  </a:endParaRPr>
                </a:p>
              </p:txBody>
            </p:sp>
            <p:sp>
              <p:nvSpPr>
                <p:cNvPr id="50" name="Pentagon 9"/>
                <p:cNvSpPr/>
                <p:nvPr/>
              </p:nvSpPr>
              <p:spPr>
                <a:xfrm flipH="1">
                  <a:off x="2860590" y="909356"/>
                  <a:ext cx="476808" cy="346566"/>
                </a:xfrm>
                <a:prstGeom prst="homePlate">
                  <a:avLst>
                    <a:gd name="adj" fmla="val 23830"/>
                  </a:avLst>
                </a:prstGeom>
                <a:solidFill>
                  <a:srgbClr val="0297F0"/>
                </a:solidFill>
                <a:ln>
                  <a:noFill/>
                </a:ln>
                <a:effectLst>
                  <a:innerShdw blurRad="63500" dist="50800" dir="2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endParaRPr lang="en-GB" sz="1350">
                    <a:solidFill>
                      <a:srgbClr val="7F7F7F"/>
                    </a:solidFill>
                  </a:endParaRPr>
                </a:p>
              </p:txBody>
            </p:sp>
          </p:grpSp>
          <p:grpSp>
            <p:nvGrpSpPr>
              <p:cNvPr id="39" name="Group 12"/>
              <p:cNvGrpSpPr/>
              <p:nvPr/>
            </p:nvGrpSpPr>
            <p:grpSpPr>
              <a:xfrm>
                <a:off x="5985331" y="3091890"/>
                <a:ext cx="264199" cy="264651"/>
                <a:chOff x="9145588" y="4435475"/>
                <a:chExt cx="464344" cy="465138"/>
              </a:xfrm>
              <a:solidFill>
                <a:schemeClr val="bg1"/>
              </a:solidFill>
            </p:grpSpPr>
            <p:sp>
              <p:nvSpPr>
                <p:cNvPr id="40"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1"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2"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3"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4"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5"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6"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7"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sp>
              <p:nvSpPr>
                <p:cNvPr id="48"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50" fontAlgn="base" hangingPunct="0">
                    <a:spcBef>
                      <a:spcPct val="0"/>
                    </a:spcBef>
                    <a:spcAft>
                      <a:spcPct val="0"/>
                    </a:spcAft>
                  </a:pPr>
                  <a:endParaRPr lang="en-US" sz="1350">
                    <a:solidFill>
                      <a:srgbClr val="7F7F7F"/>
                    </a:solidFill>
                    <a:sym typeface="Gill Sans" charset="0"/>
                  </a:endParaRPr>
                </a:p>
              </p:txBody>
            </p:sp>
          </p:grpSp>
        </p:grpSp>
        <p:sp>
          <p:nvSpPr>
            <p:cNvPr id="33" name="TextBox 183"/>
            <p:cNvSpPr txBox="1"/>
            <p:nvPr/>
          </p:nvSpPr>
          <p:spPr>
            <a:xfrm>
              <a:off x="8774164" y="2153133"/>
              <a:ext cx="2622513" cy="3046988"/>
            </a:xfrm>
            <a:prstGeom prst="rect">
              <a:avLst/>
            </a:prstGeom>
            <a:noFill/>
          </p:spPr>
          <p:txBody>
            <a:bodyPr wrap="none" lIns="0" tIns="0" rIns="0" bIns="0" rtlCol="0" anchor="t">
              <a:spAutoFit/>
            </a:bodyPr>
            <a:lstStyle/>
            <a:p>
              <a:pPr>
                <a:lnSpc>
                  <a:spcPct val="150000"/>
                </a:lnSpc>
              </a:pPr>
              <a:r>
                <a:rPr lang="zh-CN" altLang="zh-CN" sz="1650" dirty="0">
                  <a:latin typeface="Microsoft YaHei" charset="0"/>
                  <a:ea typeface="Microsoft YaHei" charset="0"/>
                  <a:cs typeface="Microsoft YaHei" charset="0"/>
                </a:rPr>
                <a:t>文献检索与利用</a:t>
              </a:r>
            </a:p>
            <a:p>
              <a:pPr>
                <a:lnSpc>
                  <a:spcPct val="150000"/>
                </a:lnSpc>
              </a:pPr>
              <a:r>
                <a:rPr lang="zh-CN" altLang="zh-CN" sz="1650" dirty="0">
                  <a:latin typeface="Microsoft YaHei" charset="0"/>
                  <a:ea typeface="Microsoft YaHei" charset="0"/>
                  <a:cs typeface="Microsoft YaHei" charset="0"/>
                </a:rPr>
                <a:t>论文写作技巧、方法</a:t>
              </a:r>
            </a:p>
            <a:p>
              <a:pPr>
                <a:lnSpc>
                  <a:spcPct val="150000"/>
                </a:lnSpc>
              </a:pPr>
              <a:r>
                <a:rPr lang="zh-CN" altLang="zh-CN" sz="1650" dirty="0">
                  <a:latin typeface="Microsoft YaHei" charset="0"/>
                  <a:ea typeface="Microsoft YaHei" charset="0"/>
                  <a:cs typeface="Microsoft YaHei" charset="0"/>
                </a:rPr>
                <a:t>论文投稿</a:t>
              </a:r>
            </a:p>
            <a:p>
              <a:pPr>
                <a:lnSpc>
                  <a:spcPct val="150000"/>
                </a:lnSpc>
              </a:pPr>
              <a:r>
                <a:rPr lang="zh-CN" altLang="zh-CN" sz="1650" dirty="0">
                  <a:latin typeface="Microsoft YaHei" charset="0"/>
                  <a:ea typeface="Microsoft YaHei" charset="0"/>
                  <a:cs typeface="Microsoft YaHei" charset="0"/>
                </a:rPr>
                <a:t>科技文献管理</a:t>
              </a:r>
            </a:p>
            <a:p>
              <a:pPr>
                <a:lnSpc>
                  <a:spcPct val="150000"/>
                </a:lnSpc>
              </a:pPr>
              <a:r>
                <a:rPr lang="zh-CN" altLang="zh-CN" sz="1650" dirty="0">
                  <a:latin typeface="Microsoft YaHei" charset="0"/>
                  <a:ea typeface="Microsoft YaHei" charset="0"/>
                  <a:cs typeface="Microsoft YaHei" charset="0"/>
                </a:rPr>
                <a:t>专利检索与分析</a:t>
              </a:r>
            </a:p>
            <a:p>
              <a:pPr>
                <a:lnSpc>
                  <a:spcPct val="150000"/>
                </a:lnSpc>
              </a:pPr>
              <a:r>
                <a:rPr lang="zh-CN" altLang="zh-CN" sz="1650" dirty="0">
                  <a:latin typeface="Microsoft YaHei" charset="0"/>
                  <a:ea typeface="Microsoft YaHei" charset="0"/>
                  <a:cs typeface="Microsoft YaHei" charset="0"/>
                </a:rPr>
                <a:t>信息分析与数据挖掘 </a:t>
              </a:r>
              <a:endParaRPr lang="en-US" sz="1650" dirty="0">
                <a:solidFill>
                  <a:srgbClr val="666666"/>
                </a:solidFill>
                <a:latin typeface="Microsoft YaHei" charset="0"/>
                <a:ea typeface="Microsoft YaHei" charset="0"/>
                <a:cs typeface="Microsoft YaHei" charset="0"/>
              </a:endParaRPr>
            </a:p>
          </p:txBody>
        </p:sp>
      </p:grpSp>
      <p:sp>
        <p:nvSpPr>
          <p:cNvPr id="72" name="TextBox 183"/>
          <p:cNvSpPr txBox="1"/>
          <p:nvPr/>
        </p:nvSpPr>
        <p:spPr>
          <a:xfrm>
            <a:off x="459593" y="2951249"/>
            <a:ext cx="1923604" cy="230832"/>
          </a:xfrm>
          <a:prstGeom prst="rect">
            <a:avLst/>
          </a:prstGeom>
          <a:noFill/>
        </p:spPr>
        <p:txBody>
          <a:bodyPr wrap="none" lIns="0" tIns="0" rIns="0" bIns="0" rtlCol="0" anchor="t">
            <a:spAutoFit/>
          </a:bodyPr>
          <a:lstStyle>
            <a:defPPr>
              <a:defRPr lang="zh-CN"/>
            </a:defPPr>
            <a:lvl1pPr algn="ctr">
              <a:defRPr sz="2400">
                <a:latin typeface="Microsoft YaHei" charset="0"/>
                <a:ea typeface="Microsoft YaHei" charset="0"/>
                <a:cs typeface="Microsoft YaHei" charset="0"/>
              </a:defRPr>
            </a:lvl1pPr>
          </a:lstStyle>
          <a:p>
            <a:r>
              <a:rPr lang="zh-CN" altLang="en-US" sz="1500" dirty="0"/>
              <a:t>信息检索与利用（本）</a:t>
            </a:r>
            <a:endParaRPr lang="en-US" sz="1500" dirty="0"/>
          </a:p>
        </p:txBody>
      </p:sp>
      <p:sp>
        <p:nvSpPr>
          <p:cNvPr id="73" name="TextBox 183"/>
          <p:cNvSpPr txBox="1"/>
          <p:nvPr/>
        </p:nvSpPr>
        <p:spPr>
          <a:xfrm>
            <a:off x="459593" y="3449839"/>
            <a:ext cx="1923604" cy="230832"/>
          </a:xfrm>
          <a:prstGeom prst="rect">
            <a:avLst/>
          </a:prstGeom>
          <a:noFill/>
        </p:spPr>
        <p:txBody>
          <a:bodyPr wrap="none" lIns="0" tIns="0" rIns="0" bIns="0" rtlCol="0" anchor="t">
            <a:spAutoFit/>
          </a:bodyPr>
          <a:lstStyle>
            <a:defPPr>
              <a:defRPr lang="zh-CN"/>
            </a:defPPr>
            <a:lvl1pPr algn="ctr">
              <a:defRPr sz="2400">
                <a:latin typeface="Microsoft YaHei" charset="0"/>
                <a:ea typeface="Microsoft YaHei" charset="0"/>
                <a:cs typeface="Microsoft YaHei" charset="0"/>
              </a:defRPr>
            </a:lvl1pPr>
          </a:lstStyle>
          <a:p>
            <a:r>
              <a:rPr lang="zh-CN" altLang="en-US" sz="1500" dirty="0"/>
              <a:t>大学生阅读素养（本）</a:t>
            </a:r>
            <a:endParaRPr lang="en-US" sz="1500" dirty="0"/>
          </a:p>
        </p:txBody>
      </p:sp>
      <p:sp>
        <p:nvSpPr>
          <p:cNvPr id="74" name="TextBox 183"/>
          <p:cNvSpPr txBox="1"/>
          <p:nvPr/>
        </p:nvSpPr>
        <p:spPr>
          <a:xfrm>
            <a:off x="456585" y="3962606"/>
            <a:ext cx="2115964" cy="230832"/>
          </a:xfrm>
          <a:prstGeom prst="rect">
            <a:avLst/>
          </a:prstGeom>
          <a:noFill/>
        </p:spPr>
        <p:txBody>
          <a:bodyPr wrap="none" lIns="0" tIns="0" rIns="0" bIns="0" rtlCol="0" anchor="t">
            <a:spAutoFit/>
          </a:bodyPr>
          <a:lstStyle>
            <a:defPPr>
              <a:defRPr lang="zh-CN"/>
            </a:defPPr>
            <a:lvl1pPr algn="ctr">
              <a:defRPr sz="2400">
                <a:latin typeface="Microsoft YaHei" charset="0"/>
                <a:ea typeface="Microsoft YaHei" charset="0"/>
                <a:cs typeface="Microsoft YaHei" charset="0"/>
              </a:defRPr>
            </a:lvl1pPr>
          </a:lstStyle>
          <a:p>
            <a:r>
              <a:rPr lang="zh-CN" altLang="en-US" sz="1500" dirty="0"/>
              <a:t>中国古典诗词赏析（本）</a:t>
            </a:r>
            <a:endParaRPr lang="en-US" sz="1500" dirty="0"/>
          </a:p>
        </p:txBody>
      </p:sp>
      <p:sp>
        <p:nvSpPr>
          <p:cNvPr id="97" name="矩形 96"/>
          <p:cNvSpPr/>
          <p:nvPr/>
        </p:nvSpPr>
        <p:spPr>
          <a:xfrm>
            <a:off x="2842337" y="834615"/>
            <a:ext cx="4099104" cy="507831"/>
          </a:xfrm>
          <a:prstGeom prst="rect">
            <a:avLst/>
          </a:prstGeom>
        </p:spPr>
        <p:txBody>
          <a:bodyPr wrap="square">
            <a:spAutoFit/>
          </a:bodyPr>
          <a:lstStyle/>
          <a:p>
            <a:pPr algn="ctr">
              <a:lnSpc>
                <a:spcPct val="150000"/>
              </a:lnSpc>
            </a:pPr>
            <a:r>
              <a:rPr lang="zh-CN" altLang="en-US"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四年共覆盖师生</a:t>
            </a:r>
            <a:r>
              <a:rPr lang="en-US" altLang="zh-CN"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1.16</a:t>
            </a:r>
            <a:r>
              <a:rPr lang="zh-CN" altLang="en-US"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万余人次</a:t>
            </a:r>
          </a:p>
        </p:txBody>
      </p:sp>
      <p:sp>
        <p:nvSpPr>
          <p:cNvPr id="2" name="矩形 1"/>
          <p:cNvSpPr/>
          <p:nvPr/>
        </p:nvSpPr>
        <p:spPr>
          <a:xfrm>
            <a:off x="284613" y="1065273"/>
            <a:ext cx="2652268" cy="784830"/>
          </a:xfrm>
          <a:prstGeom prst="rect">
            <a:avLst/>
          </a:prstGeom>
        </p:spPr>
        <p:txBody>
          <a:bodyPr wrap="square">
            <a:spAutoFit/>
          </a:bodyPr>
          <a:lstStyle/>
          <a:p>
            <a:pPr marL="214313" indent="-214313">
              <a:lnSpc>
                <a:spcPct val="150000"/>
              </a:lnSpc>
              <a:buFont typeface="Arial" panose="020B0604020202020204" pitchFamily="34" charset="0"/>
              <a:buChar char="•"/>
            </a:pPr>
            <a:r>
              <a:rPr lang="zh-CN" altLang="en-US" sz="15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本、研课程</a:t>
            </a:r>
            <a:r>
              <a:rPr lang="en-US" altLang="zh-CN"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30</a:t>
            </a:r>
            <a:r>
              <a:rPr lang="zh-CN" altLang="en-US"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门次</a:t>
            </a:r>
            <a:r>
              <a:rPr lang="en-US" altLang="zh-CN"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652</a:t>
            </a:r>
            <a:r>
              <a:rPr lang="zh-CN" altLang="en-US"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学时</a:t>
            </a:r>
            <a:endParaRPr lang="en-US" altLang="zh-CN"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marL="214313" indent="-214313">
              <a:lnSpc>
                <a:spcPct val="150000"/>
              </a:lnSpc>
              <a:buFont typeface="Arial" panose="020B0604020202020204" pitchFamily="34" charset="0"/>
              <a:buChar char="•"/>
            </a:pPr>
            <a:r>
              <a:rPr lang="zh-CN" altLang="en-US" sz="1500"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嵌入课程</a:t>
            </a:r>
            <a:r>
              <a:rPr lang="en-US" altLang="zh-CN"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7</a:t>
            </a:r>
            <a:r>
              <a:rPr lang="zh-CN" altLang="en-US"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门次</a:t>
            </a:r>
            <a:r>
              <a:rPr lang="en-US" altLang="zh-CN"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36</a:t>
            </a:r>
            <a:r>
              <a:rPr lang="zh-CN" altLang="en-US" sz="15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学时 </a:t>
            </a:r>
            <a:endParaRPr lang="zh-CN" altLang="en-US" sz="1500" dirty="0"/>
          </a:p>
        </p:txBody>
      </p:sp>
      <p:sp>
        <p:nvSpPr>
          <p:cNvPr id="7" name="矩形 6"/>
          <p:cNvSpPr/>
          <p:nvPr/>
        </p:nvSpPr>
        <p:spPr>
          <a:xfrm>
            <a:off x="6461104" y="1347982"/>
            <a:ext cx="2017219" cy="507831"/>
          </a:xfrm>
          <a:prstGeom prst="rect">
            <a:avLst/>
          </a:prstGeom>
        </p:spPr>
        <p:txBody>
          <a:bodyPr wrap="none">
            <a:spAutoFit/>
          </a:bodyPr>
          <a:lstStyle/>
          <a:p>
            <a:pPr marL="214313" indent="-214313">
              <a:lnSpc>
                <a:spcPct val="150000"/>
              </a:lnSpc>
              <a:buFont typeface="Arial" panose="020B0604020202020204" pitchFamily="34" charset="0"/>
              <a:buChar char="•"/>
            </a:pPr>
            <a:r>
              <a:rPr lang="en-US" altLang="zh-CN"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181 </a:t>
            </a:r>
            <a:r>
              <a:rPr lang="zh-CN" altLang="en-US"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场 </a:t>
            </a:r>
            <a:r>
              <a:rPr lang="zh-CN" altLang="en-US" b="1" dirty="0">
                <a:solidFill>
                  <a:srgbClr val="0070C0"/>
                </a:solidFill>
                <a:latin typeface="Times New Roman" panose="02020603050405020304" pitchFamily="18" charset="0"/>
                <a:ea typeface="微软雅黑" panose="020B0503020204020204" pitchFamily="34" charset="-122"/>
                <a:cs typeface="Times New Roman" panose="02020603050405020304" pitchFamily="18" charset="0"/>
              </a:rPr>
              <a:t>学术讲座</a:t>
            </a:r>
          </a:p>
        </p:txBody>
      </p:sp>
      <p:sp>
        <p:nvSpPr>
          <p:cNvPr id="10" name="文本框 9"/>
          <p:cNvSpPr txBox="1"/>
          <p:nvPr/>
        </p:nvSpPr>
        <p:spPr>
          <a:xfrm>
            <a:off x="633789" y="4374014"/>
            <a:ext cx="1405329" cy="300082"/>
          </a:xfrm>
          <a:prstGeom prst="rect">
            <a:avLst/>
          </a:prstGeom>
          <a:noFill/>
        </p:spPr>
        <p:txBody>
          <a:bodyPr wrap="square" rtlCol="0">
            <a:spAutoFit/>
          </a:bodyPr>
          <a:lstStyle/>
          <a:p>
            <a:pPr algn="ctr"/>
            <a:r>
              <a:rPr lang="zh-CN" altLang="en-US" sz="1350" b="1" dirty="0">
                <a:solidFill>
                  <a:srgbClr val="C00000"/>
                </a:solidFill>
                <a:latin typeface="微软雅黑" panose="020B0503020204020204" pitchFamily="34" charset="-122"/>
                <a:ea typeface="微软雅黑" panose="020B0503020204020204" pitchFamily="34" charset="-122"/>
              </a:rPr>
              <a:t>多层次</a:t>
            </a:r>
          </a:p>
        </p:txBody>
      </p:sp>
      <p:sp>
        <p:nvSpPr>
          <p:cNvPr id="11" name="文本框 10"/>
          <p:cNvSpPr txBox="1"/>
          <p:nvPr/>
        </p:nvSpPr>
        <p:spPr>
          <a:xfrm>
            <a:off x="7149083" y="4358621"/>
            <a:ext cx="1471779" cy="300082"/>
          </a:xfrm>
          <a:prstGeom prst="rect">
            <a:avLst/>
          </a:prstGeom>
          <a:noFill/>
        </p:spPr>
        <p:txBody>
          <a:bodyPr wrap="square" rtlCol="0">
            <a:spAutoFit/>
          </a:bodyPr>
          <a:lstStyle/>
          <a:p>
            <a:r>
              <a:rPr lang="zh-CN" altLang="en-US" sz="1350" b="1" dirty="0">
                <a:solidFill>
                  <a:srgbClr val="C00000"/>
                </a:solidFill>
                <a:latin typeface="微软雅黑" panose="020B0503020204020204" pitchFamily="34" charset="-122"/>
                <a:ea typeface="微软雅黑" panose="020B0503020204020204" pitchFamily="34" charset="-122"/>
              </a:rPr>
              <a:t>融入科研流程</a:t>
            </a:r>
          </a:p>
        </p:txBody>
      </p:sp>
      <p:pic>
        <p:nvPicPr>
          <p:cNvPr id="6" name="图片 5"/>
          <p:cNvPicPr>
            <a:picLocks noChangeAspect="1"/>
          </p:cNvPicPr>
          <p:nvPr/>
        </p:nvPicPr>
        <p:blipFill>
          <a:blip r:embed="rId3"/>
          <a:stretch>
            <a:fillRect/>
          </a:stretch>
        </p:blipFill>
        <p:spPr>
          <a:xfrm>
            <a:off x="3593166" y="1329996"/>
            <a:ext cx="2299256" cy="3699068"/>
          </a:xfrm>
          <a:prstGeom prst="rect">
            <a:avLst/>
          </a:prstGeom>
        </p:spPr>
      </p:pic>
      <p:sp>
        <p:nvSpPr>
          <p:cNvPr id="84" name="文本框 83"/>
          <p:cNvSpPr txBox="1"/>
          <p:nvPr/>
        </p:nvSpPr>
        <p:spPr>
          <a:xfrm>
            <a:off x="1512171" y="297197"/>
            <a:ext cx="392415" cy="92398"/>
          </a:xfrm>
          <a:prstGeom prst="rect">
            <a:avLst/>
          </a:prstGeom>
          <a:noFill/>
        </p:spPr>
        <p:txBody>
          <a:bodyPr vert="eaVert" wrap="none" rtlCol="0">
            <a:spAutoFit/>
          </a:bodyPr>
          <a:lstStyle/>
          <a:p>
            <a:endParaRPr lang="zh-CN" altLang="en-US" sz="1350" dirty="0"/>
          </a:p>
        </p:txBody>
      </p:sp>
      <p:cxnSp>
        <p:nvCxnSpPr>
          <p:cNvPr id="85" name="直接连接符 84"/>
          <p:cNvCxnSpPr/>
          <p:nvPr/>
        </p:nvCxnSpPr>
        <p:spPr>
          <a:xfrm flipV="1">
            <a:off x="1196091" y="726129"/>
            <a:ext cx="7728590" cy="32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1146078" y="196280"/>
            <a:ext cx="7229521" cy="369332"/>
          </a:xfrm>
          <a:prstGeom prst="rect">
            <a:avLst/>
          </a:prstGeom>
        </p:spPr>
        <p:txBody>
          <a:bodyPr vert="horz" wrap="square">
            <a:spAutoFit/>
          </a:bodyPr>
          <a:lstStyle/>
          <a:p>
            <a:pPr algn="ctr" eaLnBrk="0" fontAlgn="base" hangingPunct="0">
              <a:spcBef>
                <a:spcPct val="0"/>
              </a:spcBef>
              <a:spcAft>
                <a:spcPct val="0"/>
              </a:spcAft>
              <a:defRPr/>
            </a:pPr>
            <a:r>
              <a:rPr lang="en-US" altLang="zh-CN"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构建</a:t>
            </a:r>
            <a:r>
              <a:rPr lang="zh-CN" altLang="en-US"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新型信息素养培养体系</a:t>
            </a:r>
          </a:p>
        </p:txBody>
      </p:sp>
      <p:pic>
        <p:nvPicPr>
          <p:cNvPr id="69" name="Picture 2" descr="C:\Users\Administrator\Desktop\14-16信息化建设\馆徽最终稿无留白.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688896"/>
      </p:ext>
    </p:extLst>
  </p:cSld>
  <p:clrMapOvr>
    <a:masterClrMapping/>
  </p:clrMapOvr>
  <p:transition spd="med"/>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5786" y="1286660"/>
            <a:ext cx="8358214" cy="2893100"/>
          </a:xfrm>
          <a:prstGeom prst="rect">
            <a:avLst/>
          </a:prstGeom>
        </p:spPr>
        <p:txBody>
          <a:bodyPr wrap="square">
            <a:spAutoFit/>
          </a:bodyPr>
          <a:lstStyle/>
          <a:p>
            <a:pPr marL="457200" indent="-457200" algn="l">
              <a:lnSpc>
                <a:spcPct val="150000"/>
              </a:lnSpc>
              <a:buFont typeface="Wingdings" panose="05000000000000000000" charset="0"/>
              <a:buChar char="n"/>
            </a:pPr>
            <a:r>
              <a:rPr kumimoji="1" lang="zh-CN" altLang="en-US" sz="24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sym typeface="+mn-ea"/>
              </a:rPr>
              <a:t>国家关于“双一流”建设中期评估的要求</a:t>
            </a:r>
          </a:p>
          <a:p>
            <a:pPr marL="0" indent="0" algn="l">
              <a:lnSpc>
                <a:spcPct val="150000"/>
              </a:lnSpc>
              <a:buFont typeface="Wingdings" panose="05000000000000000000" charset="0"/>
              <a:buNone/>
            </a:pPr>
            <a:r>
              <a:rPr kumimoji="1" lang="zh-CN" altLang="en-US"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a:t>
            </a:r>
            <a:r>
              <a:rPr kumimoji="1" lang="zh-CN" altLang="en-US" b="1" dirty="0">
                <a:solidFill>
                  <a:srgbClr val="FF0000"/>
                </a:solidFill>
                <a:latin typeface="微软雅黑" panose="020B0503020204020204" pitchFamily="34" charset="-122"/>
                <a:ea typeface="微软雅黑" panose="020B0503020204020204" pitchFamily="34" charset="-122"/>
                <a:sym typeface="+mn-ea"/>
              </a:rPr>
              <a:t>《关于开展</a:t>
            </a:r>
            <a:r>
              <a:rPr kumimoji="1" lang="en-US" altLang="zh-CN" b="1" dirty="0">
                <a:solidFill>
                  <a:srgbClr val="FF0000"/>
                </a:solidFill>
                <a:latin typeface="微软雅黑" panose="020B0503020204020204" pitchFamily="34" charset="-122"/>
                <a:ea typeface="微软雅黑" panose="020B0503020204020204" pitchFamily="34" charset="-122"/>
                <a:sym typeface="+mn-ea"/>
              </a:rPr>
              <a:t>“</a:t>
            </a:r>
            <a:r>
              <a:rPr kumimoji="1" lang="zh-CN" altLang="en-US" b="1" dirty="0">
                <a:solidFill>
                  <a:srgbClr val="FF0000"/>
                </a:solidFill>
                <a:latin typeface="微软雅黑" panose="020B0503020204020204" pitchFamily="34" charset="-122"/>
                <a:ea typeface="微软雅黑" panose="020B0503020204020204" pitchFamily="34" charset="-122"/>
                <a:sym typeface="+mn-ea"/>
              </a:rPr>
              <a:t>双一流</a:t>
            </a:r>
            <a:r>
              <a:rPr kumimoji="1" lang="en-US" altLang="zh-CN" b="1" dirty="0">
                <a:solidFill>
                  <a:srgbClr val="FF0000"/>
                </a:solidFill>
                <a:latin typeface="微软雅黑" panose="020B0503020204020204" pitchFamily="34" charset="-122"/>
                <a:ea typeface="微软雅黑" panose="020B0503020204020204" pitchFamily="34" charset="-122"/>
                <a:sym typeface="+mn-ea"/>
              </a:rPr>
              <a:t>”</a:t>
            </a:r>
            <a:r>
              <a:rPr kumimoji="1" lang="zh-CN" altLang="en-US" b="1" dirty="0">
                <a:solidFill>
                  <a:srgbClr val="FF0000"/>
                </a:solidFill>
                <a:latin typeface="微软雅黑" panose="020B0503020204020204" pitchFamily="34" charset="-122"/>
                <a:ea typeface="微软雅黑" panose="020B0503020204020204" pitchFamily="34" charset="-122"/>
                <a:sym typeface="+mn-ea"/>
              </a:rPr>
              <a:t>建设中期自评工作的通知》  </a:t>
            </a:r>
            <a:r>
              <a:rPr kumimoji="1" lang="en-US" altLang="zh-CN" b="1" dirty="0">
                <a:solidFill>
                  <a:srgbClr val="FF0000"/>
                </a:solidFill>
                <a:latin typeface="微软雅黑" panose="020B0503020204020204" pitchFamily="34" charset="-122"/>
                <a:ea typeface="微软雅黑" panose="020B0503020204020204" pitchFamily="34" charset="-122"/>
                <a:sym typeface="+mn-ea"/>
              </a:rPr>
              <a:t>(</a:t>
            </a:r>
            <a:r>
              <a:rPr kumimoji="1" lang="zh-CN" altLang="en-US" b="1" dirty="0">
                <a:solidFill>
                  <a:srgbClr val="FF0000"/>
                </a:solidFill>
                <a:latin typeface="微软雅黑" panose="020B0503020204020204" pitchFamily="34" charset="-122"/>
                <a:ea typeface="微软雅黑" panose="020B0503020204020204" pitchFamily="34" charset="-122"/>
                <a:sym typeface="+mn-ea"/>
              </a:rPr>
              <a:t>教育部 </a:t>
            </a:r>
            <a:r>
              <a:rPr kumimoji="1" lang="en-US" altLang="zh-CN" b="1" dirty="0">
                <a:solidFill>
                  <a:srgbClr val="FF0000"/>
                </a:solidFill>
                <a:latin typeface="微软雅黑" panose="020B0503020204020204" pitchFamily="34" charset="-122"/>
                <a:ea typeface="微软雅黑" panose="020B0503020204020204" pitchFamily="34" charset="-122"/>
                <a:sym typeface="+mn-ea"/>
              </a:rPr>
              <a:t>2019.05</a:t>
            </a:r>
            <a:r>
              <a:rPr kumimoji="1" lang="zh-CN" altLang="en-US" b="1" dirty="0">
                <a:solidFill>
                  <a:srgbClr val="FF0000"/>
                </a:solidFill>
                <a:latin typeface="微软雅黑" panose="020B0503020204020204" pitchFamily="34" charset="-122"/>
                <a:ea typeface="微软雅黑" panose="020B0503020204020204" pitchFamily="34" charset="-122"/>
                <a:sym typeface="+mn-ea"/>
              </a:rPr>
              <a:t>）</a:t>
            </a:r>
            <a:endParaRPr kumimoji="1" lang="zh-CN" altLang="en-US" b="1" dirty="0">
              <a:solidFill>
                <a:srgbClr val="000066"/>
              </a:solidFill>
              <a:latin typeface="微软雅黑" panose="020B0503020204020204" pitchFamily="34" charset="-122"/>
              <a:ea typeface="微软雅黑" panose="020B0503020204020204" pitchFamily="34" charset="-122"/>
              <a:sym typeface="+mn-ea"/>
            </a:endParaRPr>
          </a:p>
          <a:p>
            <a:pPr marL="457200" indent="-457200" algn="l" latinLnBrk="0">
              <a:lnSpc>
                <a:spcPct val="150000"/>
              </a:lnSpc>
              <a:spcBef>
                <a:spcPts val="1200"/>
              </a:spcBef>
              <a:buFont typeface="Wingdings" panose="05000000000000000000" charset="0"/>
              <a:buChar char="n"/>
            </a:pPr>
            <a:r>
              <a:rPr kumimoji="1" lang="zh-CN" altLang="en-US" sz="2400" b="1" dirty="0" smtClean="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sym typeface="+mn-ea"/>
              </a:rPr>
              <a:t>第五轮一级学科评估已经启动</a:t>
            </a:r>
            <a:endParaRPr kumimoji="1" lang="en-US" altLang="zh-CN" sz="2400" b="1" dirty="0" smtClean="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457200" indent="-457200" algn="l" latinLnBrk="0">
              <a:lnSpc>
                <a:spcPct val="150000"/>
              </a:lnSpc>
              <a:spcBef>
                <a:spcPts val="1200"/>
              </a:spcBef>
            </a:pPr>
            <a:endParaRPr kumimoji="1" lang="zh-CN" altLang="en-US" sz="2400" b="1" dirty="0" smtClean="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sym typeface="+mn-ea"/>
            </a:endParaRPr>
          </a:p>
          <a:p>
            <a:pPr marL="0" indent="0" algn="l">
              <a:lnSpc>
                <a:spcPct val="150000"/>
              </a:lnSpc>
              <a:buFont typeface="Wingdings" panose="05000000000000000000" charset="0"/>
              <a:buNone/>
            </a:pPr>
            <a:r>
              <a:rPr kumimoji="1" lang="zh-CN" altLang="en-US" b="1" dirty="0" smtClean="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a:t>
            </a:r>
            <a:endParaRPr kumimoji="1" lang="en-US" altLang="zh-CN" sz="2400"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endParaRPr>
          </a:p>
        </p:txBody>
      </p:sp>
      <p:sp>
        <p:nvSpPr>
          <p:cNvPr id="4" name="矩形 3"/>
          <p:cNvSpPr/>
          <p:nvPr/>
        </p:nvSpPr>
        <p:spPr>
          <a:xfrm>
            <a:off x="928662" y="3555525"/>
            <a:ext cx="7643866" cy="923330"/>
          </a:xfrm>
          <a:prstGeom prst="rect">
            <a:avLst/>
          </a:prstGeom>
        </p:spPr>
        <p:txBody>
          <a:bodyPr wrap="square">
            <a:spAutoFit/>
          </a:bodyPr>
          <a:lstStyle/>
          <a:p>
            <a:pPr>
              <a:lnSpc>
                <a:spcPct val="150000"/>
              </a:lnSpc>
            </a:pPr>
            <a:r>
              <a:rPr lang="zh-CN" altLang="en-US" b="1" dirty="0" smtClean="0">
                <a:solidFill>
                  <a:srgbClr val="FF0000"/>
                </a:solidFill>
                <a:latin typeface="微软雅黑" pitchFamily="34" charset="-122"/>
                <a:ea typeface="微软雅黑" pitchFamily="34" charset="-122"/>
              </a:rPr>
              <a:t>     全国第五轮学科评估工作将于</a:t>
            </a:r>
            <a:r>
              <a:rPr lang="en-US" altLang="zh-CN" b="1" dirty="0" smtClean="0">
                <a:solidFill>
                  <a:srgbClr val="FF0000"/>
                </a:solidFill>
                <a:latin typeface="微软雅黑" pitchFamily="34" charset="-122"/>
                <a:ea typeface="微软雅黑" pitchFamily="34" charset="-122"/>
              </a:rPr>
              <a:t>2019</a:t>
            </a:r>
            <a:r>
              <a:rPr lang="zh-CN" altLang="en-US" b="1" dirty="0" smtClean="0">
                <a:solidFill>
                  <a:srgbClr val="FF0000"/>
                </a:solidFill>
                <a:latin typeface="微软雅黑" pitchFamily="34" charset="-122"/>
                <a:ea typeface="微软雅黑" pitchFamily="34" charset="-122"/>
              </a:rPr>
              <a:t>－</a:t>
            </a:r>
            <a:r>
              <a:rPr lang="en-US" altLang="zh-CN" b="1" dirty="0" smtClean="0">
                <a:solidFill>
                  <a:srgbClr val="FF0000"/>
                </a:solidFill>
                <a:latin typeface="微软雅黑" pitchFamily="34" charset="-122"/>
                <a:ea typeface="微软雅黑" pitchFamily="34" charset="-122"/>
              </a:rPr>
              <a:t>2020</a:t>
            </a:r>
            <a:r>
              <a:rPr lang="zh-CN" altLang="en-US" b="1" dirty="0" smtClean="0">
                <a:solidFill>
                  <a:srgbClr val="FF0000"/>
                </a:solidFill>
                <a:latin typeface="微软雅黑" pitchFamily="34" charset="-122"/>
                <a:ea typeface="微软雅黑" pitchFamily="34" charset="-122"/>
              </a:rPr>
              <a:t>年开展。本次评估将对申报学校</a:t>
            </a:r>
            <a:r>
              <a:rPr lang="en-US" altLang="zh-CN" b="1" dirty="0" smtClean="0">
                <a:solidFill>
                  <a:srgbClr val="FF0000"/>
                </a:solidFill>
                <a:latin typeface="微软雅黑" pitchFamily="34" charset="-122"/>
                <a:ea typeface="微软雅黑" pitchFamily="34" charset="-122"/>
              </a:rPr>
              <a:t>2016-2019</a:t>
            </a:r>
            <a:r>
              <a:rPr lang="zh-CN" altLang="en-US" b="1" dirty="0" smtClean="0">
                <a:solidFill>
                  <a:srgbClr val="FF0000"/>
                </a:solidFill>
                <a:latin typeface="微软雅黑" pitchFamily="34" charset="-122"/>
                <a:ea typeface="微软雅黑" pitchFamily="34" charset="-122"/>
              </a:rPr>
              <a:t>年期间学科建设成效进行全面检验。</a:t>
            </a:r>
            <a:endParaRPr lang="zh-CN" altLang="en-US" b="1" dirty="0">
              <a:solidFill>
                <a:srgbClr val="FF0000"/>
              </a:solidFill>
              <a:latin typeface="微软雅黑" pitchFamily="34" charset="-122"/>
              <a:ea typeface="微软雅黑" pitchFamily="34" charset="-122"/>
            </a:endParaRPr>
          </a:p>
        </p:txBody>
      </p:sp>
      <p:sp>
        <p:nvSpPr>
          <p:cNvPr id="5" name="矩形 4"/>
          <p:cNvSpPr/>
          <p:nvPr/>
        </p:nvSpPr>
        <p:spPr>
          <a:xfrm>
            <a:off x="2267744" y="124272"/>
            <a:ext cx="5743540" cy="461665"/>
          </a:xfrm>
          <a:prstGeom prst="rect">
            <a:avLst/>
          </a:prstGeom>
        </p:spPr>
        <p:txBody>
          <a:bodyPr wrap="square">
            <a:spAutoFit/>
          </a:bodyPr>
          <a:lstStyle/>
          <a:p>
            <a:pPr algn="ct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五、 任重而</a:t>
            </a:r>
            <a:r>
              <a:rPr lang="zh-CN" altLang="en-US" sz="2400" b="1" dirty="0" smtClean="0">
                <a:solidFill>
                  <a:schemeClr val="accent1">
                    <a:lumMod val="75000"/>
                  </a:schemeClr>
                </a:solidFill>
                <a:latin typeface="微软雅黑" panose="020B0503020204020204" pitchFamily="34" charset="-122"/>
                <a:ea typeface="微软雅黑" panose="020B0503020204020204" pitchFamily="34" charset="-122"/>
              </a:rPr>
              <a:t>道远   让我们一起努力</a:t>
            </a:r>
            <a:endParaRPr lang="zh-CN" altLang="en-US" sz="2400"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500166" y="0"/>
            <a:ext cx="6562682" cy="368300"/>
          </a:xfrm>
          <a:prstGeom prst="rect">
            <a:avLst/>
          </a:prstGeom>
          <a:noFill/>
          <a:ln w="9525" algn="ctr">
            <a:noFill/>
            <a:miter lim="800000"/>
          </a:ln>
          <a:effectLst/>
        </p:spPr>
        <p:txBody>
          <a:bodyPr>
            <a:spAutoFit/>
          </a:bodyPr>
          <a:lstStyle/>
          <a:p>
            <a:pPr algn="ctr" eaLnBrk="1" hangingPunct="1">
              <a:spcBef>
                <a:spcPct val="50000"/>
              </a:spcBef>
              <a:defRPr/>
            </a:pPr>
            <a:r>
              <a:rPr kumimoji="1" lang="zh-CN" altLang="en-US" sz="1800">
                <a:effectLst>
                  <a:outerShdw blurRad="38100" dist="38100" dir="2700000" algn="tl">
                    <a:srgbClr val="C0C0C0"/>
                  </a:outerShdw>
                </a:effectLst>
                <a:latin typeface="华文新魏" panose="02010800040101010101" pitchFamily="2" charset="-122"/>
                <a:ea typeface="华文新魏" panose="02010800040101010101" pitchFamily="2" charset="-122"/>
                <a:sym typeface="+mn-ea"/>
              </a:rPr>
              <a:t>                            </a:t>
            </a:r>
            <a:endParaRPr kumimoji="1" lang="zh-CN" altLang="en-US" sz="1800">
              <a:solidFill>
                <a:srgbClr val="3366FF"/>
              </a:solidFill>
              <a:effectLst>
                <a:outerShdw blurRad="38100" dist="38100" dir="2700000" algn="tl">
                  <a:srgbClr val="C0C0C0"/>
                </a:outerShdw>
              </a:effectLst>
              <a:latin typeface="黑体" panose="02010609060101010101" pitchFamily="49" charset="-122"/>
              <a:ea typeface="黑体" panose="02010609060101010101" pitchFamily="49" charset="-122"/>
              <a:sym typeface="+mn-ea"/>
            </a:endParaRPr>
          </a:p>
        </p:txBody>
      </p:sp>
      <p:sp>
        <p:nvSpPr>
          <p:cNvPr id="4" name="Text Box 3"/>
          <p:cNvSpPr txBox="1">
            <a:spLocks noChangeArrowheads="1"/>
          </p:cNvSpPr>
          <p:nvPr/>
        </p:nvSpPr>
        <p:spPr bwMode="auto">
          <a:xfrm>
            <a:off x="1717330" y="54005"/>
            <a:ext cx="6815110" cy="646331"/>
          </a:xfrm>
          <a:prstGeom prst="rect">
            <a:avLst/>
          </a:prstGeom>
          <a:noFill/>
          <a:ln w="9525">
            <a:noFill/>
            <a:miter lim="800000"/>
          </a:ln>
          <a:effectLst/>
        </p:spPr>
        <p:txBody>
          <a:bodyPr wrap="square">
            <a:spAutoFit/>
          </a:bodyPr>
          <a:lstStyle/>
          <a:p>
            <a:pPr algn="just" eaLnBrk="1" hangingPunct="1">
              <a:lnSpc>
                <a:spcPct val="150000"/>
              </a:lnSpc>
              <a:buClr>
                <a:srgbClr val="000066"/>
              </a:buClr>
              <a:defRPr/>
            </a:pPr>
            <a:r>
              <a:rPr kumimoji="1" lang="en-US" altLang="zh-CN" sz="2400" b="1" dirty="0" smtClean="0">
                <a:solidFill>
                  <a:srgbClr val="000066"/>
                </a:solidFill>
                <a:effectLst>
                  <a:outerShdw blurRad="38100" dist="38100" dir="2700000" algn="tl">
                    <a:srgbClr val="000000">
                      <a:alpha val="43137"/>
                    </a:srgbClr>
                  </a:outerShdw>
                </a:effectLst>
                <a:latin typeface="微软雅黑" pitchFamily="34" charset="-122"/>
                <a:ea typeface="微软雅黑" pitchFamily="34" charset="-122"/>
                <a:sym typeface="+mn-ea"/>
              </a:rPr>
              <a:t>5</a:t>
            </a:r>
            <a:r>
              <a:rPr kumimoji="1" lang="en-US" altLang="zh-CN" sz="2400" b="1" dirty="0" smtClean="0">
                <a:solidFill>
                  <a:srgbClr val="000066"/>
                </a:solidFill>
                <a:effectLst>
                  <a:outerShdw blurRad="38100" dist="38100" dir="2700000" algn="tl">
                    <a:srgbClr val="000000">
                      <a:alpha val="43137"/>
                    </a:srgbClr>
                  </a:outerShdw>
                </a:effectLst>
                <a:latin typeface="微软雅黑" pitchFamily="34" charset="-122"/>
                <a:ea typeface="微软雅黑" pitchFamily="34" charset="-122"/>
                <a:sym typeface="+mn-ea"/>
              </a:rPr>
              <a:t>.1  </a:t>
            </a:r>
            <a:r>
              <a:rPr kumimoji="1" lang="zh-CN" altLang="en-US" sz="2400" b="1" dirty="0" smtClean="0">
                <a:solidFill>
                  <a:srgbClr val="000066"/>
                </a:solidFill>
                <a:effectLst/>
                <a:latin typeface="微软雅黑" pitchFamily="34" charset="-122"/>
                <a:ea typeface="微软雅黑" pitchFamily="34" charset="-122"/>
                <a:cs typeface="Times New Roman" panose="02020603050405020304" pitchFamily="18" charset="0"/>
                <a:sym typeface="+mn-ea"/>
              </a:rPr>
              <a:t>国家</a:t>
            </a:r>
            <a:r>
              <a:rPr kumimoji="1" lang="zh-CN" altLang="en-US" sz="2400" b="1" dirty="0">
                <a:solidFill>
                  <a:srgbClr val="000066"/>
                </a:solidFill>
                <a:effectLst/>
                <a:latin typeface="微软雅黑" pitchFamily="34" charset="-122"/>
                <a:ea typeface="微软雅黑" pitchFamily="34" charset="-122"/>
                <a:cs typeface="Times New Roman" panose="02020603050405020304" pitchFamily="18" charset="0"/>
                <a:sym typeface="+mn-ea"/>
              </a:rPr>
              <a:t>关于“双一流”建设中期评估的要求</a:t>
            </a:r>
            <a:endParaRPr kumimoji="1" lang="zh-CN" altLang="en-US" sz="2400" b="1" dirty="0">
              <a:solidFill>
                <a:srgbClr val="000066"/>
              </a:solidFill>
              <a:effectLst/>
              <a:latin typeface="微软雅黑" pitchFamily="34" charset="-122"/>
              <a:ea typeface="微软雅黑" pitchFamily="34" charset="-122"/>
              <a:sym typeface="+mn-ea"/>
            </a:endParaRPr>
          </a:p>
        </p:txBody>
      </p:sp>
      <p:sp>
        <p:nvSpPr>
          <p:cNvPr id="5" name="Text Box 3"/>
          <p:cNvSpPr txBox="1">
            <a:spLocks noChangeArrowheads="1"/>
          </p:cNvSpPr>
          <p:nvPr/>
        </p:nvSpPr>
        <p:spPr bwMode="auto">
          <a:xfrm>
            <a:off x="914400" y="1202055"/>
            <a:ext cx="7539355" cy="1705403"/>
          </a:xfrm>
          <a:prstGeom prst="rect">
            <a:avLst/>
          </a:prstGeom>
          <a:noFill/>
          <a:ln w="9525">
            <a:noFill/>
            <a:miter lim="800000"/>
          </a:ln>
          <a:effectLst/>
        </p:spPr>
        <p:txBody>
          <a:bodyPr wrap="square">
            <a:spAutoFit/>
          </a:bodyPr>
          <a:lstStyle/>
          <a:p>
            <a:pPr marL="0" indent="0" algn="just" eaLnBrk="1" latinLnBrk="0" hangingPunct="1">
              <a:lnSpc>
                <a:spcPct val="150000"/>
              </a:lnSpc>
              <a:spcBef>
                <a:spcPts val="600"/>
              </a:spcBef>
              <a:buClr>
                <a:srgbClr val="C00000"/>
              </a:buClr>
              <a:buSzPct val="90000"/>
              <a:buFont typeface="Wingdings" panose="05000000000000000000" charset="0"/>
              <a:buNone/>
              <a:defRPr/>
            </a:pPr>
            <a:r>
              <a:rPr kumimoji="1" lang="en-US" altLang="zh-CN" dirty="0">
                <a:latin typeface="微软雅黑" pitchFamily="34" charset="-122"/>
                <a:ea typeface="微软雅黑" pitchFamily="34" charset="-122"/>
                <a:cs typeface="Times New Roman" panose="02020603050405020304" pitchFamily="18" charset="0"/>
                <a:sym typeface="+mn-ea"/>
              </a:rPr>
              <a:t>        </a:t>
            </a:r>
            <a:r>
              <a:rPr kumimoji="1" lang="zh-CN" altLang="en-US" dirty="0">
                <a:latin typeface="微软雅黑" pitchFamily="34" charset="-122"/>
                <a:ea typeface="微软雅黑" pitchFamily="34" charset="-122"/>
                <a:cs typeface="Times New Roman" panose="02020603050405020304" pitchFamily="18" charset="0"/>
                <a:sym typeface="+mn-ea"/>
              </a:rPr>
              <a:t>以习近平新时代中国特色社会主义思想为指导，深入贯彻落实党的十九大精神和全国教育大会精神，</a:t>
            </a:r>
            <a:r>
              <a:rPr kumimoji="1" lang="zh-CN" altLang="en-US" b="1" dirty="0">
                <a:solidFill>
                  <a:srgbClr val="FF0000"/>
                </a:solidFill>
                <a:effectLst/>
                <a:latin typeface="微软雅黑" pitchFamily="34" charset="-122"/>
                <a:ea typeface="微软雅黑" pitchFamily="34" charset="-122"/>
                <a:cs typeface="Times New Roman" panose="02020603050405020304" pitchFamily="18" charset="0"/>
                <a:sym typeface="+mn-ea"/>
              </a:rPr>
              <a:t>以中国特色世界一流为核心，以立德树人成效为根本标准，</a:t>
            </a:r>
            <a:r>
              <a:rPr kumimoji="1" lang="zh-CN" altLang="en-US" b="1" dirty="0">
                <a:effectLst/>
                <a:latin typeface="微软雅黑" pitchFamily="34" charset="-122"/>
                <a:ea typeface="微软雅黑" pitchFamily="34" charset="-122"/>
                <a:cs typeface="Times New Roman" panose="02020603050405020304" pitchFamily="18" charset="0"/>
                <a:sym typeface="+mn-ea"/>
              </a:rPr>
              <a:t>紧紧围绕培养社会主义建设者和接班人的根本任务，推动</a:t>
            </a:r>
            <a:r>
              <a:rPr kumimoji="1" lang="en-US" altLang="zh-CN" b="1" dirty="0">
                <a:effectLst/>
                <a:latin typeface="微软雅黑" pitchFamily="34" charset="-122"/>
                <a:ea typeface="微软雅黑" pitchFamily="34" charset="-122"/>
                <a:cs typeface="Times New Roman" panose="02020603050405020304" pitchFamily="18" charset="0"/>
                <a:sym typeface="+mn-ea"/>
              </a:rPr>
              <a:t>“</a:t>
            </a:r>
            <a:r>
              <a:rPr kumimoji="1" lang="zh-CN" altLang="en-US" b="1" dirty="0">
                <a:effectLst/>
                <a:latin typeface="微软雅黑" pitchFamily="34" charset="-122"/>
                <a:ea typeface="微软雅黑" pitchFamily="34" charset="-122"/>
                <a:cs typeface="Times New Roman" panose="02020603050405020304" pitchFamily="18" charset="0"/>
                <a:sym typeface="+mn-ea"/>
              </a:rPr>
              <a:t>双一流</a:t>
            </a:r>
            <a:r>
              <a:rPr kumimoji="1" lang="en-US" altLang="zh-CN" b="1" dirty="0">
                <a:effectLst/>
                <a:latin typeface="微软雅黑" pitchFamily="34" charset="-122"/>
                <a:ea typeface="微软雅黑" pitchFamily="34" charset="-122"/>
                <a:cs typeface="Times New Roman" panose="02020603050405020304" pitchFamily="18" charset="0"/>
                <a:sym typeface="+mn-ea"/>
              </a:rPr>
              <a:t>”</a:t>
            </a:r>
            <a:r>
              <a:rPr kumimoji="1" lang="zh-CN" altLang="en-US" b="1" dirty="0">
                <a:effectLst/>
                <a:latin typeface="微软雅黑" pitchFamily="34" charset="-122"/>
                <a:ea typeface="微软雅黑" pitchFamily="34" charset="-122"/>
                <a:cs typeface="Times New Roman" panose="02020603050405020304" pitchFamily="18" charset="0"/>
                <a:sym typeface="+mn-ea"/>
              </a:rPr>
              <a:t>加快建设、特色建设、高质量建设</a:t>
            </a:r>
          </a:p>
        </p:txBody>
      </p:sp>
      <p:sp>
        <p:nvSpPr>
          <p:cNvPr id="6" name="Text Box 3"/>
          <p:cNvSpPr txBox="1">
            <a:spLocks noChangeArrowheads="1"/>
          </p:cNvSpPr>
          <p:nvPr/>
        </p:nvSpPr>
        <p:spPr bwMode="auto">
          <a:xfrm>
            <a:off x="754688" y="721422"/>
            <a:ext cx="5212491" cy="499624"/>
          </a:xfrm>
          <a:prstGeom prst="rect">
            <a:avLst/>
          </a:prstGeom>
          <a:noFill/>
          <a:ln w="9525">
            <a:noFill/>
            <a:miter lim="800000"/>
          </a:ln>
          <a:effectLst/>
        </p:spPr>
        <p:txBody>
          <a:bodyPr wrap="square">
            <a:spAutoFit/>
          </a:bodyPr>
          <a:lstStyle/>
          <a:p>
            <a:pPr marL="0" indent="0" algn="just" eaLnBrk="1" hangingPunct="1">
              <a:lnSpc>
                <a:spcPct val="150000"/>
              </a:lnSpc>
              <a:buClr>
                <a:srgbClr val="C00000"/>
              </a:buClr>
              <a:buFont typeface="Wingdings" panose="05000000000000000000" charset="0"/>
              <a:buNone/>
              <a:defRPr/>
            </a:pPr>
            <a:r>
              <a:rPr kumimoji="1" lang="zh-CN" altLang="en-US" sz="2000" b="1" dirty="0">
                <a:solidFill>
                  <a:srgbClr val="FF0000"/>
                </a:solidFill>
                <a:latin typeface="微软雅黑" pitchFamily="34" charset="-122"/>
                <a:ea typeface="微软雅黑" pitchFamily="34" charset="-122"/>
                <a:sym typeface="+mn-ea"/>
              </a:rPr>
              <a:t>（一）总体要求</a:t>
            </a:r>
          </a:p>
        </p:txBody>
      </p:sp>
      <p:sp>
        <p:nvSpPr>
          <p:cNvPr id="7" name="Text Box 3"/>
          <p:cNvSpPr txBox="1">
            <a:spLocks noChangeArrowheads="1"/>
          </p:cNvSpPr>
          <p:nvPr/>
        </p:nvSpPr>
        <p:spPr bwMode="auto">
          <a:xfrm>
            <a:off x="914400" y="3157391"/>
            <a:ext cx="7538720" cy="1705403"/>
          </a:xfrm>
          <a:prstGeom prst="rect">
            <a:avLst/>
          </a:prstGeom>
          <a:noFill/>
          <a:ln w="9525">
            <a:noFill/>
            <a:miter lim="800000"/>
          </a:ln>
          <a:effectLst/>
        </p:spPr>
        <p:txBody>
          <a:bodyPr wrap="square">
            <a:spAutoFit/>
          </a:bodyPr>
          <a:lstStyle/>
          <a:p>
            <a:pPr marL="0" indent="0" algn="just" eaLnBrk="1" latinLnBrk="0" hangingPunct="1">
              <a:lnSpc>
                <a:spcPct val="150000"/>
              </a:lnSpc>
              <a:spcBef>
                <a:spcPts val="600"/>
              </a:spcBef>
              <a:buClr>
                <a:srgbClr val="C00000"/>
              </a:buClr>
              <a:buSzPct val="90000"/>
              <a:buFont typeface="Wingdings" panose="05000000000000000000" charset="0"/>
              <a:buNone/>
              <a:defRPr/>
            </a:pPr>
            <a:r>
              <a:rPr kumimoji="1" lang="en-US" altLang="zh-CN" b="1" dirty="0">
                <a:latin typeface="微软雅黑" pitchFamily="34" charset="-122"/>
                <a:ea typeface="微软雅黑" pitchFamily="34" charset="-122"/>
                <a:cs typeface="Times New Roman" panose="02020603050405020304" pitchFamily="18" charset="0"/>
                <a:sym typeface="+mn-ea"/>
              </a:rPr>
              <a:t>        </a:t>
            </a:r>
            <a:r>
              <a:rPr kumimoji="1" lang="zh-CN" altLang="en-US" b="1" dirty="0">
                <a:latin typeface="微软雅黑" pitchFamily="34" charset="-122"/>
                <a:ea typeface="微软雅黑" pitchFamily="34" charset="-122"/>
                <a:cs typeface="Times New Roman" panose="02020603050405020304" pitchFamily="18" charset="0"/>
                <a:sym typeface="+mn-ea"/>
              </a:rPr>
              <a:t>各单位、各校要</a:t>
            </a:r>
            <a:r>
              <a:rPr kumimoji="1" lang="zh-CN" altLang="en-US" b="1" dirty="0">
                <a:solidFill>
                  <a:srgbClr val="FF0000"/>
                </a:solidFill>
                <a:latin typeface="微软雅黑" pitchFamily="34" charset="-122"/>
                <a:ea typeface="微软雅黑" pitchFamily="34" charset="-122"/>
                <a:cs typeface="Times New Roman" panose="02020603050405020304" pitchFamily="18" charset="0"/>
                <a:sym typeface="+mn-ea"/>
              </a:rPr>
              <a:t>从服务国家发展战略出发</a:t>
            </a:r>
            <a:r>
              <a:rPr kumimoji="1" lang="zh-CN" altLang="en-US" b="1" dirty="0">
                <a:latin typeface="微软雅黑" pitchFamily="34" charset="-122"/>
                <a:ea typeface="微软雅黑" pitchFamily="34" charset="-122"/>
                <a:cs typeface="Times New Roman" panose="02020603050405020304" pitchFamily="18" charset="0"/>
                <a:sym typeface="+mn-ea"/>
              </a:rPr>
              <a:t>，本着对事业高度负责的态度，认真组织中期自评工作，</a:t>
            </a:r>
            <a:r>
              <a:rPr kumimoji="1" lang="zh-CN" altLang="en-US" b="1" dirty="0">
                <a:solidFill>
                  <a:srgbClr val="FF0000"/>
                </a:solidFill>
                <a:latin typeface="微软雅黑" pitchFamily="34" charset="-122"/>
                <a:ea typeface="微软雅黑" pitchFamily="34" charset="-122"/>
                <a:cs typeface="Times New Roman" panose="02020603050405020304" pitchFamily="18" charset="0"/>
                <a:sym typeface="+mn-ea"/>
              </a:rPr>
              <a:t>以评促建</a:t>
            </a:r>
            <a:r>
              <a:rPr kumimoji="1" lang="zh-CN" altLang="en-US" b="1" dirty="0">
                <a:latin typeface="微软雅黑" pitchFamily="34" charset="-122"/>
                <a:ea typeface="微软雅黑" pitchFamily="34" charset="-122"/>
                <a:cs typeface="Times New Roman" panose="02020603050405020304" pitchFamily="18" charset="0"/>
                <a:sym typeface="+mn-ea"/>
              </a:rPr>
              <a:t>，客观检视建设过程，对评估发现的问题，提出有针对性改进措施，</a:t>
            </a:r>
            <a:r>
              <a:rPr kumimoji="1" lang="zh-CN" altLang="en-US" b="1" dirty="0">
                <a:solidFill>
                  <a:srgbClr val="FF0000"/>
                </a:solidFill>
                <a:latin typeface="微软雅黑" pitchFamily="34" charset="-122"/>
                <a:ea typeface="微软雅黑" pitchFamily="34" charset="-122"/>
                <a:cs typeface="Times New Roman" panose="02020603050405020304" pitchFamily="18" charset="0"/>
                <a:sym typeface="+mn-ea"/>
              </a:rPr>
              <a:t>统筹整体建设和学科建设</a:t>
            </a:r>
            <a:r>
              <a:rPr kumimoji="1" lang="zh-CN" altLang="en-US" b="1" dirty="0">
                <a:latin typeface="微软雅黑" pitchFamily="34" charset="-122"/>
                <a:ea typeface="微软雅黑" pitchFamily="34" charset="-122"/>
                <a:cs typeface="Times New Roman" panose="02020603050405020304" pitchFamily="18" charset="0"/>
                <a:sym typeface="+mn-ea"/>
              </a:rPr>
              <a:t>，加快发展，力戒形式主义</a:t>
            </a:r>
            <a:endParaRPr kumimoji="1" lang="zh-CN" altLang="en-US" b="1" dirty="0">
              <a:effectLst/>
              <a:latin typeface="微软雅黑" pitchFamily="34" charset="-122"/>
              <a:ea typeface="微软雅黑" pitchFamily="34" charset="-122"/>
              <a:cs typeface="Times New Roman" panose="02020603050405020304" pitchFamily="18" charset="0"/>
              <a:sym typeface="+mn-ea"/>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5"/>
          <p:cNvSpPr txBox="1">
            <a:spLocks noChangeArrowheads="1"/>
          </p:cNvSpPr>
          <p:nvPr/>
        </p:nvSpPr>
        <p:spPr bwMode="auto">
          <a:xfrm>
            <a:off x="1438918" y="86931"/>
            <a:ext cx="6562682" cy="368300"/>
          </a:xfrm>
          <a:prstGeom prst="rect">
            <a:avLst/>
          </a:prstGeom>
          <a:noFill/>
          <a:ln w="9525" algn="ctr">
            <a:noFill/>
            <a:miter lim="800000"/>
          </a:ln>
          <a:effectLst/>
        </p:spPr>
        <p:txBody>
          <a:bodyPr>
            <a:spAutoFit/>
          </a:bodyPr>
          <a:lstStyle/>
          <a:p>
            <a:pPr algn="ctr" eaLnBrk="1" hangingPunct="1">
              <a:spcBef>
                <a:spcPct val="50000"/>
              </a:spcBef>
              <a:defRPr/>
            </a:pPr>
            <a:r>
              <a:rPr kumimoji="1" lang="zh-CN" altLang="en-US" sz="1800">
                <a:effectLst>
                  <a:outerShdw blurRad="38100" dist="38100" dir="2700000" algn="tl">
                    <a:srgbClr val="C0C0C0"/>
                  </a:outerShdw>
                </a:effectLst>
                <a:latin typeface="华文新魏" panose="02010800040101010101" pitchFamily="2" charset="-122"/>
                <a:ea typeface="华文新魏" panose="02010800040101010101" pitchFamily="2" charset="-122"/>
                <a:sym typeface="+mn-ea"/>
              </a:rPr>
              <a:t>                            </a:t>
            </a:r>
            <a:endParaRPr kumimoji="1" lang="zh-CN" altLang="en-US" sz="1800">
              <a:solidFill>
                <a:srgbClr val="3366FF"/>
              </a:solidFill>
              <a:effectLst>
                <a:outerShdw blurRad="38100" dist="38100" dir="2700000" algn="tl">
                  <a:srgbClr val="C0C0C0"/>
                </a:outerShdw>
              </a:effectLst>
              <a:latin typeface="黑体" panose="02010609060101010101" pitchFamily="49" charset="-122"/>
              <a:ea typeface="黑体" panose="02010609060101010101" pitchFamily="49" charset="-122"/>
              <a:sym typeface="+mn-ea"/>
            </a:endParaRPr>
          </a:p>
        </p:txBody>
      </p:sp>
      <p:sp>
        <p:nvSpPr>
          <p:cNvPr id="5" name="Text Box 3"/>
          <p:cNvSpPr txBox="1">
            <a:spLocks noChangeArrowheads="1"/>
          </p:cNvSpPr>
          <p:nvPr/>
        </p:nvSpPr>
        <p:spPr bwMode="auto">
          <a:xfrm>
            <a:off x="754688" y="721422"/>
            <a:ext cx="5212491" cy="458908"/>
          </a:xfrm>
          <a:prstGeom prst="rect">
            <a:avLst/>
          </a:prstGeom>
          <a:noFill/>
          <a:ln w="9525">
            <a:noFill/>
            <a:miter lim="800000"/>
          </a:ln>
          <a:effectLst/>
        </p:spPr>
        <p:txBody>
          <a:bodyPr wrap="square">
            <a:spAutoFit/>
          </a:bodyPr>
          <a:lstStyle/>
          <a:p>
            <a:pPr marL="0" indent="0" algn="just" eaLnBrk="1" hangingPunct="1">
              <a:lnSpc>
                <a:spcPct val="150000"/>
              </a:lnSpc>
              <a:buClr>
                <a:srgbClr val="C00000"/>
              </a:buClr>
              <a:buFont typeface="Wingdings" panose="05000000000000000000" charset="0"/>
              <a:buNone/>
              <a:defRPr/>
            </a:pPr>
            <a:r>
              <a:rPr kumimoji="1" lang="zh-CN" altLang="en-US" sz="1800" b="1" dirty="0">
                <a:solidFill>
                  <a:srgbClr val="FF0000"/>
                </a:solidFill>
                <a:latin typeface="微软雅黑" pitchFamily="34" charset="-122"/>
                <a:ea typeface="微软雅黑" pitchFamily="34" charset="-122"/>
                <a:sym typeface="+mn-ea"/>
              </a:rPr>
              <a:t>（二）工作要求</a:t>
            </a:r>
          </a:p>
        </p:txBody>
      </p:sp>
      <p:sp>
        <p:nvSpPr>
          <p:cNvPr id="6" name="Text Box 3"/>
          <p:cNvSpPr txBox="1">
            <a:spLocks noChangeArrowheads="1"/>
          </p:cNvSpPr>
          <p:nvPr/>
        </p:nvSpPr>
        <p:spPr bwMode="auto">
          <a:xfrm>
            <a:off x="878840" y="1237615"/>
            <a:ext cx="7569200" cy="3157403"/>
          </a:xfrm>
          <a:prstGeom prst="rect">
            <a:avLst/>
          </a:prstGeom>
          <a:noFill/>
          <a:ln w="9525">
            <a:noFill/>
            <a:miter lim="800000"/>
          </a:ln>
          <a:effectLst/>
        </p:spPr>
        <p:txBody>
          <a:bodyPr wrap="square">
            <a:spAutoFit/>
          </a:bodyPr>
          <a:lstStyle/>
          <a:p>
            <a:pPr marL="285750" indent="-285750" algn="just" eaLnBrk="1" latinLnBrk="0" hangingPunct="1">
              <a:lnSpc>
                <a:spcPct val="150000"/>
              </a:lnSpc>
              <a:spcBef>
                <a:spcPts val="600"/>
              </a:spcBef>
              <a:buClr>
                <a:srgbClr val="000000"/>
              </a:buClr>
              <a:buSzPct val="90000"/>
              <a:buFont typeface="Wingdings" panose="05000000000000000000" charset="0"/>
              <a:buChar char="p"/>
              <a:defRPr/>
            </a:pPr>
            <a:r>
              <a:rPr kumimoji="1" lang="zh-CN" altLang="en-US" sz="1600" b="1" dirty="0">
                <a:latin typeface="微软雅黑" pitchFamily="34" charset="-122"/>
                <a:ea typeface="微软雅黑" pitchFamily="34" charset="-122"/>
                <a:cs typeface="Times New Roman" panose="02020603050405020304" pitchFamily="18" charset="0"/>
                <a:sym typeface="+mn-ea"/>
              </a:rPr>
              <a:t>中期自评以开展</a:t>
            </a: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自我诊断评估为主</a:t>
            </a:r>
            <a:r>
              <a:rPr kumimoji="1" lang="zh-CN" altLang="en-US" sz="1600" b="1" dirty="0">
                <a:latin typeface="微软雅黑" pitchFamily="34" charset="-122"/>
                <a:ea typeface="微软雅黑" pitchFamily="34" charset="-122"/>
                <a:cs typeface="Times New Roman" panose="02020603050405020304" pitchFamily="18" charset="0"/>
                <a:sym typeface="+mn-ea"/>
              </a:rPr>
              <a:t>，依据本校建设方案进行对照检查，真实准确地反映学校整体建设及建设学科目标、任务的落实完成情况</a:t>
            </a:r>
          </a:p>
          <a:p>
            <a:pPr marL="285750" indent="-285750" algn="just" eaLnBrk="1" latinLnBrk="0" hangingPunct="1">
              <a:lnSpc>
                <a:spcPct val="150000"/>
              </a:lnSpc>
              <a:spcBef>
                <a:spcPts val="600"/>
              </a:spcBef>
              <a:buClr>
                <a:srgbClr val="000000"/>
              </a:buClr>
              <a:buSzPct val="90000"/>
              <a:buFont typeface="Wingdings" panose="05000000000000000000" charset="0"/>
              <a:buChar char="p"/>
              <a:defRPr/>
            </a:pP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以人才培养、创新能力、服务贡献和影响力为核心要素</a:t>
            </a:r>
            <a:r>
              <a:rPr kumimoji="1" lang="zh-CN" altLang="en-US" sz="1600" b="1" dirty="0">
                <a:latin typeface="微软雅黑" pitchFamily="34" charset="-122"/>
                <a:ea typeface="微软雅黑" pitchFamily="34" charset="-122"/>
                <a:cs typeface="Times New Roman" panose="02020603050405020304" pitchFamily="18" charset="0"/>
                <a:sym typeface="+mn-ea"/>
              </a:rPr>
              <a:t>，主观和客观结合，定量与定性相结合，用数据和事实说话，重点考察建设效果与总体方案的</a:t>
            </a: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符合度、</a:t>
            </a:r>
            <a:r>
              <a:rPr kumimoji="1" lang="zh-CN" altLang="en-US" sz="1600" b="1" dirty="0">
                <a:latin typeface="微软雅黑" pitchFamily="34" charset="-122"/>
                <a:ea typeface="微软雅黑" pitchFamily="34" charset="-122"/>
                <a:cs typeface="Times New Roman" panose="02020603050405020304" pitchFamily="18" charset="0"/>
                <a:sym typeface="+mn-ea"/>
              </a:rPr>
              <a:t>建设方案主要目标的</a:t>
            </a: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达成度、</a:t>
            </a:r>
            <a:r>
              <a:rPr kumimoji="1" lang="zh-CN" altLang="en-US" sz="1600" b="1" dirty="0">
                <a:latin typeface="微软雅黑" pitchFamily="34" charset="-122"/>
                <a:ea typeface="微软雅黑" pitchFamily="34" charset="-122"/>
                <a:cs typeface="Times New Roman" panose="02020603050405020304" pitchFamily="18" charset="0"/>
                <a:sym typeface="+mn-ea"/>
              </a:rPr>
              <a:t>高校及学科在第三方评价的</a:t>
            </a: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表现度</a:t>
            </a:r>
            <a:endParaRPr kumimoji="1" lang="zh-CN" altLang="en-US" sz="1600" b="1" dirty="0">
              <a:latin typeface="微软雅黑" pitchFamily="34" charset="-122"/>
              <a:ea typeface="微软雅黑" pitchFamily="34" charset="-122"/>
              <a:cs typeface="Times New Roman" panose="02020603050405020304" pitchFamily="18" charset="0"/>
              <a:sym typeface="+mn-ea"/>
            </a:endParaRPr>
          </a:p>
          <a:p>
            <a:pPr marL="285750" indent="-285750" algn="just" eaLnBrk="1" latinLnBrk="0" hangingPunct="1">
              <a:lnSpc>
                <a:spcPct val="150000"/>
              </a:lnSpc>
              <a:spcBef>
                <a:spcPts val="600"/>
              </a:spcBef>
              <a:buClr>
                <a:srgbClr val="000000"/>
              </a:buClr>
              <a:buSzPct val="90000"/>
              <a:buFont typeface="Wingdings" panose="05000000000000000000" charset="0"/>
              <a:buChar char="p"/>
              <a:defRPr/>
            </a:pPr>
            <a:r>
              <a:rPr kumimoji="1" lang="zh-CN" altLang="en-US" sz="1600" b="1" dirty="0">
                <a:latin typeface="微软雅黑" pitchFamily="34" charset="-122"/>
                <a:ea typeface="微软雅黑" pitchFamily="34" charset="-122"/>
                <a:cs typeface="Times New Roman" panose="02020603050405020304" pitchFamily="18" charset="0"/>
                <a:sym typeface="+mn-ea"/>
              </a:rPr>
              <a:t>既要评估学科建设，也要对学校整体建设成效作出分析判断，围绕核心指标，</a:t>
            </a:r>
            <a:r>
              <a:rPr kumimoji="1" lang="zh-CN" altLang="en-US" sz="1600" b="1" dirty="0">
                <a:solidFill>
                  <a:srgbClr val="FF0000"/>
                </a:solidFill>
                <a:latin typeface="微软雅黑" pitchFamily="34" charset="-122"/>
                <a:ea typeface="微软雅黑" pitchFamily="34" charset="-122"/>
                <a:cs typeface="Times New Roman" panose="02020603050405020304" pitchFamily="18" charset="0"/>
                <a:sym typeface="+mn-ea"/>
              </a:rPr>
              <a:t>认真分析与对标学校及学科的差距、进展，</a:t>
            </a:r>
            <a:r>
              <a:rPr kumimoji="1" lang="zh-CN" altLang="en-US" sz="1600" b="1" dirty="0">
                <a:latin typeface="微软雅黑" pitchFamily="34" charset="-122"/>
                <a:ea typeface="微软雅黑" pitchFamily="34" charset="-122"/>
                <a:cs typeface="Times New Roman" panose="02020603050405020304" pitchFamily="18" charset="0"/>
                <a:sym typeface="+mn-ea"/>
              </a:rPr>
              <a:t>在此基础上，查摆问题、总结经验，明确下一阶段改进的重点任务和要求</a:t>
            </a:r>
            <a:endParaRPr kumimoji="1" lang="zh-CN" altLang="en-US" sz="1600" b="1" dirty="0">
              <a:effectLst/>
              <a:latin typeface="微软雅黑" pitchFamily="34" charset="-122"/>
              <a:ea typeface="微软雅黑" pitchFamily="34" charset="-122"/>
              <a:cs typeface="Times New Roman" panose="02020603050405020304" pitchFamily="18" charset="0"/>
              <a:sym typeface="+mn-ea"/>
            </a:endParaRPr>
          </a:p>
        </p:txBody>
      </p:sp>
      <p:sp>
        <p:nvSpPr>
          <p:cNvPr id="7" name="文本框 7"/>
          <p:cNvSpPr txBox="1"/>
          <p:nvPr/>
        </p:nvSpPr>
        <p:spPr>
          <a:xfrm>
            <a:off x="949325" y="4508500"/>
            <a:ext cx="7694641" cy="646331"/>
          </a:xfrm>
          <a:prstGeom prst="rect">
            <a:avLst/>
          </a:prstGeom>
          <a:noFill/>
          <a:ln w="15875">
            <a:noFill/>
          </a:ln>
        </p:spPr>
        <p:txBody>
          <a:bodyPr wrap="square" rtlCol="0" anchor="t">
            <a:spAutoFit/>
          </a:bodyPr>
          <a:lstStyle/>
          <a:p>
            <a:pPr marL="0" indent="0" eaLnBrk="1" latinLnBrk="0" hangingPunct="1">
              <a:lnSpc>
                <a:spcPct val="100000"/>
              </a:lnSpc>
              <a:buFont typeface="Arial" panose="020B0604020202020204" pitchFamily="34" charset="0"/>
              <a:buNone/>
              <a:defRPr/>
            </a:pPr>
            <a:r>
              <a:rPr lang="zh-CN" altLang="en-US" b="1" dirty="0">
                <a:solidFill>
                  <a:srgbClr val="FF0000"/>
                </a:solidFill>
                <a:latin typeface="微软雅黑" pitchFamily="34" charset="-122"/>
                <a:ea typeface="微软雅黑" pitchFamily="34" charset="-122"/>
              </a:rPr>
              <a:t>教育部将组织</a:t>
            </a: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双一流</a:t>
            </a:r>
            <a:r>
              <a:rPr lang="en-US" altLang="zh-CN" b="1" dirty="0">
                <a:solidFill>
                  <a:srgbClr val="FF0000"/>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建设专家委员会及学科专家，选择部分建设高校进行实地指导</a:t>
            </a:r>
          </a:p>
        </p:txBody>
      </p:sp>
      <p:sp>
        <p:nvSpPr>
          <p:cNvPr id="9" name="Text Box 3"/>
          <p:cNvSpPr txBox="1">
            <a:spLocks noChangeArrowheads="1"/>
          </p:cNvSpPr>
          <p:nvPr/>
        </p:nvSpPr>
        <p:spPr bwMode="auto">
          <a:xfrm>
            <a:off x="1717330" y="54005"/>
            <a:ext cx="6815110" cy="646331"/>
          </a:xfrm>
          <a:prstGeom prst="rect">
            <a:avLst/>
          </a:prstGeom>
          <a:noFill/>
          <a:ln w="9525">
            <a:noFill/>
            <a:miter lim="800000"/>
          </a:ln>
          <a:effectLst/>
        </p:spPr>
        <p:txBody>
          <a:bodyPr wrap="square">
            <a:spAutoFit/>
          </a:bodyPr>
          <a:lstStyle/>
          <a:p>
            <a:pPr algn="just" eaLnBrk="1" hangingPunct="1">
              <a:lnSpc>
                <a:spcPct val="150000"/>
              </a:lnSpc>
              <a:buClr>
                <a:srgbClr val="000066"/>
              </a:buClr>
              <a:defRPr/>
            </a:pPr>
            <a:r>
              <a:rPr kumimoji="1" lang="en-US" altLang="zh-CN" sz="2400" b="1" dirty="0" smtClean="0">
                <a:solidFill>
                  <a:srgbClr val="000066"/>
                </a:solidFill>
                <a:effectLst>
                  <a:outerShdw blurRad="38100" dist="38100" dir="2700000" algn="tl">
                    <a:srgbClr val="000000">
                      <a:alpha val="43137"/>
                    </a:srgbClr>
                  </a:outerShdw>
                </a:effectLst>
                <a:latin typeface="微软雅黑" pitchFamily="34" charset="-122"/>
                <a:ea typeface="微软雅黑" pitchFamily="34" charset="-122"/>
                <a:sym typeface="+mn-ea"/>
              </a:rPr>
              <a:t>5</a:t>
            </a:r>
            <a:r>
              <a:rPr kumimoji="1" lang="en-US" altLang="zh-CN" sz="2400" b="1" dirty="0" smtClean="0">
                <a:solidFill>
                  <a:srgbClr val="000066"/>
                </a:solidFill>
                <a:effectLst>
                  <a:outerShdw blurRad="38100" dist="38100" dir="2700000" algn="tl">
                    <a:srgbClr val="000000">
                      <a:alpha val="43137"/>
                    </a:srgbClr>
                  </a:outerShdw>
                </a:effectLst>
                <a:latin typeface="微软雅黑" pitchFamily="34" charset="-122"/>
                <a:ea typeface="微软雅黑" pitchFamily="34" charset="-122"/>
                <a:sym typeface="+mn-ea"/>
              </a:rPr>
              <a:t>.1  </a:t>
            </a:r>
            <a:r>
              <a:rPr kumimoji="1" lang="zh-CN" altLang="en-US" sz="2400" b="1" dirty="0" smtClean="0">
                <a:solidFill>
                  <a:srgbClr val="000066"/>
                </a:solidFill>
                <a:effectLst/>
                <a:latin typeface="微软雅黑" pitchFamily="34" charset="-122"/>
                <a:ea typeface="微软雅黑" pitchFamily="34" charset="-122"/>
                <a:cs typeface="Times New Roman" panose="02020603050405020304" pitchFamily="18" charset="0"/>
                <a:sym typeface="+mn-ea"/>
              </a:rPr>
              <a:t>国家</a:t>
            </a:r>
            <a:r>
              <a:rPr kumimoji="1" lang="zh-CN" altLang="en-US" sz="2400" b="1" dirty="0">
                <a:solidFill>
                  <a:srgbClr val="000066"/>
                </a:solidFill>
                <a:effectLst/>
                <a:latin typeface="微软雅黑" pitchFamily="34" charset="-122"/>
                <a:ea typeface="微软雅黑" pitchFamily="34" charset="-122"/>
                <a:cs typeface="Times New Roman" panose="02020603050405020304" pitchFamily="18" charset="0"/>
                <a:sym typeface="+mn-ea"/>
              </a:rPr>
              <a:t>关于“双一流”建设中期评估的要求</a:t>
            </a:r>
            <a:endParaRPr kumimoji="1" lang="zh-CN" altLang="en-US" sz="2400" b="1" dirty="0">
              <a:solidFill>
                <a:srgbClr val="000066"/>
              </a:solidFill>
              <a:effectLst/>
              <a:latin typeface="微软雅黑" pitchFamily="34" charset="-122"/>
              <a:ea typeface="微软雅黑" pitchFamily="34" charset="-122"/>
              <a:sym typeface="+mn-ea"/>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58835" y="1923415"/>
            <a:ext cx="7127875" cy="3170099"/>
          </a:xfrm>
          <a:prstGeom prst="rect">
            <a:avLst/>
          </a:prstGeom>
        </p:spPr>
        <p:txBody>
          <a:bodyPr wrap="square">
            <a:spAutoFit/>
          </a:bodyPr>
          <a:lstStyle/>
          <a:p>
            <a:pPr marL="285750" indent="-285750" latinLnBrk="0">
              <a:lnSpc>
                <a:spcPct val="150000"/>
              </a:lnSpc>
              <a:spcBef>
                <a:spcPts val="0"/>
              </a:spcBef>
              <a:spcAft>
                <a:spcPts val="600"/>
              </a:spcAft>
              <a:buFont typeface="Wingdings" panose="05000000000000000000" pitchFamily="2" charset="2"/>
              <a:buChar char="p"/>
            </a:pPr>
            <a:r>
              <a:rPr kumimoji="1" lang="zh-CN" altLang="en-US" sz="2000" b="1" dirty="0">
                <a:solidFill>
                  <a:srgbClr val="FF0000"/>
                </a:solidFill>
                <a:effectLst>
                  <a:outerShdw blurRad="38100" dist="38100" dir="2700000" algn="tl">
                    <a:srgbClr val="C0C0C0"/>
                  </a:outerShdw>
                </a:effectLst>
                <a:latin typeface="微软雅黑" pitchFamily="34" charset="-122"/>
                <a:ea typeface="微软雅黑" pitchFamily="34" charset="-122"/>
              </a:rPr>
              <a:t>评估机构已开展调研工作</a:t>
            </a:r>
            <a:endParaRPr lang="en-US" altLang="zh-CN" sz="2000" b="1" dirty="0">
              <a:solidFill>
                <a:srgbClr val="FF0000"/>
              </a:solidFill>
              <a:latin typeface="微软雅黑" pitchFamily="34" charset="-122"/>
              <a:ea typeface="微软雅黑" pitchFamily="34" charset="-122"/>
            </a:endParaRPr>
          </a:p>
          <a:p>
            <a:pPr marL="555625" lvl="1" indent="-285750">
              <a:lnSpc>
                <a:spcPct val="150000"/>
              </a:lnSpc>
              <a:spcBef>
                <a:spcPts val="0"/>
              </a:spcBef>
              <a:spcAft>
                <a:spcPts val="600"/>
              </a:spcAft>
              <a:buFont typeface="Wingdings" panose="05000000000000000000" pitchFamily="2" charset="2"/>
              <a:buChar char="l"/>
            </a:pPr>
            <a:r>
              <a:rPr lang="zh-CN" altLang="en-US" sz="2000" dirty="0">
                <a:latin typeface="微软雅黑" pitchFamily="34" charset="-122"/>
                <a:ea typeface="微软雅黑" pitchFamily="34" charset="-122"/>
              </a:rPr>
              <a:t>调研问题：人才培养成效评价、教师队伍评价、科研评价、社会贡献评价、问卷调查等方面</a:t>
            </a:r>
            <a:endParaRPr lang="en-US" altLang="zh-CN" sz="2000" dirty="0">
              <a:latin typeface="微软雅黑" pitchFamily="34" charset="-122"/>
              <a:ea typeface="微软雅黑" pitchFamily="34" charset="-122"/>
            </a:endParaRPr>
          </a:p>
          <a:p>
            <a:pPr marL="555625" lvl="1" indent="-285750">
              <a:lnSpc>
                <a:spcPct val="150000"/>
              </a:lnSpc>
              <a:spcBef>
                <a:spcPts val="0"/>
              </a:spcBef>
              <a:spcAft>
                <a:spcPts val="600"/>
              </a:spcAft>
              <a:buFont typeface="Wingdings" panose="05000000000000000000" pitchFamily="2" charset="2"/>
              <a:buChar char="l"/>
            </a:pPr>
            <a:r>
              <a:rPr lang="zh-CN" altLang="en-US" sz="2000" dirty="0">
                <a:latin typeface="微软雅黑" pitchFamily="34" charset="-122"/>
                <a:ea typeface="微软雅黑" pitchFamily="34" charset="-122"/>
              </a:rPr>
              <a:t>调研高校：清华、北大、南京大学</a:t>
            </a:r>
            <a:r>
              <a:rPr lang="en-US" altLang="zh-CN" sz="2000" dirty="0">
                <a:latin typeface="微软雅黑" pitchFamily="34" charset="-122"/>
                <a:ea typeface="微软雅黑" pitchFamily="34" charset="-122"/>
              </a:rPr>
              <a:t>……</a:t>
            </a:r>
          </a:p>
          <a:p>
            <a:pPr marL="555625" lvl="1" indent="-285750">
              <a:lnSpc>
                <a:spcPct val="150000"/>
              </a:lnSpc>
              <a:spcBef>
                <a:spcPts val="0"/>
              </a:spcBef>
              <a:spcAft>
                <a:spcPts val="600"/>
              </a:spcAft>
              <a:buFont typeface="Wingdings" panose="05000000000000000000" pitchFamily="2" charset="2"/>
              <a:buChar char="l"/>
            </a:pPr>
            <a:r>
              <a:rPr lang="zh-CN" altLang="en-US" sz="2000" dirty="0">
                <a:latin typeface="微软雅黑" pitchFamily="34" charset="-122"/>
                <a:ea typeface="微软雅黑" pitchFamily="34" charset="-122"/>
              </a:rPr>
              <a:t>调研地区：北京、上海、浙江、东北、陕西</a:t>
            </a:r>
            <a:r>
              <a:rPr lang="en-US" altLang="zh-CN" sz="2000" dirty="0">
                <a:latin typeface="微软雅黑" pitchFamily="34" charset="-122"/>
                <a:ea typeface="微软雅黑" pitchFamily="34" charset="-122"/>
              </a:rPr>
              <a:t>……</a:t>
            </a:r>
          </a:p>
          <a:p>
            <a:pPr marL="555625" lvl="1" indent="-285750">
              <a:lnSpc>
                <a:spcPct val="150000"/>
              </a:lnSpc>
              <a:spcBef>
                <a:spcPts val="0"/>
              </a:spcBef>
              <a:spcAft>
                <a:spcPts val="600"/>
              </a:spcAft>
              <a:buFont typeface="Wingdings" panose="05000000000000000000" pitchFamily="2" charset="2"/>
              <a:buChar char="l"/>
            </a:pPr>
            <a:r>
              <a:rPr lang="zh-CN" altLang="en-US" sz="2000" dirty="0">
                <a:latin typeface="微软雅黑" pitchFamily="34" charset="-122"/>
                <a:ea typeface="微软雅黑" pitchFamily="34" charset="-122"/>
              </a:rPr>
              <a:t>评估委员会专家组研讨</a:t>
            </a:r>
            <a:endParaRPr lang="en-US" altLang="zh-CN" sz="2000" dirty="0">
              <a:latin typeface="微软雅黑" pitchFamily="34" charset="-122"/>
              <a:ea typeface="微软雅黑" pitchFamily="34" charset="-122"/>
            </a:endParaRPr>
          </a:p>
        </p:txBody>
      </p:sp>
      <p:sp>
        <p:nvSpPr>
          <p:cNvPr id="4" name="矩形 3"/>
          <p:cNvSpPr/>
          <p:nvPr/>
        </p:nvSpPr>
        <p:spPr>
          <a:xfrm>
            <a:off x="642910" y="836995"/>
            <a:ext cx="8501090" cy="1092607"/>
          </a:xfrm>
          <a:prstGeom prst="rect">
            <a:avLst/>
          </a:prstGeom>
        </p:spPr>
        <p:txBody>
          <a:bodyPr wrap="square">
            <a:spAutoFit/>
          </a:bodyPr>
          <a:lstStyle/>
          <a:p>
            <a:pPr marL="285750" indent="-285750" latinLnBrk="0">
              <a:lnSpc>
                <a:spcPct val="150000"/>
              </a:lnSpc>
              <a:spcBef>
                <a:spcPts val="0"/>
              </a:spcBef>
              <a:spcAft>
                <a:spcPts val="600"/>
              </a:spcAft>
              <a:buFont typeface="Wingdings" panose="05000000000000000000" pitchFamily="2" charset="2"/>
              <a:buChar char="p"/>
            </a:pPr>
            <a:r>
              <a:rPr kumimoji="1" lang="zh-CN" altLang="en-US" sz="2000" b="1" dirty="0">
                <a:solidFill>
                  <a:srgbClr val="FF0000"/>
                </a:solidFill>
                <a:latin typeface="微软雅黑" pitchFamily="34" charset="-122"/>
                <a:ea typeface="微软雅黑" pitchFamily="34" charset="-122"/>
              </a:rPr>
              <a:t>总体原则</a:t>
            </a:r>
            <a:endParaRPr lang="en-US" altLang="zh-CN" sz="2000" b="1" dirty="0">
              <a:solidFill>
                <a:srgbClr val="FF0000"/>
              </a:solidFill>
              <a:latin typeface="微软雅黑" pitchFamily="34" charset="-122"/>
              <a:ea typeface="微软雅黑" pitchFamily="34" charset="-122"/>
            </a:endParaRPr>
          </a:p>
          <a:p>
            <a:pPr marL="555625" lvl="1" indent="-285750">
              <a:lnSpc>
                <a:spcPct val="150000"/>
              </a:lnSpc>
              <a:spcBef>
                <a:spcPts val="0"/>
              </a:spcBef>
              <a:spcAft>
                <a:spcPts val="600"/>
              </a:spcAft>
              <a:buFont typeface="Wingdings" panose="05000000000000000000" pitchFamily="2" charset="2"/>
              <a:buChar char="l"/>
            </a:pPr>
            <a:r>
              <a:rPr lang="zh-CN" altLang="en-US" sz="2000" dirty="0">
                <a:latin typeface="微软雅黑" pitchFamily="34" charset="-122"/>
                <a:ea typeface="微软雅黑" pitchFamily="34" charset="-122"/>
              </a:rPr>
              <a:t>在第四轮的基础上进行：</a:t>
            </a:r>
            <a:r>
              <a:rPr lang="zh-CN" altLang="en-US" sz="2000" dirty="0">
                <a:solidFill>
                  <a:srgbClr val="FF0000"/>
                </a:solidFill>
                <a:latin typeface="微软雅黑" pitchFamily="34" charset="-122"/>
                <a:ea typeface="微软雅黑" pitchFamily="34" charset="-122"/>
              </a:rPr>
              <a:t>细致优化</a:t>
            </a:r>
            <a:r>
              <a:rPr lang="en-US" altLang="zh-CN" sz="2000" dirty="0">
                <a:solidFill>
                  <a:srgbClr val="FF0000"/>
                </a:solidFill>
                <a:latin typeface="微软雅黑" pitchFamily="34" charset="-122"/>
                <a:ea typeface="微软雅黑" pitchFamily="34" charset="-122"/>
              </a:rPr>
              <a:t>+</a:t>
            </a:r>
            <a:r>
              <a:rPr lang="zh-CN" altLang="en-US" sz="2000" dirty="0">
                <a:solidFill>
                  <a:srgbClr val="FF0000"/>
                </a:solidFill>
                <a:latin typeface="微软雅黑" pitchFamily="34" charset="-122"/>
                <a:ea typeface="微软雅黑" pitchFamily="34" charset="-122"/>
              </a:rPr>
              <a:t>立德树人，体现稳定性和继承性</a:t>
            </a:r>
            <a:endParaRPr lang="en-US" altLang="zh-CN" sz="2000" dirty="0">
              <a:solidFill>
                <a:srgbClr val="FF0000"/>
              </a:solidFill>
              <a:latin typeface="微软雅黑" pitchFamily="34" charset="-122"/>
              <a:ea typeface="微软雅黑" pitchFamily="34" charset="-122"/>
            </a:endParaRPr>
          </a:p>
        </p:txBody>
      </p:sp>
      <p:sp>
        <p:nvSpPr>
          <p:cNvPr id="6"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自选图形 3"/>
          <p:cNvSpPr>
            <a:spLocks noChangeArrowheads="1"/>
          </p:cNvSpPr>
          <p:nvPr/>
        </p:nvSpPr>
        <p:spPr bwMode="invGray">
          <a:xfrm rot="19353186">
            <a:off x="5095676" y="2269848"/>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4" name="自选图形 4"/>
          <p:cNvSpPr>
            <a:spLocks noChangeArrowheads="1"/>
          </p:cNvSpPr>
          <p:nvPr/>
        </p:nvSpPr>
        <p:spPr bwMode="invGray">
          <a:xfrm rot="2985783">
            <a:off x="4976296" y="3677008"/>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5" name="自选图形 5"/>
          <p:cNvSpPr>
            <a:spLocks noChangeArrowheads="1"/>
          </p:cNvSpPr>
          <p:nvPr/>
        </p:nvSpPr>
        <p:spPr bwMode="invGray">
          <a:xfrm rot="13469022">
            <a:off x="3947914" y="2230319"/>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6" name="自选图形 6"/>
          <p:cNvSpPr>
            <a:spLocks noChangeArrowheads="1"/>
          </p:cNvSpPr>
          <p:nvPr/>
        </p:nvSpPr>
        <p:spPr bwMode="invGray">
          <a:xfrm rot="7535209">
            <a:off x="3980141" y="3711536"/>
            <a:ext cx="523875" cy="191691"/>
          </a:xfrm>
          <a:prstGeom prst="rightArrow">
            <a:avLst>
              <a:gd name="adj1" fmla="val 35167"/>
              <a:gd name="adj2" fmla="val 110670"/>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7" name="自选图形 7"/>
          <p:cNvSpPr>
            <a:spLocks noChangeArrowheads="1"/>
          </p:cNvSpPr>
          <p:nvPr/>
        </p:nvSpPr>
        <p:spPr bwMode="invGray">
          <a:xfrm rot="20580000">
            <a:off x="5299472" y="2711053"/>
            <a:ext cx="522684"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8" name="自选图形 8"/>
          <p:cNvSpPr>
            <a:spLocks noChangeArrowheads="1"/>
          </p:cNvSpPr>
          <p:nvPr/>
        </p:nvSpPr>
        <p:spPr bwMode="invGray">
          <a:xfrm rot="9180000">
            <a:off x="3637677" y="3294301"/>
            <a:ext cx="570309" cy="191690"/>
          </a:xfrm>
          <a:prstGeom prst="rightArrow">
            <a:avLst>
              <a:gd name="adj1" fmla="val 35167"/>
              <a:gd name="adj2" fmla="val 120480"/>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grpSp>
        <p:nvGrpSpPr>
          <p:cNvPr id="2" name="组合 10"/>
          <p:cNvGrpSpPr/>
          <p:nvPr/>
        </p:nvGrpSpPr>
        <p:grpSpPr bwMode="auto">
          <a:xfrm>
            <a:off x="4204667" y="2558381"/>
            <a:ext cx="1107768" cy="1080519"/>
            <a:chOff x="2401" y="1929"/>
            <a:chExt cx="1057" cy="1031"/>
          </a:xfrm>
        </p:grpSpPr>
        <p:grpSp>
          <p:nvGrpSpPr>
            <p:cNvPr id="9" name="组合 15"/>
            <p:cNvGrpSpPr/>
            <p:nvPr/>
          </p:nvGrpSpPr>
          <p:grpSpPr bwMode="auto">
            <a:xfrm>
              <a:off x="2410" y="1929"/>
              <a:ext cx="1031" cy="1031"/>
              <a:chOff x="4166" y="1706"/>
              <a:chExt cx="1252" cy="1252"/>
            </a:xfrm>
          </p:grpSpPr>
          <p:sp>
            <p:nvSpPr>
              <p:cNvPr id="12" name="椭圆 16"/>
              <p:cNvSpPr>
                <a:spLocks noChangeArrowheads="1"/>
              </p:cNvSpPr>
              <p:nvPr/>
            </p:nvSpPr>
            <p:spPr bwMode="gray">
              <a:xfrm>
                <a:off x="4166" y="1706"/>
                <a:ext cx="1252" cy="1252"/>
              </a:xfrm>
              <a:prstGeom prst="ellipse">
                <a:avLst/>
              </a:prstGeom>
              <a:gradFill rotWithShape="1">
                <a:gsLst>
                  <a:gs pos="0">
                    <a:srgbClr val="D6E1E2">
                      <a:gamma/>
                      <a:shade val="46275"/>
                      <a:invGamma/>
                    </a:srgbClr>
                  </a:gs>
                  <a:gs pos="100000">
                    <a:srgbClr val="D6E1E2"/>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1200">
                  <a:cs typeface="Times New Roman" panose="02020603050405020304" pitchFamily="18" charset="0"/>
                </a:endParaRPr>
              </a:p>
            </p:txBody>
          </p:sp>
          <p:sp>
            <p:nvSpPr>
              <p:cNvPr id="13" name="椭圆 17"/>
              <p:cNvSpPr>
                <a:spLocks noChangeArrowheads="1"/>
              </p:cNvSpPr>
              <p:nvPr/>
            </p:nvSpPr>
            <p:spPr bwMode="gray">
              <a:xfrm>
                <a:off x="4182" y="1713"/>
                <a:ext cx="1222" cy="1221"/>
              </a:xfrm>
              <a:prstGeom prst="ellipse">
                <a:avLst/>
              </a:prstGeom>
              <a:gradFill rotWithShape="1">
                <a:gsLst>
                  <a:gs pos="0">
                    <a:srgbClr val="D6E1E2">
                      <a:alpha val="0"/>
                    </a:srgbClr>
                  </a:gs>
                  <a:gs pos="100000">
                    <a:srgbClr val="D6E1E2">
                      <a:gamma/>
                      <a:tint val="34902"/>
                      <a:invGamma/>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1200">
                  <a:cs typeface="Times New Roman" panose="02020603050405020304" pitchFamily="18" charset="0"/>
                </a:endParaRPr>
              </a:p>
            </p:txBody>
          </p:sp>
          <p:sp>
            <p:nvSpPr>
              <p:cNvPr id="14" name="椭圆 18"/>
              <p:cNvSpPr>
                <a:spLocks noChangeArrowheads="1"/>
              </p:cNvSpPr>
              <p:nvPr/>
            </p:nvSpPr>
            <p:spPr bwMode="gray">
              <a:xfrm>
                <a:off x="4195" y="1725"/>
                <a:ext cx="1162" cy="1141"/>
              </a:xfrm>
              <a:prstGeom prst="ellipse">
                <a:avLst/>
              </a:prstGeom>
              <a:gradFill rotWithShape="1">
                <a:gsLst>
                  <a:gs pos="0">
                    <a:srgbClr val="D6E1E2">
                      <a:gamma/>
                      <a:shade val="79216"/>
                      <a:invGamma/>
                    </a:srgbClr>
                  </a:gs>
                  <a:gs pos="100000">
                    <a:srgbClr val="D6E1E2">
                      <a:alpha val="4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1200">
                  <a:cs typeface="Times New Roman" panose="02020603050405020304" pitchFamily="18" charset="0"/>
                </a:endParaRPr>
              </a:p>
            </p:txBody>
          </p:sp>
          <p:sp>
            <p:nvSpPr>
              <p:cNvPr id="15" name="椭圆 19"/>
              <p:cNvSpPr>
                <a:spLocks noChangeArrowheads="1"/>
              </p:cNvSpPr>
              <p:nvPr/>
            </p:nvSpPr>
            <p:spPr bwMode="gray">
              <a:xfrm>
                <a:off x="4263" y="1757"/>
                <a:ext cx="1033" cy="926"/>
              </a:xfrm>
              <a:prstGeom prst="ellipse">
                <a:avLst/>
              </a:prstGeom>
              <a:gradFill rotWithShape="1">
                <a:gsLst>
                  <a:gs pos="0">
                    <a:srgbClr val="D6E1E2">
                      <a:gamma/>
                      <a:tint val="0"/>
                      <a:invGamma/>
                    </a:srgbClr>
                  </a:gs>
                  <a:gs pos="100000">
                    <a:srgbClr val="D6E1E2">
                      <a:alpha val="38000"/>
                    </a:srgbClr>
                  </a:gs>
                </a:gsLst>
                <a:lin ang="5400000" scaled="1"/>
              </a:gra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zh-CN" altLang="en-US" sz="1200">
                  <a:cs typeface="Times New Roman" panose="02020603050405020304" pitchFamily="18" charset="0"/>
                </a:endParaRPr>
              </a:p>
            </p:txBody>
          </p:sp>
        </p:grpSp>
        <p:sp>
          <p:nvSpPr>
            <p:cNvPr id="11" name="文本框 20"/>
            <p:cNvSpPr txBox="1">
              <a:spLocks noChangeArrowheads="1"/>
            </p:cNvSpPr>
            <p:nvPr/>
          </p:nvSpPr>
          <p:spPr bwMode="gray">
            <a:xfrm>
              <a:off x="2401" y="2072"/>
              <a:ext cx="1057" cy="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zh-CN" altLang="en-US" sz="1800">
                  <a:solidFill>
                    <a:srgbClr val="080808"/>
                  </a:solidFill>
                  <a:ea typeface="微软雅黑" panose="020B0503020204020204" pitchFamily="34" charset="-122"/>
                  <a:cs typeface="Times New Roman" panose="02020603050405020304" pitchFamily="18" charset="0"/>
                </a:rPr>
                <a:t>十个</a:t>
              </a:r>
            </a:p>
            <a:p>
              <a:pPr algn="ctr" eaLnBrk="0" hangingPunct="0"/>
              <a:r>
                <a:rPr lang="en-US" altLang="zh-CN" sz="1800">
                  <a:solidFill>
                    <a:srgbClr val="080808"/>
                  </a:solidFill>
                  <a:ea typeface="微软雅黑" panose="020B0503020204020204" pitchFamily="34" charset="-122"/>
                  <a:cs typeface="Times New Roman" panose="02020603050405020304" pitchFamily="18" charset="0"/>
                </a:rPr>
                <a:t>“</a:t>
              </a:r>
              <a:r>
                <a:rPr lang="zh-CN" altLang="en-US" sz="1800">
                  <a:solidFill>
                    <a:srgbClr val="080808"/>
                  </a:solidFill>
                  <a:ea typeface="微软雅黑" panose="020B0503020204020204" pitchFamily="34" charset="-122"/>
                  <a:cs typeface="Times New Roman" panose="02020603050405020304" pitchFamily="18" charset="0"/>
                </a:rPr>
                <a:t>进一步</a:t>
              </a:r>
              <a:r>
                <a:rPr lang="en-US" altLang="zh-CN" sz="1800">
                  <a:solidFill>
                    <a:srgbClr val="080808"/>
                  </a:solidFill>
                  <a:ea typeface="微软雅黑" panose="020B0503020204020204" pitchFamily="34" charset="-122"/>
                  <a:cs typeface="Times New Roman" panose="02020603050405020304" pitchFamily="18" charset="0"/>
                </a:rPr>
                <a:t>”</a:t>
              </a:r>
            </a:p>
          </p:txBody>
        </p:sp>
      </p:grpSp>
      <p:sp>
        <p:nvSpPr>
          <p:cNvPr id="16" name="自选图形 21"/>
          <p:cNvSpPr>
            <a:spLocks noChangeArrowheads="1"/>
          </p:cNvSpPr>
          <p:nvPr/>
        </p:nvSpPr>
        <p:spPr bwMode="gray">
          <a:xfrm>
            <a:off x="1082675" y="3275965"/>
            <a:ext cx="2456180" cy="300990"/>
          </a:xfrm>
          <a:prstGeom prst="roundRect">
            <a:avLst>
              <a:gd name="adj" fmla="val 16667"/>
            </a:avLst>
          </a:prstGeom>
          <a:gradFill rotWithShape="1">
            <a:gsLst>
              <a:gs pos="0">
                <a:schemeClr val="hlink"/>
              </a:gs>
              <a:gs pos="100000">
                <a:schemeClr va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8.</a:t>
            </a:r>
            <a:r>
              <a:rPr lang="zh-CN" altLang="en-US" sz="1200" dirty="0">
                <a:solidFill>
                  <a:schemeClr val="bg1"/>
                </a:solidFill>
                <a:ea typeface="黑体" panose="02010609060101010101" pitchFamily="49" charset="-122"/>
                <a:cs typeface="Times New Roman" panose="02020603050405020304" pitchFamily="18" charset="0"/>
                <a:sym typeface="+mn-ea"/>
              </a:rPr>
              <a:t>强化中国特色和国际比较有机统一</a:t>
            </a:r>
          </a:p>
        </p:txBody>
      </p:sp>
      <p:sp>
        <p:nvSpPr>
          <p:cNvPr id="17" name="自选图形 23"/>
          <p:cNvSpPr>
            <a:spLocks noChangeArrowheads="1"/>
          </p:cNvSpPr>
          <p:nvPr/>
        </p:nvSpPr>
        <p:spPr bwMode="gray">
          <a:xfrm>
            <a:off x="2174002" y="3917077"/>
            <a:ext cx="1710928" cy="301228"/>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7.</a:t>
            </a:r>
            <a:r>
              <a:rPr lang="zh-CN" altLang="en-US" sz="1200" dirty="0">
                <a:solidFill>
                  <a:schemeClr val="bg1"/>
                </a:solidFill>
                <a:ea typeface="黑体" panose="02010609060101010101" pitchFamily="49" charset="-122"/>
                <a:cs typeface="Times New Roman" panose="02020603050405020304" pitchFamily="18" charset="0"/>
                <a:sym typeface="+mn-ea"/>
              </a:rPr>
              <a:t>提高主观评价质量</a:t>
            </a:r>
          </a:p>
        </p:txBody>
      </p:sp>
      <p:sp>
        <p:nvSpPr>
          <p:cNvPr id="18" name="自选图形 24"/>
          <p:cNvSpPr>
            <a:spLocks noChangeArrowheads="1"/>
          </p:cNvSpPr>
          <p:nvPr/>
        </p:nvSpPr>
        <p:spPr bwMode="gray">
          <a:xfrm>
            <a:off x="6108145" y="2569845"/>
            <a:ext cx="1760934" cy="301229"/>
          </a:xfrm>
          <a:prstGeom prst="roundRect">
            <a:avLst>
              <a:gd name="adj" fmla="val 16667"/>
            </a:avLst>
          </a:prstGeom>
          <a:gradFill rotWithShape="1">
            <a:gsLst>
              <a:gs pos="0">
                <a:schemeClr val="hlink">
                  <a:gamma/>
                  <a:shade val="46275"/>
                  <a:invGamma/>
                </a:schemeClr>
              </a:gs>
              <a:gs pos="100000">
                <a:schemeClr val="hlink"/>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3.</a:t>
            </a:r>
            <a:r>
              <a:rPr lang="zh-CN" altLang="en-US" sz="1200" dirty="0">
                <a:solidFill>
                  <a:schemeClr val="bg1"/>
                </a:solidFill>
                <a:ea typeface="黑体" panose="02010609060101010101" pitchFamily="49" charset="-122"/>
                <a:cs typeface="Times New Roman" panose="02020603050405020304" pitchFamily="18" charset="0"/>
                <a:sym typeface="+mn-ea"/>
              </a:rPr>
              <a:t>强化社会服务贡献</a:t>
            </a:r>
          </a:p>
        </p:txBody>
      </p:sp>
      <p:sp>
        <p:nvSpPr>
          <p:cNvPr id="19" name="自选图形 25"/>
          <p:cNvSpPr>
            <a:spLocks noChangeArrowheads="1"/>
          </p:cNvSpPr>
          <p:nvPr/>
        </p:nvSpPr>
        <p:spPr bwMode="gray">
          <a:xfrm>
            <a:off x="5769610" y="1845945"/>
            <a:ext cx="2665730" cy="302260"/>
          </a:xfrm>
          <a:prstGeom prst="roundRect">
            <a:avLst>
              <a:gd name="adj" fmla="val 16667"/>
            </a:avLst>
          </a:prstGeom>
          <a:gradFill rotWithShape="1">
            <a:gsLst>
              <a:gs pos="0">
                <a:schemeClr val="accent1">
                  <a:gamma/>
                  <a:shade val="46275"/>
                  <a:invGamma/>
                </a:schemeClr>
              </a:gs>
              <a:gs pos="100000">
                <a:schemeClr val="accent1"/>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2.</a:t>
            </a:r>
            <a:r>
              <a:rPr lang="zh-CN" altLang="en-US" sz="1200" dirty="0">
                <a:solidFill>
                  <a:schemeClr val="bg1"/>
                </a:solidFill>
                <a:ea typeface="黑体" panose="02010609060101010101" pitchFamily="49" charset="-122"/>
                <a:cs typeface="Times New Roman" panose="02020603050405020304" pitchFamily="18" charset="0"/>
                <a:sym typeface="+mn-ea"/>
              </a:rPr>
              <a:t>强化立德树人成效和人才培养质量</a:t>
            </a:r>
          </a:p>
        </p:txBody>
      </p:sp>
      <p:sp>
        <p:nvSpPr>
          <p:cNvPr id="20" name="自选图形 26"/>
          <p:cNvSpPr>
            <a:spLocks noChangeArrowheads="1"/>
          </p:cNvSpPr>
          <p:nvPr/>
        </p:nvSpPr>
        <p:spPr bwMode="gray">
          <a:xfrm>
            <a:off x="5533390" y="3917077"/>
            <a:ext cx="1760935" cy="301228"/>
          </a:xfrm>
          <a:prstGeom prst="roundRect">
            <a:avLst>
              <a:gd name="adj" fmla="val 16667"/>
            </a:avLst>
          </a:prstGeom>
          <a:gradFill rotWithShape="1">
            <a:gsLst>
              <a:gs pos="0">
                <a:schemeClr val="folHlink">
                  <a:gamma/>
                  <a:shade val="46275"/>
                  <a:invGamma/>
                </a:schemeClr>
              </a:gs>
              <a:gs pos="100000">
                <a:schemeClr val="folHlink"/>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5.</a:t>
            </a:r>
            <a:r>
              <a:rPr lang="zh-CN" altLang="en-US" sz="1200" dirty="0">
                <a:solidFill>
                  <a:schemeClr val="bg1"/>
                </a:solidFill>
                <a:ea typeface="黑体" panose="02010609060101010101" pitchFamily="49" charset="-122"/>
                <a:cs typeface="Times New Roman" panose="02020603050405020304" pitchFamily="18" charset="0"/>
                <a:sym typeface="+mn-ea"/>
              </a:rPr>
              <a:t>强化质量导向</a:t>
            </a:r>
          </a:p>
        </p:txBody>
      </p:sp>
      <p:sp>
        <p:nvSpPr>
          <p:cNvPr id="21" name="自选图形 5"/>
          <p:cNvSpPr>
            <a:spLocks noChangeArrowheads="1"/>
          </p:cNvSpPr>
          <p:nvPr/>
        </p:nvSpPr>
        <p:spPr bwMode="invGray">
          <a:xfrm rot="12209022">
            <a:off x="3572629" y="2725619"/>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22" name="自选图形 5"/>
          <p:cNvSpPr>
            <a:spLocks noChangeArrowheads="1"/>
          </p:cNvSpPr>
          <p:nvPr/>
        </p:nvSpPr>
        <p:spPr bwMode="invGray">
          <a:xfrm rot="16200000">
            <a:off x="4496554" y="2011879"/>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23" name="自选图形 4"/>
          <p:cNvSpPr>
            <a:spLocks noChangeArrowheads="1"/>
          </p:cNvSpPr>
          <p:nvPr/>
        </p:nvSpPr>
        <p:spPr bwMode="invGray">
          <a:xfrm rot="1185783">
            <a:off x="5293796" y="3289023"/>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24" name="自选图形 4"/>
          <p:cNvSpPr>
            <a:spLocks noChangeArrowheads="1"/>
          </p:cNvSpPr>
          <p:nvPr/>
        </p:nvSpPr>
        <p:spPr bwMode="invGray">
          <a:xfrm rot="5400000">
            <a:off x="4547671" y="3958313"/>
            <a:ext cx="522685" cy="190500"/>
          </a:xfrm>
          <a:prstGeom prst="rightArrow">
            <a:avLst>
              <a:gd name="adj1" fmla="val 35167"/>
              <a:gd name="adj2" fmla="val 111109"/>
            </a:avLst>
          </a:prstGeom>
          <a:gradFill rotWithShape="1">
            <a:gsLst>
              <a:gs pos="0">
                <a:schemeClr val="tx2">
                  <a:gamma/>
                  <a:shade val="89020"/>
                  <a:invGamma/>
                  <a:alpha val="0"/>
                </a:schemeClr>
              </a:gs>
              <a:gs pos="100000">
                <a:schemeClr val="tx2"/>
              </a:gs>
            </a:gsLst>
            <a:lin ang="0" scaled="1"/>
          </a:gradFill>
          <a:ln>
            <a:noFill/>
          </a:ln>
          <a:effectLst/>
          <a:extLst>
            <a:ext uri="{91240B29-F687-4F45-9708-019B960494DF}">
              <a14:hiddenLine xmlns:a14="http://schemas.microsoft.com/office/drawing/2010/main" w="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sz="1200">
              <a:cs typeface="Times New Roman" panose="02020603050405020304" pitchFamily="18" charset="0"/>
            </a:endParaRPr>
          </a:p>
        </p:txBody>
      </p:sp>
      <p:sp>
        <p:nvSpPr>
          <p:cNvPr id="25" name="自选图形 22"/>
          <p:cNvSpPr>
            <a:spLocks noChangeArrowheads="1"/>
          </p:cNvSpPr>
          <p:nvPr/>
        </p:nvSpPr>
        <p:spPr bwMode="gray">
          <a:xfrm>
            <a:off x="2174002" y="1832610"/>
            <a:ext cx="1710928" cy="302419"/>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10.</a:t>
            </a:r>
            <a:r>
              <a:rPr lang="zh-CN" altLang="en-US" sz="1200" dirty="0">
                <a:solidFill>
                  <a:schemeClr val="bg1"/>
                </a:solidFill>
                <a:ea typeface="黑体" panose="02010609060101010101" pitchFamily="49" charset="-122"/>
                <a:cs typeface="Times New Roman" panose="02020603050405020304" pitchFamily="18" charset="0"/>
                <a:sym typeface="+mn-ea"/>
              </a:rPr>
              <a:t>强化与专业机构合作</a:t>
            </a:r>
          </a:p>
        </p:txBody>
      </p:sp>
      <p:sp>
        <p:nvSpPr>
          <p:cNvPr id="26" name="自选图形 23"/>
          <p:cNvSpPr>
            <a:spLocks noChangeArrowheads="1"/>
          </p:cNvSpPr>
          <p:nvPr/>
        </p:nvSpPr>
        <p:spPr bwMode="gray">
          <a:xfrm>
            <a:off x="3813175" y="1380490"/>
            <a:ext cx="1878330" cy="300990"/>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1.</a:t>
            </a:r>
            <a:r>
              <a:rPr lang="zh-CN" altLang="en-US" sz="1200" dirty="0">
                <a:solidFill>
                  <a:schemeClr val="bg1"/>
                </a:solidFill>
                <a:ea typeface="黑体" panose="02010609060101010101" pitchFamily="49" charset="-122"/>
                <a:cs typeface="Times New Roman" panose="02020603050405020304" pitchFamily="18" charset="0"/>
                <a:sym typeface="+mn-ea"/>
              </a:rPr>
              <a:t>强化价值导向和思想引领</a:t>
            </a:r>
          </a:p>
        </p:txBody>
      </p:sp>
      <p:sp>
        <p:nvSpPr>
          <p:cNvPr id="27" name="自选图形 22"/>
          <p:cNvSpPr>
            <a:spLocks noChangeArrowheads="1"/>
          </p:cNvSpPr>
          <p:nvPr/>
        </p:nvSpPr>
        <p:spPr bwMode="gray">
          <a:xfrm>
            <a:off x="3980577" y="4430971"/>
            <a:ext cx="1710928" cy="302419"/>
          </a:xfrm>
          <a:prstGeom prst="roundRect">
            <a:avLst>
              <a:gd name="adj" fmla="val 16667"/>
            </a:avLst>
          </a:prstGeom>
          <a:gradFill rotWithShape="1">
            <a:gsLst>
              <a:gs pos="0">
                <a:schemeClr val="accent1"/>
              </a:gs>
              <a:gs pos="100000">
                <a:schemeClr val="accent1">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6.</a:t>
            </a:r>
            <a:r>
              <a:rPr lang="zh-CN" altLang="en-US" sz="1200" dirty="0">
                <a:solidFill>
                  <a:schemeClr val="bg1"/>
                </a:solidFill>
                <a:ea typeface="黑体" panose="02010609060101010101" pitchFamily="49" charset="-122"/>
                <a:cs typeface="Times New Roman" panose="02020603050405020304" pitchFamily="18" charset="0"/>
                <a:sym typeface="+mn-ea"/>
              </a:rPr>
              <a:t>强化分类评估</a:t>
            </a:r>
          </a:p>
        </p:txBody>
      </p:sp>
      <p:sp>
        <p:nvSpPr>
          <p:cNvPr id="28" name="自选图形 25"/>
          <p:cNvSpPr>
            <a:spLocks noChangeArrowheads="1"/>
          </p:cNvSpPr>
          <p:nvPr/>
        </p:nvSpPr>
        <p:spPr bwMode="gray">
          <a:xfrm>
            <a:off x="6014720" y="3257550"/>
            <a:ext cx="1760935" cy="302419"/>
          </a:xfrm>
          <a:prstGeom prst="roundRect">
            <a:avLst>
              <a:gd name="adj" fmla="val 16667"/>
            </a:avLst>
          </a:prstGeom>
          <a:gradFill rotWithShape="1">
            <a:gsLst>
              <a:gs pos="0">
                <a:schemeClr val="accent1">
                  <a:gamma/>
                  <a:shade val="46275"/>
                  <a:invGamma/>
                </a:schemeClr>
              </a:gs>
              <a:gs pos="100000">
                <a:schemeClr val="accent1"/>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4.</a:t>
            </a:r>
            <a:r>
              <a:rPr lang="zh-CN" altLang="en-US" sz="1200" dirty="0">
                <a:solidFill>
                  <a:schemeClr val="bg1"/>
                </a:solidFill>
                <a:ea typeface="黑体" panose="02010609060101010101" pitchFamily="49" charset="-122"/>
                <a:cs typeface="Times New Roman" panose="02020603050405020304" pitchFamily="18" charset="0"/>
                <a:sym typeface="+mn-ea"/>
              </a:rPr>
              <a:t>强化师德师风</a:t>
            </a:r>
          </a:p>
        </p:txBody>
      </p:sp>
      <p:sp>
        <p:nvSpPr>
          <p:cNvPr id="29" name="自选图形 23"/>
          <p:cNvSpPr>
            <a:spLocks noChangeArrowheads="1"/>
          </p:cNvSpPr>
          <p:nvPr/>
        </p:nvSpPr>
        <p:spPr bwMode="gray">
          <a:xfrm>
            <a:off x="1634252" y="2505472"/>
            <a:ext cx="1710928" cy="301228"/>
          </a:xfrm>
          <a:prstGeom prst="roundRect">
            <a:avLst>
              <a:gd name="adj" fmla="val 16667"/>
            </a:avLst>
          </a:prstGeom>
          <a:gradFill rotWithShape="1">
            <a:gsLst>
              <a:gs pos="0">
                <a:schemeClr val="folHlink"/>
              </a:gs>
              <a:gs pos="100000">
                <a:schemeClr val="folHlink">
                  <a:gamma/>
                  <a:shade val="46275"/>
                  <a:invGamma/>
                </a:schemeClr>
              </a:gs>
            </a:gsLst>
            <a:lin ang="0" scaled="1"/>
          </a:gradFill>
          <a:ln w="28575">
            <a:solidFill>
              <a:srgbClr val="FEFEFE"/>
            </a:solidFill>
            <a:round/>
          </a:ln>
          <a:effectLst>
            <a:outerShdw dist="107763" dir="2700000" algn="ctr" rotWithShape="0">
              <a:srgbClr val="000000">
                <a:alpha val="50000"/>
              </a:srgbClr>
            </a:outerShdw>
          </a:effectLst>
        </p:spPr>
        <p:txBody>
          <a:bodyPr wrap="none" anchor="ctr"/>
          <a:lstStyle/>
          <a:p>
            <a:pPr algn="ctr" eaLnBrk="0" hangingPunct="0"/>
            <a:r>
              <a:rPr lang="en-US" altLang="zh-CN" sz="1200" dirty="0">
                <a:solidFill>
                  <a:schemeClr val="bg1"/>
                </a:solidFill>
                <a:ea typeface="黑体" panose="02010609060101010101" pitchFamily="49" charset="-122"/>
                <a:cs typeface="Times New Roman" panose="02020603050405020304" pitchFamily="18" charset="0"/>
                <a:sym typeface="+mn-ea"/>
              </a:rPr>
              <a:t>9.</a:t>
            </a:r>
            <a:r>
              <a:rPr lang="zh-CN" altLang="en-US" sz="1200" dirty="0">
                <a:solidFill>
                  <a:schemeClr val="bg1"/>
                </a:solidFill>
                <a:ea typeface="黑体" panose="02010609060101010101" pitchFamily="49" charset="-122"/>
                <a:cs typeface="Times New Roman" panose="02020603050405020304" pitchFamily="18" charset="0"/>
                <a:sym typeface="+mn-ea"/>
              </a:rPr>
              <a:t>提高评估数据可靠性</a:t>
            </a:r>
          </a:p>
        </p:txBody>
      </p:sp>
      <p:sp>
        <p:nvSpPr>
          <p:cNvPr id="30" name="矩形 29"/>
          <p:cNvSpPr/>
          <p:nvPr/>
        </p:nvSpPr>
        <p:spPr>
          <a:xfrm>
            <a:off x="863144" y="740601"/>
            <a:ext cx="3807453" cy="499624"/>
          </a:xfrm>
          <a:prstGeom prst="rect">
            <a:avLst/>
          </a:prstGeom>
        </p:spPr>
        <p:txBody>
          <a:bodyPr wrap="none">
            <a:spAutoFit/>
          </a:bodyPr>
          <a:lstStyle/>
          <a:p>
            <a:pPr marL="285750" indent="-285750">
              <a:lnSpc>
                <a:spcPct val="150000"/>
              </a:lnSpc>
              <a:spcBef>
                <a:spcPts val="0"/>
              </a:spcBef>
              <a:spcAft>
                <a:spcPts val="600"/>
              </a:spcAft>
              <a:buFont typeface="Wingdings" panose="05000000000000000000" pitchFamily="2" charset="2"/>
              <a:buChar char="p"/>
            </a:pPr>
            <a:r>
              <a:rPr kumimoji="1" lang="zh-CN" altLang="en-US" sz="2000" b="1" dirty="0">
                <a:solidFill>
                  <a:srgbClr val="FF0000"/>
                </a:solidFill>
                <a:latin typeface="微软雅黑" pitchFamily="34" charset="-122"/>
                <a:ea typeface="微软雅黑" pitchFamily="34" charset="-122"/>
              </a:rPr>
              <a:t>十个“进一步”彰显改革思路</a:t>
            </a:r>
          </a:p>
        </p:txBody>
      </p:sp>
      <p:sp>
        <p:nvSpPr>
          <p:cNvPr id="31"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1"/>
          <p:cNvSpPr txBox="1">
            <a:spLocks noChangeArrowheads="1"/>
          </p:cNvSpPr>
          <p:nvPr/>
        </p:nvSpPr>
        <p:spPr bwMode="auto">
          <a:xfrm>
            <a:off x="1151112" y="4429932"/>
            <a:ext cx="7992888" cy="36830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algn="ctr">
              <a:spcBef>
                <a:spcPts val="0"/>
              </a:spcBef>
              <a:spcAft>
                <a:spcPts val="600"/>
              </a:spcAft>
              <a:buClrTx/>
              <a:buSzTx/>
              <a:buFontTx/>
            </a:pPr>
            <a:r>
              <a:rPr lang="zh-CN" altLang="en-US" sz="1800" b="1" dirty="0">
                <a:solidFill>
                  <a:srgbClr val="FF0000"/>
                </a:solidFill>
                <a:latin typeface="微软雅黑" pitchFamily="34" charset="-122"/>
                <a:ea typeface="微软雅黑" pitchFamily="34" charset="-122"/>
                <a:cs typeface="黑体" panose="02010609060101010101" pitchFamily="49" charset="-122"/>
                <a:sym typeface="+mn-ea"/>
              </a:rPr>
              <a:t>淡化数量指标，强化代表作评价，创新论文评价，完善科研奖励评价</a:t>
            </a:r>
          </a:p>
        </p:txBody>
      </p:sp>
      <p:sp>
        <p:nvSpPr>
          <p:cNvPr id="4" name="TextBox 21"/>
          <p:cNvSpPr txBox="1">
            <a:spLocks noChangeArrowheads="1"/>
          </p:cNvSpPr>
          <p:nvPr/>
        </p:nvSpPr>
        <p:spPr bwMode="auto">
          <a:xfrm>
            <a:off x="1045845" y="1203960"/>
            <a:ext cx="7686675" cy="332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a:lnSpc>
                <a:spcPct val="140000"/>
              </a:lnSpc>
              <a:spcBef>
                <a:spcPts val="0"/>
              </a:spcBef>
              <a:spcAft>
                <a:spcPts val="0"/>
              </a:spcAft>
              <a:buFont typeface="Wingdings" panose="05000000000000000000" pitchFamily="2" charset="2"/>
              <a:buChar char="l"/>
            </a:pPr>
            <a:r>
              <a:rPr lang="zh-CN" altLang="en-US" sz="1500" b="1" dirty="0">
                <a:latin typeface="微软雅黑" pitchFamily="34" charset="-122"/>
                <a:ea typeface="微软雅黑" pitchFamily="34" charset="-122"/>
              </a:rPr>
              <a:t>坚持对专任教师数、授予学位数等规模性指标</a:t>
            </a:r>
            <a:r>
              <a:rPr lang="zh-CN" altLang="en-US" sz="1500" b="1" dirty="0">
                <a:solidFill>
                  <a:srgbClr val="FF0000"/>
                </a:solidFill>
                <a:latin typeface="微软雅黑" pitchFamily="34" charset="-122"/>
                <a:ea typeface="微软雅黑" pitchFamily="34" charset="-122"/>
              </a:rPr>
              <a:t>设置上限</a:t>
            </a:r>
            <a:r>
              <a:rPr lang="zh-CN" altLang="en-US" sz="1500" b="1" dirty="0">
                <a:latin typeface="微软雅黑" pitchFamily="34" charset="-122"/>
                <a:ea typeface="微软雅黑" pitchFamily="34" charset="-122"/>
              </a:rPr>
              <a:t>，并考虑降低其权重（同时体现人均产出）</a:t>
            </a:r>
            <a:endParaRPr lang="en-US" altLang="zh-CN" sz="1500" b="1" dirty="0">
              <a:latin typeface="微软雅黑" pitchFamily="34" charset="-122"/>
              <a:ea typeface="微软雅黑" pitchFamily="34" charset="-122"/>
            </a:endParaRPr>
          </a:p>
          <a:p>
            <a:pPr algn="just">
              <a:lnSpc>
                <a:spcPct val="140000"/>
              </a:lnSpc>
              <a:spcBef>
                <a:spcPts val="0"/>
              </a:spcBef>
              <a:spcAft>
                <a:spcPts val="0"/>
              </a:spcAft>
              <a:buFont typeface="Wingdings" panose="05000000000000000000" pitchFamily="2" charset="2"/>
              <a:buChar char="l"/>
            </a:pPr>
            <a:r>
              <a:rPr lang="zh-CN" altLang="en-US" sz="1500" b="1" dirty="0">
                <a:latin typeface="微软雅黑" pitchFamily="34" charset="-122"/>
                <a:ea typeface="微软雅黑" pitchFamily="34" charset="-122"/>
              </a:rPr>
              <a:t>科学设置定量与定性指标权重，定量评价指标权重</a:t>
            </a:r>
            <a:r>
              <a:rPr lang="zh-CN" altLang="en-US" sz="1500" b="1" dirty="0">
                <a:solidFill>
                  <a:srgbClr val="FF0000"/>
                </a:solidFill>
                <a:latin typeface="微软雅黑" pitchFamily="34" charset="-122"/>
                <a:ea typeface="微软雅黑" pitchFamily="34" charset="-122"/>
              </a:rPr>
              <a:t>低于</a:t>
            </a:r>
            <a:r>
              <a:rPr lang="zh-CN" altLang="en-US" sz="1500" b="1" dirty="0">
                <a:latin typeface="微软雅黑" pitchFamily="34" charset="-122"/>
                <a:ea typeface="微软雅黑" pitchFamily="34" charset="-122"/>
              </a:rPr>
              <a:t>定性评价指标</a:t>
            </a:r>
            <a:endParaRPr lang="en-US" altLang="zh-CN" sz="1500" b="1" dirty="0">
              <a:latin typeface="微软雅黑" pitchFamily="34" charset="-122"/>
              <a:ea typeface="微软雅黑" pitchFamily="34" charset="-122"/>
            </a:endParaRPr>
          </a:p>
          <a:p>
            <a:pPr algn="just">
              <a:lnSpc>
                <a:spcPct val="140000"/>
              </a:lnSpc>
              <a:spcBef>
                <a:spcPts val="0"/>
              </a:spcBef>
              <a:spcAft>
                <a:spcPts val="0"/>
              </a:spcAft>
              <a:buFont typeface="Wingdings" panose="05000000000000000000" pitchFamily="2" charset="2"/>
              <a:buChar char="l"/>
            </a:pPr>
            <a:r>
              <a:rPr lang="zh-CN" altLang="en-US" sz="1500" b="1" dirty="0">
                <a:latin typeface="微软雅黑" pitchFamily="34" charset="-122"/>
                <a:ea typeface="微软雅黑" pitchFamily="34" charset="-122"/>
              </a:rPr>
              <a:t>适度增加代表性成果数量</a:t>
            </a:r>
            <a:endParaRPr lang="en-US" altLang="zh-CN" sz="1500" b="1" dirty="0">
              <a:latin typeface="微软雅黑" pitchFamily="34" charset="-122"/>
              <a:ea typeface="微软雅黑" pitchFamily="34" charset="-122"/>
            </a:endParaRPr>
          </a:p>
          <a:p>
            <a:pPr algn="just">
              <a:lnSpc>
                <a:spcPct val="140000"/>
              </a:lnSpc>
              <a:spcBef>
                <a:spcPts val="0"/>
              </a:spcBef>
              <a:spcAft>
                <a:spcPts val="0"/>
              </a:spcAft>
              <a:buFont typeface="Wingdings" panose="05000000000000000000" pitchFamily="2" charset="2"/>
              <a:buChar char="l"/>
            </a:pPr>
            <a:r>
              <a:rPr lang="zh-CN" altLang="en-US" sz="1500" b="1" dirty="0">
                <a:solidFill>
                  <a:srgbClr val="FF0000"/>
                </a:solidFill>
                <a:latin typeface="微软雅黑" pitchFamily="34" charset="-122"/>
                <a:ea typeface="微软雅黑" pitchFamily="34" charset="-122"/>
              </a:rPr>
              <a:t>创新学术论文评价</a:t>
            </a:r>
            <a:r>
              <a:rPr lang="zh-CN" altLang="en-US" sz="1500" b="1" dirty="0">
                <a:latin typeface="微软雅黑" pitchFamily="34" charset="-122"/>
                <a:ea typeface="微软雅黑" pitchFamily="34" charset="-122"/>
              </a:rPr>
              <a:t>，与有关专业机构合作研制论文定量评价新指标，进一步强化原创性、突破性、前沿性，体现</a:t>
            </a:r>
            <a:r>
              <a:rPr lang="zh-CN" altLang="en-US" sz="1500" b="1" dirty="0">
                <a:solidFill>
                  <a:srgbClr val="FF0000"/>
                </a:solidFill>
                <a:latin typeface="微软雅黑" pitchFamily="34" charset="-122"/>
                <a:ea typeface="微软雅黑" pitchFamily="34" charset="-122"/>
              </a:rPr>
              <a:t>“中国标准”</a:t>
            </a:r>
            <a:r>
              <a:rPr lang="zh-CN" altLang="en-US" sz="1500" b="1" dirty="0">
                <a:latin typeface="微软雅黑" pitchFamily="34" charset="-122"/>
                <a:ea typeface="微软雅黑" pitchFamily="34" charset="-122"/>
              </a:rPr>
              <a:t>（国内主办期刊数量），破除“唯论文”的顽瘴痼疾</a:t>
            </a:r>
            <a:endParaRPr lang="en-US" altLang="zh-CN" sz="1500" b="1" dirty="0">
              <a:latin typeface="微软雅黑" pitchFamily="34" charset="-122"/>
              <a:ea typeface="微软雅黑" pitchFamily="34" charset="-122"/>
            </a:endParaRPr>
          </a:p>
          <a:p>
            <a:pPr algn="just">
              <a:lnSpc>
                <a:spcPct val="140000"/>
              </a:lnSpc>
              <a:spcBef>
                <a:spcPts val="0"/>
              </a:spcBef>
              <a:spcAft>
                <a:spcPts val="0"/>
              </a:spcAft>
              <a:buFont typeface="Wingdings" panose="05000000000000000000" pitchFamily="2" charset="2"/>
              <a:buChar char="l"/>
            </a:pPr>
            <a:r>
              <a:rPr lang="zh-CN" altLang="en-US" sz="1500" b="1" dirty="0">
                <a:solidFill>
                  <a:srgbClr val="FF0000"/>
                </a:solidFill>
                <a:latin typeface="微软雅黑" pitchFamily="34" charset="-122"/>
                <a:ea typeface="微软雅黑" pitchFamily="34" charset="-122"/>
              </a:rPr>
              <a:t>完善科研奖励评价</a:t>
            </a:r>
            <a:r>
              <a:rPr lang="zh-CN" altLang="en-US" sz="1500" b="1" dirty="0">
                <a:latin typeface="微软雅黑" pitchFamily="34" charset="-122"/>
                <a:ea typeface="微软雅黑" pitchFamily="34" charset="-122"/>
              </a:rPr>
              <a:t>，在上轮评估统计国家级和省部级奖项的基础上，研究引入“重要国际奖项”，合理使用省部级和社会力量所设奖项</a:t>
            </a:r>
            <a:r>
              <a:rPr lang="zh-CN" altLang="en-US" sz="1500" b="1" dirty="0">
                <a:solidFill>
                  <a:srgbClr val="FF0000"/>
                </a:solidFill>
                <a:latin typeface="微软雅黑" pitchFamily="34" charset="-122"/>
                <a:ea typeface="微软雅黑" pitchFamily="34" charset="-122"/>
              </a:rPr>
              <a:t>（不同省份、行业奖项类型、数量不一致）</a:t>
            </a:r>
            <a:endParaRPr lang="en-US" altLang="zh-CN" sz="1500" b="1" dirty="0">
              <a:solidFill>
                <a:srgbClr val="FF0000"/>
              </a:solidFill>
              <a:latin typeface="微软雅黑" pitchFamily="34" charset="-122"/>
              <a:ea typeface="微软雅黑" pitchFamily="34" charset="-122"/>
            </a:endParaRPr>
          </a:p>
        </p:txBody>
      </p:sp>
      <p:sp>
        <p:nvSpPr>
          <p:cNvPr id="5" name="TextBox 4"/>
          <p:cNvSpPr txBox="1">
            <a:spLocks noChangeArrowheads="1"/>
          </p:cNvSpPr>
          <p:nvPr/>
        </p:nvSpPr>
        <p:spPr bwMode="auto">
          <a:xfrm>
            <a:off x="864801" y="795360"/>
            <a:ext cx="6858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latinLnBrk="0">
              <a:buFont typeface="Wingdings" panose="05000000000000000000" charset="0"/>
              <a:buChar char="p"/>
            </a:pPr>
            <a:r>
              <a:rPr lang="zh-CN" altLang="en-US" sz="1800" b="1" dirty="0">
                <a:solidFill>
                  <a:srgbClr val="FF0000"/>
                </a:solidFill>
                <a:latin typeface="微软雅黑" pitchFamily="34" charset="-122"/>
                <a:ea typeface="微软雅黑" pitchFamily="34" charset="-122"/>
              </a:rPr>
              <a:t>第五个</a:t>
            </a:r>
            <a:r>
              <a:rPr lang="en-US" altLang="zh-CN" sz="1800" b="1" dirty="0">
                <a:solidFill>
                  <a:srgbClr val="FF0000"/>
                </a:solidFill>
                <a:latin typeface="微软雅黑" pitchFamily="34" charset="-122"/>
                <a:ea typeface="微软雅黑" pitchFamily="34" charset="-122"/>
              </a:rPr>
              <a:t>“</a:t>
            </a:r>
            <a:r>
              <a:rPr lang="zh-CN" altLang="en-US" sz="1800" b="1" dirty="0">
                <a:solidFill>
                  <a:srgbClr val="FF0000"/>
                </a:solidFill>
                <a:latin typeface="微软雅黑" pitchFamily="34" charset="-122"/>
                <a:ea typeface="微软雅黑" pitchFamily="34" charset="-122"/>
              </a:rPr>
              <a:t>进一步</a:t>
            </a:r>
            <a:r>
              <a:rPr lang="en-US" altLang="zh-CN" sz="1800" b="1" dirty="0">
                <a:solidFill>
                  <a:srgbClr val="FF0000"/>
                </a:solidFill>
                <a:latin typeface="微软雅黑" pitchFamily="34" charset="-122"/>
                <a:ea typeface="微软雅黑" pitchFamily="34" charset="-122"/>
              </a:rPr>
              <a:t>”</a:t>
            </a:r>
            <a:r>
              <a:rPr lang="zh-CN" altLang="en-US" sz="1800" b="1" dirty="0">
                <a:solidFill>
                  <a:srgbClr val="FF0000"/>
                </a:solidFill>
                <a:latin typeface="微软雅黑" pitchFamily="34" charset="-122"/>
                <a:ea typeface="微软雅黑" pitchFamily="34" charset="-122"/>
              </a:rPr>
              <a:t>：</a:t>
            </a:r>
            <a:r>
              <a:rPr lang="zh-CN" altLang="en-US" sz="1800" b="1" dirty="0">
                <a:solidFill>
                  <a:srgbClr val="FF0000"/>
                </a:solidFill>
                <a:latin typeface="微软雅黑" pitchFamily="34" charset="-122"/>
                <a:ea typeface="微软雅黑" pitchFamily="34" charset="-122"/>
                <a:sym typeface="+mn-ea"/>
              </a:rPr>
              <a:t>强化质量导向</a:t>
            </a:r>
            <a:endParaRPr lang="zh-CN" altLang="zh-CN" sz="1800" b="1" dirty="0">
              <a:solidFill>
                <a:srgbClr val="FF0000"/>
              </a:solidFill>
              <a:latin typeface="微软雅黑" pitchFamily="34" charset="-122"/>
              <a:ea typeface="微软雅黑" pitchFamily="34" charset="-122"/>
            </a:endParaRPr>
          </a:p>
        </p:txBody>
      </p:sp>
      <p:sp>
        <p:nvSpPr>
          <p:cNvPr id="7"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1"/>
          <p:cNvSpPr txBox="1">
            <a:spLocks noChangeArrowheads="1"/>
          </p:cNvSpPr>
          <p:nvPr/>
        </p:nvSpPr>
        <p:spPr bwMode="auto">
          <a:xfrm>
            <a:off x="714348" y="4429932"/>
            <a:ext cx="7673975" cy="36830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algn="ctr">
              <a:spcBef>
                <a:spcPts val="0"/>
              </a:spcBef>
              <a:spcAft>
                <a:spcPts val="600"/>
              </a:spcAft>
              <a:buClrTx/>
              <a:buSzTx/>
              <a:buFontTx/>
            </a:pPr>
            <a:r>
              <a:rPr lang="zh-CN" altLang="en-US" sz="1800" b="1" dirty="0">
                <a:solidFill>
                  <a:srgbClr val="FF0000"/>
                </a:solidFill>
                <a:latin typeface="微软雅黑" pitchFamily="34" charset="-122"/>
                <a:ea typeface="微软雅黑" pitchFamily="34" charset="-122"/>
                <a:cs typeface="黑体" panose="02010609060101010101" pitchFamily="49" charset="-122"/>
                <a:sym typeface="+mn-ea"/>
              </a:rPr>
              <a:t>指标设计采取不同体系，充分体现学科特色</a:t>
            </a:r>
          </a:p>
        </p:txBody>
      </p:sp>
      <p:sp>
        <p:nvSpPr>
          <p:cNvPr id="4" name="TextBox 21"/>
          <p:cNvSpPr txBox="1">
            <a:spLocks noChangeArrowheads="1"/>
          </p:cNvSpPr>
          <p:nvPr/>
        </p:nvSpPr>
        <p:spPr bwMode="auto">
          <a:xfrm>
            <a:off x="1136015" y="1484630"/>
            <a:ext cx="7494270" cy="2844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在上轮评估设置</a:t>
            </a:r>
            <a:r>
              <a:rPr lang="en-US" altLang="zh-CN" b="1" dirty="0">
                <a:latin typeface="微软雅黑" pitchFamily="34" charset="-122"/>
                <a:ea typeface="微软雅黑" pitchFamily="34" charset="-122"/>
              </a:rPr>
              <a:t>9</a:t>
            </a:r>
            <a:r>
              <a:rPr lang="zh-CN" altLang="en-US" b="1" dirty="0">
                <a:latin typeface="微软雅黑" pitchFamily="34" charset="-122"/>
                <a:ea typeface="微软雅黑" pitchFamily="34" charset="-122"/>
              </a:rPr>
              <a:t>套体系框架基础上，加强分类，探索</a:t>
            </a:r>
            <a:r>
              <a:rPr lang="zh-CN" altLang="en-US" b="1" dirty="0">
                <a:solidFill>
                  <a:srgbClr val="FF0000"/>
                </a:solidFill>
                <a:latin typeface="微软雅黑" pitchFamily="34" charset="-122"/>
                <a:ea typeface="微软雅黑" pitchFamily="34" charset="-122"/>
              </a:rPr>
              <a:t>按学科门类或一级学科设置指标体系</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对于</a:t>
            </a:r>
            <a:r>
              <a:rPr lang="zh-CN" altLang="en-US" b="1" dirty="0">
                <a:solidFill>
                  <a:srgbClr val="FF0000"/>
                </a:solidFill>
                <a:latin typeface="微软雅黑" pitchFamily="34" charset="-122"/>
                <a:ea typeface="微软雅黑" pitchFamily="34" charset="-122"/>
              </a:rPr>
              <a:t>自然科学学科</a:t>
            </a:r>
            <a:r>
              <a:rPr lang="zh-CN" altLang="en-US" b="1" dirty="0">
                <a:latin typeface="微软雅黑" pitchFamily="34" charset="-122"/>
                <a:ea typeface="微软雅黑" pitchFamily="34" charset="-122"/>
              </a:rPr>
              <a:t>，突出原始创新能力、国际科学前沿竞争能力和满足国家重大需求能力</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对于</a:t>
            </a:r>
            <a:r>
              <a:rPr lang="zh-CN" altLang="en-US" b="1" dirty="0">
                <a:solidFill>
                  <a:srgbClr val="FF0000"/>
                </a:solidFill>
                <a:latin typeface="微软雅黑" pitchFamily="34" charset="-122"/>
                <a:ea typeface="微软雅黑" pitchFamily="34" charset="-122"/>
              </a:rPr>
              <a:t>哲学社会科学学科</a:t>
            </a:r>
            <a:r>
              <a:rPr lang="zh-CN" altLang="en-US" b="1" dirty="0">
                <a:latin typeface="微软雅黑" pitchFamily="34" charset="-122"/>
                <a:ea typeface="微软雅黑" pitchFamily="34" charset="-122"/>
              </a:rPr>
              <a:t>，将政治方向和社会责任放在首位，突出继承性、民族性、原创性、时代性、系统性和专业性，彰显中国特色</a:t>
            </a:r>
            <a:endParaRPr lang="en-US" altLang="zh-CN" b="1" dirty="0">
              <a:latin typeface="微软雅黑" pitchFamily="34" charset="-122"/>
              <a:ea typeface="微软雅黑" pitchFamily="34" charset="-122"/>
            </a:endParaRPr>
          </a:p>
        </p:txBody>
      </p:sp>
      <p:sp>
        <p:nvSpPr>
          <p:cNvPr id="5" name="TextBox 4"/>
          <p:cNvSpPr txBox="1">
            <a:spLocks noChangeArrowheads="1"/>
          </p:cNvSpPr>
          <p:nvPr/>
        </p:nvSpPr>
        <p:spPr bwMode="auto">
          <a:xfrm>
            <a:off x="864801" y="973160"/>
            <a:ext cx="6858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latinLnBrk="0">
              <a:buFont typeface="Wingdings" panose="05000000000000000000" charset="0"/>
              <a:buChar char="p"/>
            </a:pPr>
            <a:r>
              <a:rPr lang="zh-CN" altLang="en-US" sz="2000" b="1" dirty="0">
                <a:solidFill>
                  <a:srgbClr val="FF0000"/>
                </a:solidFill>
                <a:latin typeface="微软雅黑" pitchFamily="34" charset="-122"/>
                <a:ea typeface="微软雅黑" pitchFamily="34" charset="-122"/>
              </a:rPr>
              <a:t>第六个</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进一步</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sym typeface="+mn-ea"/>
              </a:rPr>
              <a:t>强化分类评估</a:t>
            </a:r>
            <a:endParaRPr lang="zh-CN" altLang="zh-CN" sz="2000" b="1" dirty="0">
              <a:solidFill>
                <a:srgbClr val="FF0000"/>
              </a:solidFill>
              <a:latin typeface="微软雅黑" pitchFamily="34" charset="-122"/>
              <a:ea typeface="微软雅黑" pitchFamily="34" charset="-122"/>
            </a:endParaRPr>
          </a:p>
        </p:txBody>
      </p:sp>
      <p:sp>
        <p:nvSpPr>
          <p:cNvPr id="7"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76108" y="3727005"/>
            <a:ext cx="5495785" cy="1168012"/>
          </a:xfrm>
          <a:prstGeom prst="rect">
            <a:avLst/>
          </a:prstGeom>
          <a:noFill/>
        </p:spPr>
        <p:txBody>
          <a:bodyPr wrap="square" rtlCol="0">
            <a:spAutoFit/>
          </a:bodyPr>
          <a:lstStyle/>
          <a:p>
            <a:pPr marL="257175" indent="-257175">
              <a:lnSpc>
                <a:spcPct val="150000"/>
              </a:lnSpc>
              <a:buFont typeface="Wingdings" panose="05000000000000000000" pitchFamily="2" charset="2"/>
              <a:buChar char="Ø"/>
            </a:pPr>
            <a:r>
              <a:rPr lang="zh-CN" altLang="en-US" b="1" dirty="0">
                <a:latin typeface="微软雅黑" pitchFamily="34" charset="-122"/>
                <a:ea typeface="微软雅黑" pitchFamily="34" charset="-122"/>
              </a:rPr>
              <a:t>世界一流大学</a:t>
            </a:r>
            <a:r>
              <a:rPr lang="en-US" altLang="zh-CN" b="1" dirty="0">
                <a:latin typeface="微软雅黑" pitchFamily="34" charset="-122"/>
                <a:ea typeface="微软雅黑" pitchFamily="34" charset="-122"/>
              </a:rPr>
              <a:t>137</a:t>
            </a:r>
            <a:r>
              <a:rPr lang="zh-CN" altLang="en-US" b="1" dirty="0">
                <a:latin typeface="微软雅黑" pitchFamily="34" charset="-122"/>
                <a:ea typeface="微软雅黑" pitchFamily="34" charset="-122"/>
              </a:rPr>
              <a:t>所：</a:t>
            </a:r>
            <a:endParaRPr lang="en-US" altLang="zh-CN" b="1" dirty="0">
              <a:latin typeface="微软雅黑" pitchFamily="34" charset="-122"/>
              <a:ea typeface="微软雅黑" pitchFamily="34" charset="-122"/>
            </a:endParaRPr>
          </a:p>
          <a:p>
            <a:pPr marL="214313" indent="-214313">
              <a:lnSpc>
                <a:spcPct val="130000"/>
              </a:lnSpc>
              <a:buFont typeface="Arial" panose="020B0604020202020204" pitchFamily="34" charset="0"/>
              <a:buChar char="•"/>
            </a:pPr>
            <a:r>
              <a:rPr lang="zh-CN" altLang="en-US" sz="1650" dirty="0">
                <a:latin typeface="微软雅黑" pitchFamily="34" charset="-122"/>
                <a:ea typeface="微软雅黑" pitchFamily="34" charset="-122"/>
              </a:rPr>
              <a:t>一流大学建设高校：</a:t>
            </a:r>
            <a:r>
              <a:rPr lang="en-US" altLang="zh-CN" sz="1650" dirty="0">
                <a:latin typeface="微软雅黑" pitchFamily="34" charset="-122"/>
                <a:ea typeface="微软雅黑" pitchFamily="34" charset="-122"/>
              </a:rPr>
              <a:t>42</a:t>
            </a:r>
            <a:r>
              <a:rPr lang="zh-CN" altLang="en-US" sz="1650" dirty="0">
                <a:latin typeface="微软雅黑" pitchFamily="34" charset="-122"/>
                <a:ea typeface="微软雅黑" pitchFamily="34" charset="-122"/>
              </a:rPr>
              <a:t>所（</a:t>
            </a:r>
            <a:r>
              <a:rPr lang="en-US" altLang="zh-CN" sz="1650" dirty="0">
                <a:latin typeface="微软雅黑" pitchFamily="34" charset="-122"/>
                <a:ea typeface="微软雅黑" pitchFamily="34" charset="-122"/>
              </a:rPr>
              <a:t>A</a:t>
            </a:r>
            <a:r>
              <a:rPr lang="zh-CN" altLang="en-US" sz="1650" dirty="0">
                <a:latin typeface="微软雅黑" pitchFamily="34" charset="-122"/>
                <a:ea typeface="微软雅黑" pitchFamily="34" charset="-122"/>
              </a:rPr>
              <a:t>类</a:t>
            </a:r>
            <a:r>
              <a:rPr lang="en-US" altLang="zh-CN" sz="1650" dirty="0">
                <a:latin typeface="微软雅黑" pitchFamily="34" charset="-122"/>
                <a:ea typeface="微软雅黑" pitchFamily="34" charset="-122"/>
              </a:rPr>
              <a:t>36</a:t>
            </a:r>
            <a:r>
              <a:rPr lang="zh-CN" altLang="en-US" sz="1650" dirty="0">
                <a:latin typeface="微软雅黑" pitchFamily="34" charset="-122"/>
                <a:ea typeface="微软雅黑" pitchFamily="34" charset="-122"/>
              </a:rPr>
              <a:t>所</a:t>
            </a:r>
            <a:r>
              <a:rPr lang="en-US" altLang="zh-CN" sz="1650" dirty="0">
                <a:latin typeface="微软雅黑" pitchFamily="34" charset="-122"/>
                <a:ea typeface="微软雅黑" pitchFamily="34" charset="-122"/>
              </a:rPr>
              <a:t>+B</a:t>
            </a:r>
            <a:r>
              <a:rPr lang="zh-CN" altLang="en-US" sz="1650" dirty="0">
                <a:latin typeface="微软雅黑" pitchFamily="34" charset="-122"/>
                <a:ea typeface="微软雅黑" pitchFamily="34" charset="-122"/>
              </a:rPr>
              <a:t>类</a:t>
            </a:r>
            <a:r>
              <a:rPr lang="en-US" altLang="zh-CN" sz="1650" dirty="0">
                <a:latin typeface="微软雅黑" pitchFamily="34" charset="-122"/>
                <a:ea typeface="微软雅黑" pitchFamily="34" charset="-122"/>
              </a:rPr>
              <a:t>6</a:t>
            </a:r>
            <a:r>
              <a:rPr lang="zh-CN" altLang="en-US" sz="1650" dirty="0">
                <a:latin typeface="微软雅黑" pitchFamily="34" charset="-122"/>
                <a:ea typeface="微软雅黑" pitchFamily="34" charset="-122"/>
              </a:rPr>
              <a:t>所</a:t>
            </a:r>
            <a:r>
              <a:rPr lang="zh-CN" altLang="en-US" sz="1650" dirty="0" smtClean="0">
                <a:latin typeface="微软雅黑" pitchFamily="34" charset="-122"/>
                <a:ea typeface="微软雅黑" pitchFamily="34" charset="-122"/>
              </a:rPr>
              <a:t>：；</a:t>
            </a:r>
            <a:endParaRPr lang="en-US" altLang="zh-CN" sz="1650" dirty="0">
              <a:latin typeface="微软雅黑" pitchFamily="34" charset="-122"/>
              <a:ea typeface="微软雅黑" pitchFamily="34" charset="-122"/>
            </a:endParaRPr>
          </a:p>
          <a:p>
            <a:pPr marL="214313" indent="-214313">
              <a:lnSpc>
                <a:spcPct val="130000"/>
              </a:lnSpc>
              <a:buFont typeface="Arial" panose="020B0604020202020204" pitchFamily="34" charset="0"/>
              <a:buChar char="•"/>
            </a:pPr>
            <a:r>
              <a:rPr lang="zh-CN" altLang="en-US" sz="1650" dirty="0">
                <a:latin typeface="微软雅黑" pitchFamily="34" charset="-122"/>
                <a:ea typeface="微软雅黑" pitchFamily="34" charset="-122"/>
              </a:rPr>
              <a:t>一流学科建设高校：</a:t>
            </a:r>
            <a:r>
              <a:rPr lang="en-US" altLang="zh-CN" sz="1650" dirty="0">
                <a:latin typeface="微软雅黑" pitchFamily="34" charset="-122"/>
                <a:ea typeface="微软雅黑" pitchFamily="34" charset="-122"/>
              </a:rPr>
              <a:t>95</a:t>
            </a:r>
            <a:r>
              <a:rPr lang="zh-CN" altLang="en-US" sz="1650" dirty="0" smtClean="0">
                <a:latin typeface="微软雅黑" pitchFamily="34" charset="-122"/>
                <a:ea typeface="微软雅黑" pitchFamily="34" charset="-122"/>
              </a:rPr>
              <a:t>所；</a:t>
            </a:r>
            <a:endParaRPr lang="en-US" altLang="zh-CN" sz="1650" dirty="0">
              <a:latin typeface="微软雅黑" pitchFamily="34" charset="-122"/>
              <a:ea typeface="微软雅黑" pitchFamily="34" charset="-122"/>
            </a:endParaRPr>
          </a:p>
        </p:txBody>
      </p:sp>
      <p:sp>
        <p:nvSpPr>
          <p:cNvPr id="26" name="文本框 25"/>
          <p:cNvSpPr txBox="1"/>
          <p:nvPr/>
        </p:nvSpPr>
        <p:spPr>
          <a:xfrm>
            <a:off x="5857884" y="3701442"/>
            <a:ext cx="3286116" cy="458908"/>
          </a:xfrm>
          <a:prstGeom prst="rect">
            <a:avLst/>
          </a:prstGeom>
          <a:noFill/>
        </p:spPr>
        <p:txBody>
          <a:bodyPr wrap="square" rtlCol="0">
            <a:spAutoFit/>
          </a:bodyPr>
          <a:lstStyle/>
          <a:p>
            <a:pPr marL="257175" indent="-257175">
              <a:lnSpc>
                <a:spcPct val="150000"/>
              </a:lnSpc>
              <a:buFont typeface="Wingdings" panose="05000000000000000000" pitchFamily="2" charset="2"/>
              <a:buChar char="Ø"/>
            </a:pPr>
            <a:r>
              <a:rPr lang="zh-CN" altLang="en-US" b="1" dirty="0">
                <a:latin typeface="微软雅黑" pitchFamily="34" charset="-122"/>
                <a:ea typeface="微软雅黑" pitchFamily="34" charset="-122"/>
              </a:rPr>
              <a:t>一流学科</a:t>
            </a:r>
            <a:r>
              <a:rPr lang="en-US" altLang="zh-CN" b="1" dirty="0">
                <a:latin typeface="微软雅黑" pitchFamily="34" charset="-122"/>
                <a:ea typeface="微软雅黑" pitchFamily="34" charset="-122"/>
              </a:rPr>
              <a:t>465</a:t>
            </a:r>
            <a:r>
              <a:rPr lang="zh-CN" altLang="en-US" b="1" dirty="0">
                <a:latin typeface="微软雅黑" pitchFamily="34" charset="-122"/>
                <a:ea typeface="微软雅黑" pitchFamily="34" charset="-122"/>
              </a:rPr>
              <a:t>个</a:t>
            </a:r>
            <a:r>
              <a:rPr lang="zh-CN" altLang="en-US" b="1" dirty="0" smtClean="0">
                <a:latin typeface="微软雅黑" pitchFamily="34" charset="-122"/>
                <a:ea typeface="微软雅黑" pitchFamily="34" charset="-122"/>
              </a:rPr>
              <a:t>：</a:t>
            </a:r>
            <a:endParaRPr lang="en-US" altLang="zh-CN" b="1" dirty="0">
              <a:latin typeface="微软雅黑" pitchFamily="34" charset="-122"/>
              <a:ea typeface="微软雅黑" pitchFamily="34" charset="-122"/>
            </a:endParaRPr>
          </a:p>
        </p:txBody>
      </p:sp>
      <p:sp>
        <p:nvSpPr>
          <p:cNvPr id="27" name="矩形 26"/>
          <p:cNvSpPr/>
          <p:nvPr/>
        </p:nvSpPr>
        <p:spPr>
          <a:xfrm>
            <a:off x="214282" y="1215222"/>
            <a:ext cx="553998" cy="3165134"/>
          </a:xfrm>
          <a:prstGeom prst="rect">
            <a:avLst/>
          </a:prstGeom>
        </p:spPr>
        <p:txBody>
          <a:bodyPr vert="eaVert" wrap="square">
            <a:spAutoFit/>
          </a:bodyPr>
          <a:lstStyle/>
          <a:p>
            <a:r>
              <a:rPr lang="zh-CN" altLang="en-US" sz="2400" b="1" dirty="0">
                <a:solidFill>
                  <a:srgbClr val="C85C12"/>
                </a:solidFill>
                <a:latin typeface="微软雅黑" pitchFamily="34" charset="-122"/>
                <a:ea typeface="微软雅黑" pitchFamily="34" charset="-122"/>
                <a:cs typeface="Times New Roman" panose="02020603050405020304" pitchFamily="18" charset="0"/>
              </a:rPr>
              <a:t>“双 一 流”建设 名单</a:t>
            </a:r>
            <a:endParaRPr lang="en-US" altLang="zh-CN" sz="2400" b="1" dirty="0">
              <a:solidFill>
                <a:srgbClr val="C85C12"/>
              </a:solidFill>
              <a:latin typeface="微软雅黑" pitchFamily="34" charset="-122"/>
              <a:ea typeface="微软雅黑" pitchFamily="34" charset="-122"/>
              <a:cs typeface="Times New Roman" panose="02020603050405020304" pitchFamily="18" charset="0"/>
            </a:endParaRPr>
          </a:p>
        </p:txBody>
      </p:sp>
      <p:cxnSp>
        <p:nvCxnSpPr>
          <p:cNvPr id="28" name="MH_Other_1"/>
          <p:cNvCxnSpPr/>
          <p:nvPr>
            <p:custDataLst>
              <p:tags r:id="rId1"/>
            </p:custDataLst>
          </p:nvPr>
        </p:nvCxnSpPr>
        <p:spPr>
          <a:xfrm>
            <a:off x="852213" y="1330320"/>
            <a:ext cx="24527" cy="3367493"/>
          </a:xfrm>
          <a:prstGeom prst="line">
            <a:avLst/>
          </a:prstGeom>
          <a:ln w="254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4" name="图表 23">
            <a:extLst>
              <a:ext uri="{FF2B5EF4-FFF2-40B4-BE49-F238E27FC236}">
                <a16:creationId xmlns:a16="http://schemas.microsoft.com/office/drawing/2014/main" id="{00000000-0008-0000-0700-000002000000}"/>
              </a:ext>
            </a:extLst>
          </p:cNvPr>
          <p:cNvGraphicFramePr>
            <a:graphicFrameLocks/>
          </p:cNvGraphicFramePr>
          <p:nvPr>
            <p:extLst>
              <p:ext uri="{D42A27DB-BD31-4B8C-83A1-F6EECF244321}">
                <p14:modId xmlns:p14="http://schemas.microsoft.com/office/powerpoint/2010/main" val="3865848379"/>
              </p:ext>
            </p:extLst>
          </p:nvPr>
        </p:nvGraphicFramePr>
        <p:xfrm>
          <a:off x="830152" y="765402"/>
          <a:ext cx="7977115" cy="3103796"/>
        </p:xfrm>
        <a:graphic>
          <a:graphicData uri="http://schemas.openxmlformats.org/drawingml/2006/chart">
            <c:chart xmlns:c="http://schemas.openxmlformats.org/drawingml/2006/chart" xmlns:r="http://schemas.openxmlformats.org/officeDocument/2006/relationships" r:id="rId4"/>
          </a:graphicData>
        </a:graphic>
      </p:graphicFrame>
      <p:sp>
        <p:nvSpPr>
          <p:cNvPr id="3" name="文本框 2">
            <a:extLst>
              <a:ext uri="{FF2B5EF4-FFF2-40B4-BE49-F238E27FC236}">
                <a16:creationId xmlns:a16="http://schemas.microsoft.com/office/drawing/2014/main" id="{3D05206E-A9FB-4ABD-A1FE-4D86E2E849AA}"/>
              </a:ext>
            </a:extLst>
          </p:cNvPr>
          <p:cNvSpPr txBox="1"/>
          <p:nvPr/>
        </p:nvSpPr>
        <p:spPr>
          <a:xfrm>
            <a:off x="3179567" y="1191820"/>
            <a:ext cx="3703320" cy="300082"/>
          </a:xfrm>
          <a:prstGeom prst="rect">
            <a:avLst/>
          </a:prstGeom>
          <a:noFill/>
        </p:spPr>
        <p:txBody>
          <a:bodyPr wrap="square" rtlCol="0">
            <a:spAutoFit/>
          </a:bodyPr>
          <a:lstStyle/>
          <a:p>
            <a:r>
              <a:rPr lang="zh-CN" altLang="en-US" sz="1350" dirty="0">
                <a:latin typeface="微软雅黑" pitchFamily="34" charset="-122"/>
                <a:ea typeface="微软雅黑" pitchFamily="34" charset="-122"/>
              </a:rPr>
              <a:t>（图中仅列出有一流建设高校的</a:t>
            </a:r>
            <a:r>
              <a:rPr lang="en-US" altLang="zh-CN" sz="1350" dirty="0">
                <a:latin typeface="微软雅黑" pitchFamily="34" charset="-122"/>
                <a:ea typeface="微软雅黑" pitchFamily="34" charset="-122"/>
              </a:rPr>
              <a:t>21</a:t>
            </a:r>
            <a:r>
              <a:rPr lang="zh-CN" altLang="en-US" sz="1350" dirty="0">
                <a:latin typeface="微软雅黑" pitchFamily="34" charset="-122"/>
                <a:ea typeface="微软雅黑" pitchFamily="34" charset="-122"/>
              </a:rPr>
              <a:t>个省份）</a:t>
            </a:r>
          </a:p>
        </p:txBody>
      </p:sp>
      <p:pic>
        <p:nvPicPr>
          <p:cNvPr id="22" name="Picture 2" descr="C:\Users\Administrator\Desktop\14-16信息化建设\馆徽最终稿无留白.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cxnSp>
        <p:nvCxnSpPr>
          <p:cNvPr id="29" name="直接连接符 28"/>
          <p:cNvCxnSpPr/>
          <p:nvPr/>
        </p:nvCxnSpPr>
        <p:spPr>
          <a:xfrm flipV="1">
            <a:off x="1328749" y="628328"/>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11" name="TextBox 12"/>
          <p:cNvSpPr txBox="1">
            <a:spLocks noChangeArrowheads="1"/>
          </p:cNvSpPr>
          <p:nvPr/>
        </p:nvSpPr>
        <p:spPr bwMode="auto">
          <a:xfrm>
            <a:off x="1370816" y="118913"/>
            <a:ext cx="273536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关键词：“双一流”</a:t>
            </a:r>
            <a:endParaRPr lang="zh-CN" altLang="en-US" sz="2100" b="1" dirty="0" smtClean="0">
              <a:solidFill>
                <a:schemeClr val="accent4"/>
              </a:solidFill>
              <a:latin typeface="微软雅黑" pitchFamily="34" charset="-122"/>
              <a:ea typeface="微软雅黑" pitchFamily="34" charset="-122"/>
            </a:endParaRPr>
          </a:p>
        </p:txBody>
      </p:sp>
      <p:sp>
        <p:nvSpPr>
          <p:cNvPr id="12" name="TextBox 12"/>
          <p:cNvSpPr txBox="1">
            <a:spLocks noChangeArrowheads="1"/>
          </p:cNvSpPr>
          <p:nvPr/>
        </p:nvSpPr>
        <p:spPr bwMode="auto">
          <a:xfrm>
            <a:off x="7524328" y="118913"/>
            <a:ext cx="1550746" cy="623248"/>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en-US" altLang="zh-CN" b="1" spc="150" dirty="0" smtClean="0">
                <a:solidFill>
                  <a:schemeClr val="accent4"/>
                </a:solidFill>
                <a:latin typeface="微软雅黑" pitchFamily="34" charset="-122"/>
                <a:ea typeface="微软雅黑" pitchFamily="34" charset="-122"/>
                <a:sym typeface="+mn-ea"/>
              </a:rPr>
              <a:t>2</a:t>
            </a:r>
            <a:r>
              <a:rPr lang="zh-CN" altLang="en-US" b="1" spc="150" dirty="0" smtClean="0">
                <a:solidFill>
                  <a:schemeClr val="accent4"/>
                </a:solidFill>
                <a:latin typeface="微软雅黑" pitchFamily="34" charset="-122"/>
                <a:ea typeface="微软雅黑" pitchFamily="34" charset="-122"/>
                <a:sym typeface="+mn-ea"/>
              </a:rPr>
              <a:t>、建设现状</a:t>
            </a:r>
          </a:p>
          <a:p>
            <a:pPr eaLnBrk="1" hangingPunct="1">
              <a:defRPr/>
            </a:pPr>
            <a:endParaRPr lang="zh-CN" altLang="en-US" b="1" dirty="0" smtClean="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616571710"/>
      </p:ext>
    </p:extLst>
  </p:cSld>
  <p:clrMapOvr>
    <a:masterClrMapping/>
  </p:clrMapOvr>
  <p:transition spd="med"/>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1"/>
          <p:cNvSpPr txBox="1">
            <a:spLocks noChangeArrowheads="1"/>
          </p:cNvSpPr>
          <p:nvPr/>
        </p:nvSpPr>
        <p:spPr bwMode="auto">
          <a:xfrm>
            <a:off x="721042" y="4133555"/>
            <a:ext cx="7673975" cy="40011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algn="ctr">
              <a:spcBef>
                <a:spcPts val="0"/>
              </a:spcBef>
              <a:spcAft>
                <a:spcPts val="600"/>
              </a:spcAft>
              <a:buClrTx/>
              <a:buSzTx/>
              <a:buFontTx/>
            </a:pPr>
            <a:r>
              <a:rPr lang="zh-CN" altLang="en-US" sz="2000" b="1" dirty="0">
                <a:solidFill>
                  <a:srgbClr val="FF0000"/>
                </a:solidFill>
                <a:latin typeface="微软雅黑" pitchFamily="34" charset="-122"/>
                <a:ea typeface="微软雅黑" pitchFamily="34" charset="-122"/>
                <a:cs typeface="黑体" panose="02010609060101010101" pitchFamily="49" charset="-122"/>
                <a:sym typeface="+mn-ea"/>
              </a:rPr>
              <a:t>兼顾中国特色与国际水准</a:t>
            </a:r>
          </a:p>
        </p:txBody>
      </p:sp>
      <p:sp>
        <p:nvSpPr>
          <p:cNvPr id="4" name="TextBox 21"/>
          <p:cNvSpPr txBox="1">
            <a:spLocks noChangeArrowheads="1"/>
          </p:cNvSpPr>
          <p:nvPr/>
        </p:nvSpPr>
        <p:spPr bwMode="auto">
          <a:xfrm>
            <a:off x="1147445" y="1635760"/>
            <a:ext cx="7110730" cy="19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在坚持中国特色的基础上，在国际比较领域，加大设置</a:t>
            </a:r>
            <a:r>
              <a:rPr lang="zh-CN" altLang="en-US" b="1" dirty="0">
                <a:solidFill>
                  <a:srgbClr val="FF0000"/>
                </a:solidFill>
                <a:latin typeface="微软雅黑" pitchFamily="34" charset="-122"/>
                <a:ea typeface="微软雅黑" pitchFamily="34" charset="-122"/>
              </a:rPr>
              <a:t>国际可比指标</a:t>
            </a:r>
            <a:r>
              <a:rPr lang="zh-CN" altLang="en-US" b="1" dirty="0">
                <a:latin typeface="微软雅黑" pitchFamily="34" charset="-122"/>
                <a:ea typeface="微软雅黑" pitchFamily="34" charset="-122"/>
              </a:rPr>
              <a:t>，如国际论文、专利、奖项等</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适当扩大</a:t>
            </a:r>
            <a:r>
              <a:rPr lang="zh-CN" altLang="en-US" b="1" dirty="0">
                <a:solidFill>
                  <a:srgbClr val="FF0000"/>
                </a:solidFill>
                <a:latin typeface="微软雅黑" pitchFamily="34" charset="-122"/>
                <a:ea typeface="微软雅黑" pitchFamily="34" charset="-122"/>
              </a:rPr>
              <a:t>国际声誉调查</a:t>
            </a:r>
            <a:r>
              <a:rPr lang="zh-CN" altLang="en-US" b="1" dirty="0">
                <a:latin typeface="微软雅黑" pitchFamily="34" charset="-122"/>
                <a:ea typeface="微软雅黑" pitchFamily="34" charset="-122"/>
              </a:rPr>
              <a:t>试点学科，加大</a:t>
            </a:r>
            <a:r>
              <a:rPr lang="zh-CN" altLang="en-US" b="1" dirty="0">
                <a:solidFill>
                  <a:srgbClr val="FF0000"/>
                </a:solidFill>
                <a:latin typeface="微软雅黑" pitchFamily="34" charset="-122"/>
                <a:ea typeface="微软雅黑" pitchFamily="34" charset="-122"/>
              </a:rPr>
              <a:t>国际专家调查</a:t>
            </a:r>
            <a:r>
              <a:rPr lang="zh-CN" altLang="en-US" b="1" dirty="0">
                <a:latin typeface="微软雅黑" pitchFamily="34" charset="-122"/>
                <a:ea typeface="微软雅黑" pitchFamily="34" charset="-122"/>
              </a:rPr>
              <a:t>数量</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探索邀请境外同行专家参与主观评价</a:t>
            </a:r>
            <a:endParaRPr lang="en-US" altLang="zh-CN" b="1" dirty="0">
              <a:latin typeface="微软雅黑" pitchFamily="34" charset="-122"/>
              <a:ea typeface="微软雅黑" pitchFamily="34" charset="-122"/>
            </a:endParaRPr>
          </a:p>
        </p:txBody>
      </p:sp>
      <p:sp>
        <p:nvSpPr>
          <p:cNvPr id="5" name="TextBox 4"/>
          <p:cNvSpPr txBox="1">
            <a:spLocks noChangeArrowheads="1"/>
          </p:cNvSpPr>
          <p:nvPr/>
        </p:nvSpPr>
        <p:spPr bwMode="auto">
          <a:xfrm>
            <a:off x="864801" y="973160"/>
            <a:ext cx="6858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latinLnBrk="0">
              <a:buFont typeface="Wingdings" panose="05000000000000000000" charset="0"/>
              <a:buChar char="p"/>
            </a:pPr>
            <a:r>
              <a:rPr lang="zh-CN" altLang="en-US" sz="2000" b="1" dirty="0">
                <a:solidFill>
                  <a:srgbClr val="FF0000"/>
                </a:solidFill>
                <a:latin typeface="微软雅黑" pitchFamily="34" charset="-122"/>
                <a:ea typeface="微软雅黑" pitchFamily="34" charset="-122"/>
              </a:rPr>
              <a:t>第八个</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进一步</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sym typeface="+mn-ea"/>
              </a:rPr>
              <a:t>强化中国特色和国际比较有机统一</a:t>
            </a:r>
            <a:endParaRPr lang="zh-CN" altLang="zh-CN" sz="2000" b="1" dirty="0">
              <a:solidFill>
                <a:srgbClr val="FF0000"/>
              </a:solidFill>
              <a:latin typeface="微软雅黑" pitchFamily="34" charset="-122"/>
              <a:ea typeface="微软雅黑" pitchFamily="34" charset="-122"/>
            </a:endParaRPr>
          </a:p>
        </p:txBody>
      </p:sp>
      <p:sp>
        <p:nvSpPr>
          <p:cNvPr id="7"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1"/>
          <p:cNvSpPr txBox="1">
            <a:spLocks noChangeArrowheads="1"/>
          </p:cNvSpPr>
          <p:nvPr/>
        </p:nvSpPr>
        <p:spPr bwMode="auto">
          <a:xfrm>
            <a:off x="735647" y="4125149"/>
            <a:ext cx="7673975" cy="40011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lvl="0" algn="ctr">
              <a:spcBef>
                <a:spcPts val="0"/>
              </a:spcBef>
              <a:spcAft>
                <a:spcPts val="600"/>
              </a:spcAft>
              <a:buClrTx/>
              <a:buSzTx/>
              <a:buFontTx/>
            </a:pPr>
            <a:r>
              <a:rPr lang="zh-CN" altLang="en-US" sz="2000" b="1" dirty="0">
                <a:solidFill>
                  <a:srgbClr val="FF0000"/>
                </a:solidFill>
                <a:latin typeface="微软雅黑" pitchFamily="34" charset="-122"/>
                <a:ea typeface="微软雅黑" pitchFamily="34" charset="-122"/>
                <a:cs typeface="黑体" panose="02010609060101010101" pitchFamily="49" charset="-122"/>
                <a:sym typeface="+mn-ea"/>
              </a:rPr>
              <a:t>坚持绑定参评，明确成果归属</a:t>
            </a:r>
          </a:p>
        </p:txBody>
      </p:sp>
      <p:sp>
        <p:nvSpPr>
          <p:cNvPr id="4" name="TextBox 21"/>
          <p:cNvSpPr txBox="1">
            <a:spLocks noChangeArrowheads="1"/>
          </p:cNvSpPr>
          <p:nvPr/>
        </p:nvSpPr>
        <p:spPr bwMode="auto">
          <a:xfrm>
            <a:off x="1147445" y="1600835"/>
            <a:ext cx="7369810" cy="199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优化参评规则，在上轮评估“按门类绑定参评”的基础上，增加</a:t>
            </a:r>
            <a:r>
              <a:rPr lang="zh-CN" altLang="en-US" b="1" dirty="0">
                <a:solidFill>
                  <a:srgbClr val="FF0000"/>
                </a:solidFill>
                <a:latin typeface="微软雅黑" pitchFamily="34" charset="-122"/>
                <a:ea typeface="微软雅黑" pitchFamily="34" charset="-122"/>
              </a:rPr>
              <a:t>“相近学科同时绑定”</a:t>
            </a:r>
            <a:r>
              <a:rPr lang="zh-CN" altLang="en-US" b="1" dirty="0">
                <a:latin typeface="微软雅黑" pitchFamily="34" charset="-122"/>
                <a:ea typeface="微软雅黑" pitchFamily="34" charset="-122"/>
              </a:rPr>
              <a:t>的规则（不排除学校绑定参评）</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加大对</a:t>
            </a:r>
            <a:r>
              <a:rPr lang="zh-CN" altLang="en-US" b="1" dirty="0">
                <a:solidFill>
                  <a:srgbClr val="FF0000"/>
                </a:solidFill>
                <a:latin typeface="微软雅黑" pitchFamily="34" charset="-122"/>
                <a:ea typeface="微软雅黑" pitchFamily="34" charset="-122"/>
              </a:rPr>
              <a:t>跨学科成果“归属度”审查</a:t>
            </a:r>
            <a:r>
              <a:rPr lang="zh-CN" altLang="en-US" b="1" dirty="0">
                <a:latin typeface="微软雅黑" pitchFamily="34" charset="-122"/>
                <a:ea typeface="微软雅黑" pitchFamily="34" charset="-122"/>
              </a:rPr>
              <a:t>，引入同行专家审查机制</a:t>
            </a:r>
            <a:endParaRPr lang="en-US" altLang="zh-CN" b="1" dirty="0">
              <a:latin typeface="微软雅黑" pitchFamily="34" charset="-122"/>
              <a:ea typeface="微软雅黑" pitchFamily="34" charset="-122"/>
            </a:endParaRPr>
          </a:p>
          <a:p>
            <a:pPr>
              <a:lnSpc>
                <a:spcPct val="150000"/>
              </a:lnSpc>
              <a:spcBef>
                <a:spcPts val="600"/>
              </a:spcBef>
              <a:spcAft>
                <a:spcPts val="600"/>
              </a:spcAft>
              <a:buFont typeface="Wingdings" panose="05000000000000000000" pitchFamily="2" charset="2"/>
              <a:buChar char="l"/>
            </a:pPr>
            <a:r>
              <a:rPr lang="zh-CN" altLang="en-US" b="1" dirty="0">
                <a:latin typeface="微软雅黑" pitchFamily="34" charset="-122"/>
                <a:ea typeface="微软雅黑" pitchFamily="34" charset="-122"/>
              </a:rPr>
              <a:t>引入</a:t>
            </a:r>
            <a:r>
              <a:rPr lang="zh-CN" altLang="en-US" b="1" dirty="0">
                <a:solidFill>
                  <a:srgbClr val="FF0000"/>
                </a:solidFill>
                <a:latin typeface="微软雅黑" pitchFamily="34" charset="-122"/>
                <a:ea typeface="微软雅黑" pitchFamily="34" charset="-122"/>
              </a:rPr>
              <a:t>惩罚机制</a:t>
            </a:r>
            <a:r>
              <a:rPr lang="zh-CN" altLang="en-US" b="1" dirty="0">
                <a:latin typeface="微软雅黑" pitchFamily="34" charset="-122"/>
                <a:ea typeface="微软雅黑" pitchFamily="34" charset="-122"/>
              </a:rPr>
              <a:t>，对故意弄虚作假的高校和学科采取一定的惩罚措施</a:t>
            </a:r>
            <a:endParaRPr lang="en-US" altLang="zh-CN" b="1" dirty="0">
              <a:latin typeface="微软雅黑" pitchFamily="34" charset="-122"/>
              <a:ea typeface="微软雅黑" pitchFamily="34" charset="-122"/>
            </a:endParaRPr>
          </a:p>
        </p:txBody>
      </p:sp>
      <p:sp>
        <p:nvSpPr>
          <p:cNvPr id="5" name="TextBox 4"/>
          <p:cNvSpPr txBox="1">
            <a:spLocks noChangeArrowheads="1"/>
          </p:cNvSpPr>
          <p:nvPr/>
        </p:nvSpPr>
        <p:spPr bwMode="auto">
          <a:xfrm>
            <a:off x="864801" y="973160"/>
            <a:ext cx="6858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85750" indent="-285750" latinLnBrk="0">
              <a:buFont typeface="Wingdings" panose="05000000000000000000" charset="0"/>
              <a:buChar char="p"/>
            </a:pPr>
            <a:r>
              <a:rPr lang="zh-CN" altLang="en-US" sz="2000" b="1" dirty="0">
                <a:solidFill>
                  <a:srgbClr val="FF0000"/>
                </a:solidFill>
                <a:latin typeface="微软雅黑" pitchFamily="34" charset="-122"/>
                <a:ea typeface="微软雅黑" pitchFamily="34" charset="-122"/>
              </a:rPr>
              <a:t>第九个</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进一步</a:t>
            </a:r>
            <a:r>
              <a:rPr lang="en-US" altLang="zh-CN"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rPr>
              <a:t>：</a:t>
            </a:r>
            <a:r>
              <a:rPr lang="zh-CN" altLang="en-US" sz="2000" b="1" dirty="0">
                <a:solidFill>
                  <a:srgbClr val="FF0000"/>
                </a:solidFill>
                <a:latin typeface="微软雅黑" pitchFamily="34" charset="-122"/>
                <a:ea typeface="微软雅黑" pitchFamily="34" charset="-122"/>
                <a:sym typeface="+mn-ea"/>
              </a:rPr>
              <a:t>提高评估数据可靠性</a:t>
            </a:r>
            <a:endParaRPr lang="zh-CN" altLang="zh-CN" sz="2000" b="1" dirty="0">
              <a:solidFill>
                <a:srgbClr val="FF0000"/>
              </a:solidFill>
              <a:latin typeface="微软雅黑" pitchFamily="34" charset="-122"/>
              <a:ea typeface="微软雅黑" pitchFamily="34" charset="-122"/>
            </a:endParaRPr>
          </a:p>
        </p:txBody>
      </p:sp>
      <p:sp>
        <p:nvSpPr>
          <p:cNvPr id="7" name="矩形 6"/>
          <p:cNvSpPr/>
          <p:nvPr/>
        </p:nvSpPr>
        <p:spPr>
          <a:xfrm>
            <a:off x="1500166" y="0"/>
            <a:ext cx="4143404" cy="646331"/>
          </a:xfrm>
          <a:prstGeom prst="rect">
            <a:avLst/>
          </a:prstGeom>
        </p:spPr>
        <p:txBody>
          <a:bodyPr wrap="square">
            <a:spAutoFit/>
          </a:bodyPr>
          <a:lstStyle/>
          <a:p>
            <a:pPr marL="0" indent="0">
              <a:lnSpc>
                <a:spcPct val="150000"/>
              </a:lnSpc>
              <a:spcBef>
                <a:spcPts val="0"/>
              </a:spcBef>
              <a:spcAft>
                <a:spcPts val="600"/>
              </a:spcAft>
              <a:buFont typeface="Wingdings" panose="05000000000000000000" pitchFamily="2" charset="2"/>
              <a:buNone/>
            </a:pPr>
            <a:r>
              <a:rPr lang="en-US" altLang="zh-CN" sz="2400" b="1" dirty="0" smtClean="0">
                <a:solidFill>
                  <a:srgbClr val="000066"/>
                </a:solidFill>
                <a:latin typeface="微软雅黑" panose="020B0503020204020204" pitchFamily="34" charset="-122"/>
                <a:ea typeface="微软雅黑" panose="020B0503020204020204" pitchFamily="34" charset="-122"/>
              </a:rPr>
              <a:t>5.2  </a:t>
            </a:r>
            <a:r>
              <a:rPr lang="zh-CN" altLang="en-US" sz="2400" b="1" dirty="0" smtClean="0">
                <a:solidFill>
                  <a:srgbClr val="000066"/>
                </a:solidFill>
                <a:latin typeface="微软雅黑" panose="020B0503020204020204" pitchFamily="34" charset="-122"/>
                <a:ea typeface="微软雅黑" panose="020B0503020204020204" pitchFamily="34" charset="-122"/>
              </a:rPr>
              <a:t>第五</a:t>
            </a:r>
            <a:r>
              <a:rPr lang="zh-CN" altLang="en-US" sz="2400" b="1" dirty="0">
                <a:solidFill>
                  <a:srgbClr val="000066"/>
                </a:solidFill>
                <a:latin typeface="微软雅黑" panose="020B0503020204020204" pitchFamily="34" charset="-122"/>
                <a:ea typeface="微软雅黑" panose="020B0503020204020204" pitchFamily="34" charset="-122"/>
              </a:rPr>
              <a:t>轮评估改革思路</a:t>
            </a:r>
            <a:endParaRPr lang="en-US" altLang="zh-CN" sz="2400" b="1" dirty="0">
              <a:solidFill>
                <a:srgbClr val="000066"/>
              </a:solidFill>
              <a:latin typeface="微软雅黑" panose="020B0503020204020204" pitchFamily="34" charset="-122"/>
              <a:ea typeface="微软雅黑" panose="020B0503020204020204" pitchFamily="34" charset="-122"/>
            </a:endParaRPr>
          </a:p>
        </p:txBody>
      </p:sp>
    </p:spTree>
  </p:cSld>
  <p:clrMapOvr>
    <a:masterClrMapping/>
  </p:clrMapOvr>
  <p:transition spd="med"/>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928662" y="4001304"/>
            <a:ext cx="7643866" cy="500066"/>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内容占位符 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77765" y="3368243"/>
            <a:ext cx="4166235" cy="1776845"/>
          </a:xfrm>
          <a:prstGeom prst="rect">
            <a:avLst/>
          </a:prstGeom>
        </p:spPr>
      </p:pic>
      <p:sp>
        <p:nvSpPr>
          <p:cNvPr id="38" name="文本框 37"/>
          <p:cNvSpPr txBox="1"/>
          <p:nvPr/>
        </p:nvSpPr>
        <p:spPr>
          <a:xfrm>
            <a:off x="1512171" y="297197"/>
            <a:ext cx="392415" cy="92398"/>
          </a:xfrm>
          <a:prstGeom prst="rect">
            <a:avLst/>
          </a:prstGeom>
          <a:noFill/>
        </p:spPr>
        <p:txBody>
          <a:bodyPr vert="eaVert" wrap="none" rtlCol="0">
            <a:spAutoFit/>
          </a:bodyPr>
          <a:lstStyle/>
          <a:p>
            <a:endParaRPr lang="zh-CN" altLang="en-US" sz="1350" dirty="0"/>
          </a:p>
        </p:txBody>
      </p:sp>
      <p:cxnSp>
        <p:nvCxnSpPr>
          <p:cNvPr id="39" name="直接连接符 38"/>
          <p:cNvCxnSpPr/>
          <p:nvPr/>
        </p:nvCxnSpPr>
        <p:spPr>
          <a:xfrm flipV="1">
            <a:off x="667775" y="876164"/>
            <a:ext cx="8186127" cy="964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1048338" y="238671"/>
            <a:ext cx="7229521" cy="461665"/>
          </a:xfrm>
          <a:prstGeom prst="rect">
            <a:avLst/>
          </a:prstGeom>
        </p:spPr>
        <p:txBody>
          <a:bodyPr vert="horz" wrap="square">
            <a:spAutoFit/>
          </a:bodyPr>
          <a:lstStyle/>
          <a:p>
            <a:pPr algn="ctr" eaLnBrk="0" fontAlgn="base" hangingPunct="0">
              <a:spcBef>
                <a:spcPct val="0"/>
              </a:spcBef>
              <a:spcAft>
                <a:spcPct val="0"/>
              </a:spcAft>
              <a:defRPr/>
            </a:pPr>
            <a:r>
              <a:rPr lang="zh-CN" altLang="en-US" sz="2400" b="1" dirty="0" smtClean="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结   </a:t>
            </a:r>
            <a:r>
              <a:rPr lang="zh-CN" altLang="en-US" sz="2400" b="1" dirty="0">
                <a:solidFill>
                  <a:schemeClr val="tx2"/>
                </a:solidFill>
                <a:latin typeface="Times New Roman" panose="02020603050405020304" pitchFamily="18" charset="0"/>
                <a:ea typeface="微软雅黑" panose="020B0503020204020204" pitchFamily="34" charset="-122"/>
                <a:cs typeface="Times New Roman" panose="02020603050405020304" pitchFamily="18" charset="0"/>
              </a:rPr>
              <a:t>语</a:t>
            </a:r>
          </a:p>
        </p:txBody>
      </p:sp>
      <p:sp>
        <p:nvSpPr>
          <p:cNvPr id="41" name="文本框 40"/>
          <p:cNvSpPr txBox="1"/>
          <p:nvPr/>
        </p:nvSpPr>
        <p:spPr>
          <a:xfrm>
            <a:off x="714348" y="1490808"/>
            <a:ext cx="8429652" cy="1938992"/>
          </a:xfrm>
          <a:prstGeom prst="rect">
            <a:avLst/>
          </a:prstGeom>
          <a:noFill/>
        </p:spPr>
        <p:txBody>
          <a:bodyPr wrap="square" rtlCol="0">
            <a:spAutoFit/>
          </a:bodyPr>
          <a:lstStyle/>
          <a:p>
            <a:pPr marL="257175" indent="-257175" fontAlgn="base">
              <a:lnSpc>
                <a:spcPct val="150000"/>
              </a:lnSpc>
              <a:spcBef>
                <a:spcPct val="0"/>
              </a:spcBef>
              <a:spcAft>
                <a:spcPct val="0"/>
              </a:spcAft>
              <a:buFont typeface="Wingdings" panose="05000000000000000000" pitchFamily="2" charset="2"/>
              <a:buChar char="p"/>
            </a:pPr>
            <a:r>
              <a:rPr lang="en-US" altLang="zh-CN" sz="2000" dirty="0">
                <a:uFill>
                  <a:solidFill>
                    <a:srgbClr val="808080"/>
                  </a:solidFill>
                </a:uFill>
                <a:latin typeface="微软雅黑" panose="020B0503020204020204" pitchFamily="34" charset="-122"/>
                <a:ea typeface="微软雅黑" panose="020B0503020204020204" pitchFamily="34" charset="-122"/>
                <a:cs typeface="+mn-ea"/>
              </a:rPr>
              <a:t>1.</a:t>
            </a:r>
            <a:r>
              <a:rPr lang="zh-CN" altLang="en-US" sz="2000" dirty="0">
                <a:uFill>
                  <a:solidFill>
                    <a:srgbClr val="808080"/>
                  </a:solidFill>
                </a:uFill>
                <a:latin typeface="微软雅黑" panose="020B0503020204020204" pitchFamily="34" charset="-122"/>
                <a:ea typeface="微软雅黑" panose="020B0503020204020204" pitchFamily="34" charset="-122"/>
                <a:cs typeface="+mn-ea"/>
              </a:rPr>
              <a:t>图书馆围绕着学校双一流建设开展知识服务是必然之选；</a:t>
            </a:r>
            <a:endParaRPr lang="en-US" altLang="zh-CN" sz="2000" dirty="0">
              <a:uFill>
                <a:solidFill>
                  <a:srgbClr val="808080"/>
                </a:solidFill>
              </a:uFill>
              <a:latin typeface="微软雅黑" panose="020B0503020204020204" pitchFamily="34" charset="-122"/>
              <a:ea typeface="微软雅黑" panose="020B0503020204020204" pitchFamily="34" charset="-122"/>
              <a:cs typeface="+mn-ea"/>
            </a:endParaRPr>
          </a:p>
          <a:p>
            <a:pPr marL="257175" indent="-257175" fontAlgn="base">
              <a:lnSpc>
                <a:spcPct val="150000"/>
              </a:lnSpc>
              <a:spcBef>
                <a:spcPct val="0"/>
              </a:spcBef>
              <a:spcAft>
                <a:spcPct val="0"/>
              </a:spcAft>
              <a:buFont typeface="Wingdings" panose="05000000000000000000" pitchFamily="2" charset="2"/>
              <a:buChar char="p"/>
            </a:pPr>
            <a:r>
              <a:rPr lang="en-US" altLang="zh-CN" sz="2000" dirty="0">
                <a:uFill>
                  <a:solidFill>
                    <a:srgbClr val="808080"/>
                  </a:solidFill>
                </a:uFill>
                <a:latin typeface="微软雅黑" panose="020B0503020204020204" pitchFamily="34" charset="-122"/>
                <a:ea typeface="微软雅黑" panose="020B0503020204020204" pitchFamily="34" charset="-122"/>
                <a:cs typeface="+mn-ea"/>
              </a:rPr>
              <a:t>2.</a:t>
            </a:r>
            <a:r>
              <a:rPr lang="zh-CN" altLang="en-US" sz="2000" dirty="0">
                <a:uFill>
                  <a:solidFill>
                    <a:srgbClr val="808080"/>
                  </a:solidFill>
                </a:uFill>
                <a:latin typeface="微软雅黑" panose="020B0503020204020204" pitchFamily="34" charset="-122"/>
                <a:ea typeface="微软雅黑" panose="020B0503020204020204" pitchFamily="34" charset="-122"/>
                <a:cs typeface="+mn-ea"/>
              </a:rPr>
              <a:t>精准知识服务是发挥和提高图书馆服务的作用与价值的有效途径；</a:t>
            </a:r>
            <a:endParaRPr lang="en-US" altLang="zh-CN" sz="2000" dirty="0">
              <a:uFill>
                <a:solidFill>
                  <a:srgbClr val="808080"/>
                </a:solidFill>
              </a:uFill>
              <a:latin typeface="微软雅黑" panose="020B0503020204020204" pitchFamily="34" charset="-122"/>
              <a:ea typeface="微软雅黑" panose="020B0503020204020204" pitchFamily="34" charset="-122"/>
              <a:cs typeface="+mn-ea"/>
            </a:endParaRPr>
          </a:p>
          <a:p>
            <a:pPr marL="257175" indent="-257175" fontAlgn="base">
              <a:lnSpc>
                <a:spcPct val="150000"/>
              </a:lnSpc>
              <a:spcBef>
                <a:spcPct val="0"/>
              </a:spcBef>
              <a:spcAft>
                <a:spcPct val="0"/>
              </a:spcAft>
              <a:buFont typeface="Wingdings" panose="05000000000000000000" pitchFamily="2" charset="2"/>
              <a:buChar char="p"/>
            </a:pPr>
            <a:r>
              <a:rPr lang="en-US" altLang="zh-CN" sz="2000" dirty="0">
                <a:uFill>
                  <a:solidFill>
                    <a:srgbClr val="808080"/>
                  </a:solidFill>
                </a:uFill>
                <a:latin typeface="微软雅黑" panose="020B0503020204020204" pitchFamily="34" charset="-122"/>
                <a:ea typeface="微软雅黑" panose="020B0503020204020204" pitchFamily="34" charset="-122"/>
                <a:cs typeface="+mn-ea"/>
              </a:rPr>
              <a:t>3.</a:t>
            </a:r>
            <a:r>
              <a:rPr lang="zh-CN" altLang="en-US" sz="2000" dirty="0">
                <a:uFill>
                  <a:solidFill>
                    <a:srgbClr val="808080"/>
                  </a:solidFill>
                </a:uFill>
                <a:latin typeface="微软雅黑" panose="020B0503020204020204" pitchFamily="34" charset="-122"/>
                <a:ea typeface="微软雅黑" panose="020B0503020204020204" pitchFamily="34" charset="-122"/>
                <a:cs typeface="+mn-ea"/>
              </a:rPr>
              <a:t>随着工作的开展和推进，工作深度、广度、难度都随之增加；</a:t>
            </a:r>
            <a:endParaRPr lang="en-US" altLang="zh-CN" sz="2000" dirty="0">
              <a:uFill>
                <a:solidFill>
                  <a:srgbClr val="808080"/>
                </a:solidFill>
              </a:uFill>
              <a:latin typeface="微软雅黑" panose="020B0503020204020204" pitchFamily="34" charset="-122"/>
              <a:ea typeface="微软雅黑" panose="020B0503020204020204" pitchFamily="34" charset="-122"/>
              <a:cs typeface="+mn-ea"/>
            </a:endParaRPr>
          </a:p>
          <a:p>
            <a:pPr marL="257175" indent="-257175" fontAlgn="base">
              <a:lnSpc>
                <a:spcPct val="150000"/>
              </a:lnSpc>
              <a:spcBef>
                <a:spcPct val="0"/>
              </a:spcBef>
              <a:spcAft>
                <a:spcPct val="0"/>
              </a:spcAft>
              <a:buFont typeface="Wingdings" panose="05000000000000000000" pitchFamily="2" charset="2"/>
              <a:buChar char="p"/>
            </a:pPr>
            <a:r>
              <a:rPr lang="en-US" altLang="zh-CN" sz="2000" dirty="0">
                <a:uFill>
                  <a:solidFill>
                    <a:srgbClr val="808080"/>
                  </a:solidFill>
                </a:uFill>
                <a:latin typeface="微软雅黑" panose="020B0503020204020204" pitchFamily="34" charset="-122"/>
                <a:ea typeface="微软雅黑" panose="020B0503020204020204" pitchFamily="34" charset="-122"/>
                <a:cs typeface="+mn-ea"/>
              </a:rPr>
              <a:t>4.</a:t>
            </a:r>
            <a:r>
              <a:rPr lang="zh-CN" altLang="en-US" sz="2000" dirty="0">
                <a:uFill>
                  <a:solidFill>
                    <a:srgbClr val="808080"/>
                  </a:solidFill>
                </a:uFill>
                <a:latin typeface="微软雅黑" panose="020B0503020204020204" pitchFamily="34" charset="-122"/>
                <a:ea typeface="微软雅黑" panose="020B0503020204020204" pitchFamily="34" charset="-122"/>
                <a:cs typeface="+mn-ea"/>
              </a:rPr>
              <a:t>精准知识服务对馆员队伍的工作能力与服务水平提出了更高的要求。</a:t>
            </a:r>
            <a:endParaRPr lang="en-US" altLang="zh-CN" sz="2000" dirty="0">
              <a:uFill>
                <a:solidFill>
                  <a:srgbClr val="808080"/>
                </a:solidFill>
              </a:uFill>
              <a:latin typeface="微软雅黑" panose="020B0503020204020204" pitchFamily="34" charset="-122"/>
              <a:ea typeface="微软雅黑" panose="020B0503020204020204" pitchFamily="34" charset="-122"/>
              <a:cs typeface="+mn-ea"/>
            </a:endParaRPr>
          </a:p>
        </p:txBody>
      </p:sp>
      <p:sp>
        <p:nvSpPr>
          <p:cNvPr id="2" name="文本框 1"/>
          <p:cNvSpPr txBox="1"/>
          <p:nvPr/>
        </p:nvSpPr>
        <p:spPr>
          <a:xfrm>
            <a:off x="1000100" y="4072742"/>
            <a:ext cx="7572428" cy="400110"/>
          </a:xfrm>
          <a:prstGeom prst="rect">
            <a:avLst/>
          </a:prstGeom>
          <a:noFill/>
        </p:spPr>
        <p:txBody>
          <a:bodyPr wrap="square" rtlCol="0">
            <a:spAutoFit/>
          </a:bodyPr>
          <a:lstStyle/>
          <a:p>
            <a:r>
              <a:rPr lang="zh-CN" altLang="en-US" sz="2000" b="1" dirty="0" smtClean="0">
                <a:solidFill>
                  <a:srgbClr val="FF0000"/>
                </a:solidFill>
                <a:latin typeface="微软雅黑" panose="020B0503020204020204" pitchFamily="34" charset="-122"/>
                <a:ea typeface="微软雅黑" panose="020B0503020204020204" pitchFamily="34" charset="-122"/>
              </a:rPr>
              <a:t>致谢图书馆杜丽馆长及图书馆各位同仁</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74597712"/>
      </p:ext>
    </p:extLst>
  </p:cSld>
  <p:clrMapOvr>
    <a:masterClrMapping/>
  </p:clrMapOvr>
  <p:transition spd="med"/>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27172" y="2014862"/>
            <a:ext cx="967988" cy="967988"/>
            <a:chOff x="3496821" y="1755512"/>
            <a:chExt cx="1290650" cy="1290650"/>
          </a:xfrm>
        </p:grpSpPr>
        <p:grpSp>
          <p:nvGrpSpPr>
            <p:cNvPr id="4" name="组合 3"/>
            <p:cNvGrpSpPr/>
            <p:nvPr/>
          </p:nvGrpSpPr>
          <p:grpSpPr>
            <a:xfrm>
              <a:off x="3496821" y="1755512"/>
              <a:ext cx="1290650" cy="1290650"/>
              <a:chOff x="4583038" y="1033291"/>
              <a:chExt cx="2838736" cy="2838736"/>
            </a:xfrm>
          </p:grpSpPr>
          <p:sp>
            <p:nvSpPr>
              <p:cNvPr id="6" name="椭圆 5"/>
              <p:cNvSpPr/>
              <p:nvPr/>
            </p:nvSpPr>
            <p:spPr>
              <a:xfrm>
                <a:off x="4583038" y="1033291"/>
                <a:ext cx="2838736" cy="2838736"/>
              </a:xfrm>
              <a:prstGeom prst="ellipse">
                <a:avLst/>
              </a:prstGeom>
              <a:gradFill rotWithShape="1">
                <a:gsLst>
                  <a:gs pos="63000">
                    <a:srgbClr val="ECECEC"/>
                  </a:gs>
                  <a:gs pos="100000">
                    <a:srgbClr val="F7F7F7"/>
                  </a:gs>
                  <a:gs pos="0">
                    <a:srgbClr val="E2E2E2"/>
                  </a:gs>
                </a:gsLst>
                <a:lin ang="4200000" scaled="0"/>
              </a:gradFill>
              <a:ln w="31750">
                <a:gradFill>
                  <a:gsLst>
                    <a:gs pos="0">
                      <a:schemeClr val="bg1"/>
                    </a:gs>
                    <a:gs pos="100000">
                      <a:schemeClr val="bg1">
                        <a:lumMod val="85000"/>
                      </a:schemeClr>
                    </a:gs>
                  </a:gsLst>
                  <a:lin ang="4200000" scaled="0"/>
                </a:gradFill>
              </a:ln>
              <a:effectLst>
                <a:outerShdw blurRad="177800" dist="127000" dir="4200000" sx="101000" sy="101000" algn="ctr" rotWithShape="0">
                  <a:schemeClr val="tx1">
                    <a:lumMod val="90000"/>
                    <a:lumOff val="10000"/>
                    <a:alpha val="40000"/>
                  </a:schemeClr>
                </a:outerShdw>
              </a:effectLst>
            </p:spPr>
            <p:txBody>
              <a:bodyPr wrap="none" anchor="ctr"/>
              <a:lstStyle/>
              <a:p>
                <a:pPr latinLnBrk="1"/>
                <a:endParaRPr kumimoji="1" lang="zh-CN" altLang="en-US">
                  <a:solidFill>
                    <a:srgbClr val="000000"/>
                  </a:solidFill>
                  <a:latin typeface="굴림" charset="-127"/>
                  <a:ea typeface="굴림" charset="-127"/>
                </a:endParaRPr>
              </a:p>
            </p:txBody>
          </p:sp>
          <p:sp>
            <p:nvSpPr>
              <p:cNvPr id="7" name="椭圆 6"/>
              <p:cNvSpPr/>
              <p:nvPr/>
            </p:nvSpPr>
            <p:spPr>
              <a:xfrm>
                <a:off x="4900308" y="1350561"/>
                <a:ext cx="2204196" cy="2204196"/>
              </a:xfrm>
              <a:prstGeom prst="ellipse">
                <a:avLst/>
              </a:prstGeom>
              <a:solidFill>
                <a:srgbClr val="0297F0"/>
              </a:solidFill>
              <a:ln w="31750">
                <a:noFill/>
              </a:ln>
              <a:effectLst>
                <a:innerShdw blurRad="330200">
                  <a:prstClr val="black">
                    <a:alpha val="78000"/>
                  </a:prstClr>
                </a:innerShdw>
              </a:effectLst>
            </p:spPr>
            <p:txBody>
              <a:bodyPr wrap="none" anchor="ctr"/>
              <a:lstStyle/>
              <a:p>
                <a:pPr latinLnBrk="1"/>
                <a:endParaRPr kumimoji="1" lang="zh-CN" altLang="en-US" sz="1950">
                  <a:solidFill>
                    <a:srgbClr val="000000"/>
                  </a:solidFill>
                  <a:latin typeface="굴림" charset="-127"/>
                  <a:ea typeface="굴림" charset="-127"/>
                </a:endParaRPr>
              </a:p>
            </p:txBody>
          </p:sp>
        </p:grpSp>
        <p:sp>
          <p:nvSpPr>
            <p:cNvPr id="5" name="文本框 4"/>
            <p:cNvSpPr txBox="1"/>
            <p:nvPr/>
          </p:nvSpPr>
          <p:spPr>
            <a:xfrm>
              <a:off x="3779864" y="2046419"/>
              <a:ext cx="671550" cy="738664"/>
            </a:xfrm>
            <a:prstGeom prst="rect">
              <a:avLst/>
            </a:prstGeom>
            <a:noFill/>
          </p:spPr>
          <p:txBody>
            <a:bodyPr wrap="square" rtlCol="0">
              <a:spAutoFit/>
            </a:bodyPr>
            <a:lstStyle/>
            <a:p>
              <a:r>
                <a:rPr lang="zh-CN" altLang="en-US" sz="3000" dirty="0" smtClean="0">
                  <a:solidFill>
                    <a:schemeClr val="bg1"/>
                  </a:solidFill>
                  <a:latin typeface="微软雅黑" panose="020B0503020204020204" pitchFamily="34" charset="-122"/>
                  <a:ea typeface="微软雅黑" panose="020B0503020204020204" pitchFamily="34" charset="-122"/>
                </a:rPr>
                <a:t>大</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6113169" y="2014862"/>
            <a:ext cx="967988" cy="967988"/>
            <a:chOff x="4803110" y="1755512"/>
            <a:chExt cx="1290650" cy="1290650"/>
          </a:xfrm>
        </p:grpSpPr>
        <p:grpSp>
          <p:nvGrpSpPr>
            <p:cNvPr id="9" name="组合 8"/>
            <p:cNvGrpSpPr/>
            <p:nvPr/>
          </p:nvGrpSpPr>
          <p:grpSpPr>
            <a:xfrm>
              <a:off x="4803110" y="1755512"/>
              <a:ext cx="1290650" cy="1290650"/>
              <a:chOff x="4583038" y="1033291"/>
              <a:chExt cx="2838736" cy="2838736"/>
            </a:xfrm>
          </p:grpSpPr>
          <p:sp>
            <p:nvSpPr>
              <p:cNvPr id="11" name="椭圆 10"/>
              <p:cNvSpPr/>
              <p:nvPr/>
            </p:nvSpPr>
            <p:spPr>
              <a:xfrm>
                <a:off x="4583038" y="1033291"/>
                <a:ext cx="2838736" cy="2838736"/>
              </a:xfrm>
              <a:prstGeom prst="ellipse">
                <a:avLst/>
              </a:prstGeom>
              <a:gradFill rotWithShape="1">
                <a:gsLst>
                  <a:gs pos="63000">
                    <a:srgbClr val="ECECEC"/>
                  </a:gs>
                  <a:gs pos="100000">
                    <a:srgbClr val="F7F7F7"/>
                  </a:gs>
                  <a:gs pos="0">
                    <a:srgbClr val="E2E2E2"/>
                  </a:gs>
                </a:gsLst>
                <a:lin ang="4200000" scaled="0"/>
              </a:gradFill>
              <a:ln w="31750">
                <a:gradFill>
                  <a:gsLst>
                    <a:gs pos="0">
                      <a:schemeClr val="bg1"/>
                    </a:gs>
                    <a:gs pos="100000">
                      <a:schemeClr val="bg1">
                        <a:lumMod val="85000"/>
                      </a:schemeClr>
                    </a:gs>
                  </a:gsLst>
                  <a:lin ang="4200000" scaled="0"/>
                </a:gradFill>
              </a:ln>
              <a:effectLst>
                <a:outerShdw blurRad="177800" dist="127000" dir="4200000" sx="101000" sy="101000" algn="ctr" rotWithShape="0">
                  <a:schemeClr val="tx1">
                    <a:lumMod val="90000"/>
                    <a:lumOff val="10000"/>
                    <a:alpha val="40000"/>
                  </a:schemeClr>
                </a:outerShdw>
              </a:effectLst>
            </p:spPr>
            <p:txBody>
              <a:bodyPr wrap="none" anchor="ctr"/>
              <a:lstStyle/>
              <a:p>
                <a:pPr latinLnBrk="1"/>
                <a:endParaRPr kumimoji="1" lang="zh-CN" altLang="en-US">
                  <a:solidFill>
                    <a:srgbClr val="000000"/>
                  </a:solidFill>
                  <a:latin typeface="굴림" charset="-127"/>
                  <a:ea typeface="굴림" charset="-127"/>
                </a:endParaRPr>
              </a:p>
            </p:txBody>
          </p:sp>
          <p:sp>
            <p:nvSpPr>
              <p:cNvPr id="12" name="椭圆 11"/>
              <p:cNvSpPr/>
              <p:nvPr/>
            </p:nvSpPr>
            <p:spPr>
              <a:xfrm>
                <a:off x="4900308" y="1350561"/>
                <a:ext cx="2204196" cy="2204196"/>
              </a:xfrm>
              <a:prstGeom prst="ellipse">
                <a:avLst/>
              </a:prstGeom>
              <a:solidFill>
                <a:srgbClr val="0297F0"/>
              </a:solidFill>
              <a:ln w="31750">
                <a:noFill/>
              </a:ln>
              <a:effectLst>
                <a:innerShdw blurRad="330200">
                  <a:prstClr val="black">
                    <a:alpha val="78000"/>
                  </a:prstClr>
                </a:innerShdw>
              </a:effectLst>
            </p:spPr>
            <p:txBody>
              <a:bodyPr wrap="none" anchor="ctr"/>
              <a:lstStyle/>
              <a:p>
                <a:pPr latinLnBrk="1"/>
                <a:endParaRPr kumimoji="1" lang="zh-CN" altLang="en-US" sz="1950">
                  <a:solidFill>
                    <a:srgbClr val="000000"/>
                  </a:solidFill>
                  <a:latin typeface="굴림" charset="-127"/>
                  <a:ea typeface="굴림" charset="-127"/>
                </a:endParaRPr>
              </a:p>
            </p:txBody>
          </p:sp>
        </p:grpSp>
        <p:sp>
          <p:nvSpPr>
            <p:cNvPr id="10" name="文本框 9"/>
            <p:cNvSpPr txBox="1"/>
            <p:nvPr/>
          </p:nvSpPr>
          <p:spPr>
            <a:xfrm>
              <a:off x="5086153" y="2046419"/>
              <a:ext cx="671550" cy="738664"/>
            </a:xfrm>
            <a:prstGeom prst="rect">
              <a:avLst/>
            </a:prstGeom>
            <a:noFill/>
          </p:spPr>
          <p:txBody>
            <a:bodyPr wrap="square" rtlCol="0">
              <a:spAutoFit/>
            </a:bodyPr>
            <a:lstStyle/>
            <a:p>
              <a:r>
                <a:rPr lang="zh-CN" altLang="en-US" sz="3000" dirty="0" smtClean="0">
                  <a:solidFill>
                    <a:schemeClr val="bg1"/>
                  </a:solidFill>
                  <a:latin typeface="微软雅黑" panose="020B0503020204020204" pitchFamily="34" charset="-122"/>
                  <a:ea typeface="微软雅黑" panose="020B0503020204020204" pitchFamily="34" charset="-122"/>
                </a:rPr>
                <a:t>家</a:t>
              </a:r>
              <a:endParaRPr lang="zh-CN" altLang="en-US" sz="3000"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2032157" y="3193358"/>
            <a:ext cx="5049000" cy="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561191" y="3193358"/>
            <a:ext cx="4035972" cy="369332"/>
          </a:xfrm>
          <a:prstGeom prst="rect">
            <a:avLst/>
          </a:prstGeom>
          <a:noFill/>
        </p:spPr>
        <p:txBody>
          <a:bodyPr wrap="square" rtlCol="0">
            <a:spAutoFit/>
          </a:bodyPr>
          <a:lstStyle/>
          <a:p>
            <a:pPr algn="ctr"/>
            <a:r>
              <a:rPr lang="en-US" altLang="zh-CN" dirty="0">
                <a:solidFill>
                  <a:srgbClr val="0297F0"/>
                </a:solidFill>
              </a:rPr>
              <a:t>THANKS   FOR   YOUR   LISTENING</a:t>
            </a:r>
            <a:endParaRPr lang="zh-CN" altLang="en-US" dirty="0">
              <a:solidFill>
                <a:srgbClr val="0297F0"/>
              </a:solidFill>
            </a:endParaRPr>
          </a:p>
        </p:txBody>
      </p:sp>
      <p:grpSp>
        <p:nvGrpSpPr>
          <p:cNvPr id="27" name="组合 26"/>
          <p:cNvGrpSpPr/>
          <p:nvPr/>
        </p:nvGrpSpPr>
        <p:grpSpPr>
          <a:xfrm>
            <a:off x="3341175" y="2014862"/>
            <a:ext cx="967988" cy="967988"/>
            <a:chOff x="3496821" y="1755512"/>
            <a:chExt cx="1290650" cy="1290650"/>
          </a:xfrm>
        </p:grpSpPr>
        <p:grpSp>
          <p:nvGrpSpPr>
            <p:cNvPr id="28" name="组合 27"/>
            <p:cNvGrpSpPr/>
            <p:nvPr/>
          </p:nvGrpSpPr>
          <p:grpSpPr>
            <a:xfrm>
              <a:off x="3496821" y="1755512"/>
              <a:ext cx="1290650" cy="1290650"/>
              <a:chOff x="4583038" y="1033291"/>
              <a:chExt cx="2838736" cy="2838736"/>
            </a:xfrm>
          </p:grpSpPr>
          <p:sp>
            <p:nvSpPr>
              <p:cNvPr id="42" name="椭圆 41"/>
              <p:cNvSpPr/>
              <p:nvPr/>
            </p:nvSpPr>
            <p:spPr>
              <a:xfrm>
                <a:off x="4583038" y="1033291"/>
                <a:ext cx="2838736" cy="2838736"/>
              </a:xfrm>
              <a:prstGeom prst="ellipse">
                <a:avLst/>
              </a:prstGeom>
              <a:gradFill rotWithShape="1">
                <a:gsLst>
                  <a:gs pos="63000">
                    <a:srgbClr val="ECECEC"/>
                  </a:gs>
                  <a:gs pos="100000">
                    <a:srgbClr val="F7F7F7"/>
                  </a:gs>
                  <a:gs pos="0">
                    <a:srgbClr val="E2E2E2"/>
                  </a:gs>
                </a:gsLst>
                <a:lin ang="4200000" scaled="0"/>
              </a:gradFill>
              <a:ln w="31750">
                <a:gradFill>
                  <a:gsLst>
                    <a:gs pos="0">
                      <a:schemeClr val="bg1"/>
                    </a:gs>
                    <a:gs pos="100000">
                      <a:schemeClr val="bg1">
                        <a:lumMod val="85000"/>
                      </a:schemeClr>
                    </a:gs>
                  </a:gsLst>
                  <a:lin ang="4200000" scaled="0"/>
                </a:gradFill>
              </a:ln>
              <a:effectLst>
                <a:outerShdw blurRad="177800" dist="127000" dir="4200000" sx="101000" sy="101000" algn="ctr" rotWithShape="0">
                  <a:schemeClr val="tx1">
                    <a:lumMod val="90000"/>
                    <a:lumOff val="10000"/>
                    <a:alpha val="40000"/>
                  </a:schemeClr>
                </a:outerShdw>
              </a:effectLst>
            </p:spPr>
            <p:txBody>
              <a:bodyPr wrap="none" anchor="ctr"/>
              <a:lstStyle/>
              <a:p>
                <a:pPr latinLnBrk="1"/>
                <a:endParaRPr kumimoji="1" lang="zh-CN" altLang="en-US">
                  <a:solidFill>
                    <a:srgbClr val="000000"/>
                  </a:solidFill>
                  <a:latin typeface="굴림" charset="-127"/>
                  <a:ea typeface="굴림" charset="-127"/>
                </a:endParaRPr>
              </a:p>
            </p:txBody>
          </p:sp>
          <p:sp>
            <p:nvSpPr>
              <p:cNvPr id="43" name="椭圆 42"/>
              <p:cNvSpPr/>
              <p:nvPr/>
            </p:nvSpPr>
            <p:spPr>
              <a:xfrm>
                <a:off x="4900308" y="1350561"/>
                <a:ext cx="2204196" cy="2204196"/>
              </a:xfrm>
              <a:prstGeom prst="ellipse">
                <a:avLst/>
              </a:prstGeom>
              <a:solidFill>
                <a:srgbClr val="0297F0"/>
              </a:solidFill>
              <a:ln w="31750">
                <a:noFill/>
              </a:ln>
              <a:effectLst>
                <a:innerShdw blurRad="330200">
                  <a:prstClr val="black">
                    <a:alpha val="78000"/>
                  </a:prstClr>
                </a:innerShdw>
              </a:effectLst>
            </p:spPr>
            <p:txBody>
              <a:bodyPr wrap="none" anchor="ctr"/>
              <a:lstStyle/>
              <a:p>
                <a:pPr latinLnBrk="1"/>
                <a:endParaRPr kumimoji="1" lang="zh-CN" altLang="en-US" sz="1950">
                  <a:solidFill>
                    <a:srgbClr val="000000"/>
                  </a:solidFill>
                  <a:latin typeface="굴림" charset="-127"/>
                  <a:ea typeface="굴림" charset="-127"/>
                </a:endParaRPr>
              </a:p>
            </p:txBody>
          </p:sp>
        </p:grpSp>
        <p:sp>
          <p:nvSpPr>
            <p:cNvPr id="41" name="文本框 40"/>
            <p:cNvSpPr txBox="1"/>
            <p:nvPr/>
          </p:nvSpPr>
          <p:spPr>
            <a:xfrm>
              <a:off x="3779864" y="2046419"/>
              <a:ext cx="671550" cy="738664"/>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谢</a:t>
              </a:r>
            </a:p>
          </p:txBody>
        </p:sp>
      </p:grpSp>
      <p:grpSp>
        <p:nvGrpSpPr>
          <p:cNvPr id="44" name="组合 43"/>
          <p:cNvGrpSpPr/>
          <p:nvPr/>
        </p:nvGrpSpPr>
        <p:grpSpPr>
          <a:xfrm>
            <a:off x="1943287" y="2014862"/>
            <a:ext cx="967988" cy="967988"/>
            <a:chOff x="3496821" y="1755512"/>
            <a:chExt cx="1290650" cy="1290650"/>
          </a:xfrm>
        </p:grpSpPr>
        <p:grpSp>
          <p:nvGrpSpPr>
            <p:cNvPr id="45" name="组合 44"/>
            <p:cNvGrpSpPr/>
            <p:nvPr/>
          </p:nvGrpSpPr>
          <p:grpSpPr>
            <a:xfrm>
              <a:off x="3496821" y="1755512"/>
              <a:ext cx="1290650" cy="1290650"/>
              <a:chOff x="4583038" y="1033291"/>
              <a:chExt cx="2838736" cy="2838736"/>
            </a:xfrm>
          </p:grpSpPr>
          <p:sp>
            <p:nvSpPr>
              <p:cNvPr id="47" name="椭圆 46"/>
              <p:cNvSpPr/>
              <p:nvPr/>
            </p:nvSpPr>
            <p:spPr>
              <a:xfrm>
                <a:off x="4583038" y="1033291"/>
                <a:ext cx="2838736" cy="2838736"/>
              </a:xfrm>
              <a:prstGeom prst="ellipse">
                <a:avLst/>
              </a:prstGeom>
              <a:gradFill rotWithShape="1">
                <a:gsLst>
                  <a:gs pos="63000">
                    <a:srgbClr val="ECECEC"/>
                  </a:gs>
                  <a:gs pos="100000">
                    <a:srgbClr val="F7F7F7"/>
                  </a:gs>
                  <a:gs pos="0">
                    <a:srgbClr val="E2E2E2"/>
                  </a:gs>
                </a:gsLst>
                <a:lin ang="4200000" scaled="0"/>
              </a:gradFill>
              <a:ln w="31750">
                <a:gradFill>
                  <a:gsLst>
                    <a:gs pos="0">
                      <a:schemeClr val="bg1"/>
                    </a:gs>
                    <a:gs pos="100000">
                      <a:schemeClr val="bg1">
                        <a:lumMod val="85000"/>
                      </a:schemeClr>
                    </a:gs>
                  </a:gsLst>
                  <a:lin ang="4200000" scaled="0"/>
                </a:gradFill>
              </a:ln>
              <a:effectLst>
                <a:outerShdw blurRad="177800" dist="127000" dir="4200000" sx="101000" sy="101000" algn="ctr" rotWithShape="0">
                  <a:schemeClr val="tx1">
                    <a:lumMod val="90000"/>
                    <a:lumOff val="10000"/>
                    <a:alpha val="40000"/>
                  </a:schemeClr>
                </a:outerShdw>
              </a:effectLst>
            </p:spPr>
            <p:txBody>
              <a:bodyPr wrap="none" anchor="ctr"/>
              <a:lstStyle/>
              <a:p>
                <a:pPr latinLnBrk="1"/>
                <a:endParaRPr kumimoji="1" lang="zh-CN" altLang="en-US">
                  <a:solidFill>
                    <a:srgbClr val="000000"/>
                  </a:solidFill>
                  <a:latin typeface="굴림" charset="-127"/>
                  <a:ea typeface="굴림" charset="-127"/>
                </a:endParaRPr>
              </a:p>
            </p:txBody>
          </p:sp>
          <p:sp>
            <p:nvSpPr>
              <p:cNvPr id="48" name="椭圆 47"/>
              <p:cNvSpPr/>
              <p:nvPr/>
            </p:nvSpPr>
            <p:spPr>
              <a:xfrm>
                <a:off x="4900308" y="1350561"/>
                <a:ext cx="2204196" cy="2204196"/>
              </a:xfrm>
              <a:prstGeom prst="ellipse">
                <a:avLst/>
              </a:prstGeom>
              <a:solidFill>
                <a:srgbClr val="0297F0"/>
              </a:solidFill>
              <a:ln w="31750">
                <a:noFill/>
              </a:ln>
              <a:effectLst>
                <a:innerShdw blurRad="330200">
                  <a:prstClr val="black">
                    <a:alpha val="78000"/>
                  </a:prstClr>
                </a:innerShdw>
              </a:effectLst>
            </p:spPr>
            <p:txBody>
              <a:bodyPr wrap="none" anchor="ctr"/>
              <a:lstStyle/>
              <a:p>
                <a:pPr latinLnBrk="1"/>
                <a:endParaRPr kumimoji="1" lang="zh-CN" altLang="en-US" sz="1950">
                  <a:solidFill>
                    <a:srgbClr val="000000"/>
                  </a:solidFill>
                  <a:latin typeface="굴림" charset="-127"/>
                  <a:ea typeface="굴림" charset="-127"/>
                </a:endParaRPr>
              </a:p>
            </p:txBody>
          </p:sp>
        </p:grpSp>
        <p:sp>
          <p:nvSpPr>
            <p:cNvPr id="46" name="文本框 45"/>
            <p:cNvSpPr txBox="1"/>
            <p:nvPr/>
          </p:nvSpPr>
          <p:spPr>
            <a:xfrm>
              <a:off x="3779864" y="2046419"/>
              <a:ext cx="671550" cy="738664"/>
            </a:xfrm>
            <a:prstGeom prst="rect">
              <a:avLst/>
            </a:prstGeom>
            <a:noFill/>
          </p:spPr>
          <p:txBody>
            <a:bodyPr wrap="square" rtlCol="0">
              <a:spAutoFit/>
            </a:bodyPr>
            <a:lstStyle/>
            <a:p>
              <a:r>
                <a:rPr lang="zh-CN" altLang="en-US" sz="3000" dirty="0">
                  <a:solidFill>
                    <a:schemeClr val="bg1"/>
                  </a:solidFill>
                  <a:latin typeface="微软雅黑" panose="020B0503020204020204" pitchFamily="34" charset="-122"/>
                  <a:ea typeface="微软雅黑" panose="020B0503020204020204" pitchFamily="34" charset="-122"/>
                </a:rPr>
                <a:t>感</a:t>
              </a:r>
            </a:p>
          </p:txBody>
        </p:sp>
      </p:grpSp>
    </p:spTree>
    <p:extLst>
      <p:ext uri="{BB962C8B-B14F-4D97-AF65-F5344CB8AC3E}">
        <p14:creationId xmlns:p14="http://schemas.microsoft.com/office/powerpoint/2010/main" val="341086266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66"/>
          <p:cNvGrpSpPr/>
          <p:nvPr/>
        </p:nvGrpSpPr>
        <p:grpSpPr>
          <a:xfrm>
            <a:off x="2791008" y="2630390"/>
            <a:ext cx="1903302" cy="2380554"/>
            <a:chOff x="3885937" y="2969147"/>
            <a:chExt cx="2754422" cy="3446339"/>
          </a:xfrm>
        </p:grpSpPr>
        <p:grpSp>
          <p:nvGrpSpPr>
            <p:cNvPr id="4" name="组合 267"/>
            <p:cNvGrpSpPr/>
            <p:nvPr/>
          </p:nvGrpSpPr>
          <p:grpSpPr>
            <a:xfrm>
              <a:off x="3885937" y="2969147"/>
              <a:ext cx="2754422" cy="3446339"/>
              <a:chOff x="3295850" y="1895995"/>
              <a:chExt cx="3725149" cy="4660916"/>
            </a:xfrm>
          </p:grpSpPr>
          <p:sp>
            <p:nvSpPr>
              <p:cNvPr id="272" name="圆角矩形 271"/>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03399"/>
                  </a:solidFill>
                </a:endParaRPr>
              </a:p>
            </p:txBody>
          </p:sp>
          <p:sp>
            <p:nvSpPr>
              <p:cNvPr id="273"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274" name="圆角矩形 273"/>
              <p:cNvSpPr/>
              <p:nvPr/>
            </p:nvSpPr>
            <p:spPr>
              <a:xfrm rot="2760000">
                <a:off x="3384391" y="2878566"/>
                <a:ext cx="3953506"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rgbClr val="003399"/>
                  </a:solidFill>
                </a:endParaRPr>
              </a:p>
            </p:txBody>
          </p:sp>
          <p:sp>
            <p:nvSpPr>
              <p:cNvPr id="275"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grpSp>
        <p:grpSp>
          <p:nvGrpSpPr>
            <p:cNvPr id="5" name="组合 268"/>
            <p:cNvGrpSpPr/>
            <p:nvPr/>
          </p:nvGrpSpPr>
          <p:grpSpPr>
            <a:xfrm>
              <a:off x="4301604" y="3532151"/>
              <a:ext cx="1068353" cy="1172803"/>
              <a:chOff x="2683680" y="4259490"/>
              <a:chExt cx="1068353" cy="1172803"/>
            </a:xfrm>
          </p:grpSpPr>
          <p:sp>
            <p:nvSpPr>
              <p:cNvPr id="270" name="文本框 32"/>
              <p:cNvSpPr txBox="1"/>
              <p:nvPr/>
            </p:nvSpPr>
            <p:spPr>
              <a:xfrm>
                <a:off x="2720595" y="4259490"/>
                <a:ext cx="1031438" cy="935696"/>
              </a:xfrm>
              <a:prstGeom prst="rect">
                <a:avLst/>
              </a:prstGeom>
              <a:noFill/>
            </p:spPr>
            <p:txBody>
              <a:bodyPr wrap="square" rtlCol="0">
                <a:spAutoFit/>
              </a:bodyPr>
              <a:lstStyle/>
              <a:p>
                <a:pPr algn="ctr"/>
                <a:r>
                  <a:rPr lang="en-US" altLang="zh-CN" sz="3600" dirty="0">
                    <a:solidFill>
                      <a:srgbClr val="003399"/>
                    </a:solidFill>
                    <a:latin typeface="Impact" panose="020B0806030902050204" pitchFamily="34" charset="0"/>
                  </a:rPr>
                  <a:t>01</a:t>
                </a:r>
                <a:endParaRPr lang="zh-CN" altLang="en-US" sz="3600" dirty="0">
                  <a:solidFill>
                    <a:srgbClr val="003399"/>
                  </a:solidFill>
                  <a:latin typeface="Impact" panose="020B0806030902050204" pitchFamily="34" charset="0"/>
                </a:endParaRPr>
              </a:p>
            </p:txBody>
          </p:sp>
          <p:sp>
            <p:nvSpPr>
              <p:cNvPr id="271" name="文本框 33"/>
              <p:cNvSpPr txBox="1"/>
              <p:nvPr/>
            </p:nvSpPr>
            <p:spPr>
              <a:xfrm>
                <a:off x="2683680" y="5053559"/>
                <a:ext cx="1041059" cy="378734"/>
              </a:xfrm>
              <a:prstGeom prst="rect">
                <a:avLst/>
              </a:prstGeom>
              <a:noFill/>
            </p:spPr>
            <p:txBody>
              <a:bodyPr wrap="square" rtlCol="0">
                <a:spAutoFit/>
              </a:bodyPr>
              <a:lstStyle/>
              <a:p>
                <a:pPr algn="ctr"/>
                <a:r>
                  <a:rPr lang="en-US" altLang="zh-CN" sz="1100" b="1" dirty="0">
                    <a:solidFill>
                      <a:srgbClr val="003399"/>
                    </a:solidFill>
                    <a:latin typeface="微软雅黑" pitchFamily="34" charset="-122"/>
                    <a:ea typeface="微软雅黑" pitchFamily="34" charset="-122"/>
                  </a:rPr>
                  <a:t>STEP</a:t>
                </a:r>
                <a:endParaRPr lang="zh-CN" altLang="en-US" sz="1100" b="1" dirty="0">
                  <a:solidFill>
                    <a:srgbClr val="003399"/>
                  </a:solidFill>
                  <a:latin typeface="微软雅黑" pitchFamily="34" charset="-122"/>
                  <a:ea typeface="微软雅黑" pitchFamily="34" charset="-122"/>
                </a:endParaRPr>
              </a:p>
            </p:txBody>
          </p:sp>
        </p:grpSp>
      </p:grpSp>
      <p:grpSp>
        <p:nvGrpSpPr>
          <p:cNvPr id="6" name="组合 275"/>
          <p:cNvGrpSpPr/>
          <p:nvPr/>
        </p:nvGrpSpPr>
        <p:grpSpPr>
          <a:xfrm>
            <a:off x="4117454" y="1789596"/>
            <a:ext cx="1903302" cy="2380554"/>
            <a:chOff x="5489223" y="2037871"/>
            <a:chExt cx="2754422" cy="3446339"/>
          </a:xfrm>
        </p:grpSpPr>
        <p:grpSp>
          <p:nvGrpSpPr>
            <p:cNvPr id="7" name="组合 276"/>
            <p:cNvGrpSpPr/>
            <p:nvPr/>
          </p:nvGrpSpPr>
          <p:grpSpPr>
            <a:xfrm>
              <a:off x="5489223" y="2037871"/>
              <a:ext cx="2754422" cy="3446339"/>
              <a:chOff x="3295850" y="1895995"/>
              <a:chExt cx="3725149" cy="4660916"/>
            </a:xfrm>
          </p:grpSpPr>
          <p:sp>
            <p:nvSpPr>
              <p:cNvPr id="281" name="圆角矩形 280"/>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2"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83" name="圆角矩形 282"/>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84"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8" name="组合 277"/>
            <p:cNvGrpSpPr/>
            <p:nvPr/>
          </p:nvGrpSpPr>
          <p:grpSpPr>
            <a:xfrm>
              <a:off x="5928198" y="2683610"/>
              <a:ext cx="1041060" cy="1090067"/>
              <a:chOff x="2725033" y="4342226"/>
              <a:chExt cx="1041060" cy="1090067"/>
            </a:xfrm>
          </p:grpSpPr>
          <p:sp>
            <p:nvSpPr>
              <p:cNvPr id="279" name="文本框 35"/>
              <p:cNvSpPr txBox="1"/>
              <p:nvPr/>
            </p:nvSpPr>
            <p:spPr>
              <a:xfrm>
                <a:off x="2734379" y="4342226"/>
                <a:ext cx="1031438" cy="935697"/>
              </a:xfrm>
              <a:prstGeom prst="rect">
                <a:avLst/>
              </a:prstGeom>
              <a:noFill/>
            </p:spPr>
            <p:txBody>
              <a:bodyPr wrap="square" rtlCol="0">
                <a:spAutoFit/>
              </a:bodyPr>
              <a:lstStyle/>
              <a:p>
                <a:pPr algn="ctr"/>
                <a:r>
                  <a:rPr lang="en-US" altLang="zh-CN" sz="3600" dirty="0">
                    <a:solidFill>
                      <a:srgbClr val="E87071"/>
                    </a:solidFill>
                    <a:latin typeface="Impact" panose="020B0806030902050204" pitchFamily="34" charset="0"/>
                  </a:rPr>
                  <a:t>02</a:t>
                </a:r>
                <a:endParaRPr lang="zh-CN" altLang="en-US" sz="3600" dirty="0">
                  <a:solidFill>
                    <a:srgbClr val="E87071"/>
                  </a:solidFill>
                  <a:latin typeface="Impact" panose="020B0806030902050204" pitchFamily="34" charset="0"/>
                </a:endParaRPr>
              </a:p>
            </p:txBody>
          </p:sp>
          <p:sp>
            <p:nvSpPr>
              <p:cNvPr id="280" name="文本框 36"/>
              <p:cNvSpPr txBox="1"/>
              <p:nvPr/>
            </p:nvSpPr>
            <p:spPr>
              <a:xfrm>
                <a:off x="2725033" y="5053559"/>
                <a:ext cx="1041060" cy="378734"/>
              </a:xfrm>
              <a:prstGeom prst="rect">
                <a:avLst/>
              </a:prstGeom>
              <a:noFill/>
            </p:spPr>
            <p:txBody>
              <a:bodyPr wrap="square" rtlCol="0">
                <a:spAutoFit/>
              </a:bodyPr>
              <a:lstStyle/>
              <a:p>
                <a:pPr algn="ctr"/>
                <a:r>
                  <a:rPr lang="en-US" altLang="zh-CN" sz="1100" b="1" dirty="0">
                    <a:solidFill>
                      <a:srgbClr val="E87071"/>
                    </a:solidFill>
                    <a:latin typeface="微软雅黑" pitchFamily="34" charset="-122"/>
                    <a:ea typeface="微软雅黑" pitchFamily="34" charset="-122"/>
                  </a:rPr>
                  <a:t>STEP</a:t>
                </a:r>
                <a:endParaRPr lang="zh-CN" altLang="en-US" sz="1100" b="1" dirty="0">
                  <a:solidFill>
                    <a:srgbClr val="E87071"/>
                  </a:solidFill>
                  <a:latin typeface="微软雅黑" pitchFamily="34" charset="-122"/>
                  <a:ea typeface="微软雅黑" pitchFamily="34" charset="-122"/>
                </a:endParaRPr>
              </a:p>
            </p:txBody>
          </p:sp>
        </p:grpSp>
      </p:grpSp>
      <p:grpSp>
        <p:nvGrpSpPr>
          <p:cNvPr id="9" name="组合 284"/>
          <p:cNvGrpSpPr/>
          <p:nvPr/>
        </p:nvGrpSpPr>
        <p:grpSpPr>
          <a:xfrm>
            <a:off x="5648888" y="1010342"/>
            <a:ext cx="1903302" cy="2380554"/>
            <a:chOff x="7094696" y="1111476"/>
            <a:chExt cx="2754422" cy="3446339"/>
          </a:xfrm>
        </p:grpSpPr>
        <p:grpSp>
          <p:nvGrpSpPr>
            <p:cNvPr id="10" name="组合 285"/>
            <p:cNvGrpSpPr/>
            <p:nvPr/>
          </p:nvGrpSpPr>
          <p:grpSpPr>
            <a:xfrm>
              <a:off x="7094696" y="1111476"/>
              <a:ext cx="2754422" cy="3446339"/>
              <a:chOff x="3295850" y="1895995"/>
              <a:chExt cx="3725149" cy="4660916"/>
            </a:xfrm>
          </p:grpSpPr>
          <p:sp>
            <p:nvSpPr>
              <p:cNvPr id="290" name="圆角矩形 289"/>
              <p:cNvSpPr/>
              <p:nvPr/>
            </p:nvSpPr>
            <p:spPr>
              <a:xfrm rot="2760000">
                <a:off x="3086007" y="2621919"/>
                <a:ext cx="4660916" cy="3209068"/>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1" name="Freeform 5"/>
              <p:cNvSpPr>
                <a:spLocks/>
              </p:cNvSpPr>
              <p:nvPr/>
            </p:nvSpPr>
            <p:spPr bwMode="auto">
              <a:xfrm rot="10800000">
                <a:off x="3295850" y="2263222"/>
                <a:ext cx="2643765" cy="2343151"/>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73000">
                    <a:srgbClr val="ECECEC"/>
                  </a:gs>
                  <a:gs pos="100000">
                    <a:srgbClr val="D9D9D9"/>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355600" dist="88900" dir="2700000" algn="tl" rotWithShape="0">
                  <a:prstClr val="black">
                    <a:alpha val="28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292" name="圆角矩形 291"/>
              <p:cNvSpPr/>
              <p:nvPr/>
            </p:nvSpPr>
            <p:spPr>
              <a:xfrm rot="2760000">
                <a:off x="3371510" y="2878566"/>
                <a:ext cx="3953505" cy="2592561"/>
              </a:xfrm>
              <a:prstGeom prst="roundRect">
                <a:avLst>
                  <a:gd name="adj" fmla="val 50000"/>
                </a:avLst>
              </a:prstGeom>
              <a:gradFill>
                <a:gsLst>
                  <a:gs pos="37000">
                    <a:srgbClr val="6C6C6C">
                      <a:alpha val="50000"/>
                    </a:srgbClr>
                  </a:gs>
                  <a:gs pos="0">
                    <a:schemeClr val="tx1">
                      <a:alpha val="61000"/>
                    </a:schemeClr>
                  </a:gs>
                  <a:gs pos="100000">
                    <a:srgbClr val="D8D8D8">
                      <a:alpha val="0"/>
                    </a:srgbClr>
                  </a:gs>
                </a:gsLst>
                <a:lin ang="0" scaled="0"/>
              </a:gradFill>
              <a:ln>
                <a:noFill/>
              </a:ln>
              <a:effectLst>
                <a:softEdge rad="254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3" name="Freeform 5"/>
              <p:cNvSpPr>
                <a:spLocks/>
              </p:cNvSpPr>
              <p:nvPr/>
            </p:nvSpPr>
            <p:spPr bwMode="auto">
              <a:xfrm rot="10800000">
                <a:off x="3589408" y="2523401"/>
                <a:ext cx="2056648" cy="1822794"/>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0">
                    <a:schemeClr val="bg1"/>
                  </a:gs>
                  <a:gs pos="60000">
                    <a:srgbClr val="ECECEC"/>
                  </a:gs>
                  <a:gs pos="100000">
                    <a:srgbClr val="D1D1D1"/>
                  </a:gs>
                </a:gsLst>
                <a:lin ang="2700000" scaled="1"/>
                <a:tileRect/>
              </a:gradFill>
              <a:ln w="25400">
                <a:gradFill flip="none" rotWithShape="1">
                  <a:gsLst>
                    <a:gs pos="29000">
                      <a:srgbClr val="E0E0E0"/>
                    </a:gs>
                    <a:gs pos="0">
                      <a:srgbClr val="999999"/>
                    </a:gs>
                    <a:gs pos="83000">
                      <a:schemeClr val="bg1"/>
                    </a:gs>
                  </a:gsLst>
                  <a:lin ang="2700000" scaled="1"/>
                  <a:tileRect/>
                </a:gradFill>
              </a:ln>
              <a:effectLst>
                <a:outerShdw blurRad="254000" dist="114300" dir="2700000" algn="tl" rotWithShape="0">
                  <a:prstClr val="black">
                    <a:alpha val="25000"/>
                  </a:prstClr>
                </a:outerShdw>
              </a:effec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grpSp>
          <p:nvGrpSpPr>
            <p:cNvPr id="11" name="组合 286"/>
            <p:cNvGrpSpPr/>
            <p:nvPr/>
          </p:nvGrpSpPr>
          <p:grpSpPr>
            <a:xfrm>
              <a:off x="7551706" y="1753046"/>
              <a:ext cx="1045498" cy="1103856"/>
              <a:chOff x="2734379" y="4342226"/>
              <a:chExt cx="1045498" cy="1103856"/>
            </a:xfrm>
          </p:grpSpPr>
          <p:sp>
            <p:nvSpPr>
              <p:cNvPr id="288" name="文本框 38"/>
              <p:cNvSpPr txBox="1"/>
              <p:nvPr/>
            </p:nvSpPr>
            <p:spPr>
              <a:xfrm>
                <a:off x="2734379" y="4342226"/>
                <a:ext cx="1031437" cy="935697"/>
              </a:xfrm>
              <a:prstGeom prst="rect">
                <a:avLst/>
              </a:prstGeom>
              <a:noFill/>
            </p:spPr>
            <p:txBody>
              <a:bodyPr wrap="square" rtlCol="0">
                <a:spAutoFit/>
              </a:bodyPr>
              <a:lstStyle/>
              <a:p>
                <a:pPr algn="ctr"/>
                <a:r>
                  <a:rPr lang="en-US" altLang="zh-CN" sz="3600" dirty="0">
                    <a:solidFill>
                      <a:srgbClr val="653C76"/>
                    </a:solidFill>
                    <a:latin typeface="Impact" panose="020B0806030902050204" pitchFamily="34" charset="0"/>
                  </a:rPr>
                  <a:t>03</a:t>
                </a:r>
                <a:endParaRPr lang="zh-CN" altLang="en-US" sz="3600" dirty="0">
                  <a:solidFill>
                    <a:srgbClr val="653C76"/>
                  </a:solidFill>
                  <a:latin typeface="Impact" panose="020B0806030902050204" pitchFamily="34" charset="0"/>
                </a:endParaRPr>
              </a:p>
            </p:txBody>
          </p:sp>
          <p:sp>
            <p:nvSpPr>
              <p:cNvPr id="289" name="文本框 39"/>
              <p:cNvSpPr txBox="1"/>
              <p:nvPr/>
            </p:nvSpPr>
            <p:spPr>
              <a:xfrm>
                <a:off x="2738818" y="5067348"/>
                <a:ext cx="1041059" cy="378734"/>
              </a:xfrm>
              <a:prstGeom prst="rect">
                <a:avLst/>
              </a:prstGeom>
              <a:noFill/>
            </p:spPr>
            <p:txBody>
              <a:bodyPr wrap="square" rtlCol="0">
                <a:spAutoFit/>
              </a:bodyPr>
              <a:lstStyle/>
              <a:p>
                <a:pPr algn="ctr"/>
                <a:r>
                  <a:rPr lang="en-US" altLang="zh-CN" sz="1100" b="1" dirty="0">
                    <a:solidFill>
                      <a:srgbClr val="653C76"/>
                    </a:solidFill>
                    <a:latin typeface="微软雅黑" pitchFamily="34" charset="-122"/>
                    <a:ea typeface="微软雅黑" pitchFamily="34" charset="-122"/>
                  </a:rPr>
                  <a:t>STEP</a:t>
                </a:r>
                <a:endParaRPr lang="zh-CN" altLang="en-US" sz="1100" b="1" dirty="0">
                  <a:solidFill>
                    <a:srgbClr val="653C76"/>
                  </a:solidFill>
                  <a:latin typeface="微软雅黑" pitchFamily="34" charset="-122"/>
                  <a:ea typeface="微软雅黑" pitchFamily="34" charset="-122"/>
                </a:endParaRPr>
              </a:p>
            </p:txBody>
          </p:sp>
        </p:grpSp>
      </p:grpSp>
      <p:grpSp>
        <p:nvGrpSpPr>
          <p:cNvPr id="12" name="组合 293"/>
          <p:cNvGrpSpPr/>
          <p:nvPr/>
        </p:nvGrpSpPr>
        <p:grpSpPr>
          <a:xfrm flipH="1" flipV="1">
            <a:off x="4335513" y="912174"/>
            <a:ext cx="1685130" cy="505957"/>
            <a:chOff x="5246304" y="4593021"/>
            <a:chExt cx="2438687" cy="732476"/>
          </a:xfrm>
        </p:grpSpPr>
        <p:sp>
          <p:nvSpPr>
            <p:cNvPr id="295" name="椭圆 29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6" name="任意多边形 295"/>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3" name="组合 296"/>
          <p:cNvGrpSpPr/>
          <p:nvPr/>
        </p:nvGrpSpPr>
        <p:grpSpPr>
          <a:xfrm flipH="1" flipV="1">
            <a:off x="1320833" y="2565719"/>
            <a:ext cx="1685130" cy="505957"/>
            <a:chOff x="5246304" y="4593021"/>
            <a:chExt cx="2438687" cy="732476"/>
          </a:xfrm>
        </p:grpSpPr>
        <p:sp>
          <p:nvSpPr>
            <p:cNvPr id="298" name="椭圆 297"/>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299" name="任意多边形 298"/>
            <p:cNvSpPr/>
            <p:nvPr/>
          </p:nvSpPr>
          <p:spPr>
            <a:xfrm>
              <a:off x="5335429" y="4686869"/>
              <a:ext cx="2349562" cy="638628"/>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grpSp>
        <p:nvGrpSpPr>
          <p:cNvPr id="14" name="组合 305"/>
          <p:cNvGrpSpPr/>
          <p:nvPr/>
        </p:nvGrpSpPr>
        <p:grpSpPr>
          <a:xfrm>
            <a:off x="1213198" y="2654230"/>
            <a:ext cx="1494344" cy="338554"/>
            <a:chOff x="1995973" y="2652809"/>
            <a:chExt cx="2162584" cy="490124"/>
          </a:xfrm>
        </p:grpSpPr>
        <p:grpSp>
          <p:nvGrpSpPr>
            <p:cNvPr id="15" name="Group 32"/>
            <p:cNvGrpSpPr>
              <a:grpSpLocks noChangeAspect="1"/>
            </p:cNvGrpSpPr>
            <p:nvPr/>
          </p:nvGrpSpPr>
          <p:grpSpPr bwMode="auto">
            <a:xfrm>
              <a:off x="1995973" y="2783034"/>
              <a:ext cx="354115" cy="230585"/>
              <a:chOff x="3798" y="2129"/>
              <a:chExt cx="86" cy="56"/>
            </a:xfrm>
            <a:solidFill>
              <a:schemeClr val="accent5"/>
            </a:solidFill>
            <a:effectLst/>
          </p:grpSpPr>
          <p:sp>
            <p:nvSpPr>
              <p:cNvPr id="309" name="Freeform 33"/>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0" name="Freeform 34"/>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1" name="Freeform 35"/>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2" name="Freeform 36"/>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3" name="Freeform 37"/>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4" name="Freeform 38"/>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5" name="Freeform 39"/>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6" name="Freeform 40"/>
              <p:cNvSpPr>
                <a:spLocks/>
              </p:cNvSpPr>
              <p:nvPr/>
            </p:nvSpPr>
            <p:spPr bwMode="auto">
              <a:xfrm>
                <a:off x="3798" y="2129"/>
                <a:ext cx="86" cy="51"/>
              </a:xfrm>
              <a:custGeom>
                <a:avLst/>
                <a:gdLst>
                  <a:gd name="T0" fmla="*/ 32 w 33"/>
                  <a:gd name="T1" fmla="*/ 3 h 19"/>
                  <a:gd name="T2" fmla="*/ 32 w 33"/>
                  <a:gd name="T3" fmla="*/ 3 h 19"/>
                  <a:gd name="T4" fmla="*/ 32 w 33"/>
                  <a:gd name="T5" fmla="*/ 1 h 19"/>
                  <a:gd name="T6" fmla="*/ 32 w 33"/>
                  <a:gd name="T7" fmla="*/ 1 h 19"/>
                  <a:gd name="T8" fmla="*/ 32 w 33"/>
                  <a:gd name="T9" fmla="*/ 0 h 19"/>
                  <a:gd name="T10" fmla="*/ 32 w 33"/>
                  <a:gd name="T11" fmla="*/ 0 h 19"/>
                  <a:gd name="T12" fmla="*/ 30 w 33"/>
                  <a:gd name="T13" fmla="*/ 1 h 19"/>
                  <a:gd name="T14" fmla="*/ 29 w 33"/>
                  <a:gd name="T15" fmla="*/ 1 h 19"/>
                  <a:gd name="T16" fmla="*/ 29 w 33"/>
                  <a:gd name="T17" fmla="*/ 2 h 19"/>
                  <a:gd name="T18" fmla="*/ 29 w 33"/>
                  <a:gd name="T19" fmla="*/ 2 h 19"/>
                  <a:gd name="T20" fmla="*/ 30 w 33"/>
                  <a:gd name="T21" fmla="*/ 2 h 19"/>
                  <a:gd name="T22" fmla="*/ 20 w 33"/>
                  <a:gd name="T23" fmla="*/ 11 h 19"/>
                  <a:gd name="T24" fmla="*/ 15 w 33"/>
                  <a:gd name="T25" fmla="*/ 5 h 19"/>
                  <a:gd name="T26" fmla="*/ 0 w 33"/>
                  <a:gd name="T27" fmla="*/ 19 h 19"/>
                  <a:gd name="T28" fmla="*/ 0 w 33"/>
                  <a:gd name="T29" fmla="*/ 19 h 19"/>
                  <a:gd name="T30" fmla="*/ 14 w 33"/>
                  <a:gd name="T31" fmla="*/ 6 h 19"/>
                  <a:gd name="T32" fmla="*/ 20 w 33"/>
                  <a:gd name="T33" fmla="*/ 12 h 19"/>
                  <a:gd name="T34" fmla="*/ 30 w 33"/>
                  <a:gd name="T35" fmla="*/ 3 h 19"/>
                  <a:gd name="T36" fmla="*/ 31 w 33"/>
                  <a:gd name="T37" fmla="*/ 3 h 19"/>
                  <a:gd name="T38" fmla="*/ 31 w 33"/>
                  <a:gd name="T39" fmla="*/ 4 h 19"/>
                  <a:gd name="T40" fmla="*/ 32 w 33"/>
                  <a:gd name="T4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19">
                    <a:moveTo>
                      <a:pt x="32" y="3"/>
                    </a:moveTo>
                    <a:cubicBezTo>
                      <a:pt x="32" y="3"/>
                      <a:pt x="32" y="3"/>
                      <a:pt x="32" y="3"/>
                    </a:cubicBezTo>
                    <a:cubicBezTo>
                      <a:pt x="32" y="3"/>
                      <a:pt x="32" y="2"/>
                      <a:pt x="32" y="1"/>
                    </a:cubicBezTo>
                    <a:cubicBezTo>
                      <a:pt x="32" y="1"/>
                      <a:pt x="32" y="1"/>
                      <a:pt x="32" y="1"/>
                    </a:cubicBezTo>
                    <a:cubicBezTo>
                      <a:pt x="33" y="0"/>
                      <a:pt x="32" y="0"/>
                      <a:pt x="32" y="0"/>
                    </a:cubicBezTo>
                    <a:cubicBezTo>
                      <a:pt x="32" y="0"/>
                      <a:pt x="32" y="0"/>
                      <a:pt x="32" y="0"/>
                    </a:cubicBezTo>
                    <a:cubicBezTo>
                      <a:pt x="31" y="0"/>
                      <a:pt x="30" y="1"/>
                      <a:pt x="30" y="1"/>
                    </a:cubicBezTo>
                    <a:cubicBezTo>
                      <a:pt x="29" y="1"/>
                      <a:pt x="29" y="1"/>
                      <a:pt x="29" y="1"/>
                    </a:cubicBezTo>
                    <a:cubicBezTo>
                      <a:pt x="29" y="1"/>
                      <a:pt x="29" y="1"/>
                      <a:pt x="29" y="2"/>
                    </a:cubicBezTo>
                    <a:cubicBezTo>
                      <a:pt x="29" y="2"/>
                      <a:pt x="29" y="2"/>
                      <a:pt x="29" y="2"/>
                    </a:cubicBezTo>
                    <a:cubicBezTo>
                      <a:pt x="29" y="2"/>
                      <a:pt x="29" y="2"/>
                      <a:pt x="30" y="2"/>
                    </a:cubicBezTo>
                    <a:cubicBezTo>
                      <a:pt x="20" y="11"/>
                      <a:pt x="20" y="11"/>
                      <a:pt x="20" y="11"/>
                    </a:cubicBezTo>
                    <a:cubicBezTo>
                      <a:pt x="15" y="5"/>
                      <a:pt x="15" y="5"/>
                      <a:pt x="15" y="5"/>
                    </a:cubicBezTo>
                    <a:cubicBezTo>
                      <a:pt x="0" y="19"/>
                      <a:pt x="0" y="19"/>
                      <a:pt x="0" y="19"/>
                    </a:cubicBezTo>
                    <a:cubicBezTo>
                      <a:pt x="0" y="19"/>
                      <a:pt x="0" y="19"/>
                      <a:pt x="0" y="19"/>
                    </a:cubicBezTo>
                    <a:cubicBezTo>
                      <a:pt x="14" y="6"/>
                      <a:pt x="14" y="6"/>
                      <a:pt x="14" y="6"/>
                    </a:cubicBezTo>
                    <a:cubicBezTo>
                      <a:pt x="20" y="12"/>
                      <a:pt x="20" y="12"/>
                      <a:pt x="20" y="12"/>
                    </a:cubicBezTo>
                    <a:cubicBezTo>
                      <a:pt x="30" y="3"/>
                      <a:pt x="30" y="3"/>
                      <a:pt x="30" y="3"/>
                    </a:cubicBezTo>
                    <a:cubicBezTo>
                      <a:pt x="30" y="3"/>
                      <a:pt x="30" y="3"/>
                      <a:pt x="31" y="3"/>
                    </a:cubicBezTo>
                    <a:cubicBezTo>
                      <a:pt x="31" y="4"/>
                      <a:pt x="31" y="4"/>
                      <a:pt x="31" y="4"/>
                    </a:cubicBezTo>
                    <a:cubicBezTo>
                      <a:pt x="31" y="4"/>
                      <a:pt x="32" y="4"/>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7" name="Freeform 41"/>
              <p:cNvSpPr>
                <a:spLocks/>
              </p:cNvSpPr>
              <p:nvPr/>
            </p:nvSpPr>
            <p:spPr bwMode="auto">
              <a:xfrm>
                <a:off x="3866" y="2140"/>
                <a:ext cx="8" cy="45"/>
              </a:xfrm>
              <a:custGeom>
                <a:avLst/>
                <a:gdLst>
                  <a:gd name="T0" fmla="*/ 0 w 8"/>
                  <a:gd name="T1" fmla="*/ 11 h 45"/>
                  <a:gd name="T2" fmla="*/ 0 w 8"/>
                  <a:gd name="T3" fmla="*/ 45 h 45"/>
                  <a:gd name="T4" fmla="*/ 8 w 8"/>
                  <a:gd name="T5" fmla="*/ 45 h 45"/>
                  <a:gd name="T6" fmla="*/ 8 w 8"/>
                  <a:gd name="T7" fmla="*/ 0 h 45"/>
                  <a:gd name="T8" fmla="*/ 0 w 8"/>
                  <a:gd name="T9" fmla="*/ 11 h 45"/>
                </a:gdLst>
                <a:ahLst/>
                <a:cxnLst>
                  <a:cxn ang="0">
                    <a:pos x="T0" y="T1"/>
                  </a:cxn>
                  <a:cxn ang="0">
                    <a:pos x="T2" y="T3"/>
                  </a:cxn>
                  <a:cxn ang="0">
                    <a:pos x="T4" y="T5"/>
                  </a:cxn>
                  <a:cxn ang="0">
                    <a:pos x="T6" y="T7"/>
                  </a:cxn>
                  <a:cxn ang="0">
                    <a:pos x="T8" y="T9"/>
                  </a:cxn>
                </a:cxnLst>
                <a:rect l="0" t="0" r="r" b="b"/>
                <a:pathLst>
                  <a:path w="8" h="45">
                    <a:moveTo>
                      <a:pt x="0" y="11"/>
                    </a:moveTo>
                    <a:lnTo>
                      <a:pt x="0" y="45"/>
                    </a:lnTo>
                    <a:lnTo>
                      <a:pt x="8" y="45"/>
                    </a:lnTo>
                    <a:lnTo>
                      <a:pt x="8" y="0"/>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8" name="Freeform 42"/>
              <p:cNvSpPr>
                <a:spLocks/>
              </p:cNvSpPr>
              <p:nvPr/>
            </p:nvSpPr>
            <p:spPr bwMode="auto">
              <a:xfrm>
                <a:off x="3853" y="2153"/>
                <a:ext cx="8" cy="32"/>
              </a:xfrm>
              <a:custGeom>
                <a:avLst/>
                <a:gdLst>
                  <a:gd name="T0" fmla="*/ 0 w 8"/>
                  <a:gd name="T1" fmla="*/ 8 h 32"/>
                  <a:gd name="T2" fmla="*/ 0 w 8"/>
                  <a:gd name="T3" fmla="*/ 32 h 32"/>
                  <a:gd name="T4" fmla="*/ 8 w 8"/>
                  <a:gd name="T5" fmla="*/ 32 h 32"/>
                  <a:gd name="T6" fmla="*/ 8 w 8"/>
                  <a:gd name="T7" fmla="*/ 0 h 32"/>
                  <a:gd name="T8" fmla="*/ 0 w 8"/>
                  <a:gd name="T9" fmla="*/ 8 h 32"/>
                </a:gdLst>
                <a:ahLst/>
                <a:cxnLst>
                  <a:cxn ang="0">
                    <a:pos x="T0" y="T1"/>
                  </a:cxn>
                  <a:cxn ang="0">
                    <a:pos x="T2" y="T3"/>
                  </a:cxn>
                  <a:cxn ang="0">
                    <a:pos x="T4" y="T5"/>
                  </a:cxn>
                  <a:cxn ang="0">
                    <a:pos x="T6" y="T7"/>
                  </a:cxn>
                  <a:cxn ang="0">
                    <a:pos x="T8" y="T9"/>
                  </a:cxn>
                </a:cxnLst>
                <a:rect l="0" t="0" r="r" b="b"/>
                <a:pathLst>
                  <a:path w="8" h="32">
                    <a:moveTo>
                      <a:pt x="0" y="8"/>
                    </a:moveTo>
                    <a:lnTo>
                      <a:pt x="0" y="32"/>
                    </a:lnTo>
                    <a:lnTo>
                      <a:pt x="8" y="32"/>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19" name="Freeform 43"/>
              <p:cNvSpPr>
                <a:spLocks/>
              </p:cNvSpPr>
              <p:nvPr/>
            </p:nvSpPr>
            <p:spPr bwMode="auto">
              <a:xfrm>
                <a:off x="3840" y="2153"/>
                <a:ext cx="8" cy="32"/>
              </a:xfrm>
              <a:custGeom>
                <a:avLst/>
                <a:gdLst>
                  <a:gd name="T0" fmla="*/ 0 w 8"/>
                  <a:gd name="T1" fmla="*/ 0 h 32"/>
                  <a:gd name="T2" fmla="*/ 0 w 8"/>
                  <a:gd name="T3" fmla="*/ 32 h 32"/>
                  <a:gd name="T4" fmla="*/ 8 w 8"/>
                  <a:gd name="T5" fmla="*/ 32 h 32"/>
                  <a:gd name="T6" fmla="*/ 8 w 8"/>
                  <a:gd name="T7" fmla="*/ 8 h 32"/>
                  <a:gd name="T8" fmla="*/ 0 w 8"/>
                  <a:gd name="T9" fmla="*/ 0 h 32"/>
                </a:gdLst>
                <a:ahLst/>
                <a:cxnLst>
                  <a:cxn ang="0">
                    <a:pos x="T0" y="T1"/>
                  </a:cxn>
                  <a:cxn ang="0">
                    <a:pos x="T2" y="T3"/>
                  </a:cxn>
                  <a:cxn ang="0">
                    <a:pos x="T4" y="T5"/>
                  </a:cxn>
                  <a:cxn ang="0">
                    <a:pos x="T6" y="T7"/>
                  </a:cxn>
                  <a:cxn ang="0">
                    <a:pos x="T8" y="T9"/>
                  </a:cxn>
                </a:cxnLst>
                <a:rect l="0" t="0" r="r" b="b"/>
                <a:pathLst>
                  <a:path w="8" h="32">
                    <a:moveTo>
                      <a:pt x="0" y="0"/>
                    </a:moveTo>
                    <a:lnTo>
                      <a:pt x="0" y="32"/>
                    </a:lnTo>
                    <a:lnTo>
                      <a:pt x="8" y="32"/>
                    </a:lnTo>
                    <a:lnTo>
                      <a:pt x="8" y="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20" name="Freeform 44"/>
              <p:cNvSpPr>
                <a:spLocks/>
              </p:cNvSpPr>
              <p:nvPr/>
            </p:nvSpPr>
            <p:spPr bwMode="auto">
              <a:xfrm>
                <a:off x="3827" y="2148"/>
                <a:ext cx="8" cy="37"/>
              </a:xfrm>
              <a:custGeom>
                <a:avLst/>
                <a:gdLst>
                  <a:gd name="T0" fmla="*/ 8 w 8"/>
                  <a:gd name="T1" fmla="*/ 0 h 37"/>
                  <a:gd name="T2" fmla="*/ 0 w 8"/>
                  <a:gd name="T3" fmla="*/ 8 h 37"/>
                  <a:gd name="T4" fmla="*/ 0 w 8"/>
                  <a:gd name="T5" fmla="*/ 37 h 37"/>
                  <a:gd name="T6" fmla="*/ 8 w 8"/>
                  <a:gd name="T7" fmla="*/ 37 h 37"/>
                  <a:gd name="T8" fmla="*/ 8 w 8"/>
                  <a:gd name="T9" fmla="*/ 0 h 37"/>
                  <a:gd name="T10" fmla="*/ 8 w 8"/>
                  <a:gd name="T11" fmla="*/ 0 h 37"/>
                </a:gdLst>
                <a:ahLst/>
                <a:cxnLst>
                  <a:cxn ang="0">
                    <a:pos x="T0" y="T1"/>
                  </a:cxn>
                  <a:cxn ang="0">
                    <a:pos x="T2" y="T3"/>
                  </a:cxn>
                  <a:cxn ang="0">
                    <a:pos x="T4" y="T5"/>
                  </a:cxn>
                  <a:cxn ang="0">
                    <a:pos x="T6" y="T7"/>
                  </a:cxn>
                  <a:cxn ang="0">
                    <a:pos x="T8" y="T9"/>
                  </a:cxn>
                  <a:cxn ang="0">
                    <a:pos x="T10" y="T11"/>
                  </a:cxn>
                </a:cxnLst>
                <a:rect l="0" t="0" r="r" b="b"/>
                <a:pathLst>
                  <a:path w="8" h="37">
                    <a:moveTo>
                      <a:pt x="8" y="0"/>
                    </a:moveTo>
                    <a:lnTo>
                      <a:pt x="0" y="8"/>
                    </a:lnTo>
                    <a:lnTo>
                      <a:pt x="0" y="37"/>
                    </a:lnTo>
                    <a:lnTo>
                      <a:pt x="8" y="37"/>
                    </a:lnTo>
                    <a:lnTo>
                      <a:pt x="8" y="0"/>
                    </a:ln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21" name="Freeform 45"/>
              <p:cNvSpPr>
                <a:spLocks/>
              </p:cNvSpPr>
              <p:nvPr/>
            </p:nvSpPr>
            <p:spPr bwMode="auto">
              <a:xfrm>
                <a:off x="3814" y="2161"/>
                <a:ext cx="8" cy="24"/>
              </a:xfrm>
              <a:custGeom>
                <a:avLst/>
                <a:gdLst>
                  <a:gd name="T0" fmla="*/ 0 w 8"/>
                  <a:gd name="T1" fmla="*/ 8 h 24"/>
                  <a:gd name="T2" fmla="*/ 0 w 8"/>
                  <a:gd name="T3" fmla="*/ 24 h 24"/>
                  <a:gd name="T4" fmla="*/ 8 w 8"/>
                  <a:gd name="T5" fmla="*/ 24 h 24"/>
                  <a:gd name="T6" fmla="*/ 8 w 8"/>
                  <a:gd name="T7" fmla="*/ 0 h 24"/>
                  <a:gd name="T8" fmla="*/ 0 w 8"/>
                  <a:gd name="T9" fmla="*/ 8 h 24"/>
                </a:gdLst>
                <a:ahLst/>
                <a:cxnLst>
                  <a:cxn ang="0">
                    <a:pos x="T0" y="T1"/>
                  </a:cxn>
                  <a:cxn ang="0">
                    <a:pos x="T2" y="T3"/>
                  </a:cxn>
                  <a:cxn ang="0">
                    <a:pos x="T4" y="T5"/>
                  </a:cxn>
                  <a:cxn ang="0">
                    <a:pos x="T6" y="T7"/>
                  </a:cxn>
                  <a:cxn ang="0">
                    <a:pos x="T8" y="T9"/>
                  </a:cxn>
                </a:cxnLst>
                <a:rect l="0" t="0" r="r" b="b"/>
                <a:pathLst>
                  <a:path w="8" h="24">
                    <a:moveTo>
                      <a:pt x="0" y="8"/>
                    </a:moveTo>
                    <a:lnTo>
                      <a:pt x="0" y="24"/>
                    </a:lnTo>
                    <a:lnTo>
                      <a:pt x="8" y="24"/>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sp>
            <p:nvSpPr>
              <p:cNvPr id="322" name="Freeform 46"/>
              <p:cNvSpPr>
                <a:spLocks/>
              </p:cNvSpPr>
              <p:nvPr/>
            </p:nvSpPr>
            <p:spPr bwMode="auto">
              <a:xfrm>
                <a:off x="3801" y="2172"/>
                <a:ext cx="8" cy="13"/>
              </a:xfrm>
              <a:custGeom>
                <a:avLst/>
                <a:gdLst>
                  <a:gd name="T0" fmla="*/ 0 w 8"/>
                  <a:gd name="T1" fmla="*/ 8 h 13"/>
                  <a:gd name="T2" fmla="*/ 0 w 8"/>
                  <a:gd name="T3" fmla="*/ 13 h 13"/>
                  <a:gd name="T4" fmla="*/ 8 w 8"/>
                  <a:gd name="T5" fmla="*/ 13 h 13"/>
                  <a:gd name="T6" fmla="*/ 8 w 8"/>
                  <a:gd name="T7" fmla="*/ 0 h 13"/>
                  <a:gd name="T8" fmla="*/ 0 w 8"/>
                  <a:gd name="T9" fmla="*/ 8 h 13"/>
                </a:gdLst>
                <a:ahLst/>
                <a:cxnLst>
                  <a:cxn ang="0">
                    <a:pos x="T0" y="T1"/>
                  </a:cxn>
                  <a:cxn ang="0">
                    <a:pos x="T2" y="T3"/>
                  </a:cxn>
                  <a:cxn ang="0">
                    <a:pos x="T4" y="T5"/>
                  </a:cxn>
                  <a:cxn ang="0">
                    <a:pos x="T6" y="T7"/>
                  </a:cxn>
                  <a:cxn ang="0">
                    <a:pos x="T8" y="T9"/>
                  </a:cxn>
                </a:cxnLst>
                <a:rect l="0" t="0" r="r" b="b"/>
                <a:pathLst>
                  <a:path w="8" h="13">
                    <a:moveTo>
                      <a:pt x="0" y="8"/>
                    </a:moveTo>
                    <a:lnTo>
                      <a:pt x="0" y="13"/>
                    </a:lnTo>
                    <a:lnTo>
                      <a:pt x="8" y="13"/>
                    </a:lnTo>
                    <a:lnTo>
                      <a:pt x="8" y="0"/>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rgbClr val="003399"/>
                  </a:solidFill>
                </a:endParaRPr>
              </a:p>
            </p:txBody>
          </p:sp>
        </p:grpSp>
        <p:sp>
          <p:nvSpPr>
            <p:cNvPr id="308" name="文本框 96"/>
            <p:cNvSpPr txBox="1"/>
            <p:nvPr/>
          </p:nvSpPr>
          <p:spPr>
            <a:xfrm>
              <a:off x="2374690" y="2652809"/>
              <a:ext cx="1783867" cy="490124"/>
            </a:xfrm>
            <a:prstGeom prst="rect">
              <a:avLst/>
            </a:prstGeom>
            <a:noFill/>
          </p:spPr>
          <p:txBody>
            <a:bodyPr wrap="square" rtlCol="0">
              <a:spAutoFit/>
            </a:bodyPr>
            <a:lstStyle>
              <a:defPPr>
                <a:defRPr lang="zh-CN"/>
              </a:defPPr>
              <a:lvl1pPr>
                <a:defRPr sz="1800">
                  <a:solidFill>
                    <a:srgbClr val="01ACBE"/>
                  </a:solidFill>
                  <a:latin typeface="时尚中黑简体" panose="01010104010101010101" pitchFamily="2" charset="-122"/>
                  <a:ea typeface="时尚中黑简体" panose="01010104010101010101" pitchFamily="2" charset="-122"/>
                </a:defRPr>
              </a:lvl1pPr>
            </a:lstStyle>
            <a:p>
              <a:r>
                <a:rPr lang="zh-CN" altLang="en-US" sz="1600" b="1" dirty="0">
                  <a:solidFill>
                    <a:srgbClr val="003399"/>
                  </a:solidFill>
                  <a:latin typeface="微软雅黑" panose="020B0503020204020204" pitchFamily="34" charset="-122"/>
                  <a:ea typeface="微软雅黑" panose="020B0503020204020204" pitchFamily="34" charset="-122"/>
                </a:rPr>
                <a:t>第一步</a:t>
              </a:r>
            </a:p>
          </p:txBody>
        </p:sp>
      </p:grpSp>
      <p:grpSp>
        <p:nvGrpSpPr>
          <p:cNvPr id="16" name="组合 322"/>
          <p:cNvGrpSpPr/>
          <p:nvPr/>
        </p:nvGrpSpPr>
        <p:grpSpPr>
          <a:xfrm>
            <a:off x="4604233" y="1008223"/>
            <a:ext cx="1520123" cy="338554"/>
            <a:chOff x="5236593" y="710894"/>
            <a:chExt cx="2463400" cy="490126"/>
          </a:xfrm>
        </p:grpSpPr>
        <p:grpSp>
          <p:nvGrpSpPr>
            <p:cNvPr id="17" name="Group 13"/>
            <p:cNvGrpSpPr>
              <a:grpSpLocks noChangeAspect="1"/>
            </p:cNvGrpSpPr>
            <p:nvPr/>
          </p:nvGrpSpPr>
          <p:grpSpPr bwMode="auto">
            <a:xfrm>
              <a:off x="5236593" y="871987"/>
              <a:ext cx="308818" cy="242938"/>
              <a:chOff x="3996" y="2321"/>
              <a:chExt cx="75" cy="59"/>
            </a:xfrm>
            <a:solidFill>
              <a:srgbClr val="663A77"/>
            </a:solidFill>
            <a:effectLst/>
          </p:grpSpPr>
          <p:sp>
            <p:nvSpPr>
              <p:cNvPr id="326" name="Freeform 14"/>
              <p:cNvSpPr>
                <a:spLocks noEditPoints="1"/>
              </p:cNvSpPr>
              <p:nvPr/>
            </p:nvSpPr>
            <p:spPr bwMode="auto">
              <a:xfrm>
                <a:off x="4014" y="2329"/>
                <a:ext cx="39" cy="22"/>
              </a:xfrm>
              <a:custGeom>
                <a:avLst/>
                <a:gdLst>
                  <a:gd name="T0" fmla="*/ 6 w 15"/>
                  <a:gd name="T1" fmla="*/ 8 h 8"/>
                  <a:gd name="T2" fmla="*/ 6 w 15"/>
                  <a:gd name="T3" fmla="*/ 7 h 8"/>
                  <a:gd name="T4" fmla="*/ 7 w 15"/>
                  <a:gd name="T5" fmla="*/ 7 h 8"/>
                  <a:gd name="T6" fmla="*/ 8 w 15"/>
                  <a:gd name="T7" fmla="*/ 7 h 8"/>
                  <a:gd name="T8" fmla="*/ 8 w 15"/>
                  <a:gd name="T9" fmla="*/ 7 h 8"/>
                  <a:gd name="T10" fmla="*/ 8 w 15"/>
                  <a:gd name="T11" fmla="*/ 8 h 8"/>
                  <a:gd name="T12" fmla="*/ 15 w 15"/>
                  <a:gd name="T13" fmla="*/ 5 h 8"/>
                  <a:gd name="T14" fmla="*/ 12 w 15"/>
                  <a:gd name="T15" fmla="*/ 3 h 8"/>
                  <a:gd name="T16" fmla="*/ 10 w 15"/>
                  <a:gd name="T17" fmla="*/ 3 h 8"/>
                  <a:gd name="T18" fmla="*/ 7 w 15"/>
                  <a:gd name="T19" fmla="*/ 0 h 8"/>
                  <a:gd name="T20" fmla="*/ 4 w 15"/>
                  <a:gd name="T21" fmla="*/ 3 h 8"/>
                  <a:gd name="T22" fmla="*/ 2 w 15"/>
                  <a:gd name="T23" fmla="*/ 3 h 8"/>
                  <a:gd name="T24" fmla="*/ 0 w 15"/>
                  <a:gd name="T25" fmla="*/ 5 h 8"/>
                  <a:gd name="T26" fmla="*/ 6 w 15"/>
                  <a:gd name="T27" fmla="*/ 8 h 8"/>
                  <a:gd name="T28" fmla="*/ 7 w 15"/>
                  <a:gd name="T29" fmla="*/ 1 h 8"/>
                  <a:gd name="T30" fmla="*/ 10 w 15"/>
                  <a:gd name="T31" fmla="*/ 3 h 8"/>
                  <a:gd name="T32" fmla="*/ 5 w 15"/>
                  <a:gd name="T33" fmla="*/ 3 h 8"/>
                  <a:gd name="T34" fmla="*/ 7 w 15"/>
                  <a:gd name="T35"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8">
                    <a:moveTo>
                      <a:pt x="6" y="8"/>
                    </a:moveTo>
                    <a:cubicBezTo>
                      <a:pt x="6" y="7"/>
                      <a:pt x="6" y="7"/>
                      <a:pt x="6" y="7"/>
                    </a:cubicBezTo>
                    <a:cubicBezTo>
                      <a:pt x="6" y="7"/>
                      <a:pt x="7" y="7"/>
                      <a:pt x="7" y="7"/>
                    </a:cubicBezTo>
                    <a:cubicBezTo>
                      <a:pt x="8" y="7"/>
                      <a:pt x="8" y="7"/>
                      <a:pt x="8" y="7"/>
                    </a:cubicBezTo>
                    <a:cubicBezTo>
                      <a:pt x="8" y="7"/>
                      <a:pt x="8" y="7"/>
                      <a:pt x="8" y="7"/>
                    </a:cubicBezTo>
                    <a:cubicBezTo>
                      <a:pt x="8" y="8"/>
                      <a:pt x="8" y="8"/>
                      <a:pt x="8" y="8"/>
                    </a:cubicBezTo>
                    <a:cubicBezTo>
                      <a:pt x="15" y="5"/>
                      <a:pt x="15" y="5"/>
                      <a:pt x="15" y="5"/>
                    </a:cubicBezTo>
                    <a:cubicBezTo>
                      <a:pt x="15" y="4"/>
                      <a:pt x="14" y="3"/>
                      <a:pt x="12" y="3"/>
                    </a:cubicBezTo>
                    <a:cubicBezTo>
                      <a:pt x="10" y="3"/>
                      <a:pt x="10" y="3"/>
                      <a:pt x="10" y="3"/>
                    </a:cubicBezTo>
                    <a:cubicBezTo>
                      <a:pt x="10" y="1"/>
                      <a:pt x="9" y="0"/>
                      <a:pt x="7" y="0"/>
                    </a:cubicBezTo>
                    <a:cubicBezTo>
                      <a:pt x="6" y="0"/>
                      <a:pt x="4" y="1"/>
                      <a:pt x="4" y="3"/>
                    </a:cubicBezTo>
                    <a:cubicBezTo>
                      <a:pt x="2" y="3"/>
                      <a:pt x="2" y="3"/>
                      <a:pt x="2" y="3"/>
                    </a:cubicBezTo>
                    <a:cubicBezTo>
                      <a:pt x="1" y="3"/>
                      <a:pt x="0" y="4"/>
                      <a:pt x="0" y="5"/>
                    </a:cubicBezTo>
                    <a:lnTo>
                      <a:pt x="6" y="8"/>
                    </a:lnTo>
                    <a:close/>
                    <a:moveTo>
                      <a:pt x="7" y="1"/>
                    </a:moveTo>
                    <a:cubicBezTo>
                      <a:pt x="8" y="1"/>
                      <a:pt x="10" y="2"/>
                      <a:pt x="10" y="3"/>
                    </a:cubicBezTo>
                    <a:cubicBezTo>
                      <a:pt x="5" y="3"/>
                      <a:pt x="5" y="3"/>
                      <a:pt x="5" y="3"/>
                    </a:cubicBezTo>
                    <a:cubicBezTo>
                      <a:pt x="5" y="2"/>
                      <a:pt x="6"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微软雅黑" pitchFamily="34" charset="-122"/>
                  <a:ea typeface="微软雅黑" pitchFamily="34" charset="-122"/>
                </a:endParaRPr>
              </a:p>
            </p:txBody>
          </p:sp>
          <p:sp>
            <p:nvSpPr>
              <p:cNvPr id="327" name="Freeform 15"/>
              <p:cNvSpPr>
                <a:spLocks/>
              </p:cNvSpPr>
              <p:nvPr/>
            </p:nvSpPr>
            <p:spPr bwMode="auto">
              <a:xfrm>
                <a:off x="4032" y="2348"/>
                <a:ext cx="3" cy="3"/>
              </a:xfrm>
              <a:custGeom>
                <a:avLst/>
                <a:gdLst>
                  <a:gd name="T0" fmla="*/ 0 w 1"/>
                  <a:gd name="T1" fmla="*/ 0 h 1"/>
                  <a:gd name="T2" fmla="*/ 0 w 1"/>
                  <a:gd name="T3" fmla="*/ 0 h 1"/>
                  <a:gd name="T4" fmla="*/ 0 w 1"/>
                  <a:gd name="T5" fmla="*/ 1 h 1"/>
                  <a:gd name="T6" fmla="*/ 0 w 1"/>
                  <a:gd name="T7" fmla="*/ 1 h 1"/>
                  <a:gd name="T8" fmla="*/ 0 w 1"/>
                  <a:gd name="T9" fmla="*/ 1 h 1"/>
                  <a:gd name="T10" fmla="*/ 1 w 1"/>
                  <a:gd name="T11" fmla="*/ 1 h 1"/>
                  <a:gd name="T12" fmla="*/ 1 w 1"/>
                  <a:gd name="T13" fmla="*/ 0 h 1"/>
                  <a:gd name="T14" fmla="*/ 0 w 1"/>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1">
                    <a:moveTo>
                      <a:pt x="0" y="0"/>
                    </a:moveTo>
                    <a:cubicBezTo>
                      <a:pt x="0" y="0"/>
                      <a:pt x="0" y="0"/>
                      <a:pt x="0" y="0"/>
                    </a:cubicBezTo>
                    <a:cubicBezTo>
                      <a:pt x="0" y="1"/>
                      <a:pt x="0" y="1"/>
                      <a:pt x="0" y="1"/>
                    </a:cubicBezTo>
                    <a:cubicBezTo>
                      <a:pt x="0" y="1"/>
                      <a:pt x="0" y="1"/>
                      <a:pt x="0" y="1"/>
                    </a:cubicBezTo>
                    <a:cubicBezTo>
                      <a:pt x="0" y="1"/>
                      <a:pt x="0" y="1"/>
                      <a:pt x="0" y="1"/>
                    </a:cubicBezTo>
                    <a:cubicBezTo>
                      <a:pt x="1" y="1"/>
                      <a:pt x="1" y="1"/>
                      <a:pt x="1" y="1"/>
                    </a:cubicBez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微软雅黑" pitchFamily="34" charset="-122"/>
                  <a:ea typeface="微软雅黑" pitchFamily="34" charset="-122"/>
                </a:endParaRPr>
              </a:p>
            </p:txBody>
          </p:sp>
          <p:sp>
            <p:nvSpPr>
              <p:cNvPr id="328" name="Freeform 16"/>
              <p:cNvSpPr>
                <a:spLocks/>
              </p:cNvSpPr>
              <p:nvPr/>
            </p:nvSpPr>
            <p:spPr bwMode="auto">
              <a:xfrm>
                <a:off x="4014" y="2343"/>
                <a:ext cx="39" cy="18"/>
              </a:xfrm>
              <a:custGeom>
                <a:avLst/>
                <a:gdLst>
                  <a:gd name="T0" fmla="*/ 8 w 15"/>
                  <a:gd name="T1" fmla="*/ 3 h 7"/>
                  <a:gd name="T2" fmla="*/ 8 w 15"/>
                  <a:gd name="T3" fmla="*/ 3 h 7"/>
                  <a:gd name="T4" fmla="*/ 7 w 15"/>
                  <a:gd name="T5" fmla="*/ 3 h 7"/>
                  <a:gd name="T6" fmla="*/ 6 w 15"/>
                  <a:gd name="T7" fmla="*/ 3 h 7"/>
                  <a:gd name="T8" fmla="*/ 6 w 15"/>
                  <a:gd name="T9" fmla="*/ 3 h 7"/>
                  <a:gd name="T10" fmla="*/ 0 w 15"/>
                  <a:gd name="T11" fmla="*/ 0 h 7"/>
                  <a:gd name="T12" fmla="*/ 0 w 15"/>
                  <a:gd name="T13" fmla="*/ 5 h 7"/>
                  <a:gd name="T14" fmla="*/ 2 w 15"/>
                  <a:gd name="T15" fmla="*/ 7 h 7"/>
                  <a:gd name="T16" fmla="*/ 12 w 15"/>
                  <a:gd name="T17" fmla="*/ 7 h 7"/>
                  <a:gd name="T18" fmla="*/ 15 w 15"/>
                  <a:gd name="T19" fmla="*/ 5 h 7"/>
                  <a:gd name="T20" fmla="*/ 15 w 15"/>
                  <a:gd name="T21" fmla="*/ 0 h 7"/>
                  <a:gd name="T22" fmla="*/ 8 w 15"/>
                  <a:gd name="T23" fmla="*/ 3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7">
                    <a:moveTo>
                      <a:pt x="8" y="3"/>
                    </a:moveTo>
                    <a:cubicBezTo>
                      <a:pt x="8" y="3"/>
                      <a:pt x="8" y="3"/>
                      <a:pt x="8" y="3"/>
                    </a:cubicBezTo>
                    <a:cubicBezTo>
                      <a:pt x="7" y="3"/>
                      <a:pt x="7" y="3"/>
                      <a:pt x="7" y="3"/>
                    </a:cubicBezTo>
                    <a:cubicBezTo>
                      <a:pt x="7" y="3"/>
                      <a:pt x="6" y="3"/>
                      <a:pt x="6" y="3"/>
                    </a:cubicBezTo>
                    <a:cubicBezTo>
                      <a:pt x="6" y="3"/>
                      <a:pt x="6" y="3"/>
                      <a:pt x="6" y="3"/>
                    </a:cubicBezTo>
                    <a:cubicBezTo>
                      <a:pt x="0" y="0"/>
                      <a:pt x="0" y="0"/>
                      <a:pt x="0" y="0"/>
                    </a:cubicBezTo>
                    <a:cubicBezTo>
                      <a:pt x="0" y="5"/>
                      <a:pt x="0" y="5"/>
                      <a:pt x="0" y="5"/>
                    </a:cubicBezTo>
                    <a:cubicBezTo>
                      <a:pt x="0" y="6"/>
                      <a:pt x="1" y="7"/>
                      <a:pt x="2" y="7"/>
                    </a:cubicBezTo>
                    <a:cubicBezTo>
                      <a:pt x="12" y="7"/>
                      <a:pt x="12" y="7"/>
                      <a:pt x="12" y="7"/>
                    </a:cubicBezTo>
                    <a:cubicBezTo>
                      <a:pt x="14" y="7"/>
                      <a:pt x="15" y="6"/>
                      <a:pt x="15" y="5"/>
                    </a:cubicBezTo>
                    <a:cubicBezTo>
                      <a:pt x="15" y="0"/>
                      <a:pt x="15" y="0"/>
                      <a:pt x="15" y="0"/>
                    </a:cubicBezTo>
                    <a:cubicBezTo>
                      <a:pt x="8" y="3"/>
                      <a:pt x="8"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微软雅黑" pitchFamily="34" charset="-122"/>
                  <a:ea typeface="微软雅黑" pitchFamily="34" charset="-122"/>
                </a:endParaRPr>
              </a:p>
            </p:txBody>
          </p:sp>
          <p:sp>
            <p:nvSpPr>
              <p:cNvPr id="329" name="Freeform 17"/>
              <p:cNvSpPr>
                <a:spLocks noEditPoints="1"/>
              </p:cNvSpPr>
              <p:nvPr/>
            </p:nvSpPr>
            <p:spPr bwMode="auto">
              <a:xfrm>
                <a:off x="3996" y="2321"/>
                <a:ext cx="75" cy="59"/>
              </a:xfrm>
              <a:custGeom>
                <a:avLst/>
                <a:gdLst>
                  <a:gd name="T0" fmla="*/ 26 w 29"/>
                  <a:gd name="T1" fmla="*/ 0 h 22"/>
                  <a:gd name="T2" fmla="*/ 3 w 29"/>
                  <a:gd name="T3" fmla="*/ 0 h 22"/>
                  <a:gd name="T4" fmla="*/ 0 w 29"/>
                  <a:gd name="T5" fmla="*/ 3 h 22"/>
                  <a:gd name="T6" fmla="*/ 0 w 29"/>
                  <a:gd name="T7" fmla="*/ 16 h 22"/>
                  <a:gd name="T8" fmla="*/ 3 w 29"/>
                  <a:gd name="T9" fmla="*/ 19 h 22"/>
                  <a:gd name="T10" fmla="*/ 10 w 29"/>
                  <a:gd name="T11" fmla="*/ 19 h 22"/>
                  <a:gd name="T12" fmla="*/ 8 w 29"/>
                  <a:gd name="T13" fmla="*/ 20 h 22"/>
                  <a:gd name="T14" fmla="*/ 5 w 29"/>
                  <a:gd name="T15" fmla="*/ 20 h 22"/>
                  <a:gd name="T16" fmla="*/ 3 w 29"/>
                  <a:gd name="T17" fmla="*/ 21 h 22"/>
                  <a:gd name="T18" fmla="*/ 5 w 29"/>
                  <a:gd name="T19" fmla="*/ 22 h 22"/>
                  <a:gd name="T20" fmla="*/ 24 w 29"/>
                  <a:gd name="T21" fmla="*/ 22 h 22"/>
                  <a:gd name="T22" fmla="*/ 26 w 29"/>
                  <a:gd name="T23" fmla="*/ 21 h 22"/>
                  <a:gd name="T24" fmla="*/ 24 w 29"/>
                  <a:gd name="T25" fmla="*/ 20 h 22"/>
                  <a:gd name="T26" fmla="*/ 20 w 29"/>
                  <a:gd name="T27" fmla="*/ 20 h 22"/>
                  <a:gd name="T28" fmla="*/ 19 w 29"/>
                  <a:gd name="T29" fmla="*/ 19 h 22"/>
                  <a:gd name="T30" fmla="*/ 26 w 29"/>
                  <a:gd name="T31" fmla="*/ 19 h 22"/>
                  <a:gd name="T32" fmla="*/ 29 w 29"/>
                  <a:gd name="T33" fmla="*/ 16 h 22"/>
                  <a:gd name="T34" fmla="*/ 29 w 29"/>
                  <a:gd name="T35" fmla="*/ 3 h 22"/>
                  <a:gd name="T36" fmla="*/ 26 w 29"/>
                  <a:gd name="T37" fmla="*/ 0 h 22"/>
                  <a:gd name="T38" fmla="*/ 27 w 29"/>
                  <a:gd name="T39" fmla="*/ 16 h 22"/>
                  <a:gd name="T40" fmla="*/ 26 w 29"/>
                  <a:gd name="T41" fmla="*/ 17 h 22"/>
                  <a:gd name="T42" fmla="*/ 3 w 29"/>
                  <a:gd name="T43" fmla="*/ 17 h 22"/>
                  <a:gd name="T44" fmla="*/ 1 w 29"/>
                  <a:gd name="T45" fmla="*/ 16 h 22"/>
                  <a:gd name="T46" fmla="*/ 1 w 29"/>
                  <a:gd name="T47" fmla="*/ 3 h 22"/>
                  <a:gd name="T48" fmla="*/ 3 w 29"/>
                  <a:gd name="T49" fmla="*/ 2 h 22"/>
                  <a:gd name="T50" fmla="*/ 26 w 29"/>
                  <a:gd name="T51" fmla="*/ 2 h 22"/>
                  <a:gd name="T52" fmla="*/ 27 w 29"/>
                  <a:gd name="T53" fmla="*/ 3 h 22"/>
                  <a:gd name="T54" fmla="*/ 27 w 29"/>
                  <a:gd name="T55"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9" h="22">
                    <a:moveTo>
                      <a:pt x="26" y="0"/>
                    </a:moveTo>
                    <a:cubicBezTo>
                      <a:pt x="3" y="0"/>
                      <a:pt x="3" y="0"/>
                      <a:pt x="3" y="0"/>
                    </a:cubicBezTo>
                    <a:cubicBezTo>
                      <a:pt x="1" y="0"/>
                      <a:pt x="0" y="1"/>
                      <a:pt x="0" y="3"/>
                    </a:cubicBezTo>
                    <a:cubicBezTo>
                      <a:pt x="0" y="16"/>
                      <a:pt x="0" y="16"/>
                      <a:pt x="0" y="16"/>
                    </a:cubicBezTo>
                    <a:cubicBezTo>
                      <a:pt x="0" y="18"/>
                      <a:pt x="1" y="19"/>
                      <a:pt x="3" y="19"/>
                    </a:cubicBezTo>
                    <a:cubicBezTo>
                      <a:pt x="10" y="19"/>
                      <a:pt x="10" y="19"/>
                      <a:pt x="10" y="19"/>
                    </a:cubicBezTo>
                    <a:cubicBezTo>
                      <a:pt x="9" y="19"/>
                      <a:pt x="9" y="19"/>
                      <a:pt x="8" y="20"/>
                    </a:cubicBezTo>
                    <a:cubicBezTo>
                      <a:pt x="5" y="20"/>
                      <a:pt x="5" y="20"/>
                      <a:pt x="5" y="20"/>
                    </a:cubicBezTo>
                    <a:cubicBezTo>
                      <a:pt x="4" y="20"/>
                      <a:pt x="3" y="20"/>
                      <a:pt x="3" y="21"/>
                    </a:cubicBezTo>
                    <a:cubicBezTo>
                      <a:pt x="3" y="21"/>
                      <a:pt x="4" y="22"/>
                      <a:pt x="5" y="22"/>
                    </a:cubicBezTo>
                    <a:cubicBezTo>
                      <a:pt x="24" y="22"/>
                      <a:pt x="24" y="22"/>
                      <a:pt x="24" y="22"/>
                    </a:cubicBezTo>
                    <a:cubicBezTo>
                      <a:pt x="25" y="22"/>
                      <a:pt x="26" y="21"/>
                      <a:pt x="26" y="21"/>
                    </a:cubicBezTo>
                    <a:cubicBezTo>
                      <a:pt x="26" y="20"/>
                      <a:pt x="25" y="20"/>
                      <a:pt x="24" y="20"/>
                    </a:cubicBezTo>
                    <a:cubicBezTo>
                      <a:pt x="20" y="20"/>
                      <a:pt x="20" y="20"/>
                      <a:pt x="20" y="20"/>
                    </a:cubicBezTo>
                    <a:cubicBezTo>
                      <a:pt x="20" y="19"/>
                      <a:pt x="20" y="19"/>
                      <a:pt x="19" y="19"/>
                    </a:cubicBezTo>
                    <a:cubicBezTo>
                      <a:pt x="26" y="19"/>
                      <a:pt x="26" y="19"/>
                      <a:pt x="26" y="19"/>
                    </a:cubicBezTo>
                    <a:cubicBezTo>
                      <a:pt x="28" y="19"/>
                      <a:pt x="29" y="18"/>
                      <a:pt x="29" y="16"/>
                    </a:cubicBezTo>
                    <a:cubicBezTo>
                      <a:pt x="29" y="3"/>
                      <a:pt x="29" y="3"/>
                      <a:pt x="29" y="3"/>
                    </a:cubicBezTo>
                    <a:cubicBezTo>
                      <a:pt x="29" y="1"/>
                      <a:pt x="28" y="0"/>
                      <a:pt x="26" y="0"/>
                    </a:cubicBezTo>
                    <a:close/>
                    <a:moveTo>
                      <a:pt x="27" y="16"/>
                    </a:moveTo>
                    <a:cubicBezTo>
                      <a:pt x="27" y="17"/>
                      <a:pt x="27" y="17"/>
                      <a:pt x="26" y="17"/>
                    </a:cubicBezTo>
                    <a:cubicBezTo>
                      <a:pt x="3" y="17"/>
                      <a:pt x="3" y="17"/>
                      <a:pt x="3" y="17"/>
                    </a:cubicBezTo>
                    <a:cubicBezTo>
                      <a:pt x="2" y="17"/>
                      <a:pt x="1" y="17"/>
                      <a:pt x="1" y="16"/>
                    </a:cubicBezTo>
                    <a:cubicBezTo>
                      <a:pt x="1" y="3"/>
                      <a:pt x="1" y="3"/>
                      <a:pt x="1" y="3"/>
                    </a:cubicBezTo>
                    <a:cubicBezTo>
                      <a:pt x="1" y="2"/>
                      <a:pt x="2" y="2"/>
                      <a:pt x="3" y="2"/>
                    </a:cubicBezTo>
                    <a:cubicBezTo>
                      <a:pt x="26" y="2"/>
                      <a:pt x="26" y="2"/>
                      <a:pt x="26" y="2"/>
                    </a:cubicBezTo>
                    <a:cubicBezTo>
                      <a:pt x="27" y="2"/>
                      <a:pt x="27" y="2"/>
                      <a:pt x="27" y="3"/>
                    </a:cubicBezTo>
                    <a:lnTo>
                      <a:pt x="27"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latin typeface="微软雅黑" pitchFamily="34" charset="-122"/>
                  <a:ea typeface="微软雅黑" pitchFamily="34" charset="-122"/>
                </a:endParaRPr>
              </a:p>
            </p:txBody>
          </p:sp>
        </p:grpSp>
        <p:sp>
          <p:nvSpPr>
            <p:cNvPr id="325" name="文本框 100"/>
            <p:cNvSpPr txBox="1"/>
            <p:nvPr/>
          </p:nvSpPr>
          <p:spPr>
            <a:xfrm>
              <a:off x="5526324" y="710894"/>
              <a:ext cx="2173669" cy="490126"/>
            </a:xfrm>
            <a:prstGeom prst="rect">
              <a:avLst/>
            </a:prstGeom>
            <a:noFill/>
          </p:spPr>
          <p:txBody>
            <a:bodyPr wrap="square" rtlCol="0">
              <a:spAutoFit/>
            </a:bodyPr>
            <a:lstStyle/>
            <a:p>
              <a:r>
                <a:rPr lang="zh-CN" altLang="en-US" sz="1600" b="1" dirty="0">
                  <a:solidFill>
                    <a:srgbClr val="663A77"/>
                  </a:solidFill>
                  <a:latin typeface="微软雅黑" pitchFamily="34" charset="-122"/>
                  <a:ea typeface="微软雅黑" pitchFamily="34" charset="-122"/>
                </a:rPr>
                <a:t>第三步</a:t>
              </a:r>
            </a:p>
          </p:txBody>
        </p:sp>
      </p:grpSp>
      <p:grpSp>
        <p:nvGrpSpPr>
          <p:cNvPr id="18" name="组合 336"/>
          <p:cNvGrpSpPr/>
          <p:nvPr/>
        </p:nvGrpSpPr>
        <p:grpSpPr>
          <a:xfrm>
            <a:off x="5643685" y="2685173"/>
            <a:ext cx="1554115" cy="338554"/>
            <a:chOff x="7693142" y="3427887"/>
            <a:chExt cx="2249083" cy="490126"/>
          </a:xfrm>
        </p:grpSpPr>
        <p:grpSp>
          <p:nvGrpSpPr>
            <p:cNvPr id="19" name="Group 27"/>
            <p:cNvGrpSpPr>
              <a:grpSpLocks noChangeAspect="1"/>
            </p:cNvGrpSpPr>
            <p:nvPr/>
          </p:nvGrpSpPr>
          <p:grpSpPr bwMode="auto">
            <a:xfrm>
              <a:off x="7693142" y="3556202"/>
              <a:ext cx="276289" cy="303467"/>
              <a:chOff x="3811" y="2125"/>
              <a:chExt cx="61" cy="67"/>
            </a:xfrm>
            <a:solidFill>
              <a:srgbClr val="FF8989"/>
            </a:solidFill>
            <a:effectLst/>
          </p:grpSpPr>
          <p:sp>
            <p:nvSpPr>
              <p:cNvPr id="340" name="Freeform 28"/>
              <p:cNvSpPr>
                <a:spLocks noEditPoints="1"/>
              </p:cNvSpPr>
              <p:nvPr/>
            </p:nvSpPr>
            <p:spPr bwMode="auto">
              <a:xfrm>
                <a:off x="3811" y="2125"/>
                <a:ext cx="61" cy="67"/>
              </a:xfrm>
              <a:custGeom>
                <a:avLst/>
                <a:gdLst>
                  <a:gd name="T0" fmla="*/ 20 w 23"/>
                  <a:gd name="T1" fmla="*/ 14 h 25"/>
                  <a:gd name="T2" fmla="*/ 18 w 23"/>
                  <a:gd name="T3" fmla="*/ 20 h 25"/>
                  <a:gd name="T4" fmla="*/ 17 w 23"/>
                  <a:gd name="T5" fmla="*/ 16 h 25"/>
                  <a:gd name="T6" fmla="*/ 15 w 23"/>
                  <a:gd name="T7" fmla="*/ 15 h 25"/>
                  <a:gd name="T8" fmla="*/ 15 w 23"/>
                  <a:gd name="T9" fmla="*/ 15 h 25"/>
                  <a:gd name="T10" fmla="*/ 14 w 23"/>
                  <a:gd name="T11" fmla="*/ 15 h 25"/>
                  <a:gd name="T12" fmla="*/ 13 w 23"/>
                  <a:gd name="T13" fmla="*/ 17 h 25"/>
                  <a:gd name="T14" fmla="*/ 12 w 23"/>
                  <a:gd name="T15" fmla="*/ 18 h 25"/>
                  <a:gd name="T16" fmla="*/ 12 w 23"/>
                  <a:gd name="T17" fmla="*/ 15 h 25"/>
                  <a:gd name="T18" fmla="*/ 12 w 23"/>
                  <a:gd name="T19" fmla="*/ 15 h 25"/>
                  <a:gd name="T20" fmla="*/ 12 w 23"/>
                  <a:gd name="T21" fmla="*/ 15 h 25"/>
                  <a:gd name="T22" fmla="*/ 11 w 23"/>
                  <a:gd name="T23" fmla="*/ 15 h 25"/>
                  <a:gd name="T24" fmla="*/ 11 w 23"/>
                  <a:gd name="T25" fmla="*/ 15 h 25"/>
                  <a:gd name="T26" fmla="*/ 11 w 23"/>
                  <a:gd name="T27" fmla="*/ 18 h 25"/>
                  <a:gd name="T28" fmla="*/ 11 w 23"/>
                  <a:gd name="T29" fmla="*/ 17 h 25"/>
                  <a:gd name="T30" fmla="*/ 10 w 23"/>
                  <a:gd name="T31" fmla="*/ 15 h 25"/>
                  <a:gd name="T32" fmla="*/ 8 w 23"/>
                  <a:gd name="T33" fmla="*/ 15 h 25"/>
                  <a:gd name="T34" fmla="*/ 8 w 23"/>
                  <a:gd name="T35" fmla="*/ 15 h 25"/>
                  <a:gd name="T36" fmla="*/ 6 w 23"/>
                  <a:gd name="T37" fmla="*/ 16 h 25"/>
                  <a:gd name="T38" fmla="*/ 5 w 23"/>
                  <a:gd name="T39" fmla="*/ 20 h 25"/>
                  <a:gd name="T40" fmla="*/ 3 w 23"/>
                  <a:gd name="T41" fmla="*/ 14 h 25"/>
                  <a:gd name="T42" fmla="*/ 12 w 23"/>
                  <a:gd name="T43" fmla="*/ 5 h 25"/>
                  <a:gd name="T44" fmla="*/ 12 w 23"/>
                  <a:gd name="T45" fmla="*/ 6 h 25"/>
                  <a:gd name="T46" fmla="*/ 13 w 23"/>
                  <a:gd name="T47" fmla="*/ 7 h 25"/>
                  <a:gd name="T48" fmla="*/ 14 w 23"/>
                  <a:gd name="T49" fmla="*/ 6 h 25"/>
                  <a:gd name="T50" fmla="*/ 16 w 23"/>
                  <a:gd name="T51" fmla="*/ 5 h 25"/>
                  <a:gd name="T52" fmla="*/ 17 w 23"/>
                  <a:gd name="T53" fmla="*/ 4 h 25"/>
                  <a:gd name="T54" fmla="*/ 17 w 23"/>
                  <a:gd name="T55" fmla="*/ 3 h 25"/>
                  <a:gd name="T56" fmla="*/ 16 w 23"/>
                  <a:gd name="T57" fmla="*/ 2 h 25"/>
                  <a:gd name="T58" fmla="*/ 14 w 23"/>
                  <a:gd name="T59" fmla="*/ 1 h 25"/>
                  <a:gd name="T60" fmla="*/ 13 w 23"/>
                  <a:gd name="T61" fmla="*/ 0 h 25"/>
                  <a:gd name="T62" fmla="*/ 12 w 23"/>
                  <a:gd name="T63" fmla="*/ 1 h 25"/>
                  <a:gd name="T64" fmla="*/ 12 w 23"/>
                  <a:gd name="T65" fmla="*/ 2 h 25"/>
                  <a:gd name="T66" fmla="*/ 0 w 23"/>
                  <a:gd name="T67" fmla="*/ 14 h 25"/>
                  <a:gd name="T68" fmla="*/ 12 w 23"/>
                  <a:gd name="T69" fmla="*/ 25 h 25"/>
                  <a:gd name="T70" fmla="*/ 23 w 23"/>
                  <a:gd name="T71" fmla="*/ 14 h 25"/>
                  <a:gd name="T72" fmla="*/ 20 w 23"/>
                  <a:gd name="T73" fmla="*/ 14 h 25"/>
                  <a:gd name="T74" fmla="*/ 15 w 23"/>
                  <a:gd name="T75" fmla="*/ 18 h 25"/>
                  <a:gd name="T76" fmla="*/ 15 w 23"/>
                  <a:gd name="T77" fmla="*/ 18 h 25"/>
                  <a:gd name="T78" fmla="*/ 15 w 23"/>
                  <a:gd name="T79" fmla="*/ 22 h 25"/>
                  <a:gd name="T80" fmla="*/ 15 w 23"/>
                  <a:gd name="T81" fmla="*/ 22 h 25"/>
                  <a:gd name="T82" fmla="*/ 15 w 23"/>
                  <a:gd name="T83" fmla="*/ 18 h 25"/>
                  <a:gd name="T84" fmla="*/ 15 w 23"/>
                  <a:gd name="T85" fmla="*/ 18 h 25"/>
                  <a:gd name="T86" fmla="*/ 8 w 23"/>
                  <a:gd name="T87" fmla="*/ 18 h 25"/>
                  <a:gd name="T88" fmla="*/ 8 w 23"/>
                  <a:gd name="T89" fmla="*/ 22 h 25"/>
                  <a:gd name="T90" fmla="*/ 7 w 23"/>
                  <a:gd name="T91" fmla="*/ 21 h 25"/>
                  <a:gd name="T92" fmla="*/ 8 w 23"/>
                  <a:gd name="T93" fmla="*/ 18 h 25"/>
                  <a:gd name="T94" fmla="*/ 8 w 23"/>
                  <a:gd name="T9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 h="25">
                    <a:moveTo>
                      <a:pt x="20" y="14"/>
                    </a:moveTo>
                    <a:cubicBezTo>
                      <a:pt x="20" y="16"/>
                      <a:pt x="19" y="19"/>
                      <a:pt x="18" y="20"/>
                    </a:cubicBezTo>
                    <a:cubicBezTo>
                      <a:pt x="17" y="18"/>
                      <a:pt x="17" y="17"/>
                      <a:pt x="17" y="16"/>
                    </a:cubicBezTo>
                    <a:cubicBezTo>
                      <a:pt x="17" y="15"/>
                      <a:pt x="16" y="15"/>
                      <a:pt x="15" y="15"/>
                    </a:cubicBezTo>
                    <a:cubicBezTo>
                      <a:pt x="15" y="15"/>
                      <a:pt x="15" y="15"/>
                      <a:pt x="15" y="15"/>
                    </a:cubicBezTo>
                    <a:cubicBezTo>
                      <a:pt x="14" y="15"/>
                      <a:pt x="14" y="15"/>
                      <a:pt x="14" y="15"/>
                    </a:cubicBezTo>
                    <a:cubicBezTo>
                      <a:pt x="13" y="17"/>
                      <a:pt x="13" y="17"/>
                      <a:pt x="13" y="17"/>
                    </a:cubicBezTo>
                    <a:cubicBezTo>
                      <a:pt x="12" y="18"/>
                      <a:pt x="12" y="18"/>
                      <a:pt x="12" y="18"/>
                    </a:cubicBezTo>
                    <a:cubicBezTo>
                      <a:pt x="12" y="15"/>
                      <a:pt x="12" y="15"/>
                      <a:pt x="12" y="15"/>
                    </a:cubicBezTo>
                    <a:cubicBezTo>
                      <a:pt x="12" y="15"/>
                      <a:pt x="12" y="15"/>
                      <a:pt x="12" y="15"/>
                    </a:cubicBezTo>
                    <a:cubicBezTo>
                      <a:pt x="12" y="15"/>
                      <a:pt x="12" y="15"/>
                      <a:pt x="12" y="15"/>
                    </a:cubicBezTo>
                    <a:cubicBezTo>
                      <a:pt x="11" y="15"/>
                      <a:pt x="11" y="15"/>
                      <a:pt x="11" y="15"/>
                    </a:cubicBezTo>
                    <a:cubicBezTo>
                      <a:pt x="11" y="15"/>
                      <a:pt x="11" y="15"/>
                      <a:pt x="11" y="15"/>
                    </a:cubicBezTo>
                    <a:cubicBezTo>
                      <a:pt x="11" y="18"/>
                      <a:pt x="11" y="18"/>
                      <a:pt x="11" y="18"/>
                    </a:cubicBezTo>
                    <a:cubicBezTo>
                      <a:pt x="11" y="17"/>
                      <a:pt x="11" y="17"/>
                      <a:pt x="11" y="17"/>
                    </a:cubicBezTo>
                    <a:cubicBezTo>
                      <a:pt x="10" y="15"/>
                      <a:pt x="10" y="15"/>
                      <a:pt x="10" y="15"/>
                    </a:cubicBezTo>
                    <a:cubicBezTo>
                      <a:pt x="8" y="15"/>
                      <a:pt x="8" y="15"/>
                      <a:pt x="8" y="15"/>
                    </a:cubicBezTo>
                    <a:cubicBezTo>
                      <a:pt x="8" y="15"/>
                      <a:pt x="8" y="15"/>
                      <a:pt x="8" y="15"/>
                    </a:cubicBezTo>
                    <a:cubicBezTo>
                      <a:pt x="7" y="15"/>
                      <a:pt x="6" y="15"/>
                      <a:pt x="6" y="16"/>
                    </a:cubicBezTo>
                    <a:cubicBezTo>
                      <a:pt x="6" y="17"/>
                      <a:pt x="5" y="18"/>
                      <a:pt x="5" y="20"/>
                    </a:cubicBezTo>
                    <a:cubicBezTo>
                      <a:pt x="4" y="18"/>
                      <a:pt x="3" y="16"/>
                      <a:pt x="3" y="14"/>
                    </a:cubicBezTo>
                    <a:cubicBezTo>
                      <a:pt x="3" y="9"/>
                      <a:pt x="7" y="5"/>
                      <a:pt x="12" y="5"/>
                    </a:cubicBezTo>
                    <a:cubicBezTo>
                      <a:pt x="12" y="6"/>
                      <a:pt x="12" y="6"/>
                      <a:pt x="12" y="6"/>
                    </a:cubicBezTo>
                    <a:cubicBezTo>
                      <a:pt x="12" y="7"/>
                      <a:pt x="12" y="7"/>
                      <a:pt x="13" y="7"/>
                    </a:cubicBezTo>
                    <a:cubicBezTo>
                      <a:pt x="14" y="6"/>
                      <a:pt x="14" y="6"/>
                      <a:pt x="14" y="6"/>
                    </a:cubicBezTo>
                    <a:cubicBezTo>
                      <a:pt x="15" y="6"/>
                      <a:pt x="16" y="5"/>
                      <a:pt x="16" y="5"/>
                    </a:cubicBezTo>
                    <a:cubicBezTo>
                      <a:pt x="17" y="4"/>
                      <a:pt x="17" y="4"/>
                      <a:pt x="17" y="4"/>
                    </a:cubicBezTo>
                    <a:cubicBezTo>
                      <a:pt x="18" y="4"/>
                      <a:pt x="18" y="3"/>
                      <a:pt x="17" y="3"/>
                    </a:cubicBezTo>
                    <a:cubicBezTo>
                      <a:pt x="16" y="2"/>
                      <a:pt x="16" y="2"/>
                      <a:pt x="16" y="2"/>
                    </a:cubicBezTo>
                    <a:cubicBezTo>
                      <a:pt x="16" y="2"/>
                      <a:pt x="15" y="1"/>
                      <a:pt x="14" y="1"/>
                    </a:cubicBezTo>
                    <a:cubicBezTo>
                      <a:pt x="13" y="0"/>
                      <a:pt x="13" y="0"/>
                      <a:pt x="13" y="0"/>
                    </a:cubicBezTo>
                    <a:cubicBezTo>
                      <a:pt x="12" y="0"/>
                      <a:pt x="12" y="0"/>
                      <a:pt x="12" y="1"/>
                    </a:cubicBezTo>
                    <a:cubicBezTo>
                      <a:pt x="12" y="2"/>
                      <a:pt x="12" y="2"/>
                      <a:pt x="12" y="2"/>
                    </a:cubicBezTo>
                    <a:cubicBezTo>
                      <a:pt x="5" y="2"/>
                      <a:pt x="0" y="7"/>
                      <a:pt x="0" y="14"/>
                    </a:cubicBezTo>
                    <a:cubicBezTo>
                      <a:pt x="0" y="20"/>
                      <a:pt x="5" y="25"/>
                      <a:pt x="12" y="25"/>
                    </a:cubicBezTo>
                    <a:cubicBezTo>
                      <a:pt x="18" y="25"/>
                      <a:pt x="23" y="20"/>
                      <a:pt x="23" y="14"/>
                    </a:cubicBezTo>
                    <a:lnTo>
                      <a:pt x="20" y="14"/>
                    </a:lnTo>
                    <a:close/>
                    <a:moveTo>
                      <a:pt x="15" y="18"/>
                    </a:moveTo>
                    <a:cubicBezTo>
                      <a:pt x="15" y="18"/>
                      <a:pt x="15" y="18"/>
                      <a:pt x="15" y="18"/>
                    </a:cubicBezTo>
                    <a:cubicBezTo>
                      <a:pt x="15" y="22"/>
                      <a:pt x="15" y="22"/>
                      <a:pt x="15" y="22"/>
                    </a:cubicBezTo>
                    <a:cubicBezTo>
                      <a:pt x="15" y="22"/>
                      <a:pt x="15" y="22"/>
                      <a:pt x="15" y="22"/>
                    </a:cubicBezTo>
                    <a:cubicBezTo>
                      <a:pt x="15" y="18"/>
                      <a:pt x="15" y="18"/>
                      <a:pt x="15" y="18"/>
                    </a:cubicBezTo>
                    <a:cubicBezTo>
                      <a:pt x="15" y="18"/>
                      <a:pt x="15" y="18"/>
                      <a:pt x="15" y="18"/>
                    </a:cubicBezTo>
                    <a:close/>
                    <a:moveTo>
                      <a:pt x="8" y="18"/>
                    </a:moveTo>
                    <a:cubicBezTo>
                      <a:pt x="8" y="22"/>
                      <a:pt x="8" y="22"/>
                      <a:pt x="8" y="22"/>
                    </a:cubicBezTo>
                    <a:cubicBezTo>
                      <a:pt x="8" y="21"/>
                      <a:pt x="8" y="21"/>
                      <a:pt x="7" y="21"/>
                    </a:cubicBezTo>
                    <a:cubicBezTo>
                      <a:pt x="8" y="18"/>
                      <a:pt x="8" y="18"/>
                      <a:pt x="8" y="18"/>
                    </a:cubicBezTo>
                    <a:cubicBezTo>
                      <a:pt x="8" y="18"/>
                      <a:pt x="8" y="18"/>
                      <a:pt x="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sp>
            <p:nvSpPr>
              <p:cNvPr id="341" name="Oval 29"/>
              <p:cNvSpPr>
                <a:spLocks noChangeArrowheads="1"/>
              </p:cNvSpPr>
              <p:nvPr/>
            </p:nvSpPr>
            <p:spPr bwMode="auto">
              <a:xfrm>
                <a:off x="3835" y="2149"/>
                <a:ext cx="13" cy="1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prstClr val="black"/>
                  </a:solidFill>
                </a:endParaRPr>
              </a:p>
            </p:txBody>
          </p:sp>
        </p:grpSp>
        <p:sp>
          <p:nvSpPr>
            <p:cNvPr id="339" name="文本框 104"/>
            <p:cNvSpPr txBox="1"/>
            <p:nvPr/>
          </p:nvSpPr>
          <p:spPr>
            <a:xfrm>
              <a:off x="7979634" y="3427887"/>
              <a:ext cx="1962591" cy="490126"/>
            </a:xfrm>
            <a:prstGeom prst="rect">
              <a:avLst/>
            </a:prstGeom>
            <a:noFill/>
          </p:spPr>
          <p:txBody>
            <a:bodyPr wrap="square" rtlCol="0">
              <a:spAutoFit/>
            </a:bodyPr>
            <a:lstStyle>
              <a:defPPr>
                <a:defRPr lang="zh-CN"/>
              </a:defPPr>
              <a:lvl1pPr>
                <a:defRPr sz="1800">
                  <a:solidFill>
                    <a:srgbClr val="E87071"/>
                  </a:solidFill>
                  <a:latin typeface="时尚中黑简体" panose="01010104010101010101" pitchFamily="2" charset="-122"/>
                  <a:ea typeface="时尚中黑简体" panose="01010104010101010101" pitchFamily="2" charset="-122"/>
                </a:defRPr>
              </a:lvl1pPr>
            </a:lstStyle>
            <a:p>
              <a:r>
                <a:rPr lang="zh-CN" altLang="en-US" sz="1600" b="1" dirty="0">
                  <a:latin typeface="微软雅黑" panose="020B0503020204020204" pitchFamily="34" charset="-122"/>
                  <a:ea typeface="微软雅黑" panose="020B0503020204020204" pitchFamily="34" charset="-122"/>
                </a:rPr>
                <a:t>第二步</a:t>
              </a:r>
            </a:p>
          </p:txBody>
        </p:sp>
      </p:grpSp>
      <p:sp>
        <p:nvSpPr>
          <p:cNvPr id="342" name="文本框 113"/>
          <p:cNvSpPr txBox="1"/>
          <p:nvPr/>
        </p:nvSpPr>
        <p:spPr>
          <a:xfrm>
            <a:off x="204455" y="3079150"/>
            <a:ext cx="2657475" cy="1061829"/>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到</a:t>
            </a:r>
            <a:r>
              <a:rPr lang="en-US" altLang="zh-CN" sz="1400" dirty="0">
                <a:latin typeface="微软雅黑" pitchFamily="34" charset="-122"/>
                <a:ea typeface="微软雅黑" pitchFamily="34" charset="-122"/>
              </a:rPr>
              <a:t>2020</a:t>
            </a:r>
            <a:r>
              <a:rPr lang="zh-CN" altLang="en-US" sz="1400" dirty="0">
                <a:latin typeface="微软雅黑" pitchFamily="34" charset="-122"/>
                <a:ea typeface="微软雅黑" pitchFamily="34" charset="-122"/>
              </a:rPr>
              <a:t>年，</a:t>
            </a:r>
            <a:r>
              <a:rPr lang="zh-CN" altLang="en-US" sz="1400" b="1" dirty="0">
                <a:latin typeface="微软雅黑" pitchFamily="34" charset="-122"/>
                <a:ea typeface="微软雅黑" pitchFamily="34" charset="-122"/>
              </a:rPr>
              <a:t>若干所</a:t>
            </a:r>
            <a:r>
              <a:rPr lang="zh-CN" altLang="en-US" sz="1400" dirty="0">
                <a:latin typeface="微软雅黑" pitchFamily="34" charset="-122"/>
                <a:ea typeface="微软雅黑" pitchFamily="34" charset="-122"/>
              </a:rPr>
              <a:t>大学和</a:t>
            </a:r>
            <a:r>
              <a:rPr lang="zh-CN" altLang="en-US" sz="1400" b="1" dirty="0">
                <a:latin typeface="微软雅黑" pitchFamily="34" charset="-122"/>
                <a:ea typeface="微软雅黑" pitchFamily="34" charset="-122"/>
              </a:rPr>
              <a:t>一批</a:t>
            </a:r>
            <a:r>
              <a:rPr lang="zh-CN" altLang="en-US" sz="1400" dirty="0">
                <a:latin typeface="微软雅黑" pitchFamily="34" charset="-122"/>
                <a:ea typeface="微软雅黑" pitchFamily="34" charset="-122"/>
              </a:rPr>
              <a:t>学科进入世界一流</a:t>
            </a:r>
            <a:r>
              <a:rPr lang="zh-CN" altLang="en-US" sz="1400" b="1" dirty="0">
                <a:latin typeface="微软雅黑" pitchFamily="34" charset="-122"/>
                <a:ea typeface="微软雅黑" pitchFamily="34" charset="-122"/>
              </a:rPr>
              <a:t>行列</a:t>
            </a:r>
            <a:r>
              <a:rPr lang="zh-CN" altLang="en-US" sz="1400" dirty="0">
                <a:latin typeface="微软雅黑" pitchFamily="34" charset="-122"/>
                <a:ea typeface="微软雅黑" pitchFamily="34" charset="-122"/>
              </a:rPr>
              <a:t>，</a:t>
            </a:r>
            <a:r>
              <a:rPr lang="zh-CN" altLang="en-US" sz="1400" b="1" dirty="0">
                <a:latin typeface="微软雅黑" pitchFamily="34" charset="-122"/>
                <a:ea typeface="微软雅黑" pitchFamily="34" charset="-122"/>
              </a:rPr>
              <a:t>若干</a:t>
            </a:r>
            <a:r>
              <a:rPr lang="zh-CN" altLang="en-US" sz="1400" dirty="0">
                <a:latin typeface="微软雅黑" pitchFamily="34" charset="-122"/>
                <a:ea typeface="微软雅黑" pitchFamily="34" charset="-122"/>
              </a:rPr>
              <a:t>学科进入世界一流学科</a:t>
            </a:r>
            <a:r>
              <a:rPr lang="zh-CN" altLang="en-US" sz="1400" b="1" dirty="0">
                <a:latin typeface="微软雅黑" pitchFamily="34" charset="-122"/>
                <a:ea typeface="微软雅黑" pitchFamily="34" charset="-122"/>
              </a:rPr>
              <a:t>前列</a:t>
            </a:r>
            <a:r>
              <a:rPr lang="zh-CN" altLang="en-US" sz="1400" dirty="0">
                <a:latin typeface="微软雅黑" pitchFamily="34" charset="-122"/>
                <a:ea typeface="微软雅黑" pitchFamily="34" charset="-122"/>
              </a:rPr>
              <a:t>。</a:t>
            </a:r>
            <a:endParaRPr lang="en-US" altLang="zh-CN" sz="1400" dirty="0">
              <a:latin typeface="微软雅黑" pitchFamily="34" charset="-122"/>
              <a:ea typeface="微软雅黑" pitchFamily="34" charset="-122"/>
            </a:endParaRPr>
          </a:p>
        </p:txBody>
      </p:sp>
      <p:sp>
        <p:nvSpPr>
          <p:cNvPr id="343" name="文本框 113"/>
          <p:cNvSpPr txBox="1"/>
          <p:nvPr/>
        </p:nvSpPr>
        <p:spPr>
          <a:xfrm>
            <a:off x="308347" y="1148127"/>
            <a:ext cx="4242389" cy="738664"/>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到本世纪中叶（</a:t>
            </a:r>
            <a:r>
              <a:rPr lang="en-US" altLang="zh-CN" sz="1400" dirty="0">
                <a:latin typeface="微软雅黑" pitchFamily="34" charset="-122"/>
                <a:ea typeface="微软雅黑" pitchFamily="34" charset="-122"/>
              </a:rPr>
              <a:t>2050</a:t>
            </a:r>
            <a:r>
              <a:rPr lang="zh-CN" altLang="en-US" sz="1400" dirty="0">
                <a:latin typeface="微软雅黑" pitchFamily="34" charset="-122"/>
                <a:ea typeface="微软雅黑" pitchFamily="34" charset="-122"/>
              </a:rPr>
              <a:t>年），一流大学和一流学科的数量和实力进入世界前列，基本建成高等教育强国。</a:t>
            </a:r>
          </a:p>
        </p:txBody>
      </p:sp>
      <p:sp>
        <p:nvSpPr>
          <p:cNvPr id="344" name="文本框 113"/>
          <p:cNvSpPr txBox="1"/>
          <p:nvPr/>
        </p:nvSpPr>
        <p:spPr>
          <a:xfrm>
            <a:off x="4899839" y="3157460"/>
            <a:ext cx="3876675" cy="1384995"/>
          </a:xfrm>
          <a:prstGeom prst="rect">
            <a:avLst/>
          </a:prstGeom>
          <a:noFill/>
        </p:spPr>
        <p:txBody>
          <a:bodyPr wrap="square" rtlCol="0">
            <a:spAutoFit/>
          </a:bodyPr>
          <a:lstStyle/>
          <a:p>
            <a:pPr>
              <a:lnSpc>
                <a:spcPct val="150000"/>
              </a:lnSpc>
            </a:pPr>
            <a:r>
              <a:rPr lang="zh-CN" altLang="en-US" sz="1400" dirty="0">
                <a:latin typeface="微软雅黑" pitchFamily="34" charset="-122"/>
                <a:ea typeface="微软雅黑" pitchFamily="34" charset="-122"/>
              </a:rPr>
              <a:t>到</a:t>
            </a:r>
            <a:r>
              <a:rPr lang="en-US" altLang="zh-CN" sz="1400" dirty="0">
                <a:latin typeface="微软雅黑" pitchFamily="34" charset="-122"/>
                <a:ea typeface="微软雅黑" pitchFamily="34" charset="-122"/>
              </a:rPr>
              <a:t>2030</a:t>
            </a:r>
            <a:r>
              <a:rPr lang="zh-CN" altLang="en-US" sz="1400" dirty="0">
                <a:latin typeface="微软雅黑" pitchFamily="34" charset="-122"/>
                <a:ea typeface="微软雅黑" pitchFamily="34" charset="-122"/>
              </a:rPr>
              <a:t>年，</a:t>
            </a:r>
            <a:r>
              <a:rPr lang="zh-CN" altLang="en-US" sz="1400" b="1" dirty="0">
                <a:latin typeface="微软雅黑" pitchFamily="34" charset="-122"/>
                <a:ea typeface="微软雅黑" pitchFamily="34" charset="-122"/>
              </a:rPr>
              <a:t>更多</a:t>
            </a:r>
            <a:r>
              <a:rPr lang="zh-CN" altLang="en-US" sz="1400" dirty="0">
                <a:latin typeface="微软雅黑" pitchFamily="34" charset="-122"/>
                <a:ea typeface="微软雅黑" pitchFamily="34" charset="-122"/>
              </a:rPr>
              <a:t>大学和学科进入世界一流</a:t>
            </a:r>
            <a:r>
              <a:rPr lang="zh-CN" altLang="en-US" sz="1400" b="1" dirty="0">
                <a:latin typeface="微软雅黑" pitchFamily="34" charset="-122"/>
                <a:ea typeface="微软雅黑" pitchFamily="34" charset="-122"/>
              </a:rPr>
              <a:t>行列</a:t>
            </a:r>
            <a:r>
              <a:rPr lang="zh-CN" altLang="en-US" sz="1400" dirty="0">
                <a:latin typeface="微软雅黑" pitchFamily="34" charset="-122"/>
                <a:ea typeface="微软雅黑" pitchFamily="34" charset="-122"/>
              </a:rPr>
              <a:t>，</a:t>
            </a:r>
            <a:r>
              <a:rPr lang="zh-CN" altLang="en-US" sz="1400" b="1" dirty="0">
                <a:latin typeface="微软雅黑" pitchFamily="34" charset="-122"/>
                <a:ea typeface="微软雅黑" pitchFamily="34" charset="-122"/>
              </a:rPr>
              <a:t>若干所</a:t>
            </a:r>
            <a:r>
              <a:rPr lang="zh-CN" altLang="en-US" sz="1400" dirty="0">
                <a:latin typeface="微软雅黑" pitchFamily="34" charset="-122"/>
                <a:ea typeface="微软雅黑" pitchFamily="34" charset="-122"/>
              </a:rPr>
              <a:t>大学进入世界一流大学</a:t>
            </a:r>
            <a:r>
              <a:rPr lang="zh-CN" altLang="en-US" sz="1400" b="1" dirty="0">
                <a:latin typeface="微软雅黑" pitchFamily="34" charset="-122"/>
                <a:ea typeface="微软雅黑" pitchFamily="34" charset="-122"/>
              </a:rPr>
              <a:t>前列</a:t>
            </a:r>
            <a:r>
              <a:rPr lang="zh-CN" altLang="en-US" sz="1400" dirty="0">
                <a:latin typeface="微软雅黑" pitchFamily="34" charset="-122"/>
                <a:ea typeface="微软雅黑" pitchFamily="34" charset="-122"/>
              </a:rPr>
              <a:t>，</a:t>
            </a:r>
            <a:r>
              <a:rPr lang="zh-CN" altLang="en-US" sz="1400" b="1" dirty="0">
                <a:latin typeface="微软雅黑" pitchFamily="34" charset="-122"/>
                <a:ea typeface="微软雅黑" pitchFamily="34" charset="-122"/>
              </a:rPr>
              <a:t>一批</a:t>
            </a:r>
            <a:r>
              <a:rPr lang="zh-CN" altLang="en-US" sz="1400" dirty="0">
                <a:latin typeface="微软雅黑" pitchFamily="34" charset="-122"/>
                <a:ea typeface="微软雅黑" pitchFamily="34" charset="-122"/>
              </a:rPr>
              <a:t>学科进入世界一流学科</a:t>
            </a:r>
            <a:r>
              <a:rPr lang="zh-CN" altLang="en-US" sz="1400" b="1" dirty="0">
                <a:latin typeface="微软雅黑" pitchFamily="34" charset="-122"/>
                <a:ea typeface="微软雅黑" pitchFamily="34" charset="-122"/>
              </a:rPr>
              <a:t>前列</a:t>
            </a:r>
            <a:r>
              <a:rPr lang="zh-CN" altLang="en-US" sz="1400" dirty="0">
                <a:latin typeface="微软雅黑" pitchFamily="34" charset="-122"/>
                <a:ea typeface="微软雅黑" pitchFamily="34" charset="-122"/>
              </a:rPr>
              <a:t>，高等教育整体实力显著提升。</a:t>
            </a:r>
            <a:endParaRPr lang="en-US" altLang="zh-CN" sz="1400" dirty="0">
              <a:latin typeface="微软雅黑" pitchFamily="34" charset="-122"/>
              <a:ea typeface="微软雅黑" pitchFamily="34" charset="-122"/>
            </a:endParaRPr>
          </a:p>
        </p:txBody>
      </p:sp>
      <p:grpSp>
        <p:nvGrpSpPr>
          <p:cNvPr id="20" name="组合 93"/>
          <p:cNvGrpSpPr/>
          <p:nvPr/>
        </p:nvGrpSpPr>
        <p:grpSpPr>
          <a:xfrm>
            <a:off x="5287858" y="2763267"/>
            <a:ext cx="1494605" cy="369039"/>
            <a:chOff x="5246304" y="4593021"/>
            <a:chExt cx="2162964" cy="534259"/>
          </a:xfrm>
        </p:grpSpPr>
        <p:sp>
          <p:nvSpPr>
            <p:cNvPr id="95" name="椭圆 94"/>
            <p:cNvSpPr/>
            <p:nvPr/>
          </p:nvSpPr>
          <p:spPr>
            <a:xfrm>
              <a:off x="5246304" y="4593021"/>
              <a:ext cx="118623" cy="11862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sp>
          <p:nvSpPr>
            <p:cNvPr id="96" name="任意多边形 95"/>
            <p:cNvSpPr/>
            <p:nvPr/>
          </p:nvSpPr>
          <p:spPr>
            <a:xfrm>
              <a:off x="5335430" y="4686868"/>
              <a:ext cx="2073838" cy="440412"/>
            </a:xfrm>
            <a:custGeom>
              <a:avLst/>
              <a:gdLst>
                <a:gd name="connsiteX0" fmla="*/ 0 w 2815771"/>
                <a:gd name="connsiteY0" fmla="*/ 0 h 638628"/>
                <a:gd name="connsiteX1" fmla="*/ 725714 w 2815771"/>
                <a:gd name="connsiteY1" fmla="*/ 638628 h 638628"/>
                <a:gd name="connsiteX2" fmla="*/ 2815771 w 2815771"/>
                <a:gd name="connsiteY2" fmla="*/ 638628 h 638628"/>
              </a:gdLst>
              <a:ahLst/>
              <a:cxnLst>
                <a:cxn ang="0">
                  <a:pos x="connsiteX0" y="connsiteY0"/>
                </a:cxn>
                <a:cxn ang="0">
                  <a:pos x="connsiteX1" y="connsiteY1"/>
                </a:cxn>
                <a:cxn ang="0">
                  <a:pos x="connsiteX2" y="connsiteY2"/>
                </a:cxn>
              </a:cxnLst>
              <a:rect l="l" t="t" r="r" b="b"/>
              <a:pathLst>
                <a:path w="2815771" h="638628">
                  <a:moveTo>
                    <a:pt x="0" y="0"/>
                  </a:moveTo>
                  <a:lnTo>
                    <a:pt x="725714" y="638628"/>
                  </a:lnTo>
                  <a:lnTo>
                    <a:pt x="2815771" y="638628"/>
                  </a:lnTo>
                </a:path>
              </a:pathLst>
            </a:custGeom>
            <a:noFill/>
            <a:ln w="1905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prstClr val="white"/>
                </a:solidFill>
              </a:endParaRPr>
            </a:p>
          </p:txBody>
        </p:sp>
      </p:grpSp>
      <p:sp>
        <p:nvSpPr>
          <p:cNvPr id="72" name="TextBox 71"/>
          <p:cNvSpPr txBox="1"/>
          <p:nvPr/>
        </p:nvSpPr>
        <p:spPr>
          <a:xfrm>
            <a:off x="2519917" y="4243185"/>
            <a:ext cx="1616150" cy="584775"/>
          </a:xfrm>
          <a:prstGeom prst="rect">
            <a:avLst/>
          </a:prstGeom>
          <a:noFill/>
        </p:spPr>
        <p:txBody>
          <a:bodyPr wrap="square" rtlCol="0">
            <a:spAutoFit/>
          </a:bodyPr>
          <a:lstStyle/>
          <a:p>
            <a:pPr algn="ctr"/>
            <a:r>
              <a:rPr lang="zh-CN" altLang="en-US" sz="1600" b="1" dirty="0">
                <a:solidFill>
                  <a:srgbClr val="006600"/>
                </a:solidFill>
                <a:latin typeface="微软雅黑" pitchFamily="34" charset="-122"/>
                <a:ea typeface="微软雅黑" pitchFamily="34" charset="-122"/>
              </a:rPr>
              <a:t>解决</a:t>
            </a:r>
            <a:endParaRPr lang="en-US" altLang="zh-CN" sz="1600" b="1" dirty="0">
              <a:solidFill>
                <a:srgbClr val="006600"/>
              </a:solidFill>
              <a:latin typeface="微软雅黑" pitchFamily="34" charset="-122"/>
              <a:ea typeface="微软雅黑" pitchFamily="34" charset="-122"/>
            </a:endParaRPr>
          </a:p>
          <a:p>
            <a:pPr algn="ctr"/>
            <a:r>
              <a:rPr lang="zh-CN" altLang="en-US" sz="1600" b="1" dirty="0">
                <a:solidFill>
                  <a:srgbClr val="006600"/>
                </a:solidFill>
                <a:latin typeface="微软雅黑" pitchFamily="34" charset="-122"/>
                <a:ea typeface="微软雅黑" pitchFamily="34" charset="-122"/>
              </a:rPr>
              <a:t>“有无”问题</a:t>
            </a:r>
          </a:p>
        </p:txBody>
      </p:sp>
      <p:sp>
        <p:nvSpPr>
          <p:cNvPr id="74" name="TextBox 73"/>
          <p:cNvSpPr txBox="1"/>
          <p:nvPr/>
        </p:nvSpPr>
        <p:spPr>
          <a:xfrm>
            <a:off x="6836736" y="2095407"/>
            <a:ext cx="1906771" cy="523220"/>
          </a:xfrm>
          <a:prstGeom prst="rect">
            <a:avLst/>
          </a:prstGeom>
          <a:noFill/>
        </p:spPr>
        <p:txBody>
          <a:bodyPr wrap="square" rtlCol="0">
            <a:spAutoFit/>
          </a:bodyPr>
          <a:lstStyle/>
          <a:p>
            <a:pPr algn="ctr"/>
            <a:r>
              <a:rPr lang="zh-CN" altLang="en-US" sz="1400" b="1" dirty="0">
                <a:solidFill>
                  <a:srgbClr val="006600"/>
                </a:solidFill>
                <a:latin typeface="微软雅黑" pitchFamily="34" charset="-122"/>
                <a:ea typeface="微软雅黑" pitchFamily="34" charset="-122"/>
              </a:rPr>
              <a:t>解决“质量”</a:t>
            </a:r>
            <a:endParaRPr lang="en-US" altLang="zh-CN" sz="1400" b="1" dirty="0">
              <a:solidFill>
                <a:srgbClr val="006600"/>
              </a:solidFill>
              <a:latin typeface="微软雅黑" pitchFamily="34" charset="-122"/>
              <a:ea typeface="微软雅黑" pitchFamily="34" charset="-122"/>
            </a:endParaRPr>
          </a:p>
          <a:p>
            <a:pPr algn="ctr"/>
            <a:r>
              <a:rPr lang="zh-CN" altLang="en-US" sz="1400" b="1" dirty="0">
                <a:solidFill>
                  <a:srgbClr val="006600"/>
                </a:solidFill>
                <a:latin typeface="微软雅黑" pitchFamily="34" charset="-122"/>
                <a:ea typeface="微软雅黑" pitchFamily="34" charset="-122"/>
              </a:rPr>
              <a:t>和“数量” 问题</a:t>
            </a:r>
          </a:p>
        </p:txBody>
      </p:sp>
      <p:sp>
        <p:nvSpPr>
          <p:cNvPr id="78" name="任意多边形 77"/>
          <p:cNvSpPr/>
          <p:nvPr/>
        </p:nvSpPr>
        <p:spPr>
          <a:xfrm>
            <a:off x="2498652" y="4104961"/>
            <a:ext cx="1786270" cy="851521"/>
          </a:xfrm>
          <a:custGeom>
            <a:avLst/>
            <a:gdLst>
              <a:gd name="connsiteX0" fmla="*/ 1614152 w 2934236"/>
              <a:gd name="connsiteY0" fmla="*/ 10732 h 1378039"/>
              <a:gd name="connsiteX1" fmla="*/ 957329 w 2934236"/>
              <a:gd name="connsiteY1" fmla="*/ 49369 h 1378039"/>
              <a:gd name="connsiteX2" fmla="*/ 339143 w 2934236"/>
              <a:gd name="connsiteY2" fmla="*/ 306946 h 1378039"/>
              <a:gd name="connsiteX3" fmla="*/ 55808 w 2934236"/>
              <a:gd name="connsiteY3" fmla="*/ 847859 h 1378039"/>
              <a:gd name="connsiteX4" fmla="*/ 673994 w 2934236"/>
              <a:gd name="connsiteY4" fmla="*/ 1298619 h 1378039"/>
              <a:gd name="connsiteX5" fmla="*/ 1923245 w 2934236"/>
              <a:gd name="connsiteY5" fmla="*/ 1324377 h 1378039"/>
              <a:gd name="connsiteX6" fmla="*/ 2747493 w 2934236"/>
              <a:gd name="connsiteY6" fmla="*/ 1028163 h 1378039"/>
              <a:gd name="connsiteX7" fmla="*/ 2876281 w 2934236"/>
              <a:gd name="connsiteY7" fmla="*/ 487250 h 1378039"/>
              <a:gd name="connsiteX8" fmla="*/ 2399763 w 2934236"/>
              <a:gd name="connsiteY8" fmla="*/ 165279 h 1378039"/>
              <a:gd name="connsiteX9" fmla="*/ 1601273 w 2934236"/>
              <a:gd name="connsiteY9" fmla="*/ 165279 h 1378039"/>
              <a:gd name="connsiteX10" fmla="*/ 1601273 w 2934236"/>
              <a:gd name="connsiteY10" fmla="*/ 165279 h 1378039"/>
              <a:gd name="connsiteX11" fmla="*/ 1562636 w 2934236"/>
              <a:gd name="connsiteY11" fmla="*/ 165279 h 137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4236" h="1378039">
                <a:moveTo>
                  <a:pt x="1614152" y="10732"/>
                </a:moveTo>
                <a:cubicBezTo>
                  <a:pt x="1391991" y="5366"/>
                  <a:pt x="1169831" y="0"/>
                  <a:pt x="957329" y="49369"/>
                </a:cubicBezTo>
                <a:cubicBezTo>
                  <a:pt x="744828" y="98738"/>
                  <a:pt x="489396" y="173864"/>
                  <a:pt x="339143" y="306946"/>
                </a:cubicBezTo>
                <a:cubicBezTo>
                  <a:pt x="188890" y="440028"/>
                  <a:pt x="0" y="682580"/>
                  <a:pt x="55808" y="847859"/>
                </a:cubicBezTo>
                <a:cubicBezTo>
                  <a:pt x="111616" y="1013138"/>
                  <a:pt x="362755" y="1219199"/>
                  <a:pt x="673994" y="1298619"/>
                </a:cubicBezTo>
                <a:cubicBezTo>
                  <a:pt x="985233" y="1378039"/>
                  <a:pt x="1577662" y="1369453"/>
                  <a:pt x="1923245" y="1324377"/>
                </a:cubicBezTo>
                <a:cubicBezTo>
                  <a:pt x="2268828" y="1279301"/>
                  <a:pt x="2588654" y="1167684"/>
                  <a:pt x="2747493" y="1028163"/>
                </a:cubicBezTo>
                <a:cubicBezTo>
                  <a:pt x="2906332" y="888642"/>
                  <a:pt x="2934236" y="631064"/>
                  <a:pt x="2876281" y="487250"/>
                </a:cubicBezTo>
                <a:cubicBezTo>
                  <a:pt x="2818326" y="343436"/>
                  <a:pt x="2612264" y="218941"/>
                  <a:pt x="2399763" y="165279"/>
                </a:cubicBezTo>
                <a:cubicBezTo>
                  <a:pt x="2187262" y="111617"/>
                  <a:pt x="1601273" y="165279"/>
                  <a:pt x="1601273" y="165279"/>
                </a:cubicBezTo>
                <a:lnTo>
                  <a:pt x="1601273" y="165279"/>
                </a:lnTo>
                <a:lnTo>
                  <a:pt x="1562636" y="165279"/>
                </a:lnTo>
              </a:path>
            </a:pathLst>
          </a:custGeom>
          <a:ln w="38100"/>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cxnSp>
        <p:nvCxnSpPr>
          <p:cNvPr id="88" name="曲线连接符 87"/>
          <p:cNvCxnSpPr/>
          <p:nvPr/>
        </p:nvCxnSpPr>
        <p:spPr>
          <a:xfrm rot="5400000">
            <a:off x="3730929" y="3780687"/>
            <a:ext cx="601860" cy="165884"/>
          </a:xfrm>
          <a:prstGeom prst="curvedConnector4">
            <a:avLst>
              <a:gd name="adj1" fmla="val 2649"/>
              <a:gd name="adj2" fmla="val -227542"/>
            </a:avLst>
          </a:prstGeom>
          <a:ln w="38100">
            <a:tailEnd type="arrow"/>
          </a:ln>
        </p:spPr>
        <p:style>
          <a:lnRef idx="3">
            <a:schemeClr val="accent6"/>
          </a:lnRef>
          <a:fillRef idx="0">
            <a:schemeClr val="accent6"/>
          </a:fillRef>
          <a:effectRef idx="2">
            <a:schemeClr val="accent6"/>
          </a:effectRef>
          <a:fontRef idx="minor">
            <a:schemeClr val="tx1"/>
          </a:fontRef>
        </p:style>
      </p:cxnSp>
      <p:sp>
        <p:nvSpPr>
          <p:cNvPr id="102" name="任意多边形 101"/>
          <p:cNvSpPr/>
          <p:nvPr/>
        </p:nvSpPr>
        <p:spPr>
          <a:xfrm>
            <a:off x="5787657" y="4161668"/>
            <a:ext cx="1786270" cy="851521"/>
          </a:xfrm>
          <a:custGeom>
            <a:avLst/>
            <a:gdLst>
              <a:gd name="connsiteX0" fmla="*/ 1614152 w 2934236"/>
              <a:gd name="connsiteY0" fmla="*/ 10732 h 1378039"/>
              <a:gd name="connsiteX1" fmla="*/ 957329 w 2934236"/>
              <a:gd name="connsiteY1" fmla="*/ 49369 h 1378039"/>
              <a:gd name="connsiteX2" fmla="*/ 339143 w 2934236"/>
              <a:gd name="connsiteY2" fmla="*/ 306946 h 1378039"/>
              <a:gd name="connsiteX3" fmla="*/ 55808 w 2934236"/>
              <a:gd name="connsiteY3" fmla="*/ 847859 h 1378039"/>
              <a:gd name="connsiteX4" fmla="*/ 673994 w 2934236"/>
              <a:gd name="connsiteY4" fmla="*/ 1298619 h 1378039"/>
              <a:gd name="connsiteX5" fmla="*/ 1923245 w 2934236"/>
              <a:gd name="connsiteY5" fmla="*/ 1324377 h 1378039"/>
              <a:gd name="connsiteX6" fmla="*/ 2747493 w 2934236"/>
              <a:gd name="connsiteY6" fmla="*/ 1028163 h 1378039"/>
              <a:gd name="connsiteX7" fmla="*/ 2876281 w 2934236"/>
              <a:gd name="connsiteY7" fmla="*/ 487250 h 1378039"/>
              <a:gd name="connsiteX8" fmla="*/ 2399763 w 2934236"/>
              <a:gd name="connsiteY8" fmla="*/ 165279 h 1378039"/>
              <a:gd name="connsiteX9" fmla="*/ 1601273 w 2934236"/>
              <a:gd name="connsiteY9" fmla="*/ 165279 h 1378039"/>
              <a:gd name="connsiteX10" fmla="*/ 1601273 w 2934236"/>
              <a:gd name="connsiteY10" fmla="*/ 165279 h 1378039"/>
              <a:gd name="connsiteX11" fmla="*/ 1562636 w 2934236"/>
              <a:gd name="connsiteY11" fmla="*/ 165279 h 137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4236" h="1378039">
                <a:moveTo>
                  <a:pt x="1614152" y="10732"/>
                </a:moveTo>
                <a:cubicBezTo>
                  <a:pt x="1391991" y="5366"/>
                  <a:pt x="1169831" y="0"/>
                  <a:pt x="957329" y="49369"/>
                </a:cubicBezTo>
                <a:cubicBezTo>
                  <a:pt x="744828" y="98738"/>
                  <a:pt x="489396" y="173864"/>
                  <a:pt x="339143" y="306946"/>
                </a:cubicBezTo>
                <a:cubicBezTo>
                  <a:pt x="188890" y="440028"/>
                  <a:pt x="0" y="682580"/>
                  <a:pt x="55808" y="847859"/>
                </a:cubicBezTo>
                <a:cubicBezTo>
                  <a:pt x="111616" y="1013138"/>
                  <a:pt x="362755" y="1219199"/>
                  <a:pt x="673994" y="1298619"/>
                </a:cubicBezTo>
                <a:cubicBezTo>
                  <a:pt x="985233" y="1378039"/>
                  <a:pt x="1577662" y="1369453"/>
                  <a:pt x="1923245" y="1324377"/>
                </a:cubicBezTo>
                <a:cubicBezTo>
                  <a:pt x="2268828" y="1279301"/>
                  <a:pt x="2588654" y="1167684"/>
                  <a:pt x="2747493" y="1028163"/>
                </a:cubicBezTo>
                <a:cubicBezTo>
                  <a:pt x="2906332" y="888642"/>
                  <a:pt x="2934236" y="631064"/>
                  <a:pt x="2876281" y="487250"/>
                </a:cubicBezTo>
                <a:cubicBezTo>
                  <a:pt x="2818326" y="343436"/>
                  <a:pt x="2612264" y="218941"/>
                  <a:pt x="2399763" y="165279"/>
                </a:cubicBezTo>
                <a:cubicBezTo>
                  <a:pt x="2187262" y="111617"/>
                  <a:pt x="1601273" y="165279"/>
                  <a:pt x="1601273" y="165279"/>
                </a:cubicBezTo>
                <a:lnTo>
                  <a:pt x="1601273" y="165279"/>
                </a:lnTo>
                <a:lnTo>
                  <a:pt x="1562636" y="165279"/>
                </a:lnTo>
              </a:path>
            </a:pathLst>
          </a:custGeom>
          <a:ln w="38100"/>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cxnSp>
        <p:nvCxnSpPr>
          <p:cNvPr id="103" name="曲线连接符 87"/>
          <p:cNvCxnSpPr/>
          <p:nvPr/>
        </p:nvCxnSpPr>
        <p:spPr>
          <a:xfrm flipH="1">
            <a:off x="7546267" y="3818060"/>
            <a:ext cx="1038860" cy="849775"/>
          </a:xfrm>
          <a:prstGeom prst="curvedConnector3">
            <a:avLst>
              <a:gd name="adj1" fmla="val -20981"/>
            </a:avLst>
          </a:prstGeom>
          <a:ln w="38100">
            <a:tailEnd type="arrow"/>
          </a:ln>
        </p:spPr>
        <p:style>
          <a:lnRef idx="3">
            <a:schemeClr val="accent6"/>
          </a:lnRef>
          <a:fillRef idx="0">
            <a:schemeClr val="accent6"/>
          </a:fillRef>
          <a:effectRef idx="2">
            <a:schemeClr val="accent6"/>
          </a:effectRef>
          <a:fontRef idx="minor">
            <a:schemeClr val="tx1"/>
          </a:fontRef>
        </p:style>
      </p:cxnSp>
      <p:sp>
        <p:nvSpPr>
          <p:cNvPr id="109" name="TextBox 108"/>
          <p:cNvSpPr txBox="1"/>
          <p:nvPr/>
        </p:nvSpPr>
        <p:spPr>
          <a:xfrm>
            <a:off x="5904615" y="4289259"/>
            <a:ext cx="1616150" cy="584775"/>
          </a:xfrm>
          <a:prstGeom prst="rect">
            <a:avLst/>
          </a:prstGeom>
          <a:noFill/>
        </p:spPr>
        <p:txBody>
          <a:bodyPr wrap="square" rtlCol="0">
            <a:spAutoFit/>
          </a:bodyPr>
          <a:lstStyle/>
          <a:p>
            <a:pPr algn="ctr"/>
            <a:r>
              <a:rPr lang="zh-CN" altLang="en-US" sz="1600" b="1" dirty="0">
                <a:solidFill>
                  <a:srgbClr val="006600"/>
                </a:solidFill>
                <a:latin typeface="微软雅黑" pitchFamily="34" charset="-122"/>
                <a:ea typeface="微软雅黑" pitchFamily="34" charset="-122"/>
              </a:rPr>
              <a:t>解决</a:t>
            </a:r>
            <a:endParaRPr lang="en-US" altLang="zh-CN" sz="1600" b="1" dirty="0">
              <a:solidFill>
                <a:srgbClr val="006600"/>
              </a:solidFill>
              <a:latin typeface="微软雅黑" pitchFamily="34" charset="-122"/>
              <a:ea typeface="微软雅黑" pitchFamily="34" charset="-122"/>
            </a:endParaRPr>
          </a:p>
          <a:p>
            <a:pPr algn="ctr"/>
            <a:r>
              <a:rPr lang="zh-CN" altLang="en-US" sz="1600" b="1" dirty="0">
                <a:solidFill>
                  <a:srgbClr val="006600"/>
                </a:solidFill>
                <a:latin typeface="微软雅黑" pitchFamily="34" charset="-122"/>
                <a:ea typeface="微软雅黑" pitchFamily="34" charset="-122"/>
              </a:rPr>
              <a:t>“质量”问题</a:t>
            </a:r>
          </a:p>
        </p:txBody>
      </p:sp>
      <p:sp>
        <p:nvSpPr>
          <p:cNvPr id="110" name="任意多边形 109"/>
          <p:cNvSpPr/>
          <p:nvPr/>
        </p:nvSpPr>
        <p:spPr>
          <a:xfrm>
            <a:off x="6836735" y="1943006"/>
            <a:ext cx="1959933" cy="851521"/>
          </a:xfrm>
          <a:custGeom>
            <a:avLst/>
            <a:gdLst>
              <a:gd name="connsiteX0" fmla="*/ 1614152 w 2934236"/>
              <a:gd name="connsiteY0" fmla="*/ 10732 h 1378039"/>
              <a:gd name="connsiteX1" fmla="*/ 957329 w 2934236"/>
              <a:gd name="connsiteY1" fmla="*/ 49369 h 1378039"/>
              <a:gd name="connsiteX2" fmla="*/ 339143 w 2934236"/>
              <a:gd name="connsiteY2" fmla="*/ 306946 h 1378039"/>
              <a:gd name="connsiteX3" fmla="*/ 55808 w 2934236"/>
              <a:gd name="connsiteY3" fmla="*/ 847859 h 1378039"/>
              <a:gd name="connsiteX4" fmla="*/ 673994 w 2934236"/>
              <a:gd name="connsiteY4" fmla="*/ 1298619 h 1378039"/>
              <a:gd name="connsiteX5" fmla="*/ 1923245 w 2934236"/>
              <a:gd name="connsiteY5" fmla="*/ 1324377 h 1378039"/>
              <a:gd name="connsiteX6" fmla="*/ 2747493 w 2934236"/>
              <a:gd name="connsiteY6" fmla="*/ 1028163 h 1378039"/>
              <a:gd name="connsiteX7" fmla="*/ 2876281 w 2934236"/>
              <a:gd name="connsiteY7" fmla="*/ 487250 h 1378039"/>
              <a:gd name="connsiteX8" fmla="*/ 2399763 w 2934236"/>
              <a:gd name="connsiteY8" fmla="*/ 165279 h 1378039"/>
              <a:gd name="connsiteX9" fmla="*/ 1601273 w 2934236"/>
              <a:gd name="connsiteY9" fmla="*/ 165279 h 1378039"/>
              <a:gd name="connsiteX10" fmla="*/ 1601273 w 2934236"/>
              <a:gd name="connsiteY10" fmla="*/ 165279 h 1378039"/>
              <a:gd name="connsiteX11" fmla="*/ 1562636 w 2934236"/>
              <a:gd name="connsiteY11" fmla="*/ 165279 h 137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34236" h="1378039">
                <a:moveTo>
                  <a:pt x="1614152" y="10732"/>
                </a:moveTo>
                <a:cubicBezTo>
                  <a:pt x="1391991" y="5366"/>
                  <a:pt x="1169831" y="0"/>
                  <a:pt x="957329" y="49369"/>
                </a:cubicBezTo>
                <a:cubicBezTo>
                  <a:pt x="744828" y="98738"/>
                  <a:pt x="489396" y="173864"/>
                  <a:pt x="339143" y="306946"/>
                </a:cubicBezTo>
                <a:cubicBezTo>
                  <a:pt x="188890" y="440028"/>
                  <a:pt x="0" y="682580"/>
                  <a:pt x="55808" y="847859"/>
                </a:cubicBezTo>
                <a:cubicBezTo>
                  <a:pt x="111616" y="1013138"/>
                  <a:pt x="362755" y="1219199"/>
                  <a:pt x="673994" y="1298619"/>
                </a:cubicBezTo>
                <a:cubicBezTo>
                  <a:pt x="985233" y="1378039"/>
                  <a:pt x="1577662" y="1369453"/>
                  <a:pt x="1923245" y="1324377"/>
                </a:cubicBezTo>
                <a:cubicBezTo>
                  <a:pt x="2268828" y="1279301"/>
                  <a:pt x="2588654" y="1167684"/>
                  <a:pt x="2747493" y="1028163"/>
                </a:cubicBezTo>
                <a:cubicBezTo>
                  <a:pt x="2906332" y="888642"/>
                  <a:pt x="2934236" y="631064"/>
                  <a:pt x="2876281" y="487250"/>
                </a:cubicBezTo>
                <a:cubicBezTo>
                  <a:pt x="2818326" y="343436"/>
                  <a:pt x="2612264" y="218941"/>
                  <a:pt x="2399763" y="165279"/>
                </a:cubicBezTo>
                <a:cubicBezTo>
                  <a:pt x="2187262" y="111617"/>
                  <a:pt x="1601273" y="165279"/>
                  <a:pt x="1601273" y="165279"/>
                </a:cubicBezTo>
                <a:lnTo>
                  <a:pt x="1601273" y="165279"/>
                </a:lnTo>
                <a:lnTo>
                  <a:pt x="1562636" y="165279"/>
                </a:lnTo>
              </a:path>
            </a:pathLst>
          </a:custGeom>
          <a:ln w="38100"/>
        </p:spPr>
        <p:style>
          <a:lnRef idx="3">
            <a:schemeClr val="accent6"/>
          </a:lnRef>
          <a:fillRef idx="0">
            <a:schemeClr val="accent6"/>
          </a:fillRef>
          <a:effectRef idx="2">
            <a:schemeClr val="accent6"/>
          </a:effectRef>
          <a:fontRef idx="minor">
            <a:schemeClr val="tx1"/>
          </a:fontRef>
        </p:style>
        <p:txBody>
          <a:bodyPr rtlCol="0" anchor="ctr"/>
          <a:lstStyle/>
          <a:p>
            <a:pPr algn="ctr"/>
            <a:endParaRPr lang="zh-CN" altLang="en-US"/>
          </a:p>
        </p:txBody>
      </p:sp>
      <p:cxnSp>
        <p:nvCxnSpPr>
          <p:cNvPr id="111" name="曲线连接符 87"/>
          <p:cNvCxnSpPr/>
          <p:nvPr/>
        </p:nvCxnSpPr>
        <p:spPr>
          <a:xfrm>
            <a:off x="6751673" y="1255437"/>
            <a:ext cx="946299" cy="616687"/>
          </a:xfrm>
          <a:prstGeom prst="curvedConnector3">
            <a:avLst>
              <a:gd name="adj1" fmla="val 50000"/>
            </a:avLst>
          </a:prstGeom>
          <a:ln w="38100">
            <a:tailEnd type="arrow"/>
          </a:ln>
        </p:spPr>
        <p:style>
          <a:lnRef idx="3">
            <a:schemeClr val="accent6"/>
          </a:lnRef>
          <a:fillRef idx="0">
            <a:schemeClr val="accent6"/>
          </a:fillRef>
          <a:effectRef idx="2">
            <a:schemeClr val="accent6"/>
          </a:effectRef>
          <a:fontRef idx="minor">
            <a:schemeClr val="tx1"/>
          </a:fontRef>
        </p:style>
      </p:cxnSp>
      <p:sp>
        <p:nvSpPr>
          <p:cNvPr id="80" name="矩形 79"/>
          <p:cNvSpPr/>
          <p:nvPr/>
        </p:nvSpPr>
        <p:spPr>
          <a:xfrm>
            <a:off x="152156" y="149149"/>
            <a:ext cx="1241492" cy="5199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81"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12"/>
          <p:cNvSpPr txBox="1">
            <a:spLocks noChangeArrowheads="1"/>
          </p:cNvSpPr>
          <p:nvPr/>
        </p:nvSpPr>
        <p:spPr bwMode="auto">
          <a:xfrm>
            <a:off x="7514360" y="149149"/>
            <a:ext cx="1596912" cy="369332"/>
          </a:xfrm>
          <a:prstGeom prst="rect">
            <a:avLst/>
          </a:prstGeom>
          <a:noFill/>
          <a:ln>
            <a:noFill/>
          </a:ln>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en-US" altLang="zh-CN" b="1" spc="150" dirty="0" smtClean="0">
                <a:solidFill>
                  <a:schemeClr val="accent4"/>
                </a:solidFill>
                <a:latin typeface="微软雅黑" pitchFamily="34" charset="-122"/>
                <a:ea typeface="微软雅黑" pitchFamily="34" charset="-122"/>
                <a:sym typeface="+mn-ea"/>
              </a:rPr>
              <a:t>3</a:t>
            </a:r>
            <a:r>
              <a:rPr lang="zh-CN" altLang="en-US" b="1" spc="150" dirty="0" smtClean="0">
                <a:solidFill>
                  <a:schemeClr val="accent4"/>
                </a:solidFill>
                <a:latin typeface="微软雅黑" pitchFamily="34" charset="-122"/>
                <a:ea typeface="微软雅黑" pitchFamily="34" charset="-122"/>
                <a:sym typeface="+mn-ea"/>
              </a:rPr>
              <a:t>、建设步骤</a:t>
            </a:r>
            <a:endParaRPr lang="zh-CN" altLang="en-US" b="1" dirty="0">
              <a:solidFill>
                <a:schemeClr val="accent4"/>
              </a:solidFill>
              <a:latin typeface="微软雅黑" pitchFamily="34" charset="-122"/>
              <a:ea typeface="微软雅黑" pitchFamily="34" charset="-122"/>
            </a:endParaRPr>
          </a:p>
        </p:txBody>
      </p:sp>
      <p:cxnSp>
        <p:nvCxnSpPr>
          <p:cNvPr id="83" name="直接连接符 82"/>
          <p:cNvCxnSpPr/>
          <p:nvPr/>
        </p:nvCxnSpPr>
        <p:spPr>
          <a:xfrm flipV="1">
            <a:off x="1406676" y="518481"/>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84" name="TextBox 12"/>
          <p:cNvSpPr txBox="1">
            <a:spLocks noChangeArrowheads="1"/>
          </p:cNvSpPr>
          <p:nvPr/>
        </p:nvSpPr>
        <p:spPr bwMode="auto">
          <a:xfrm>
            <a:off x="1370816" y="118913"/>
            <a:ext cx="273536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关键词：“双一流”</a:t>
            </a:r>
            <a:endParaRPr lang="zh-CN" altLang="en-US" sz="2100" b="1" dirty="0" smtClean="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2090749852"/>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054757" y="3091990"/>
            <a:ext cx="7382562" cy="1928826"/>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zh-CN" altLang="en-US" sz="1350">
              <a:latin typeface="+mn-ea"/>
            </a:endParaRPr>
          </a:p>
        </p:txBody>
      </p:sp>
      <p:sp>
        <p:nvSpPr>
          <p:cNvPr id="5" name="矩形 4"/>
          <p:cNvSpPr/>
          <p:nvPr/>
        </p:nvSpPr>
        <p:spPr bwMode="auto">
          <a:xfrm>
            <a:off x="1054756" y="2200914"/>
            <a:ext cx="7349108" cy="803678"/>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zh-CN" altLang="en-US" sz="1350">
              <a:latin typeface="+mn-ea"/>
            </a:endParaRPr>
          </a:p>
        </p:txBody>
      </p:sp>
      <p:sp>
        <p:nvSpPr>
          <p:cNvPr id="6" name="矩形 5"/>
          <p:cNvSpPr/>
          <p:nvPr/>
        </p:nvSpPr>
        <p:spPr bwMode="auto">
          <a:xfrm>
            <a:off x="1054756" y="996918"/>
            <a:ext cx="7357472" cy="1071570"/>
          </a:xfrm>
          <a:prstGeom prst="rect">
            <a:avLst/>
          </a:prstGeom>
          <a:solidFill>
            <a:schemeClr val="bg1">
              <a:lumMod val="85000"/>
            </a:schemeClr>
          </a:solidFill>
          <a:ln w="9525" cap="flat" cmpd="sng" algn="ctr">
            <a:solidFill>
              <a:schemeClr val="tx1"/>
            </a:solidFill>
            <a:prstDash val="solid"/>
            <a:round/>
            <a:headEnd type="none" w="med" len="med"/>
            <a:tailEnd type="none" w="med" len="med"/>
          </a:ln>
          <a:effectLst>
            <a:outerShdw dist="17961" dir="2700000" algn="ctr" rotWithShape="0">
              <a:schemeClr val="tx1">
                <a:gamma/>
                <a:shade val="60000"/>
                <a:invGamma/>
              </a:schemeClr>
            </a:outerShdw>
          </a:effec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zh-CN" altLang="en-US" sz="1350">
              <a:latin typeface="+mn-ea"/>
            </a:endParaRPr>
          </a:p>
        </p:txBody>
      </p:sp>
      <p:sp>
        <p:nvSpPr>
          <p:cNvPr id="7" name="矩形 6"/>
          <p:cNvSpPr/>
          <p:nvPr/>
        </p:nvSpPr>
        <p:spPr>
          <a:xfrm>
            <a:off x="1235617" y="1141540"/>
            <a:ext cx="7143158" cy="923330"/>
          </a:xfrm>
          <a:prstGeom prst="rect">
            <a:avLst/>
          </a:prstGeom>
        </p:spPr>
        <p:txBody>
          <a:bodyPr wrap="square">
            <a:spAutoFit/>
          </a:bodyPr>
          <a:lstStyle/>
          <a:p>
            <a:r>
              <a:rPr lang="zh-CN" altLang="en-US" sz="1350" dirty="0">
                <a:latin typeface="+mn-ea"/>
              </a:rPr>
              <a:t>第二条　高等学校图书馆（以下简称“图书馆”）是学校的文献信息资源中心，是为人才培养和科学研究</a:t>
            </a:r>
            <a:r>
              <a:rPr lang="zh-CN" altLang="en-US" sz="1350" dirty="0">
                <a:solidFill>
                  <a:srgbClr val="FF0000"/>
                </a:solidFill>
                <a:latin typeface="+mn-ea"/>
              </a:rPr>
              <a:t>服务</a:t>
            </a:r>
            <a:r>
              <a:rPr lang="zh-CN" altLang="en-US" sz="1350" dirty="0">
                <a:latin typeface="+mn-ea"/>
              </a:rPr>
              <a:t>的</a:t>
            </a:r>
            <a:r>
              <a:rPr lang="zh-CN" altLang="en-US" sz="1350" b="1" dirty="0">
                <a:solidFill>
                  <a:srgbClr val="FF0000"/>
                </a:solidFill>
                <a:latin typeface="+mn-ea"/>
              </a:rPr>
              <a:t>学术性</a:t>
            </a:r>
            <a:r>
              <a:rPr lang="zh-CN" altLang="en-US" sz="1350" dirty="0">
                <a:latin typeface="+mn-ea"/>
              </a:rPr>
              <a:t>机构，是学校信息化建设的重要组成部分，是校园文化和社会文化建设的重要基地。图书馆的建设和发展应与学校的建设和发展相适应，其水平是学校总体水平的重要标志。</a:t>
            </a:r>
          </a:p>
        </p:txBody>
      </p:sp>
      <p:sp>
        <p:nvSpPr>
          <p:cNvPr id="8" name="矩形 7"/>
          <p:cNvSpPr/>
          <p:nvPr/>
        </p:nvSpPr>
        <p:spPr>
          <a:xfrm>
            <a:off x="1267510" y="2352745"/>
            <a:ext cx="7042337" cy="507831"/>
          </a:xfrm>
          <a:prstGeom prst="rect">
            <a:avLst/>
          </a:prstGeom>
        </p:spPr>
        <p:txBody>
          <a:bodyPr wrap="square">
            <a:spAutoFit/>
          </a:bodyPr>
          <a:lstStyle/>
          <a:p>
            <a:r>
              <a:rPr lang="zh-CN" altLang="en-US" sz="1350" dirty="0">
                <a:latin typeface="+mn-ea"/>
              </a:rPr>
              <a:t>第三条　图书馆的主要职能是教育职能和信息服务职能。图书馆应充分发挥在学校人才培养、科学研究、社会服务和文化传承创新中的作用。</a:t>
            </a:r>
          </a:p>
        </p:txBody>
      </p:sp>
      <p:sp>
        <p:nvSpPr>
          <p:cNvPr id="9" name="矩形 8"/>
          <p:cNvSpPr/>
          <p:nvPr/>
        </p:nvSpPr>
        <p:spPr>
          <a:xfrm>
            <a:off x="1267510" y="3258215"/>
            <a:ext cx="7176152" cy="1131079"/>
          </a:xfrm>
          <a:prstGeom prst="rect">
            <a:avLst/>
          </a:prstGeom>
        </p:spPr>
        <p:txBody>
          <a:bodyPr wrap="square">
            <a:spAutoFit/>
          </a:bodyPr>
          <a:lstStyle/>
          <a:p>
            <a:r>
              <a:rPr lang="zh-CN" altLang="en-US" sz="1350" dirty="0">
                <a:latin typeface="+mn-ea"/>
              </a:rPr>
              <a:t>第四条　图书馆的主要任务是：</a:t>
            </a:r>
          </a:p>
          <a:p>
            <a:r>
              <a:rPr lang="zh-CN" altLang="en-US" sz="1350" dirty="0">
                <a:latin typeface="+mn-ea"/>
              </a:rPr>
              <a:t>（一）建设全校的文献信息资源体系，为教学、科研和学科建设提供文献信息保障</a:t>
            </a:r>
            <a:r>
              <a:rPr lang="zh-CN" altLang="en-US" sz="1350" dirty="0" smtClean="0">
                <a:latin typeface="+mn-ea"/>
              </a:rPr>
              <a:t>；</a:t>
            </a:r>
            <a:endParaRPr lang="zh-CN" altLang="en-US" sz="1350" dirty="0">
              <a:latin typeface="+mn-ea"/>
            </a:endParaRPr>
          </a:p>
          <a:p>
            <a:r>
              <a:rPr lang="zh-CN" altLang="en-US" sz="1350" dirty="0">
                <a:latin typeface="+mn-ea"/>
              </a:rPr>
              <a:t>（二）建立健全全校的文献信息服务体系，方便全校师生获取各类</a:t>
            </a:r>
            <a:r>
              <a:rPr lang="zh-CN" altLang="en-US" sz="1350" dirty="0" smtClean="0">
                <a:latin typeface="+mn-ea"/>
              </a:rPr>
              <a:t>信息</a:t>
            </a:r>
            <a:r>
              <a:rPr lang="en-US" altLang="zh-CN" sz="1350" dirty="0" smtClean="0">
                <a:latin typeface="+mn-ea"/>
              </a:rPr>
              <a:t>;</a:t>
            </a:r>
            <a:endParaRPr lang="en-US" altLang="zh-CN" sz="1350" dirty="0">
              <a:latin typeface="+mn-ea"/>
            </a:endParaRPr>
          </a:p>
          <a:p>
            <a:r>
              <a:rPr lang="zh-CN" altLang="en-US" sz="1350" dirty="0">
                <a:latin typeface="+mn-ea"/>
              </a:rPr>
              <a:t>（三）不断拓展和深化服务，积极参与学校人才培养、信息化建设和校园文化</a:t>
            </a:r>
            <a:r>
              <a:rPr lang="zh-CN" altLang="en-US" sz="1350" dirty="0" smtClean="0">
                <a:latin typeface="+mn-ea"/>
              </a:rPr>
              <a:t>建设</a:t>
            </a:r>
            <a:r>
              <a:rPr lang="en-US" altLang="zh-CN" sz="1350" dirty="0" smtClean="0">
                <a:latin typeface="+mn-ea"/>
              </a:rPr>
              <a:t>;</a:t>
            </a:r>
            <a:endParaRPr lang="en-US" altLang="zh-CN" sz="1350" dirty="0">
              <a:latin typeface="+mn-ea"/>
            </a:endParaRPr>
          </a:p>
          <a:p>
            <a:r>
              <a:rPr lang="zh-CN" altLang="en-US" sz="1350" dirty="0">
                <a:latin typeface="+mn-ea"/>
              </a:rPr>
              <a:t>（四）积极参与各种资源共建共享，发挥信息资源优势和专业服务优势，为社会服务。</a:t>
            </a:r>
          </a:p>
        </p:txBody>
      </p:sp>
      <p:cxnSp>
        <p:nvCxnSpPr>
          <p:cNvPr id="10" name="直接连接符 9"/>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pic>
        <p:nvPicPr>
          <p:cNvPr id="12" name="Picture 2" descr="C:\Users\Administrator\Desktop\14-16信息化建设\馆徽最终稿无留白.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a:spLocks noChangeArrowheads="1"/>
          </p:cNvSpPr>
          <p:nvPr/>
        </p:nvSpPr>
        <p:spPr bwMode="auto">
          <a:xfrm>
            <a:off x="1331640" y="232423"/>
            <a:ext cx="273536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关键词：高校图书馆</a:t>
            </a:r>
            <a:endParaRPr lang="zh-CN" altLang="en-US" sz="2100" b="1" dirty="0" smtClean="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1499749361"/>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4" name="矩形 3"/>
          <p:cNvSpPr/>
          <p:nvPr/>
        </p:nvSpPr>
        <p:spPr>
          <a:xfrm>
            <a:off x="1800644" y="2922654"/>
            <a:ext cx="3028551" cy="1643527"/>
          </a:xfrm>
          <a:prstGeom prst="rect">
            <a:avLst/>
          </a:prstGeom>
          <a:solidFill>
            <a:schemeClr val="tx2">
              <a:lumMod val="20000"/>
              <a:lumOff val="80000"/>
            </a:schemeClr>
          </a:solidFill>
          <a:ln w="25400">
            <a:solidFill>
              <a:schemeClr val="accent1"/>
            </a:solidFill>
            <a:prstDash val="dash"/>
          </a:ln>
        </p:spPr>
        <p:txBody>
          <a:bodyPr wrap="square">
            <a:spAutoFit/>
          </a:bodyPr>
          <a:lstStyle/>
          <a:p>
            <a:pPr marL="214313" indent="-214313">
              <a:lnSpc>
                <a:spcPct val="12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目的：有效支持用户知识应用和知识创新的服务</a:t>
            </a:r>
            <a:endParaRPr lang="en-US" altLang="zh-CN" sz="1200" dirty="0">
              <a:solidFill>
                <a:srgbClr val="0070C0"/>
              </a:solidFill>
              <a:latin typeface="微软雅黑" pitchFamily="34" charset="-122"/>
              <a:ea typeface="微软雅黑" pitchFamily="34" charset="-122"/>
            </a:endParaRPr>
          </a:p>
          <a:p>
            <a:pPr marL="214313" indent="-214313">
              <a:lnSpc>
                <a:spcPct val="12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内容：</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知识发现（信息知识搜寻）</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知识组织（信息知识整理重组）</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知识挖掘（信息知识关联分析）</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解决方案</a:t>
            </a:r>
            <a:endParaRPr lang="en-US" altLang="zh-CN" sz="1200" dirty="0">
              <a:solidFill>
                <a:srgbClr val="0070C0"/>
              </a:solidFill>
              <a:latin typeface="微软雅黑" pitchFamily="34" charset="-122"/>
              <a:ea typeface="微软雅黑" pitchFamily="34" charset="-122"/>
            </a:endParaRPr>
          </a:p>
        </p:txBody>
      </p:sp>
      <p:sp>
        <p:nvSpPr>
          <p:cNvPr id="5" name="矩形 4"/>
          <p:cNvSpPr/>
          <p:nvPr/>
        </p:nvSpPr>
        <p:spPr>
          <a:xfrm>
            <a:off x="5205394" y="2922654"/>
            <a:ext cx="3548097" cy="1772793"/>
          </a:xfrm>
          <a:prstGeom prst="rect">
            <a:avLst/>
          </a:prstGeom>
          <a:solidFill>
            <a:schemeClr val="tx2">
              <a:lumMod val="20000"/>
              <a:lumOff val="80000"/>
            </a:schemeClr>
          </a:solidFill>
          <a:ln w="25400">
            <a:solidFill>
              <a:schemeClr val="accent1"/>
            </a:solidFill>
            <a:prstDash val="dash"/>
          </a:ln>
        </p:spPr>
        <p:txBody>
          <a:bodyPr wrap="square">
            <a:spAutoFit/>
          </a:bodyPr>
          <a:lstStyle/>
          <a:p>
            <a:pPr marL="214313" indent="-214313">
              <a:lnSpc>
                <a:spcPct val="13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特征：</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是面向用户个性需求的服务</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是面向知识内容的服务（专业性）</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是面向增值服务的服务（基于馆员知 识、专长和能力深度服务）</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交互式的过程参与</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信息技术的支撑</a:t>
            </a:r>
            <a:endParaRPr lang="en-US" altLang="zh-CN" sz="1200" dirty="0">
              <a:solidFill>
                <a:srgbClr val="0070C0"/>
              </a:solidFill>
              <a:latin typeface="微软雅黑" pitchFamily="34" charset="-122"/>
              <a:ea typeface="微软雅黑" pitchFamily="34" charset="-122"/>
            </a:endParaRPr>
          </a:p>
        </p:txBody>
      </p:sp>
      <p:sp>
        <p:nvSpPr>
          <p:cNvPr id="6" name="矩形 5"/>
          <p:cNvSpPr/>
          <p:nvPr/>
        </p:nvSpPr>
        <p:spPr>
          <a:xfrm>
            <a:off x="592724" y="4596339"/>
            <a:ext cx="5205271" cy="507831"/>
          </a:xfrm>
          <a:prstGeom prst="rect">
            <a:avLst/>
          </a:prstGeom>
        </p:spPr>
        <p:txBody>
          <a:bodyPr wrap="none">
            <a:spAutoFit/>
          </a:bodyPr>
          <a:lstStyle/>
          <a:p>
            <a:r>
              <a:rPr lang="en-US" altLang="zh-CN" sz="900" dirty="0"/>
              <a:t>[1]</a:t>
            </a:r>
            <a:r>
              <a:rPr lang="zh-CN" altLang="en-US" sz="900" dirty="0"/>
              <a:t>张晓林</a:t>
            </a:r>
            <a:r>
              <a:rPr lang="en-US" altLang="zh-CN" sz="900" dirty="0"/>
              <a:t>.</a:t>
            </a:r>
            <a:r>
              <a:rPr lang="zh-CN" altLang="en-US" sz="900" dirty="0"/>
              <a:t>走向知识服务</a:t>
            </a:r>
            <a:r>
              <a:rPr lang="en-US" altLang="zh-CN" sz="900" dirty="0"/>
              <a:t>:</a:t>
            </a:r>
            <a:r>
              <a:rPr lang="zh-CN" altLang="en-US" sz="900" dirty="0"/>
              <a:t>寻找新世纪图书情报工作的生长点</a:t>
            </a:r>
            <a:r>
              <a:rPr lang="en-US" altLang="zh-CN" sz="900" dirty="0"/>
              <a:t>[J].</a:t>
            </a:r>
            <a:r>
              <a:rPr lang="zh-CN" altLang="en-US" sz="900" dirty="0"/>
              <a:t>中国图书馆学报</a:t>
            </a:r>
            <a:r>
              <a:rPr lang="en-US" altLang="zh-CN" sz="900" dirty="0"/>
              <a:t>,2000(05):30-35.</a:t>
            </a:r>
          </a:p>
          <a:p>
            <a:r>
              <a:rPr lang="en-US" altLang="zh-CN" sz="900" dirty="0"/>
              <a:t>[2]</a:t>
            </a:r>
            <a:r>
              <a:rPr lang="zh-CN" altLang="en-US" sz="900" dirty="0"/>
              <a:t>李霞</a:t>
            </a:r>
            <a:r>
              <a:rPr lang="en-US" altLang="zh-CN" sz="900" dirty="0"/>
              <a:t>,</a:t>
            </a:r>
            <a:r>
              <a:rPr lang="zh-CN" altLang="en-US" sz="900" dirty="0"/>
              <a:t>樊治平</a:t>
            </a:r>
            <a:r>
              <a:rPr lang="en-US" altLang="zh-CN" sz="900" dirty="0"/>
              <a:t>,</a:t>
            </a:r>
            <a:r>
              <a:rPr lang="zh-CN" altLang="en-US" sz="900" dirty="0"/>
              <a:t>冯博</a:t>
            </a:r>
            <a:r>
              <a:rPr lang="en-US" altLang="zh-CN" sz="900" dirty="0"/>
              <a:t>.</a:t>
            </a:r>
            <a:r>
              <a:rPr lang="zh-CN" altLang="en-US" sz="900" dirty="0"/>
              <a:t>知识服务的概念、特征与模式</a:t>
            </a:r>
            <a:r>
              <a:rPr lang="en-US" altLang="zh-CN" sz="900" dirty="0"/>
              <a:t>[J].</a:t>
            </a:r>
            <a:r>
              <a:rPr lang="zh-CN" altLang="en-US" sz="900" dirty="0"/>
              <a:t>情报科学</a:t>
            </a:r>
            <a:r>
              <a:rPr lang="en-US" altLang="zh-CN" sz="900" dirty="0"/>
              <a:t>,2007(10):1584-1587.</a:t>
            </a:r>
          </a:p>
          <a:p>
            <a:r>
              <a:rPr lang="en-US" altLang="zh-CN" sz="900" dirty="0"/>
              <a:t>[3]</a:t>
            </a:r>
            <a:r>
              <a:rPr lang="zh-CN" altLang="en-US" sz="900" dirty="0"/>
              <a:t>初景利</a:t>
            </a:r>
            <a:r>
              <a:rPr lang="en-US" altLang="zh-CN" sz="900" dirty="0"/>
              <a:t>,</a:t>
            </a:r>
            <a:r>
              <a:rPr lang="zh-CN" altLang="en-US" sz="900" dirty="0"/>
              <a:t>赵艳</a:t>
            </a:r>
            <a:r>
              <a:rPr lang="en-US" altLang="zh-CN" sz="900" dirty="0"/>
              <a:t>.</a:t>
            </a:r>
            <a:r>
              <a:rPr lang="zh-CN" altLang="en-US" sz="900" dirty="0"/>
              <a:t>图书馆从资源能力到服务能力的转型变革</a:t>
            </a:r>
            <a:r>
              <a:rPr lang="en-US" altLang="zh-CN" sz="900" dirty="0"/>
              <a:t>[J].</a:t>
            </a:r>
            <a:r>
              <a:rPr lang="zh-CN" altLang="en-US" sz="900" dirty="0"/>
              <a:t>图书情报工作</a:t>
            </a:r>
            <a:r>
              <a:rPr lang="en-US" altLang="zh-CN" sz="900" dirty="0"/>
              <a:t>,2019,63(01):11-17.</a:t>
            </a:r>
            <a:endParaRPr lang="zh-CN" altLang="en-US" sz="900" dirty="0"/>
          </a:p>
        </p:txBody>
      </p:sp>
      <p:sp>
        <p:nvSpPr>
          <p:cNvPr id="7" name="流程图: 联系 33"/>
          <p:cNvSpPr/>
          <p:nvPr/>
        </p:nvSpPr>
        <p:spPr>
          <a:xfrm>
            <a:off x="677177" y="3167187"/>
            <a:ext cx="869682" cy="1087712"/>
          </a:xfrm>
          <a:prstGeom prst="flowChartConnector">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595">
              <a:defRPr/>
            </a:pPr>
            <a:r>
              <a:rPr lang="zh-CN" altLang="en-US" sz="1500" b="1" spc="27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知识服务</a:t>
            </a:r>
          </a:p>
        </p:txBody>
      </p:sp>
      <p:sp>
        <p:nvSpPr>
          <p:cNvPr id="8" name="流程图: 联系 33"/>
          <p:cNvSpPr/>
          <p:nvPr/>
        </p:nvSpPr>
        <p:spPr>
          <a:xfrm>
            <a:off x="696670" y="1079205"/>
            <a:ext cx="850189" cy="1058802"/>
          </a:xfrm>
          <a:prstGeom prst="flowChartConnector">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595">
              <a:defRPr/>
            </a:pPr>
            <a:r>
              <a:rPr lang="zh-CN" altLang="en-US" sz="1500" b="1" spc="27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传统服务</a:t>
            </a:r>
          </a:p>
        </p:txBody>
      </p:sp>
      <p:sp>
        <p:nvSpPr>
          <p:cNvPr id="9" name="下箭头 8"/>
          <p:cNvSpPr/>
          <p:nvPr/>
        </p:nvSpPr>
        <p:spPr>
          <a:xfrm>
            <a:off x="905086" y="2295937"/>
            <a:ext cx="394373" cy="799466"/>
          </a:xfrm>
          <a:prstGeom prst="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1350">
              <a:solidFill>
                <a:schemeClr val="accent5"/>
              </a:solidFill>
            </a:endParaRPr>
          </a:p>
        </p:txBody>
      </p:sp>
      <p:sp>
        <p:nvSpPr>
          <p:cNvPr id="10" name="矩形 9"/>
          <p:cNvSpPr/>
          <p:nvPr/>
        </p:nvSpPr>
        <p:spPr>
          <a:xfrm>
            <a:off x="1857356" y="1215222"/>
            <a:ext cx="3028551" cy="1200329"/>
          </a:xfrm>
          <a:prstGeom prst="rect">
            <a:avLst/>
          </a:prstGeom>
          <a:solidFill>
            <a:schemeClr val="bg2"/>
          </a:solidFill>
          <a:ln w="25400">
            <a:solidFill>
              <a:schemeClr val="bg2">
                <a:lumMod val="90000"/>
              </a:schemeClr>
            </a:solidFill>
            <a:prstDash val="dash"/>
          </a:ln>
        </p:spPr>
        <p:txBody>
          <a:bodyPr wrap="square">
            <a:spAutoFit/>
          </a:bodyPr>
          <a:lstStyle/>
          <a:p>
            <a:pPr marL="214313" indent="-214313">
              <a:lnSpc>
                <a:spcPct val="12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目的：以文献信息的提供为主</a:t>
            </a:r>
            <a:endParaRPr lang="en-US" altLang="zh-CN" sz="1200" dirty="0">
              <a:solidFill>
                <a:srgbClr val="0070C0"/>
              </a:solidFill>
              <a:latin typeface="微软雅黑" pitchFamily="34" charset="-122"/>
              <a:ea typeface="微软雅黑" pitchFamily="34" charset="-122"/>
            </a:endParaRPr>
          </a:p>
          <a:p>
            <a:pPr marL="214313" indent="-214313">
              <a:lnSpc>
                <a:spcPct val="12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内容：</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文献采集、分类、 编目</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流通阅览、阅读推广等</a:t>
            </a:r>
            <a:endParaRPr lang="en-US" altLang="zh-CN" sz="1200" dirty="0">
              <a:solidFill>
                <a:srgbClr val="0070C0"/>
              </a:solidFill>
              <a:latin typeface="微软雅黑" pitchFamily="34" charset="-122"/>
              <a:ea typeface="微软雅黑" pitchFamily="34" charset="-122"/>
            </a:endParaRPr>
          </a:p>
          <a:p>
            <a:pPr marL="557213" lvl="1" indent="-214313">
              <a:lnSpc>
                <a:spcPct val="12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文献检索、参考咨询等</a:t>
            </a:r>
            <a:endParaRPr lang="en-US" altLang="zh-CN" sz="1200" dirty="0">
              <a:solidFill>
                <a:srgbClr val="0070C0"/>
              </a:solidFill>
              <a:latin typeface="微软雅黑" pitchFamily="34" charset="-122"/>
              <a:ea typeface="微软雅黑" pitchFamily="34" charset="-122"/>
            </a:endParaRPr>
          </a:p>
        </p:txBody>
      </p:sp>
      <p:sp>
        <p:nvSpPr>
          <p:cNvPr id="11" name="矩形 10"/>
          <p:cNvSpPr/>
          <p:nvPr/>
        </p:nvSpPr>
        <p:spPr>
          <a:xfrm>
            <a:off x="5199774" y="1079632"/>
            <a:ext cx="3565212" cy="1569660"/>
          </a:xfrm>
          <a:prstGeom prst="rect">
            <a:avLst/>
          </a:prstGeom>
          <a:solidFill>
            <a:schemeClr val="bg2"/>
          </a:solidFill>
          <a:ln w="25400">
            <a:solidFill>
              <a:schemeClr val="bg2">
                <a:lumMod val="90000"/>
              </a:schemeClr>
            </a:solidFill>
            <a:prstDash val="dash"/>
          </a:ln>
        </p:spPr>
        <p:txBody>
          <a:bodyPr wrap="square">
            <a:spAutoFit/>
          </a:bodyPr>
          <a:lstStyle/>
          <a:p>
            <a:pPr marL="214313" indent="-214313">
              <a:lnSpc>
                <a:spcPct val="15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特点：</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在实体场景（馆内）服务为主</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针对整体服务对象的共性需求</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主要作用主要是中介、传递</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主体工作是事务性和技能性（固有过程和内容）</a:t>
            </a:r>
            <a:endParaRPr lang="en-US" altLang="zh-CN" sz="1200" dirty="0">
              <a:solidFill>
                <a:srgbClr val="0070C0"/>
              </a:solidFill>
              <a:latin typeface="微软雅黑" pitchFamily="34" charset="-122"/>
              <a:ea typeface="微软雅黑" pitchFamily="34" charset="-122"/>
            </a:endParaRPr>
          </a:p>
        </p:txBody>
      </p:sp>
      <p:cxnSp>
        <p:nvCxnSpPr>
          <p:cNvPr id="13" name="直接连接符 12"/>
          <p:cNvCxnSpPr/>
          <p:nvPr/>
        </p:nvCxnSpPr>
        <p:spPr>
          <a:xfrm>
            <a:off x="696671" y="2695671"/>
            <a:ext cx="8068315" cy="58292"/>
          </a:xfrm>
          <a:prstGeom prst="line">
            <a:avLst/>
          </a:prstGeom>
          <a:ln w="28575" cap="flat" cmpd="sng" algn="ctr">
            <a:solidFill>
              <a:schemeClr val="bg2">
                <a:lumMod val="75000"/>
              </a:schemeClr>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pic>
        <p:nvPicPr>
          <p:cNvPr id="14"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2"/>
          <p:cNvSpPr txBox="1">
            <a:spLocks noChangeArrowheads="1"/>
          </p:cNvSpPr>
          <p:nvPr/>
        </p:nvSpPr>
        <p:spPr bwMode="auto">
          <a:xfrm>
            <a:off x="1299459" y="245574"/>
            <a:ext cx="2446824"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1">
                    <a:lumMod val="50000"/>
                  </a:schemeClr>
                </a:solidFill>
                <a:latin typeface="微软雅黑" pitchFamily="34" charset="-122"/>
                <a:ea typeface="微软雅黑" pitchFamily="34" charset="-122"/>
                <a:sym typeface="+mn-ea"/>
              </a:rPr>
              <a:t>关键词</a:t>
            </a:r>
            <a:r>
              <a:rPr lang="zh-CN" altLang="en-US" sz="2100" b="1" spc="150" dirty="0" smtClean="0">
                <a:solidFill>
                  <a:schemeClr val="accent1">
                    <a:lumMod val="50000"/>
                  </a:schemeClr>
                </a:solidFill>
                <a:latin typeface="微软雅黑" pitchFamily="34" charset="-122"/>
                <a:ea typeface="微软雅黑" pitchFamily="34" charset="-122"/>
                <a:sym typeface="+mn-ea"/>
              </a:rPr>
              <a:t>：知识</a:t>
            </a:r>
            <a:r>
              <a:rPr lang="zh-CN" altLang="en-US" sz="2100" b="1" spc="150" dirty="0" smtClean="0">
                <a:solidFill>
                  <a:schemeClr val="accent1">
                    <a:lumMod val="50000"/>
                  </a:schemeClr>
                </a:solidFill>
                <a:latin typeface="微软雅黑" pitchFamily="34" charset="-122"/>
                <a:ea typeface="微软雅黑" pitchFamily="34" charset="-122"/>
                <a:sym typeface="+mn-ea"/>
              </a:rPr>
              <a:t>服务</a:t>
            </a:r>
            <a:endParaRPr lang="zh-CN" altLang="en-US" sz="2100" b="1" dirty="0" smtClean="0">
              <a:solidFill>
                <a:schemeClr val="accent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0626574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4817877" y="1892265"/>
            <a:ext cx="3884396" cy="89205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6" name="组合 25"/>
          <p:cNvGrpSpPr/>
          <p:nvPr/>
        </p:nvGrpSpPr>
        <p:grpSpPr>
          <a:xfrm>
            <a:off x="4807317" y="2895820"/>
            <a:ext cx="3886744" cy="1035247"/>
            <a:chOff x="4356952" y="3764023"/>
            <a:chExt cx="4159756" cy="1389633"/>
          </a:xfrm>
        </p:grpSpPr>
        <p:sp>
          <p:nvSpPr>
            <p:cNvPr id="4" name="矩形 3"/>
            <p:cNvSpPr/>
            <p:nvPr/>
          </p:nvSpPr>
          <p:spPr>
            <a:xfrm>
              <a:off x="4356952" y="3764023"/>
              <a:ext cx="4159756" cy="1351907"/>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4524871" y="3891601"/>
              <a:ext cx="1162747" cy="799777"/>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文本框 5"/>
            <p:cNvSpPr txBox="1"/>
            <p:nvPr/>
          </p:nvSpPr>
          <p:spPr>
            <a:xfrm>
              <a:off x="4678297" y="3927695"/>
              <a:ext cx="957523" cy="774627"/>
            </a:xfrm>
            <a:prstGeom prst="rect">
              <a:avLst/>
            </a:prstGeom>
            <a:noFill/>
          </p:spPr>
          <p:txBody>
            <a:bodyPr wrap="square" rtlCol="0">
              <a:spAutoFit/>
            </a:bodyPr>
            <a:lstStyle/>
            <a:p>
              <a:r>
                <a:rPr lang="zh-CN" altLang="en-US" sz="1050" b="1" dirty="0">
                  <a:solidFill>
                    <a:schemeClr val="tx1">
                      <a:lumMod val="75000"/>
                      <a:lumOff val="25000"/>
                    </a:schemeClr>
                  </a:solidFill>
                  <a:ea typeface="微软雅黑" panose="020B0503020204020204" pitchFamily="34" charset="-122"/>
                </a:rPr>
                <a:t>教学文献</a:t>
              </a:r>
              <a:endParaRPr lang="en-US" altLang="zh-CN" sz="1050" b="1" dirty="0">
                <a:solidFill>
                  <a:schemeClr val="tx1">
                    <a:lumMod val="75000"/>
                    <a:lumOff val="25000"/>
                  </a:schemeClr>
                </a:solidFill>
                <a:ea typeface="微软雅黑" panose="020B0503020204020204" pitchFamily="34" charset="-122"/>
              </a:endParaRPr>
            </a:p>
            <a:p>
              <a:r>
                <a:rPr lang="zh-CN" altLang="en-US" sz="1050" b="1" dirty="0">
                  <a:solidFill>
                    <a:schemeClr val="tx1">
                      <a:lumMod val="75000"/>
                      <a:lumOff val="25000"/>
                    </a:schemeClr>
                  </a:solidFill>
                  <a:ea typeface="微软雅黑" panose="020B0503020204020204" pitchFamily="34" charset="-122"/>
                </a:rPr>
                <a:t>科研文献</a:t>
              </a:r>
              <a:endParaRPr lang="en-US" altLang="zh-CN" sz="1050" b="1" dirty="0">
                <a:solidFill>
                  <a:schemeClr val="tx1">
                    <a:lumMod val="75000"/>
                    <a:lumOff val="25000"/>
                  </a:schemeClr>
                </a:solidFill>
                <a:ea typeface="微软雅黑" panose="020B0503020204020204" pitchFamily="34" charset="-122"/>
              </a:endParaRPr>
            </a:p>
            <a:p>
              <a:r>
                <a:rPr lang="zh-CN" altLang="en-US" sz="1050" b="1" dirty="0">
                  <a:solidFill>
                    <a:schemeClr val="tx1">
                      <a:lumMod val="75000"/>
                      <a:lumOff val="25000"/>
                    </a:schemeClr>
                  </a:solidFill>
                  <a:ea typeface="微软雅黑" panose="020B0503020204020204" pitchFamily="34" charset="-122"/>
                </a:rPr>
                <a:t>教育培训</a:t>
              </a:r>
              <a:endParaRPr lang="en-US" altLang="zh-CN" sz="1050" b="1" dirty="0">
                <a:solidFill>
                  <a:schemeClr val="tx1">
                    <a:lumMod val="75000"/>
                    <a:lumOff val="25000"/>
                  </a:schemeClr>
                </a:solidFill>
                <a:ea typeface="微软雅黑" panose="020B0503020204020204" pitchFamily="34" charset="-122"/>
              </a:endParaRPr>
            </a:p>
          </p:txBody>
        </p:sp>
        <p:sp>
          <p:nvSpPr>
            <p:cNvPr id="7" name="文本框 6"/>
            <p:cNvSpPr txBox="1"/>
            <p:nvPr/>
          </p:nvSpPr>
          <p:spPr>
            <a:xfrm>
              <a:off x="5864427" y="3933573"/>
              <a:ext cx="1069053" cy="774627"/>
            </a:xfrm>
            <a:prstGeom prst="rect">
              <a:avLst/>
            </a:prstGeom>
            <a:noFill/>
          </p:spPr>
          <p:txBody>
            <a:bodyPr wrap="square" rtlCol="0">
              <a:spAutoFit/>
            </a:bodyPr>
            <a:lstStyle/>
            <a:p>
              <a:pPr algn="ctr"/>
              <a:r>
                <a:rPr lang="zh-CN" altLang="en-US" sz="1050" b="1" dirty="0">
                  <a:solidFill>
                    <a:schemeClr val="tx1">
                      <a:lumMod val="75000"/>
                      <a:lumOff val="25000"/>
                    </a:schemeClr>
                  </a:solidFill>
                  <a:ea typeface="微软雅黑" panose="020B0503020204020204" pitchFamily="34" charset="-122"/>
                </a:rPr>
                <a:t>学科情报</a:t>
              </a:r>
              <a:endParaRPr lang="en-US" altLang="zh-CN" sz="1050" b="1" dirty="0">
                <a:solidFill>
                  <a:schemeClr val="tx1">
                    <a:lumMod val="75000"/>
                    <a:lumOff val="25000"/>
                  </a:schemeClr>
                </a:solidFill>
                <a:ea typeface="微软雅黑" panose="020B0503020204020204" pitchFamily="34" charset="-122"/>
              </a:endParaRPr>
            </a:p>
            <a:p>
              <a:pPr algn="ctr"/>
              <a:r>
                <a:rPr lang="zh-CN" altLang="en-US" sz="1050" b="1" dirty="0">
                  <a:solidFill>
                    <a:schemeClr val="tx1">
                      <a:lumMod val="75000"/>
                      <a:lumOff val="25000"/>
                    </a:schemeClr>
                  </a:solidFill>
                  <a:ea typeface="微软雅黑" panose="020B0503020204020204" pitchFamily="34" charset="-122"/>
                </a:rPr>
                <a:t>知识产权</a:t>
              </a:r>
              <a:endParaRPr lang="en-US" altLang="zh-CN" sz="1050" b="1" dirty="0">
                <a:solidFill>
                  <a:schemeClr val="tx1">
                    <a:lumMod val="75000"/>
                    <a:lumOff val="25000"/>
                  </a:schemeClr>
                </a:solidFill>
                <a:ea typeface="微软雅黑" panose="020B0503020204020204" pitchFamily="34" charset="-122"/>
              </a:endParaRPr>
            </a:p>
            <a:p>
              <a:pPr algn="ctr"/>
              <a:r>
                <a:rPr lang="zh-CN" altLang="en-US" sz="1050" b="1" dirty="0">
                  <a:solidFill>
                    <a:schemeClr val="tx1">
                      <a:lumMod val="75000"/>
                      <a:lumOff val="25000"/>
                    </a:schemeClr>
                  </a:solidFill>
                  <a:ea typeface="微软雅黑" panose="020B0503020204020204" pitchFamily="34" charset="-122"/>
                </a:rPr>
                <a:t>科学前沿</a:t>
              </a:r>
              <a:endParaRPr lang="zh-CN" altLang="en-US" sz="1200" b="1" dirty="0">
                <a:solidFill>
                  <a:schemeClr val="tx1">
                    <a:lumMod val="75000"/>
                    <a:lumOff val="25000"/>
                  </a:schemeClr>
                </a:solidFill>
                <a:ea typeface="微软雅黑" panose="020B0503020204020204" pitchFamily="34" charset="-122"/>
              </a:endParaRPr>
            </a:p>
          </p:txBody>
        </p:sp>
        <p:sp>
          <p:nvSpPr>
            <p:cNvPr id="8" name="文本框 7"/>
            <p:cNvSpPr txBox="1"/>
            <p:nvPr/>
          </p:nvSpPr>
          <p:spPr>
            <a:xfrm>
              <a:off x="7244560" y="3952714"/>
              <a:ext cx="1052501" cy="774627"/>
            </a:xfrm>
            <a:prstGeom prst="rect">
              <a:avLst/>
            </a:prstGeom>
            <a:noFill/>
          </p:spPr>
          <p:txBody>
            <a:bodyPr wrap="square" rtlCol="0">
              <a:spAutoFit/>
            </a:bodyPr>
            <a:lstStyle/>
            <a:p>
              <a:pPr algn="ctr"/>
              <a:r>
                <a:rPr lang="zh-CN" altLang="en-US" sz="1050" b="1" dirty="0">
                  <a:solidFill>
                    <a:schemeClr val="tx1">
                      <a:lumMod val="75000"/>
                      <a:lumOff val="25000"/>
                    </a:schemeClr>
                  </a:solidFill>
                  <a:ea typeface="微软雅黑" panose="020B0503020204020204" pitchFamily="34" charset="-122"/>
                </a:rPr>
                <a:t>思政教育</a:t>
              </a:r>
            </a:p>
            <a:p>
              <a:pPr algn="ctr"/>
              <a:r>
                <a:rPr lang="zh-CN" altLang="en-US" sz="1050" b="1" dirty="0">
                  <a:solidFill>
                    <a:schemeClr val="tx1">
                      <a:lumMod val="75000"/>
                      <a:lumOff val="25000"/>
                    </a:schemeClr>
                  </a:solidFill>
                  <a:ea typeface="微软雅黑" panose="020B0503020204020204" pitchFamily="34" charset="-122"/>
                </a:rPr>
                <a:t>阅读推广</a:t>
              </a:r>
              <a:endParaRPr lang="en-US" altLang="zh-CN" sz="1050" b="1" dirty="0">
                <a:solidFill>
                  <a:schemeClr val="tx1">
                    <a:lumMod val="75000"/>
                    <a:lumOff val="25000"/>
                  </a:schemeClr>
                </a:solidFill>
                <a:ea typeface="微软雅黑" panose="020B0503020204020204" pitchFamily="34" charset="-122"/>
              </a:endParaRPr>
            </a:p>
            <a:p>
              <a:pPr algn="ctr"/>
              <a:r>
                <a:rPr lang="zh-CN" altLang="en-US" sz="1050" b="1" dirty="0">
                  <a:solidFill>
                    <a:schemeClr val="tx1">
                      <a:lumMod val="75000"/>
                      <a:lumOff val="25000"/>
                    </a:schemeClr>
                  </a:solidFill>
                  <a:ea typeface="微软雅黑" panose="020B0503020204020204" pitchFamily="34" charset="-122"/>
                </a:rPr>
                <a:t>文化展览</a:t>
              </a:r>
              <a:endParaRPr lang="en-US" altLang="zh-CN" sz="1050" b="1" dirty="0">
                <a:solidFill>
                  <a:schemeClr val="tx1">
                    <a:lumMod val="75000"/>
                    <a:lumOff val="25000"/>
                  </a:schemeClr>
                </a:solidFill>
                <a:ea typeface="微软雅黑" panose="020B0503020204020204" pitchFamily="34" charset="-122"/>
              </a:endParaRPr>
            </a:p>
          </p:txBody>
        </p:sp>
        <p:sp>
          <p:nvSpPr>
            <p:cNvPr id="10" name="矩形 9"/>
            <p:cNvSpPr/>
            <p:nvPr/>
          </p:nvSpPr>
          <p:spPr>
            <a:xfrm>
              <a:off x="5841044" y="3891601"/>
              <a:ext cx="1162747" cy="799777"/>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7189438" y="3903017"/>
              <a:ext cx="1162747" cy="799777"/>
            </a:xfrm>
            <a:prstGeom prst="rect">
              <a:avLst/>
            </a:prstGeom>
            <a:noFill/>
            <a:ln w="38100">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文本框 11"/>
            <p:cNvSpPr txBox="1"/>
            <p:nvPr/>
          </p:nvSpPr>
          <p:spPr>
            <a:xfrm>
              <a:off x="6045923" y="4781835"/>
              <a:ext cx="1137032" cy="371821"/>
            </a:xfrm>
            <a:prstGeom prst="rect">
              <a:avLst/>
            </a:prstGeom>
            <a:noFill/>
          </p:spPr>
          <p:txBody>
            <a:bodyPr wrap="square" rtlCol="0">
              <a:spAutoFit/>
            </a:bodyPr>
            <a:lstStyle/>
            <a:p>
              <a:r>
                <a:rPr lang="zh-CN" altLang="en-US" sz="1200" dirty="0"/>
                <a:t>知识服务</a:t>
              </a:r>
            </a:p>
          </p:txBody>
        </p:sp>
        <p:sp>
          <p:nvSpPr>
            <p:cNvPr id="13" name="文本框 12"/>
            <p:cNvSpPr txBox="1"/>
            <p:nvPr/>
          </p:nvSpPr>
          <p:spPr>
            <a:xfrm>
              <a:off x="7379676" y="4766201"/>
              <a:ext cx="1137032" cy="371821"/>
            </a:xfrm>
            <a:prstGeom prst="rect">
              <a:avLst/>
            </a:prstGeom>
            <a:noFill/>
          </p:spPr>
          <p:txBody>
            <a:bodyPr wrap="square" rtlCol="0">
              <a:spAutoFit/>
            </a:bodyPr>
            <a:lstStyle/>
            <a:p>
              <a:r>
                <a:rPr lang="zh-CN" altLang="en-US" sz="1200" dirty="0"/>
                <a:t>育人服务</a:t>
              </a:r>
            </a:p>
          </p:txBody>
        </p:sp>
        <p:sp>
          <p:nvSpPr>
            <p:cNvPr id="14" name="文本框 13"/>
            <p:cNvSpPr txBox="1"/>
            <p:nvPr/>
          </p:nvSpPr>
          <p:spPr>
            <a:xfrm>
              <a:off x="4673340" y="4776028"/>
              <a:ext cx="1137032" cy="371821"/>
            </a:xfrm>
            <a:prstGeom prst="rect">
              <a:avLst/>
            </a:prstGeom>
            <a:noFill/>
          </p:spPr>
          <p:txBody>
            <a:bodyPr wrap="square" rtlCol="0">
              <a:spAutoFit/>
            </a:bodyPr>
            <a:lstStyle/>
            <a:p>
              <a:r>
                <a:rPr lang="zh-CN" altLang="en-US" sz="1200" dirty="0"/>
                <a:t>文献服务</a:t>
              </a:r>
            </a:p>
          </p:txBody>
        </p:sp>
      </p:grpSp>
      <p:grpSp>
        <p:nvGrpSpPr>
          <p:cNvPr id="15" name="组合 14"/>
          <p:cNvGrpSpPr/>
          <p:nvPr/>
        </p:nvGrpSpPr>
        <p:grpSpPr>
          <a:xfrm>
            <a:off x="4809664" y="936595"/>
            <a:ext cx="3938800" cy="930466"/>
            <a:chOff x="3348541" y="1912131"/>
            <a:chExt cx="5828967" cy="1054367"/>
          </a:xfrm>
        </p:grpSpPr>
        <p:sp>
          <p:nvSpPr>
            <p:cNvPr id="16" name="矩形 15"/>
            <p:cNvSpPr/>
            <p:nvPr/>
          </p:nvSpPr>
          <p:spPr>
            <a:xfrm>
              <a:off x="3348541" y="1912131"/>
              <a:ext cx="5775792" cy="101687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7" name="Freeform 31"/>
            <p:cNvSpPr>
              <a:spLocks noEditPoints="1"/>
            </p:cNvSpPr>
            <p:nvPr/>
          </p:nvSpPr>
          <p:spPr bwMode="auto">
            <a:xfrm>
              <a:off x="3506704" y="2051055"/>
              <a:ext cx="721765" cy="718353"/>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8" name="Freeform 32"/>
            <p:cNvSpPr>
              <a:spLocks/>
            </p:cNvSpPr>
            <p:nvPr/>
          </p:nvSpPr>
          <p:spPr bwMode="auto">
            <a:xfrm>
              <a:off x="4735876" y="2240806"/>
              <a:ext cx="646627" cy="367857"/>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19" name="Freeform 31"/>
            <p:cNvSpPr>
              <a:spLocks noEditPoints="1"/>
            </p:cNvSpPr>
            <p:nvPr/>
          </p:nvSpPr>
          <p:spPr bwMode="auto">
            <a:xfrm>
              <a:off x="5887766" y="2011803"/>
              <a:ext cx="721765" cy="718353"/>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0" name="Freeform 31"/>
            <p:cNvSpPr>
              <a:spLocks noEditPoints="1"/>
            </p:cNvSpPr>
            <p:nvPr/>
          </p:nvSpPr>
          <p:spPr bwMode="auto">
            <a:xfrm>
              <a:off x="8297581" y="1977728"/>
              <a:ext cx="721765" cy="718353"/>
            </a:xfrm>
            <a:custGeom>
              <a:avLst/>
              <a:gdLst>
                <a:gd name="T0" fmla="*/ 153 w 310"/>
                <a:gd name="T1" fmla="*/ 1 h 404"/>
                <a:gd name="T2" fmla="*/ 84 w 310"/>
                <a:gd name="T3" fmla="*/ 76 h 404"/>
                <a:gd name="T4" fmla="*/ 156 w 310"/>
                <a:gd name="T5" fmla="*/ 165 h 404"/>
                <a:gd name="T6" fmla="*/ 225 w 310"/>
                <a:gd name="T7" fmla="*/ 73 h 404"/>
                <a:gd name="T8" fmla="*/ 153 w 310"/>
                <a:gd name="T9" fmla="*/ 1 h 404"/>
                <a:gd name="T10" fmla="*/ 155 w 310"/>
                <a:gd name="T11" fmla="*/ 261 h 404"/>
                <a:gd name="T12" fmla="*/ 201 w 310"/>
                <a:gd name="T13" fmla="*/ 195 h 404"/>
                <a:gd name="T14" fmla="*/ 213 w 310"/>
                <a:gd name="T15" fmla="*/ 190 h 404"/>
                <a:gd name="T16" fmla="*/ 263 w 310"/>
                <a:gd name="T17" fmla="*/ 199 h 404"/>
                <a:gd name="T18" fmla="*/ 293 w 310"/>
                <a:gd name="T19" fmla="*/ 225 h 404"/>
                <a:gd name="T20" fmla="*/ 304 w 310"/>
                <a:gd name="T21" fmla="*/ 385 h 404"/>
                <a:gd name="T22" fmla="*/ 282 w 310"/>
                <a:gd name="T23" fmla="*/ 404 h 404"/>
                <a:gd name="T24" fmla="*/ 27 w 310"/>
                <a:gd name="T25" fmla="*/ 404 h 404"/>
                <a:gd name="T26" fmla="*/ 5 w 310"/>
                <a:gd name="T27" fmla="*/ 385 h 404"/>
                <a:gd name="T28" fmla="*/ 16 w 310"/>
                <a:gd name="T29" fmla="*/ 225 h 404"/>
                <a:gd name="T30" fmla="*/ 46 w 310"/>
                <a:gd name="T31" fmla="*/ 199 h 404"/>
                <a:gd name="T32" fmla="*/ 96 w 310"/>
                <a:gd name="T33" fmla="*/ 190 h 404"/>
                <a:gd name="T34" fmla="*/ 108 w 310"/>
                <a:gd name="T35" fmla="*/ 195 h 404"/>
                <a:gd name="T36" fmla="*/ 155 w 310"/>
                <a:gd name="T37" fmla="*/ 26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0" h="404">
                  <a:moveTo>
                    <a:pt x="153" y="1"/>
                  </a:moveTo>
                  <a:cubicBezTo>
                    <a:pt x="114" y="1"/>
                    <a:pt x="83" y="35"/>
                    <a:pt x="84" y="76"/>
                  </a:cubicBezTo>
                  <a:cubicBezTo>
                    <a:pt x="85" y="117"/>
                    <a:pt x="117" y="166"/>
                    <a:pt x="156" y="165"/>
                  </a:cubicBezTo>
                  <a:cubicBezTo>
                    <a:pt x="195" y="164"/>
                    <a:pt x="226" y="114"/>
                    <a:pt x="225" y="73"/>
                  </a:cubicBezTo>
                  <a:cubicBezTo>
                    <a:pt x="224" y="32"/>
                    <a:pt x="192" y="0"/>
                    <a:pt x="153" y="1"/>
                  </a:cubicBezTo>
                  <a:close/>
                  <a:moveTo>
                    <a:pt x="155" y="261"/>
                  </a:moveTo>
                  <a:cubicBezTo>
                    <a:pt x="201" y="195"/>
                    <a:pt x="201" y="195"/>
                    <a:pt x="201" y="195"/>
                  </a:cubicBezTo>
                  <a:cubicBezTo>
                    <a:pt x="204" y="191"/>
                    <a:pt x="209" y="189"/>
                    <a:pt x="213" y="190"/>
                  </a:cubicBezTo>
                  <a:cubicBezTo>
                    <a:pt x="263" y="199"/>
                    <a:pt x="263" y="199"/>
                    <a:pt x="263" y="199"/>
                  </a:cubicBezTo>
                  <a:cubicBezTo>
                    <a:pt x="281" y="202"/>
                    <a:pt x="291" y="216"/>
                    <a:pt x="293" y="225"/>
                  </a:cubicBezTo>
                  <a:cubicBezTo>
                    <a:pt x="304" y="309"/>
                    <a:pt x="310" y="336"/>
                    <a:pt x="304" y="385"/>
                  </a:cubicBezTo>
                  <a:cubicBezTo>
                    <a:pt x="303" y="396"/>
                    <a:pt x="294" y="404"/>
                    <a:pt x="282" y="404"/>
                  </a:cubicBezTo>
                  <a:cubicBezTo>
                    <a:pt x="27" y="404"/>
                    <a:pt x="27" y="404"/>
                    <a:pt x="27" y="404"/>
                  </a:cubicBezTo>
                  <a:cubicBezTo>
                    <a:pt x="15" y="404"/>
                    <a:pt x="6" y="396"/>
                    <a:pt x="5" y="385"/>
                  </a:cubicBezTo>
                  <a:cubicBezTo>
                    <a:pt x="0" y="336"/>
                    <a:pt x="5" y="309"/>
                    <a:pt x="16" y="225"/>
                  </a:cubicBezTo>
                  <a:cubicBezTo>
                    <a:pt x="18" y="216"/>
                    <a:pt x="28" y="202"/>
                    <a:pt x="46" y="199"/>
                  </a:cubicBezTo>
                  <a:cubicBezTo>
                    <a:pt x="96" y="190"/>
                    <a:pt x="96" y="190"/>
                    <a:pt x="96" y="190"/>
                  </a:cubicBezTo>
                  <a:cubicBezTo>
                    <a:pt x="100" y="189"/>
                    <a:pt x="105" y="191"/>
                    <a:pt x="108" y="195"/>
                  </a:cubicBezTo>
                  <a:cubicBezTo>
                    <a:pt x="155" y="261"/>
                    <a:pt x="155" y="261"/>
                    <a:pt x="155" y="261"/>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1" name="Freeform 32"/>
            <p:cNvSpPr>
              <a:spLocks/>
            </p:cNvSpPr>
            <p:nvPr/>
          </p:nvSpPr>
          <p:spPr bwMode="auto">
            <a:xfrm>
              <a:off x="7147286" y="2214722"/>
              <a:ext cx="646627" cy="367857"/>
            </a:xfrm>
            <a:custGeom>
              <a:avLst/>
              <a:gdLst>
                <a:gd name="T0" fmla="*/ 85 w 209"/>
                <a:gd name="T1" fmla="*/ 19 h 179"/>
                <a:gd name="T2" fmla="*/ 104 w 209"/>
                <a:gd name="T3" fmla="*/ 0 h 179"/>
                <a:gd name="T4" fmla="*/ 124 w 209"/>
                <a:gd name="T5" fmla="*/ 19 h 179"/>
                <a:gd name="T6" fmla="*/ 124 w 209"/>
                <a:gd name="T7" fmla="*/ 98 h 179"/>
                <a:gd name="T8" fmla="*/ 197 w 209"/>
                <a:gd name="T9" fmla="*/ 141 h 179"/>
                <a:gd name="T10" fmla="*/ 204 w 209"/>
                <a:gd name="T11" fmla="*/ 167 h 179"/>
                <a:gd name="T12" fmla="*/ 178 w 209"/>
                <a:gd name="T13" fmla="*/ 174 h 179"/>
                <a:gd name="T14" fmla="*/ 104 w 209"/>
                <a:gd name="T15" fmla="*/ 131 h 179"/>
                <a:gd name="T16" fmla="*/ 31 w 209"/>
                <a:gd name="T17" fmla="*/ 174 h 179"/>
                <a:gd name="T18" fmla="*/ 5 w 209"/>
                <a:gd name="T19" fmla="*/ 167 h 179"/>
                <a:gd name="T20" fmla="*/ 12 w 209"/>
                <a:gd name="T21" fmla="*/ 141 h 179"/>
                <a:gd name="T22" fmla="*/ 85 w 209"/>
                <a:gd name="T23" fmla="*/ 98 h 179"/>
                <a:gd name="T24" fmla="*/ 85 w 209"/>
                <a:gd name="T25" fmla="*/ 19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9" h="179">
                  <a:moveTo>
                    <a:pt x="85" y="19"/>
                  </a:moveTo>
                  <a:cubicBezTo>
                    <a:pt x="85" y="8"/>
                    <a:pt x="94" y="0"/>
                    <a:pt x="104" y="0"/>
                  </a:cubicBezTo>
                  <a:cubicBezTo>
                    <a:pt x="115" y="0"/>
                    <a:pt x="124" y="8"/>
                    <a:pt x="124" y="19"/>
                  </a:cubicBezTo>
                  <a:cubicBezTo>
                    <a:pt x="124" y="98"/>
                    <a:pt x="124" y="98"/>
                    <a:pt x="124" y="98"/>
                  </a:cubicBezTo>
                  <a:cubicBezTo>
                    <a:pt x="197" y="141"/>
                    <a:pt x="197" y="141"/>
                    <a:pt x="197" y="141"/>
                  </a:cubicBezTo>
                  <a:cubicBezTo>
                    <a:pt x="206" y="146"/>
                    <a:pt x="209" y="158"/>
                    <a:pt x="204" y="167"/>
                  </a:cubicBezTo>
                  <a:cubicBezTo>
                    <a:pt x="198" y="176"/>
                    <a:pt x="187" y="179"/>
                    <a:pt x="178" y="174"/>
                  </a:cubicBezTo>
                  <a:cubicBezTo>
                    <a:pt x="104" y="131"/>
                    <a:pt x="104" y="131"/>
                    <a:pt x="104" y="131"/>
                  </a:cubicBezTo>
                  <a:cubicBezTo>
                    <a:pt x="31" y="174"/>
                    <a:pt x="31" y="174"/>
                    <a:pt x="31" y="174"/>
                  </a:cubicBezTo>
                  <a:cubicBezTo>
                    <a:pt x="22" y="179"/>
                    <a:pt x="11" y="176"/>
                    <a:pt x="5" y="167"/>
                  </a:cubicBezTo>
                  <a:cubicBezTo>
                    <a:pt x="0" y="158"/>
                    <a:pt x="3" y="146"/>
                    <a:pt x="12" y="141"/>
                  </a:cubicBezTo>
                  <a:cubicBezTo>
                    <a:pt x="85" y="98"/>
                    <a:pt x="85" y="98"/>
                    <a:pt x="85" y="98"/>
                  </a:cubicBezTo>
                  <a:cubicBezTo>
                    <a:pt x="85" y="19"/>
                    <a:pt x="85" y="19"/>
                    <a:pt x="85" y="19"/>
                  </a:cubicBezTo>
                  <a:close/>
                </a:path>
              </a:pathLst>
            </a:custGeom>
            <a:solidFill>
              <a:srgbClr val="0070C0"/>
            </a:solidFill>
            <a:ln>
              <a:noFill/>
            </a:ln>
            <a:extLst/>
          </p:spPr>
          <p:txBody>
            <a:bodyPr vert="horz" wrap="square" lIns="68580" tIns="34290" rIns="68580" bIns="34290" numCol="1" anchor="t" anchorCtr="0" compatLnSpc="1">
              <a:prstTxWarp prst="textNoShape">
                <a:avLst/>
              </a:prstTxWarp>
            </a:bodyPr>
            <a:lstStyle/>
            <a:p>
              <a:endParaRPr lang="zh-CN" altLang="en-US" sz="1350">
                <a:solidFill>
                  <a:prstClr val="black"/>
                </a:solidFill>
              </a:endParaRPr>
            </a:p>
          </p:txBody>
        </p:sp>
        <p:sp>
          <p:nvSpPr>
            <p:cNvPr id="22" name="文本框 21"/>
            <p:cNvSpPr txBox="1"/>
            <p:nvPr/>
          </p:nvSpPr>
          <p:spPr>
            <a:xfrm>
              <a:off x="3534565" y="2652614"/>
              <a:ext cx="851500" cy="313884"/>
            </a:xfrm>
            <a:prstGeom prst="rect">
              <a:avLst/>
            </a:prstGeom>
            <a:noFill/>
          </p:spPr>
          <p:txBody>
            <a:bodyPr wrap="square" rtlCol="0">
              <a:spAutoFit/>
            </a:bodyPr>
            <a:lstStyle/>
            <a:p>
              <a:r>
                <a:rPr lang="zh-CN" altLang="en-US" sz="1200" b="1" dirty="0">
                  <a:solidFill>
                    <a:srgbClr val="FF0000"/>
                  </a:solidFill>
                </a:rPr>
                <a:t>教师</a:t>
              </a:r>
            </a:p>
          </p:txBody>
        </p:sp>
        <p:sp>
          <p:nvSpPr>
            <p:cNvPr id="23" name="文本框 22"/>
            <p:cNvSpPr txBox="1"/>
            <p:nvPr/>
          </p:nvSpPr>
          <p:spPr>
            <a:xfrm>
              <a:off x="5914968" y="2631228"/>
              <a:ext cx="963440" cy="313884"/>
            </a:xfrm>
            <a:prstGeom prst="rect">
              <a:avLst/>
            </a:prstGeom>
            <a:noFill/>
          </p:spPr>
          <p:txBody>
            <a:bodyPr wrap="square" rtlCol="0">
              <a:spAutoFit/>
            </a:bodyPr>
            <a:lstStyle/>
            <a:p>
              <a:r>
                <a:rPr lang="zh-CN" altLang="en-US" sz="1200" b="1" dirty="0">
                  <a:solidFill>
                    <a:srgbClr val="FF0000"/>
                  </a:solidFill>
                </a:rPr>
                <a:t>学生</a:t>
              </a:r>
            </a:p>
          </p:txBody>
        </p:sp>
        <p:sp>
          <p:nvSpPr>
            <p:cNvPr id="24" name="文本框 23"/>
            <p:cNvSpPr txBox="1"/>
            <p:nvPr/>
          </p:nvSpPr>
          <p:spPr>
            <a:xfrm>
              <a:off x="8336855" y="2620982"/>
              <a:ext cx="840653" cy="313884"/>
            </a:xfrm>
            <a:prstGeom prst="rect">
              <a:avLst/>
            </a:prstGeom>
            <a:noFill/>
          </p:spPr>
          <p:txBody>
            <a:bodyPr wrap="square" rtlCol="0">
              <a:spAutoFit/>
            </a:bodyPr>
            <a:lstStyle/>
            <a:p>
              <a:r>
                <a:rPr lang="zh-CN" altLang="en-US" sz="1200" b="1" dirty="0">
                  <a:solidFill>
                    <a:srgbClr val="FF0000"/>
                  </a:solidFill>
                </a:rPr>
                <a:t>职工</a:t>
              </a:r>
            </a:p>
          </p:txBody>
        </p:sp>
      </p:grpSp>
      <p:sp>
        <p:nvSpPr>
          <p:cNvPr id="27" name="文本框 26"/>
          <p:cNvSpPr txBox="1"/>
          <p:nvPr/>
        </p:nvSpPr>
        <p:spPr>
          <a:xfrm>
            <a:off x="3917704" y="1162734"/>
            <a:ext cx="1239374" cy="507831"/>
          </a:xfrm>
          <a:prstGeom prst="rect">
            <a:avLst/>
          </a:prstGeom>
          <a:noFill/>
        </p:spPr>
        <p:txBody>
          <a:bodyPr wrap="square" rtlCol="0">
            <a:spAutoFit/>
          </a:bodyPr>
          <a:lstStyle/>
          <a:p>
            <a:r>
              <a:rPr lang="zh-CN" altLang="en-US" sz="1350" b="1" dirty="0">
                <a:solidFill>
                  <a:schemeClr val="tx2"/>
                </a:solidFill>
                <a:ea typeface="微软雅黑" panose="020B0503020204020204" pitchFamily="34" charset="-122"/>
              </a:rPr>
              <a:t>服务对象</a:t>
            </a:r>
            <a:endParaRPr lang="en-US" altLang="zh-CN" sz="1350" b="1" dirty="0">
              <a:solidFill>
                <a:schemeClr val="tx2"/>
              </a:solidFill>
              <a:ea typeface="微软雅黑" panose="020B0503020204020204" pitchFamily="34" charset="-122"/>
            </a:endParaRPr>
          </a:p>
          <a:p>
            <a:r>
              <a:rPr lang="zh-CN" altLang="en-US" sz="1350" b="1" dirty="0">
                <a:solidFill>
                  <a:srgbClr val="C00000"/>
                </a:solidFill>
                <a:ea typeface="微软雅黑" panose="020B0503020204020204" pitchFamily="34" charset="-122"/>
              </a:rPr>
              <a:t>精准定位</a:t>
            </a:r>
          </a:p>
        </p:txBody>
      </p:sp>
      <p:sp>
        <p:nvSpPr>
          <p:cNvPr id="28" name="文本框 27"/>
          <p:cNvSpPr txBox="1"/>
          <p:nvPr/>
        </p:nvSpPr>
        <p:spPr>
          <a:xfrm>
            <a:off x="3857879" y="3129778"/>
            <a:ext cx="1239374" cy="507831"/>
          </a:xfrm>
          <a:prstGeom prst="rect">
            <a:avLst/>
          </a:prstGeom>
          <a:noFill/>
        </p:spPr>
        <p:txBody>
          <a:bodyPr wrap="square" rtlCol="0">
            <a:spAutoFit/>
          </a:bodyPr>
          <a:lstStyle/>
          <a:p>
            <a:r>
              <a:rPr lang="zh-CN" altLang="en-US" sz="1350" b="1" dirty="0">
                <a:solidFill>
                  <a:schemeClr val="tx2"/>
                </a:solidFill>
                <a:ea typeface="微软雅黑" panose="020B0503020204020204" pitchFamily="34" charset="-122"/>
              </a:rPr>
              <a:t>服务内容</a:t>
            </a:r>
            <a:endParaRPr lang="en-US" altLang="zh-CN" sz="1350" b="1" dirty="0">
              <a:solidFill>
                <a:schemeClr val="tx2"/>
              </a:solidFill>
              <a:ea typeface="微软雅黑" panose="020B0503020204020204" pitchFamily="34" charset="-122"/>
            </a:endParaRPr>
          </a:p>
          <a:p>
            <a:r>
              <a:rPr lang="zh-CN" altLang="en-US" sz="1350" b="1" dirty="0">
                <a:solidFill>
                  <a:srgbClr val="C00000"/>
                </a:solidFill>
                <a:ea typeface="微软雅黑" panose="020B0503020204020204" pitchFamily="34" charset="-122"/>
              </a:rPr>
              <a:t>精准提供</a:t>
            </a:r>
          </a:p>
        </p:txBody>
      </p:sp>
      <p:cxnSp>
        <p:nvCxnSpPr>
          <p:cNvPr id="29" name="直接连接符 28"/>
          <p:cNvCxnSpPr/>
          <p:nvPr/>
        </p:nvCxnSpPr>
        <p:spPr>
          <a:xfrm flipV="1">
            <a:off x="986826" y="827100"/>
            <a:ext cx="7662104" cy="0"/>
          </a:xfrm>
          <a:prstGeom prst="line">
            <a:avLst/>
          </a:prstGeom>
          <a:ln w="28575">
            <a:solidFill>
              <a:schemeClr val="accent1"/>
            </a:solidFill>
          </a:ln>
        </p:spPr>
        <p:style>
          <a:lnRef idx="1">
            <a:schemeClr val="accent2"/>
          </a:lnRef>
          <a:fillRef idx="0">
            <a:schemeClr val="accent2"/>
          </a:fillRef>
          <a:effectRef idx="0">
            <a:schemeClr val="accent2"/>
          </a:effectRef>
          <a:fontRef idx="minor">
            <a:schemeClr val="tx1"/>
          </a:fontRef>
        </p:style>
      </p:cxnSp>
      <p:sp>
        <p:nvSpPr>
          <p:cNvPr id="32" name="流程图: 联系 33"/>
          <p:cNvSpPr/>
          <p:nvPr/>
        </p:nvSpPr>
        <p:spPr>
          <a:xfrm>
            <a:off x="1281604" y="979979"/>
            <a:ext cx="1552640" cy="998985"/>
          </a:xfrm>
          <a:prstGeom prst="flowChartConnector">
            <a:avLst/>
          </a:prstGeom>
          <a:solidFill>
            <a:srgbClr val="C55A1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595">
              <a:defRPr/>
            </a:pPr>
            <a:r>
              <a:rPr lang="zh-CN" altLang="en-US" sz="1500" b="1" spc="270"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精准服务</a:t>
            </a:r>
          </a:p>
        </p:txBody>
      </p:sp>
      <p:sp>
        <p:nvSpPr>
          <p:cNvPr id="33" name="文本框 32"/>
          <p:cNvSpPr txBox="1"/>
          <p:nvPr/>
        </p:nvSpPr>
        <p:spPr>
          <a:xfrm>
            <a:off x="3890267" y="4080937"/>
            <a:ext cx="1239374" cy="507831"/>
          </a:xfrm>
          <a:prstGeom prst="rect">
            <a:avLst/>
          </a:prstGeom>
          <a:noFill/>
        </p:spPr>
        <p:txBody>
          <a:bodyPr wrap="square" rtlCol="0">
            <a:spAutoFit/>
          </a:bodyPr>
          <a:lstStyle/>
          <a:p>
            <a:r>
              <a:rPr lang="zh-CN" altLang="en-US" sz="1350" b="1" dirty="0">
                <a:solidFill>
                  <a:schemeClr val="tx2"/>
                </a:solidFill>
                <a:ea typeface="微软雅黑" panose="020B0503020204020204" pitchFamily="34" charset="-122"/>
              </a:rPr>
              <a:t>服务模式</a:t>
            </a:r>
            <a:endParaRPr lang="en-US" altLang="zh-CN" sz="1350" b="1" dirty="0">
              <a:solidFill>
                <a:schemeClr val="tx2"/>
              </a:solidFill>
              <a:ea typeface="微软雅黑" panose="020B0503020204020204" pitchFamily="34" charset="-122"/>
            </a:endParaRPr>
          </a:p>
          <a:p>
            <a:r>
              <a:rPr lang="zh-CN" altLang="en-US" sz="1350" b="1" dirty="0">
                <a:solidFill>
                  <a:srgbClr val="C00000"/>
                </a:solidFill>
                <a:ea typeface="微软雅黑" panose="020B0503020204020204" pitchFamily="34" charset="-122"/>
              </a:rPr>
              <a:t>融合有效</a:t>
            </a:r>
          </a:p>
        </p:txBody>
      </p:sp>
      <p:grpSp>
        <p:nvGrpSpPr>
          <p:cNvPr id="47" name="组合 46"/>
          <p:cNvGrpSpPr/>
          <p:nvPr/>
        </p:nvGrpSpPr>
        <p:grpSpPr>
          <a:xfrm>
            <a:off x="4817877" y="4028915"/>
            <a:ext cx="3886744" cy="604694"/>
            <a:chOff x="6210786" y="5394631"/>
            <a:chExt cx="5182325" cy="806259"/>
          </a:xfrm>
        </p:grpSpPr>
        <p:grpSp>
          <p:nvGrpSpPr>
            <p:cNvPr id="46" name="组合 45"/>
            <p:cNvGrpSpPr/>
            <p:nvPr/>
          </p:nvGrpSpPr>
          <p:grpSpPr>
            <a:xfrm>
              <a:off x="6210786" y="5394631"/>
              <a:ext cx="5182325" cy="806259"/>
              <a:chOff x="6243983" y="5556696"/>
              <a:chExt cx="5182325" cy="806259"/>
            </a:xfrm>
          </p:grpSpPr>
          <p:sp>
            <p:nvSpPr>
              <p:cNvPr id="34" name="矩形 33"/>
              <p:cNvSpPr/>
              <p:nvPr/>
            </p:nvSpPr>
            <p:spPr>
              <a:xfrm>
                <a:off x="6243983" y="5556696"/>
                <a:ext cx="5182325" cy="80625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5" name="文本框 48"/>
              <p:cNvSpPr txBox="1"/>
              <p:nvPr/>
            </p:nvSpPr>
            <p:spPr>
              <a:xfrm>
                <a:off x="6393106" y="5715969"/>
                <a:ext cx="1137623" cy="399939"/>
              </a:xfrm>
              <a:prstGeom prst="rect">
                <a:avLst/>
              </a:prstGeom>
              <a:solidFill>
                <a:srgbClr val="C55A11"/>
              </a:solidFill>
              <a:ln>
                <a:noFill/>
              </a:ln>
            </p:spPr>
            <p:txBody>
              <a:bodyPr vert="horz" wrap="square">
                <a:spAutoFit/>
              </a:bodyPr>
              <a:lstStyle/>
              <a:p>
                <a:pPr defTabSz="685595">
                  <a:defRPr/>
                </a:pPr>
                <a:r>
                  <a:rPr kumimoji="1" lang="zh-CN" altLang="en-US" sz="1200" b="1" spc="54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个性化</a:t>
                </a:r>
                <a:r>
                  <a:rPr kumimoji="1" lang="zh-CN" altLang="en-US" sz="1349" b="1" spc="54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1349"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文本框 48"/>
              <p:cNvSpPr txBox="1"/>
              <p:nvPr/>
            </p:nvSpPr>
            <p:spPr>
              <a:xfrm>
                <a:off x="7715824" y="5733120"/>
                <a:ext cx="1196645" cy="399939"/>
              </a:xfrm>
              <a:prstGeom prst="rect">
                <a:avLst/>
              </a:prstGeom>
              <a:solidFill>
                <a:srgbClr val="C55A11"/>
              </a:solidFill>
              <a:ln>
                <a:noFill/>
              </a:ln>
            </p:spPr>
            <p:txBody>
              <a:bodyPr vert="horz" wrap="square">
                <a:spAutoFit/>
              </a:bodyPr>
              <a:lstStyle/>
              <a:p>
                <a:pPr defTabSz="685595">
                  <a:defRPr/>
                </a:pPr>
                <a:r>
                  <a:rPr kumimoji="1" lang="zh-CN" altLang="en-US" sz="1200"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专业化</a:t>
                </a:r>
                <a:r>
                  <a:rPr kumimoji="1" lang="zh-CN" altLang="en-US" sz="1349"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p>
            </p:txBody>
          </p:sp>
        </p:grpSp>
        <p:sp>
          <p:nvSpPr>
            <p:cNvPr id="37" name="文本框 48"/>
            <p:cNvSpPr txBox="1"/>
            <p:nvPr/>
          </p:nvSpPr>
          <p:spPr>
            <a:xfrm>
              <a:off x="8951896" y="5564263"/>
              <a:ext cx="1148307" cy="399939"/>
            </a:xfrm>
            <a:prstGeom prst="rect">
              <a:avLst/>
            </a:prstGeom>
            <a:solidFill>
              <a:srgbClr val="C55A11"/>
            </a:solidFill>
            <a:ln>
              <a:noFill/>
            </a:ln>
          </p:spPr>
          <p:txBody>
            <a:bodyPr vert="horz" wrap="square">
              <a:spAutoFit/>
            </a:bodyPr>
            <a:lstStyle/>
            <a:p>
              <a:pPr defTabSz="685595">
                <a:defRPr/>
              </a:pPr>
              <a:r>
                <a:rPr kumimoji="1" lang="zh-CN" altLang="en-US" sz="1200" b="1" spc="54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高效式</a:t>
              </a:r>
              <a:r>
                <a:rPr kumimoji="1" lang="zh-CN" altLang="en-US" sz="1349" b="1" spc="540" dirty="0" smtClean="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1" lang="zh-CN" altLang="en-US" sz="1349"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8" name="矩形 37"/>
          <p:cNvSpPr/>
          <p:nvPr/>
        </p:nvSpPr>
        <p:spPr>
          <a:xfrm>
            <a:off x="496366" y="2063835"/>
            <a:ext cx="3132626" cy="923330"/>
          </a:xfrm>
          <a:prstGeom prst="rect">
            <a:avLst/>
          </a:prstGeom>
          <a:noFill/>
          <a:ln w="25400">
            <a:solidFill>
              <a:schemeClr val="accent1"/>
            </a:solidFill>
            <a:prstDash val="dash"/>
          </a:ln>
        </p:spPr>
        <p:txBody>
          <a:bodyPr wrap="square">
            <a:spAutoFit/>
          </a:bodyPr>
          <a:lstStyle/>
          <a:p>
            <a:pPr marL="214313" indent="-214313">
              <a:lnSpc>
                <a:spcPct val="15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精准服务是指图书馆在普适服务基础上面向用户个性化需求而建立的以用户问题为导向的服务模式（过程）。</a:t>
            </a:r>
            <a:endParaRPr lang="en-US" altLang="zh-CN" sz="1200" dirty="0">
              <a:solidFill>
                <a:srgbClr val="0070C0"/>
              </a:solidFill>
              <a:latin typeface="微软雅黑" pitchFamily="34" charset="-122"/>
              <a:ea typeface="微软雅黑" pitchFamily="34" charset="-122"/>
            </a:endParaRPr>
          </a:p>
        </p:txBody>
      </p:sp>
      <p:sp>
        <p:nvSpPr>
          <p:cNvPr id="3" name="矩形 2"/>
          <p:cNvSpPr/>
          <p:nvPr/>
        </p:nvSpPr>
        <p:spPr>
          <a:xfrm>
            <a:off x="367870" y="4666232"/>
            <a:ext cx="7358066" cy="369332"/>
          </a:xfrm>
          <a:prstGeom prst="rect">
            <a:avLst/>
          </a:prstGeom>
        </p:spPr>
        <p:txBody>
          <a:bodyPr wrap="square">
            <a:spAutoFit/>
          </a:bodyPr>
          <a:lstStyle/>
          <a:p>
            <a:r>
              <a:rPr lang="en-US" altLang="zh-CN" sz="900" dirty="0"/>
              <a:t>[1]</a:t>
            </a:r>
            <a:r>
              <a:rPr lang="zh-CN" altLang="en-US" sz="900" dirty="0"/>
              <a:t>牛勇</a:t>
            </a:r>
            <a:r>
              <a:rPr lang="en-US" altLang="zh-CN" sz="900" dirty="0"/>
              <a:t>.</a:t>
            </a:r>
            <a:r>
              <a:rPr lang="zh-CN" altLang="en-US" sz="900" dirty="0"/>
              <a:t>图书馆精准服务研究</a:t>
            </a:r>
            <a:r>
              <a:rPr lang="en-US" altLang="zh-CN" sz="900" dirty="0"/>
              <a:t>[J].</a:t>
            </a:r>
            <a:r>
              <a:rPr lang="zh-CN" altLang="en-US" sz="900" dirty="0"/>
              <a:t>图书馆学研究</a:t>
            </a:r>
            <a:r>
              <a:rPr lang="en-US" altLang="zh-CN" sz="900" dirty="0"/>
              <a:t>,2016(5):50-52</a:t>
            </a:r>
          </a:p>
          <a:p>
            <a:r>
              <a:rPr lang="en-US" altLang="zh-CN" sz="900" dirty="0"/>
              <a:t>[2]</a:t>
            </a:r>
            <a:r>
              <a:rPr lang="zh-CN" altLang="en-US" sz="900" dirty="0"/>
              <a:t>唐斌</a:t>
            </a:r>
            <a:r>
              <a:rPr lang="en-US" altLang="zh-CN" sz="900" dirty="0"/>
              <a:t>.</a:t>
            </a:r>
            <a:r>
              <a:rPr lang="zh-CN" altLang="en-US" sz="900" dirty="0"/>
              <a:t>图书馆精准服务</a:t>
            </a:r>
            <a:r>
              <a:rPr lang="en-US" altLang="zh-CN" sz="900" dirty="0"/>
              <a:t>:</a:t>
            </a:r>
            <a:r>
              <a:rPr lang="zh-CN" altLang="en-US" sz="900" dirty="0"/>
              <a:t>内涵、机制与应用</a:t>
            </a:r>
            <a:r>
              <a:rPr lang="en-US" altLang="zh-CN" sz="900" dirty="0"/>
              <a:t>[J].</a:t>
            </a:r>
            <a:r>
              <a:rPr lang="zh-CN" altLang="en-US" sz="900" dirty="0"/>
              <a:t>图书馆工作与研究</a:t>
            </a:r>
            <a:r>
              <a:rPr lang="en-US" altLang="zh-CN" sz="900" dirty="0"/>
              <a:t>,2017(05):9-13.</a:t>
            </a:r>
          </a:p>
        </p:txBody>
      </p:sp>
      <p:sp>
        <p:nvSpPr>
          <p:cNvPr id="39" name="文本框 38"/>
          <p:cNvSpPr txBox="1"/>
          <p:nvPr/>
        </p:nvSpPr>
        <p:spPr>
          <a:xfrm>
            <a:off x="3895130" y="2068408"/>
            <a:ext cx="1239374" cy="507831"/>
          </a:xfrm>
          <a:prstGeom prst="rect">
            <a:avLst/>
          </a:prstGeom>
          <a:noFill/>
        </p:spPr>
        <p:txBody>
          <a:bodyPr wrap="square" rtlCol="0">
            <a:spAutoFit/>
          </a:bodyPr>
          <a:lstStyle/>
          <a:p>
            <a:r>
              <a:rPr lang="zh-CN" altLang="en-US" sz="1350" b="1" dirty="0">
                <a:solidFill>
                  <a:schemeClr val="tx2"/>
                </a:solidFill>
                <a:ea typeface="微软雅黑" panose="020B0503020204020204" pitchFamily="34" charset="-122"/>
              </a:rPr>
              <a:t>服务需求</a:t>
            </a:r>
            <a:endParaRPr lang="en-US" altLang="zh-CN" sz="1350" b="1" dirty="0">
              <a:solidFill>
                <a:schemeClr val="tx2"/>
              </a:solidFill>
              <a:ea typeface="微软雅黑" panose="020B0503020204020204" pitchFamily="34" charset="-122"/>
            </a:endParaRPr>
          </a:p>
          <a:p>
            <a:r>
              <a:rPr lang="zh-CN" altLang="en-US" sz="1350" b="1" dirty="0">
                <a:solidFill>
                  <a:srgbClr val="C00000"/>
                </a:solidFill>
                <a:ea typeface="微软雅黑" panose="020B0503020204020204" pitchFamily="34" charset="-122"/>
              </a:rPr>
              <a:t>精准识别</a:t>
            </a:r>
          </a:p>
        </p:txBody>
      </p:sp>
      <p:grpSp>
        <p:nvGrpSpPr>
          <p:cNvPr id="31" name="组合 30"/>
          <p:cNvGrpSpPr/>
          <p:nvPr/>
        </p:nvGrpSpPr>
        <p:grpSpPr>
          <a:xfrm>
            <a:off x="5339981" y="1925875"/>
            <a:ext cx="2821415" cy="799981"/>
            <a:chOff x="7179991" y="2704473"/>
            <a:chExt cx="3761886" cy="1066641"/>
          </a:xfrm>
        </p:grpSpPr>
        <p:sp>
          <p:nvSpPr>
            <p:cNvPr id="41" name="椭圆 40"/>
            <p:cNvSpPr/>
            <p:nvPr/>
          </p:nvSpPr>
          <p:spPr>
            <a:xfrm>
              <a:off x="7179991" y="2704473"/>
              <a:ext cx="3761886" cy="1066641"/>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zh-CN" altLang="en-US" sz="1350"/>
            </a:p>
          </p:txBody>
        </p:sp>
        <p:sp>
          <p:nvSpPr>
            <p:cNvPr id="42" name="椭圆 41"/>
            <p:cNvSpPr/>
            <p:nvPr/>
          </p:nvSpPr>
          <p:spPr>
            <a:xfrm>
              <a:off x="7706165" y="2944599"/>
              <a:ext cx="1639366" cy="619028"/>
            </a:xfrm>
            <a:prstGeom prst="ellipse">
              <a:avLst/>
            </a:prstGeom>
            <a:solidFill>
              <a:schemeClr val="accent1">
                <a:lumMod val="20000"/>
                <a:lumOff val="80000"/>
              </a:schemeClr>
            </a:solid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zh-CN" altLang="en-US" sz="1350"/>
            </a:p>
          </p:txBody>
        </p:sp>
        <p:sp>
          <p:nvSpPr>
            <p:cNvPr id="43" name="椭圆 42"/>
            <p:cNvSpPr/>
            <p:nvPr/>
          </p:nvSpPr>
          <p:spPr>
            <a:xfrm>
              <a:off x="8758258" y="2935366"/>
              <a:ext cx="1654639" cy="63749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0" rIns="68580" bIns="34290" numCol="1" spcCol="0" rtlCol="0" fromWordArt="0" anchor="ctr" anchorCtr="0" forceAA="0" compatLnSpc="1">
              <a:prstTxWarp prst="textNoShape">
                <a:avLst/>
              </a:prstTxWarp>
              <a:noAutofit/>
            </a:bodyPr>
            <a:lstStyle/>
            <a:p>
              <a:endParaRPr lang="zh-CN" altLang="en-US" sz="1350"/>
            </a:p>
          </p:txBody>
        </p:sp>
        <p:sp>
          <p:nvSpPr>
            <p:cNvPr id="25" name="文本框 24"/>
            <p:cNvSpPr txBox="1"/>
            <p:nvPr/>
          </p:nvSpPr>
          <p:spPr>
            <a:xfrm>
              <a:off x="7859908" y="3115778"/>
              <a:ext cx="1062866" cy="369332"/>
            </a:xfrm>
            <a:prstGeom prst="rect">
              <a:avLst/>
            </a:prstGeom>
            <a:noFill/>
          </p:spPr>
          <p:txBody>
            <a:bodyPr wrap="square" rtlCol="0">
              <a:spAutoFit/>
            </a:bodyPr>
            <a:lstStyle/>
            <a:p>
              <a:r>
                <a:rPr lang="zh-CN" altLang="en-US" sz="1200" dirty="0"/>
                <a:t>显性需求</a:t>
              </a:r>
            </a:p>
          </p:txBody>
        </p:sp>
        <p:sp>
          <p:nvSpPr>
            <p:cNvPr id="44" name="文本框 43"/>
            <p:cNvSpPr txBox="1"/>
            <p:nvPr/>
          </p:nvSpPr>
          <p:spPr>
            <a:xfrm>
              <a:off x="9336743" y="3093274"/>
              <a:ext cx="1062866" cy="369332"/>
            </a:xfrm>
            <a:prstGeom prst="rect">
              <a:avLst/>
            </a:prstGeom>
            <a:noFill/>
          </p:spPr>
          <p:txBody>
            <a:bodyPr wrap="square" rtlCol="0">
              <a:spAutoFit/>
            </a:bodyPr>
            <a:lstStyle/>
            <a:p>
              <a:r>
                <a:rPr lang="zh-CN" altLang="en-US" sz="1200" dirty="0"/>
                <a:t>隐性需求</a:t>
              </a:r>
            </a:p>
          </p:txBody>
        </p:sp>
      </p:grpSp>
      <p:sp>
        <p:nvSpPr>
          <p:cNvPr id="48" name="矩形 47"/>
          <p:cNvSpPr/>
          <p:nvPr/>
        </p:nvSpPr>
        <p:spPr>
          <a:xfrm>
            <a:off x="496366" y="3180145"/>
            <a:ext cx="3132626" cy="1089529"/>
          </a:xfrm>
          <a:prstGeom prst="rect">
            <a:avLst/>
          </a:prstGeom>
          <a:noFill/>
          <a:ln w="25400">
            <a:solidFill>
              <a:schemeClr val="accent1"/>
            </a:solidFill>
            <a:prstDash val="dash"/>
          </a:ln>
        </p:spPr>
        <p:txBody>
          <a:bodyPr wrap="square">
            <a:spAutoFit/>
          </a:bodyPr>
          <a:lstStyle/>
          <a:p>
            <a:pPr marL="214313" indent="-214313">
              <a:lnSpc>
                <a:spcPct val="150000"/>
              </a:lnSpc>
              <a:buFont typeface="Wingdings" panose="05000000000000000000" pitchFamily="2" charset="2"/>
              <a:buChar char="Ø"/>
            </a:pPr>
            <a:r>
              <a:rPr lang="zh-CN" altLang="en-US" sz="1200" dirty="0">
                <a:solidFill>
                  <a:srgbClr val="0070C0"/>
                </a:solidFill>
                <a:latin typeface="微软雅黑" pitchFamily="34" charset="-122"/>
                <a:ea typeface="微软雅黑" pitchFamily="34" charset="-122"/>
              </a:rPr>
              <a:t>特征：</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用户个性化需求为核心</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准确的数据分析为基础</a:t>
            </a:r>
            <a:endParaRPr lang="en-US" altLang="zh-CN" sz="1200" dirty="0">
              <a:solidFill>
                <a:srgbClr val="0070C0"/>
              </a:solidFill>
              <a:latin typeface="微软雅黑" pitchFamily="34" charset="-122"/>
              <a:ea typeface="微软雅黑" pitchFamily="34" charset="-122"/>
            </a:endParaRPr>
          </a:p>
          <a:p>
            <a:pPr marL="557213" lvl="1" indent="-214313">
              <a:lnSpc>
                <a:spcPct val="130000"/>
              </a:lnSpc>
              <a:buFont typeface="Arial" panose="020B0604020202020204" pitchFamily="34" charset="0"/>
              <a:buChar char="•"/>
            </a:pPr>
            <a:r>
              <a:rPr lang="zh-CN" altLang="en-US" sz="1200" dirty="0">
                <a:solidFill>
                  <a:srgbClr val="0070C0"/>
                </a:solidFill>
                <a:latin typeface="微软雅黑" pitchFamily="34" charset="-122"/>
                <a:ea typeface="微软雅黑" pitchFamily="34" charset="-122"/>
              </a:rPr>
              <a:t>提供个性化服务为目标</a:t>
            </a:r>
            <a:endParaRPr lang="en-US" altLang="zh-CN" sz="1200" dirty="0">
              <a:solidFill>
                <a:srgbClr val="0070C0"/>
              </a:solidFill>
              <a:latin typeface="微软雅黑" pitchFamily="34" charset="-122"/>
              <a:ea typeface="微软雅黑" pitchFamily="34" charset="-122"/>
            </a:endParaRPr>
          </a:p>
        </p:txBody>
      </p:sp>
      <p:sp>
        <p:nvSpPr>
          <p:cNvPr id="49" name="文本框 48"/>
          <p:cNvSpPr txBox="1"/>
          <p:nvPr/>
        </p:nvSpPr>
        <p:spPr>
          <a:xfrm>
            <a:off x="7786107" y="4148370"/>
            <a:ext cx="867347" cy="299954"/>
          </a:xfrm>
          <a:prstGeom prst="rect">
            <a:avLst/>
          </a:prstGeom>
          <a:solidFill>
            <a:srgbClr val="C55A11"/>
          </a:solidFill>
          <a:ln>
            <a:noFill/>
          </a:ln>
        </p:spPr>
        <p:txBody>
          <a:bodyPr vert="horz" wrap="square">
            <a:spAutoFit/>
          </a:bodyPr>
          <a:lstStyle/>
          <a:p>
            <a:pPr defTabSz="685595">
              <a:defRPr/>
            </a:pPr>
            <a:r>
              <a:rPr kumimoji="1" lang="zh-CN" altLang="en-US" sz="1200"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多途径</a:t>
            </a:r>
            <a:r>
              <a:rPr kumimoji="1" lang="zh-CN" altLang="en-US" sz="1349" b="1" spc="540" dirty="0">
                <a:solidFill>
                  <a:srgbClr val="FFFFFF"/>
                </a:solidFill>
                <a:latin typeface="微软雅黑" panose="020B0503020204020204" pitchFamily="34" charset="-122"/>
                <a:ea typeface="微软雅黑" panose="020B0503020204020204" pitchFamily="34" charset="-122"/>
                <a:cs typeface="微软雅黑" panose="020B0503020204020204" pitchFamily="34" charset="-122"/>
              </a:rPr>
              <a:t> </a:t>
            </a:r>
          </a:p>
        </p:txBody>
      </p:sp>
      <p:pic>
        <p:nvPicPr>
          <p:cNvPr id="50" name="Picture 2" descr="C:\Users\Administrator\Desktop\14-16信息化建设\馆徽最终稿无留白.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4451" y="34850"/>
            <a:ext cx="848303" cy="833027"/>
          </a:xfrm>
          <a:prstGeom prst="rect">
            <a:avLst/>
          </a:prstGeom>
          <a:noFill/>
          <a:extLst>
            <a:ext uri="{909E8E84-426E-40DD-AFC4-6F175D3DCCD1}">
              <a14:hiddenFill xmlns:a14="http://schemas.microsoft.com/office/drawing/2010/main">
                <a:solidFill>
                  <a:srgbClr val="FFFFFF"/>
                </a:solidFill>
              </a14:hiddenFill>
            </a:ext>
          </a:extLst>
        </p:spPr>
      </p:pic>
      <p:sp>
        <p:nvSpPr>
          <p:cNvPr id="51" name="TextBox 12"/>
          <p:cNvSpPr txBox="1">
            <a:spLocks noChangeArrowheads="1"/>
          </p:cNvSpPr>
          <p:nvPr/>
        </p:nvSpPr>
        <p:spPr bwMode="auto">
          <a:xfrm>
            <a:off x="1299459" y="245574"/>
            <a:ext cx="3023905" cy="392415"/>
          </a:xfrm>
          <a:prstGeom prst="rect">
            <a:avLst/>
          </a:prstGeom>
          <a:noFill/>
          <a:ln>
            <a:noFill/>
          </a:ln>
          <a:extLst/>
        </p:spPr>
        <p:txBody>
          <a:bodyPr wrap="none" lIns="68580" tIns="34290" rIns="68580" bIns="3429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2100" b="1" spc="150" dirty="0" smtClean="0">
                <a:solidFill>
                  <a:schemeClr val="accent4"/>
                </a:solidFill>
                <a:latin typeface="微软雅黑" pitchFamily="34" charset="-122"/>
                <a:ea typeface="微软雅黑" pitchFamily="34" charset="-122"/>
                <a:sym typeface="+mn-ea"/>
              </a:rPr>
              <a:t>关键词：精准知识服务</a:t>
            </a:r>
            <a:endParaRPr lang="zh-CN" altLang="en-US" sz="2100" b="1" dirty="0" smtClean="0">
              <a:solidFill>
                <a:schemeClr val="accent4"/>
              </a:solidFill>
              <a:latin typeface="微软雅黑" pitchFamily="34" charset="-122"/>
              <a:ea typeface="微软雅黑" pitchFamily="34" charset="-122"/>
            </a:endParaRPr>
          </a:p>
        </p:txBody>
      </p:sp>
    </p:spTree>
    <p:extLst>
      <p:ext uri="{BB962C8B-B14F-4D97-AF65-F5344CB8AC3E}">
        <p14:creationId xmlns:p14="http://schemas.microsoft.com/office/powerpoint/2010/main" val="4056903539"/>
      </p:ext>
    </p:extLst>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D1C2D433-F107-4188-B4C6-D46D663B08E0"/>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PRESENTATION_TITLE" val="微粒体总结"/>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7"/>
</p:tagLst>
</file>

<file path=ppt/tags/tag1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5"/>
</p:tagLst>
</file>

<file path=ppt/tags/tag1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6"/>
</p:tagLst>
</file>

<file path=ppt/tags/tag1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27154056"/>
  <p:tag name="MH_LIBRARY" val="GRAPHIC"/>
</p:tagLst>
</file>

<file path=ppt/tags/tag23.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203101803"/>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04112100"/>
  <p:tag name="MH_LIBRARY" val="GRAPHIC"/>
  <p:tag name="MH_TYPE" val="Text"/>
  <p:tag name="MH_ORDER" val="1"/>
</p:tagLst>
</file>

<file path=ppt/theme/theme1.xml><?xml version="1.0" encoding="utf-8"?>
<a:theme xmlns:a="http://schemas.openxmlformats.org/drawingml/2006/main" name="第一PPT，www.1ppt.com">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kv3jvsqy">
      <a:majorFont>
        <a:latin typeface="FZZhengHeiS-R-GB"/>
        <a:ea typeface="FZHei-B01S"/>
        <a:cs typeface=""/>
      </a:majorFont>
      <a:minorFont>
        <a:latin typeface="FZZhengHeiS-R-GB"/>
        <a:ea typeface="FZHei-B01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1276</TotalTime>
  <Words>6541</Words>
  <Application>Microsoft Office PowerPoint</Application>
  <PresentationFormat>自定义</PresentationFormat>
  <Paragraphs>879</Paragraphs>
  <Slides>53</Slides>
  <Notes>33</Notes>
  <HiddenSlides>0</HiddenSlides>
  <MMClips>0</MMClips>
  <ScaleCrop>false</ScaleCrop>
  <HeadingPairs>
    <vt:vector size="8" baseType="variant">
      <vt:variant>
        <vt:lpstr>已用的字体</vt:lpstr>
      </vt:variant>
      <vt:variant>
        <vt:i4>19</vt:i4>
      </vt:variant>
      <vt:variant>
        <vt:lpstr>主题</vt:lpstr>
      </vt:variant>
      <vt:variant>
        <vt:i4>1</vt:i4>
      </vt:variant>
      <vt:variant>
        <vt:lpstr>嵌入 OLE 服务器</vt:lpstr>
      </vt:variant>
      <vt:variant>
        <vt:i4>1</vt:i4>
      </vt:variant>
      <vt:variant>
        <vt:lpstr>幻灯片标题</vt:lpstr>
      </vt:variant>
      <vt:variant>
        <vt:i4>53</vt:i4>
      </vt:variant>
    </vt:vector>
  </HeadingPairs>
  <TitlesOfParts>
    <vt:vector size="74" baseType="lpstr">
      <vt:lpstr>FZHei-B01S</vt:lpstr>
      <vt:lpstr>FZZhengHeiS-R-GB</vt:lpstr>
      <vt:lpstr>Gill Sans</vt:lpstr>
      <vt:lpstr>굴림</vt:lpstr>
      <vt:lpstr>KaiTi</vt:lpstr>
      <vt:lpstr>Roboto condensed</vt:lpstr>
      <vt:lpstr>STHeiti Light</vt:lpstr>
      <vt:lpstr>黑体</vt:lpstr>
      <vt:lpstr>华文细黑</vt:lpstr>
      <vt:lpstr>华文新魏</vt:lpstr>
      <vt:lpstr>宋体</vt:lpstr>
      <vt:lpstr>Microsoft YaHei</vt:lpstr>
      <vt:lpstr>Microsoft YaHei</vt:lpstr>
      <vt:lpstr>Arial</vt:lpstr>
      <vt:lpstr>Calibri</vt:lpstr>
      <vt:lpstr>Cambria Math</vt:lpstr>
      <vt:lpstr>Impact</vt:lpstr>
      <vt:lpstr>Times New Roman</vt:lpstr>
      <vt:lpstr>Wingdings</vt:lpstr>
      <vt:lpstr>第一PPT，www.1ppt.com</vt:lpstr>
      <vt:lpstr>Equation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工作总结计划</dc:title>
  <dc:creator>第一PPT</dc:creator>
  <cp:keywords>www.1ppt.com</cp:keywords>
  <dc:description>www.1ppt.com</dc:description>
  <cp:lastModifiedBy>李泰峰</cp:lastModifiedBy>
  <cp:revision>281</cp:revision>
  <dcterms:created xsi:type="dcterms:W3CDTF">2017-04-06T01:11:23Z</dcterms:created>
  <dcterms:modified xsi:type="dcterms:W3CDTF">2019-12-25T07:15:36Z</dcterms:modified>
</cp:coreProperties>
</file>