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2"/>
  </p:notesMasterIdLst>
  <p:sldIdLst>
    <p:sldId id="256" r:id="rId2"/>
    <p:sldId id="1686" r:id="rId3"/>
    <p:sldId id="1766" r:id="rId4"/>
    <p:sldId id="1687" r:id="rId5"/>
    <p:sldId id="1767" r:id="rId6"/>
    <p:sldId id="266" r:id="rId7"/>
    <p:sldId id="1768" r:id="rId8"/>
    <p:sldId id="267" r:id="rId9"/>
    <p:sldId id="1693" r:id="rId10"/>
    <p:sldId id="1771" r:id="rId11"/>
    <p:sldId id="1696" r:id="rId12"/>
    <p:sldId id="1785" r:id="rId13"/>
    <p:sldId id="1772" r:id="rId14"/>
    <p:sldId id="1782" r:id="rId15"/>
    <p:sldId id="1783" r:id="rId16"/>
    <p:sldId id="1784" r:id="rId17"/>
    <p:sldId id="1770" r:id="rId18"/>
    <p:sldId id="1773" r:id="rId19"/>
    <p:sldId id="1701" r:id="rId20"/>
    <p:sldId id="1697" r:id="rId21"/>
    <p:sldId id="1764" r:id="rId22"/>
    <p:sldId id="1777" r:id="rId23"/>
    <p:sldId id="1779" r:id="rId24"/>
    <p:sldId id="1775" r:id="rId25"/>
    <p:sldId id="1699" r:id="rId26"/>
    <p:sldId id="287" r:id="rId27"/>
    <p:sldId id="1698" r:id="rId28"/>
    <p:sldId id="1780" r:id="rId29"/>
    <p:sldId id="1781" r:id="rId30"/>
    <p:sldId id="261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43308"/>
    <a:srgbClr val="FFB535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85976" autoAdjust="0"/>
  </p:normalViewPr>
  <p:slideViewPr>
    <p:cSldViewPr snapToGrid="0">
      <p:cViewPr varScale="1">
        <p:scale>
          <a:sx n="81" d="100"/>
          <a:sy n="81" d="100"/>
        </p:scale>
        <p:origin x="648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52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同上一张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44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接上页，</a:t>
            </a:r>
            <a:r>
              <a:rPr kumimoji="1" lang="en-US" altLang="zh-CN" dirty="0"/>
              <a:t>5</a:t>
            </a:r>
            <a:r>
              <a:rPr kumimoji="1" lang="zh-CN" altLang="en-US" dirty="0"/>
              <a:t>大亮点中有</a:t>
            </a:r>
            <a:r>
              <a:rPr kumimoji="1" lang="en-US" altLang="zh-CN" dirty="0"/>
              <a:t>4</a:t>
            </a:r>
            <a:r>
              <a:rPr kumimoji="1" lang="zh-CN" altLang="en-US" dirty="0"/>
              <a:t>大是超星 的独特优势（只有超星能做）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215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同上一张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同上一张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竞品分析：</a:t>
            </a:r>
            <a:r>
              <a:rPr kumimoji="1" lang="en-US" altLang="zh-CN" dirty="0"/>
              <a:t>4</a:t>
            </a:r>
            <a:r>
              <a:rPr kumimoji="1" lang="zh-CN" altLang="en-US" dirty="0"/>
              <a:t>个竞品分别列出，可以用下一张的模版。</a:t>
            </a:r>
            <a:endParaRPr kumimoji="1" lang="en-US" altLang="zh-CN" dirty="0"/>
          </a:p>
          <a:p>
            <a:r>
              <a:rPr kumimoji="1" lang="zh-CN" altLang="en-US" dirty="0"/>
              <a:t>字体排版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到此结束，以下几张模版可参考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到此结束，以下几张模版可参考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6474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到此结束，以下几张模版可参考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2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各位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图书馆采购图书，形成馆藏，一般是</a:t>
            </a:r>
            <a:r>
              <a:rPr kumimoji="1" lang="en-US" altLang="zh-CN" dirty="0"/>
              <a:t>2</a:t>
            </a:r>
            <a:r>
              <a:rPr kumimoji="1" lang="zh-CN" altLang="en-US" dirty="0"/>
              <a:t>种方式，一年可能有几次机会，去书商举行的书展进行现场采购。但是更多的情况，是通过招标的方式。符合招标文件要求的书商中标，称为中标商，中标商提供书目给本馆，本馆勾选，返回给中标商供货。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传统系统的采书模块。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3</a:t>
            </a:r>
            <a:r>
              <a:rPr kumimoji="1" lang="zh-CN" altLang="en-US" dirty="0"/>
              <a:t>个配图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接上页，</a:t>
            </a:r>
            <a:r>
              <a:rPr kumimoji="1" lang="en-US" altLang="zh-CN" dirty="0"/>
              <a:t>5</a:t>
            </a:r>
            <a:r>
              <a:rPr kumimoji="1" lang="zh-CN" altLang="en-US" dirty="0"/>
              <a:t>大亮点中有</a:t>
            </a:r>
            <a:r>
              <a:rPr kumimoji="1" lang="en-US" altLang="zh-CN" dirty="0"/>
              <a:t>4</a:t>
            </a:r>
            <a:r>
              <a:rPr kumimoji="1" lang="zh-CN" altLang="en-US" dirty="0"/>
              <a:t>大是超星的独特优势（只有超星能做）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5</a:t>
            </a:r>
            <a:r>
              <a:rPr kumimoji="1" lang="zh-CN" altLang="en-US" dirty="0"/>
              <a:t>个书目来源，排版，图文体现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接上页，</a:t>
            </a:r>
            <a:r>
              <a:rPr kumimoji="1" lang="en-US" altLang="zh-CN" dirty="0"/>
              <a:t>5</a:t>
            </a:r>
            <a:r>
              <a:rPr kumimoji="1" lang="zh-CN" altLang="en-US" dirty="0"/>
              <a:t>大亮点中有</a:t>
            </a:r>
            <a:r>
              <a:rPr kumimoji="1" lang="en-US" altLang="zh-CN" dirty="0"/>
              <a:t>4</a:t>
            </a:r>
            <a:r>
              <a:rPr kumimoji="1" lang="zh-CN" altLang="en-US" dirty="0"/>
              <a:t>大是超星的独特优势（只有超星能做）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29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同上一张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图片占位符 47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560457" cy="3243555"/>
          </a:xfrm>
          <a:custGeom>
            <a:avLst/>
            <a:gdLst>
              <a:gd name="connsiteX0" fmla="*/ 0 w 6560457"/>
              <a:gd name="connsiteY0" fmla="*/ 0 h 3243555"/>
              <a:gd name="connsiteX1" fmla="*/ 6560457 w 6560457"/>
              <a:gd name="connsiteY1" fmla="*/ 0 h 3243555"/>
              <a:gd name="connsiteX2" fmla="*/ 3547349 w 6560457"/>
              <a:gd name="connsiteY2" fmla="*/ 3033541 h 3243555"/>
              <a:gd name="connsiteX3" fmla="*/ 2519622 w 6560457"/>
              <a:gd name="connsiteY3" fmla="*/ 3033541 h 3243555"/>
              <a:gd name="connsiteX4" fmla="*/ 42783 w 6560457"/>
              <a:gd name="connsiteY4" fmla="*/ 539905 h 3243555"/>
              <a:gd name="connsiteX5" fmla="*/ 0 w 6560457"/>
              <a:gd name="connsiteY5" fmla="*/ 496833 h 324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60457" h="3243555">
                <a:moveTo>
                  <a:pt x="0" y="0"/>
                </a:moveTo>
                <a:lnTo>
                  <a:pt x="6560457" y="0"/>
                </a:lnTo>
                <a:cubicBezTo>
                  <a:pt x="3547349" y="3033541"/>
                  <a:pt x="3547349" y="3033541"/>
                  <a:pt x="3547349" y="3033541"/>
                </a:cubicBezTo>
                <a:cubicBezTo>
                  <a:pt x="3267060" y="3313560"/>
                  <a:pt x="2799911" y="3313560"/>
                  <a:pt x="2519622" y="3033541"/>
                </a:cubicBezTo>
                <a:cubicBezTo>
                  <a:pt x="1201387" y="1706367"/>
                  <a:pt x="459880" y="959831"/>
                  <a:pt x="42783" y="539905"/>
                </a:cubicBezTo>
                <a:lnTo>
                  <a:pt x="0" y="4968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Freeform 20"/>
          <p:cNvSpPr/>
          <p:nvPr userDrawn="1"/>
        </p:nvSpPr>
        <p:spPr bwMode="auto">
          <a:xfrm>
            <a:off x="6858652" y="6002210"/>
            <a:ext cx="1840093" cy="855790"/>
          </a:xfrm>
          <a:custGeom>
            <a:avLst/>
            <a:gdLst>
              <a:gd name="T0" fmla="*/ 0 w 303"/>
              <a:gd name="T1" fmla="*/ 141 h 141"/>
              <a:gd name="T2" fmla="*/ 130 w 303"/>
              <a:gd name="T3" fmla="*/ 12 h 141"/>
              <a:gd name="T4" fmla="*/ 173 w 303"/>
              <a:gd name="T5" fmla="*/ 12 h 141"/>
              <a:gd name="T6" fmla="*/ 303 w 303"/>
              <a:gd name="T7" fmla="*/ 141 h 141"/>
              <a:gd name="T8" fmla="*/ 0 w 303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141">
                <a:moveTo>
                  <a:pt x="0" y="141"/>
                </a:moveTo>
                <a:cubicBezTo>
                  <a:pt x="130" y="12"/>
                  <a:pt x="130" y="12"/>
                  <a:pt x="130" y="12"/>
                </a:cubicBezTo>
                <a:cubicBezTo>
                  <a:pt x="142" y="0"/>
                  <a:pt x="161" y="0"/>
                  <a:pt x="173" y="12"/>
                </a:cubicBezTo>
                <a:cubicBezTo>
                  <a:pt x="303" y="141"/>
                  <a:pt x="303" y="141"/>
                  <a:pt x="303" y="141"/>
                </a:cubicBezTo>
                <a:lnTo>
                  <a:pt x="0" y="14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任意多边形: 形状 40"/>
          <p:cNvSpPr/>
          <p:nvPr userDrawn="1"/>
        </p:nvSpPr>
        <p:spPr>
          <a:xfrm rot="2700000">
            <a:off x="-2559703" y="3281251"/>
            <a:ext cx="7718094" cy="4054774"/>
          </a:xfrm>
          <a:custGeom>
            <a:avLst/>
            <a:gdLst>
              <a:gd name="connsiteX0" fmla="*/ 0 w 7718094"/>
              <a:gd name="connsiteY0" fmla="*/ 5889 h 4054774"/>
              <a:gd name="connsiteX1" fmla="*/ 58406 w 7718094"/>
              <a:gd name="connsiteY1" fmla="*/ 1 h 4054774"/>
              <a:gd name="connsiteX2" fmla="*/ 7225995 w 7718094"/>
              <a:gd name="connsiteY2" fmla="*/ 0 h 4054774"/>
              <a:gd name="connsiteX3" fmla="*/ 7694887 w 7718094"/>
              <a:gd name="connsiteY3" fmla="*/ 310803 h 4054774"/>
              <a:gd name="connsiteX4" fmla="*/ 7718094 w 7718094"/>
              <a:gd name="connsiteY4" fmla="*/ 385565 h 4054774"/>
              <a:gd name="connsiteX5" fmla="*/ 4048885 w 7718094"/>
              <a:gd name="connsiteY5" fmla="*/ 4054774 h 405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8094" h="4054774">
                <a:moveTo>
                  <a:pt x="0" y="5889"/>
                </a:moveTo>
                <a:lnTo>
                  <a:pt x="58406" y="1"/>
                </a:lnTo>
                <a:lnTo>
                  <a:pt x="7225995" y="0"/>
                </a:lnTo>
                <a:cubicBezTo>
                  <a:pt x="7436781" y="1"/>
                  <a:pt x="7617634" y="128158"/>
                  <a:pt x="7694887" y="310803"/>
                </a:cubicBezTo>
                <a:lnTo>
                  <a:pt x="7718094" y="385565"/>
                </a:lnTo>
                <a:lnTo>
                  <a:pt x="4048885" y="4054774"/>
                </a:lnTo>
                <a:close/>
              </a:path>
            </a:pathLst>
          </a:custGeom>
          <a:solidFill>
            <a:srgbClr val="FFB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任意多边形: 形状 42"/>
          <p:cNvSpPr/>
          <p:nvPr userDrawn="1"/>
        </p:nvSpPr>
        <p:spPr>
          <a:xfrm rot="2700000">
            <a:off x="6848592" y="-430955"/>
            <a:ext cx="8036305" cy="4586009"/>
          </a:xfrm>
          <a:custGeom>
            <a:avLst/>
            <a:gdLst>
              <a:gd name="connsiteX0" fmla="*/ 3599344 w 8036305"/>
              <a:gd name="connsiteY0" fmla="*/ 0 h 4586009"/>
              <a:gd name="connsiteX1" fmla="*/ 8036305 w 8036305"/>
              <a:gd name="connsiteY1" fmla="*/ 4436961 h 4586009"/>
              <a:gd name="connsiteX2" fmla="*/ 7960992 w 8036305"/>
              <a:gd name="connsiteY2" fmla="*/ 4499099 h 4586009"/>
              <a:gd name="connsiteX3" fmla="*/ 7676471 w 8036305"/>
              <a:gd name="connsiteY3" fmla="*/ 4586009 h 4586009"/>
              <a:gd name="connsiteX4" fmla="*/ 508883 w 8036305"/>
              <a:gd name="connsiteY4" fmla="*/ 4586009 h 4586009"/>
              <a:gd name="connsiteX5" fmla="*/ 1 w 8036305"/>
              <a:gd name="connsiteY5" fmla="*/ 4077126 h 4586009"/>
              <a:gd name="connsiteX6" fmla="*/ 1 w 8036305"/>
              <a:gd name="connsiteY6" fmla="*/ 3599343 h 458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36305" h="4586009">
                <a:moveTo>
                  <a:pt x="3599344" y="0"/>
                </a:moveTo>
                <a:lnTo>
                  <a:pt x="8036305" y="4436961"/>
                </a:lnTo>
                <a:lnTo>
                  <a:pt x="7960992" y="4499099"/>
                </a:lnTo>
                <a:cubicBezTo>
                  <a:pt x="7879773" y="4553970"/>
                  <a:pt x="7781863" y="4586009"/>
                  <a:pt x="7676471" y="4586009"/>
                </a:cubicBezTo>
                <a:lnTo>
                  <a:pt x="508883" y="4586009"/>
                </a:lnTo>
                <a:cubicBezTo>
                  <a:pt x="227835" y="4586009"/>
                  <a:pt x="0" y="4358174"/>
                  <a:pt x="1" y="4077126"/>
                </a:cubicBezTo>
                <a:lnTo>
                  <a:pt x="1" y="3599343"/>
                </a:ln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1015040" y="2228394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9940365" y="4150721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2548966" y="3113072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2548966" y="2414481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2548966" y="4876380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2548966" y="5172651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2700000">
            <a:off x="433406" y="-1975008"/>
            <a:ext cx="3684469" cy="4609367"/>
          </a:xfrm>
          <a:custGeom>
            <a:avLst/>
            <a:gdLst>
              <a:gd name="connsiteX0" fmla="*/ 0 w 3684469"/>
              <a:gd name="connsiteY0" fmla="*/ 3680689 h 4609367"/>
              <a:gd name="connsiteX1" fmla="*/ 3680688 w 3684469"/>
              <a:gd name="connsiteY1" fmla="*/ 0 h 4609367"/>
              <a:gd name="connsiteX2" fmla="*/ 3684469 w 3684469"/>
              <a:gd name="connsiteY2" fmla="*/ 37506 h 4609367"/>
              <a:gd name="connsiteX3" fmla="*/ 3684469 w 3684469"/>
              <a:gd name="connsiteY3" fmla="*/ 3921500 h 4609367"/>
              <a:gd name="connsiteX4" fmla="*/ 2996602 w 3684469"/>
              <a:gd name="connsiteY4" fmla="*/ 4609367 h 4609367"/>
              <a:gd name="connsiteX5" fmla="*/ 928678 w 3684469"/>
              <a:gd name="connsiteY5" fmla="*/ 4609367 h 460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4469" h="4609367">
                <a:moveTo>
                  <a:pt x="0" y="3680689"/>
                </a:moveTo>
                <a:lnTo>
                  <a:pt x="3680688" y="0"/>
                </a:lnTo>
                <a:lnTo>
                  <a:pt x="3684469" y="37506"/>
                </a:lnTo>
                <a:lnTo>
                  <a:pt x="3684469" y="3921500"/>
                </a:lnTo>
                <a:cubicBezTo>
                  <a:pt x="3684469" y="4301398"/>
                  <a:pt x="3376500" y="4609367"/>
                  <a:pt x="2996602" y="4609367"/>
                </a:cubicBezTo>
                <a:lnTo>
                  <a:pt x="928678" y="460936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64757" y="2183045"/>
            <a:ext cx="1704522" cy="17045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161445" y="2277812"/>
            <a:ext cx="1526620" cy="15266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622098" y="2909082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2"/>
          <p:cNvSpPr>
            <a:spLocks noGrp="1"/>
          </p:cNvSpPr>
          <p:nvPr>
            <p:ph type="body" idx="1"/>
          </p:nvPr>
        </p:nvSpPr>
        <p:spPr>
          <a:xfrm>
            <a:off x="3623214" y="3804432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390621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58813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9488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90621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t>2019/10/9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8813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9488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图片占位符 68"/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4927057" cy="6866909"/>
          </a:xfrm>
          <a:custGeom>
            <a:avLst/>
            <a:gdLst>
              <a:gd name="connsiteX0" fmla="*/ 0 w 4927057"/>
              <a:gd name="connsiteY0" fmla="*/ 0 h 6866909"/>
              <a:gd name="connsiteX1" fmla="*/ 4547560 w 4927057"/>
              <a:gd name="connsiteY1" fmla="*/ 0 h 6866909"/>
              <a:gd name="connsiteX2" fmla="*/ 4816571 w 4927057"/>
              <a:gd name="connsiteY2" fmla="*/ 103308 h 6866909"/>
              <a:gd name="connsiteX3" fmla="*/ 4816571 w 4927057"/>
              <a:gd name="connsiteY3" fmla="*/ 613768 h 6866909"/>
              <a:gd name="connsiteX4" fmla="*/ 2331425 w 4927057"/>
              <a:gd name="connsiteY4" fmla="*/ 2971609 h 6866909"/>
              <a:gd name="connsiteX5" fmla="*/ 2331425 w 4927057"/>
              <a:gd name="connsiteY5" fmla="*/ 3475993 h 6866909"/>
              <a:gd name="connsiteX6" fmla="*/ 3843009 w 4927057"/>
              <a:gd name="connsiteY6" fmla="*/ 4916221 h 6866909"/>
              <a:gd name="connsiteX7" fmla="*/ 3843009 w 4927057"/>
              <a:gd name="connsiteY7" fmla="*/ 5420605 h 6866909"/>
              <a:gd name="connsiteX8" fmla="*/ 2433906 w 4927057"/>
              <a:gd name="connsiteY8" fmla="*/ 6763602 h 6866909"/>
              <a:gd name="connsiteX9" fmla="*/ 2164895 w 4927057"/>
              <a:gd name="connsiteY9" fmla="*/ 6866909 h 6866909"/>
              <a:gd name="connsiteX10" fmla="*/ 0 w 4927057"/>
              <a:gd name="connsiteY10" fmla="*/ 6866909 h 6866909"/>
              <a:gd name="connsiteX11" fmla="*/ 0 w 4927057"/>
              <a:gd name="connsiteY11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27057" h="6866909">
                <a:moveTo>
                  <a:pt x="0" y="0"/>
                </a:moveTo>
                <a:lnTo>
                  <a:pt x="4547560" y="0"/>
                </a:lnTo>
                <a:cubicBezTo>
                  <a:pt x="4650041" y="0"/>
                  <a:pt x="4746116" y="36462"/>
                  <a:pt x="4816571" y="103308"/>
                </a:cubicBezTo>
                <a:cubicBezTo>
                  <a:pt x="4963886" y="243077"/>
                  <a:pt x="4963886" y="473999"/>
                  <a:pt x="4816571" y="613768"/>
                </a:cubicBezTo>
                <a:cubicBezTo>
                  <a:pt x="4816571" y="613768"/>
                  <a:pt x="4816571" y="613768"/>
                  <a:pt x="2331425" y="2971609"/>
                </a:cubicBezTo>
                <a:cubicBezTo>
                  <a:pt x="2184110" y="3111379"/>
                  <a:pt x="2184110" y="3336224"/>
                  <a:pt x="2331425" y="3475993"/>
                </a:cubicBezTo>
                <a:cubicBezTo>
                  <a:pt x="2331425" y="3475993"/>
                  <a:pt x="2331425" y="3475993"/>
                  <a:pt x="3843009" y="4916221"/>
                </a:cubicBezTo>
                <a:cubicBezTo>
                  <a:pt x="3990324" y="5055990"/>
                  <a:pt x="3990324" y="5280836"/>
                  <a:pt x="3843009" y="5420605"/>
                </a:cubicBezTo>
                <a:cubicBezTo>
                  <a:pt x="3843009" y="5420605"/>
                  <a:pt x="3843009" y="5420605"/>
                  <a:pt x="2433906" y="6763602"/>
                </a:cubicBezTo>
                <a:cubicBezTo>
                  <a:pt x="2363450" y="6830448"/>
                  <a:pt x="2267375" y="6866909"/>
                  <a:pt x="2164895" y="6866909"/>
                </a:cubicBezTo>
                <a:cubicBezTo>
                  <a:pt x="2164895" y="6866909"/>
                  <a:pt x="2164895" y="6866909"/>
                  <a:pt x="0" y="6866909"/>
                </a:cubicBezTo>
                <a:cubicBezTo>
                  <a:pt x="0" y="6866909"/>
                  <a:pt x="0" y="6866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/>
          <p:cNvSpPr/>
          <p:nvPr userDrawn="1"/>
        </p:nvSpPr>
        <p:spPr bwMode="auto">
          <a:xfrm>
            <a:off x="0" y="-8909"/>
            <a:ext cx="146229" cy="6866909"/>
          </a:xfrm>
          <a:custGeom>
            <a:avLst/>
            <a:gdLst>
              <a:gd name="connsiteX0" fmla="*/ 0 w 146229"/>
              <a:gd name="connsiteY0" fmla="*/ 0 h 6866909"/>
              <a:gd name="connsiteX1" fmla="*/ 146229 w 146229"/>
              <a:gd name="connsiteY1" fmla="*/ 0 h 6866909"/>
              <a:gd name="connsiteX2" fmla="*/ 146229 w 146229"/>
              <a:gd name="connsiteY2" fmla="*/ 6866909 h 6866909"/>
              <a:gd name="connsiteX3" fmla="*/ 0 w 146229"/>
              <a:gd name="connsiteY3" fmla="*/ 6866909 h 6866909"/>
              <a:gd name="connsiteX4" fmla="*/ 0 w 146229"/>
              <a:gd name="connsiteY4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229" h="6866909">
                <a:moveTo>
                  <a:pt x="0" y="0"/>
                </a:moveTo>
                <a:lnTo>
                  <a:pt x="146229" y="0"/>
                </a:lnTo>
                <a:cubicBezTo>
                  <a:pt x="146229" y="6866909"/>
                  <a:pt x="146229" y="6866909"/>
                  <a:pt x="146229" y="6866909"/>
                </a:cubicBezTo>
                <a:lnTo>
                  <a:pt x="0" y="6866909"/>
                </a:lnTo>
                <a:cubicBezTo>
                  <a:pt x="0" y="6866909"/>
                  <a:pt x="0" y="6866909"/>
                  <a:pt x="0" y="0"/>
                </a:cubicBez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64"/>
          <p:cNvSpPr/>
          <p:nvPr userDrawn="1"/>
        </p:nvSpPr>
        <p:spPr bwMode="auto">
          <a:xfrm>
            <a:off x="2490525" y="0"/>
            <a:ext cx="2946441" cy="6866909"/>
          </a:xfrm>
          <a:custGeom>
            <a:avLst/>
            <a:gdLst>
              <a:gd name="connsiteX0" fmla="*/ 2253196 w 2946441"/>
              <a:gd name="connsiteY0" fmla="*/ 0 h 6866909"/>
              <a:gd name="connsiteX1" fmla="*/ 2592682 w 2946441"/>
              <a:gd name="connsiteY1" fmla="*/ 0 h 6866909"/>
              <a:gd name="connsiteX2" fmla="*/ 2841680 w 2946441"/>
              <a:gd name="connsiteY2" fmla="*/ 103307 h 6866909"/>
              <a:gd name="connsiteX3" fmla="*/ 2841680 w 2946441"/>
              <a:gd name="connsiteY3" fmla="*/ 613768 h 6866909"/>
              <a:gd name="connsiteX4" fmla="*/ 485308 w 2946441"/>
              <a:gd name="connsiteY4" fmla="*/ 2971609 h 6866909"/>
              <a:gd name="connsiteX5" fmla="*/ 485308 w 2946441"/>
              <a:gd name="connsiteY5" fmla="*/ 3475993 h 6866909"/>
              <a:gd name="connsiteX6" fmla="*/ 1924638 w 2946441"/>
              <a:gd name="connsiteY6" fmla="*/ 4916221 h 6866909"/>
              <a:gd name="connsiteX7" fmla="*/ 1924638 w 2946441"/>
              <a:gd name="connsiteY7" fmla="*/ 5420605 h 6866909"/>
              <a:gd name="connsiteX8" fmla="*/ 588551 w 2946441"/>
              <a:gd name="connsiteY8" fmla="*/ 6763602 h 6866909"/>
              <a:gd name="connsiteX9" fmla="*/ 333479 w 2946441"/>
              <a:gd name="connsiteY9" fmla="*/ 6866909 h 6866909"/>
              <a:gd name="connsiteX10" fmla="*/ 42616 w 2946441"/>
              <a:gd name="connsiteY10" fmla="*/ 6866909 h 6866909"/>
              <a:gd name="connsiteX11" fmla="*/ 0 w 2946441"/>
              <a:gd name="connsiteY11" fmla="*/ 6866909 h 6866909"/>
              <a:gd name="connsiteX12" fmla="*/ 255079 w 2946441"/>
              <a:gd name="connsiteY12" fmla="*/ 6763602 h 6866909"/>
              <a:gd name="connsiteX13" fmla="*/ 1591205 w 2946441"/>
              <a:gd name="connsiteY13" fmla="*/ 5420605 h 6866909"/>
              <a:gd name="connsiteX14" fmla="*/ 1591205 w 2946441"/>
              <a:gd name="connsiteY14" fmla="*/ 4916221 h 6866909"/>
              <a:gd name="connsiteX15" fmla="*/ 151833 w 2946441"/>
              <a:gd name="connsiteY15" fmla="*/ 3475993 h 6866909"/>
              <a:gd name="connsiteX16" fmla="*/ 151833 w 2946441"/>
              <a:gd name="connsiteY16" fmla="*/ 2971609 h 6866909"/>
              <a:gd name="connsiteX17" fmla="*/ 2508274 w 2946441"/>
              <a:gd name="connsiteY17" fmla="*/ 613768 h 6866909"/>
              <a:gd name="connsiteX18" fmla="*/ 2508274 w 2946441"/>
              <a:gd name="connsiteY18" fmla="*/ 103307 h 6866909"/>
              <a:gd name="connsiteX19" fmla="*/ 2253196 w 2946441"/>
              <a:gd name="connsiteY19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46441" h="6866909">
                <a:moveTo>
                  <a:pt x="2253196" y="0"/>
                </a:moveTo>
                <a:lnTo>
                  <a:pt x="2592682" y="0"/>
                </a:lnTo>
                <a:cubicBezTo>
                  <a:pt x="2683779" y="0"/>
                  <a:pt x="2774876" y="36461"/>
                  <a:pt x="2841680" y="103307"/>
                </a:cubicBezTo>
                <a:cubicBezTo>
                  <a:pt x="2981362" y="243076"/>
                  <a:pt x="2981362" y="473999"/>
                  <a:pt x="2841680" y="613768"/>
                </a:cubicBezTo>
                <a:cubicBezTo>
                  <a:pt x="2841680" y="613768"/>
                  <a:pt x="2841680" y="613768"/>
                  <a:pt x="485308" y="2971609"/>
                </a:cubicBezTo>
                <a:cubicBezTo>
                  <a:pt x="345626" y="3111378"/>
                  <a:pt x="345626" y="3336224"/>
                  <a:pt x="485308" y="3475993"/>
                </a:cubicBezTo>
                <a:cubicBezTo>
                  <a:pt x="485308" y="3475993"/>
                  <a:pt x="485308" y="3475993"/>
                  <a:pt x="1924638" y="4916221"/>
                </a:cubicBezTo>
                <a:cubicBezTo>
                  <a:pt x="2064320" y="5055990"/>
                  <a:pt x="2064320" y="5280836"/>
                  <a:pt x="1924638" y="5420605"/>
                </a:cubicBezTo>
                <a:cubicBezTo>
                  <a:pt x="1924638" y="5420605"/>
                  <a:pt x="1924638" y="5420605"/>
                  <a:pt x="588551" y="6763602"/>
                </a:cubicBezTo>
                <a:cubicBezTo>
                  <a:pt x="521746" y="6830448"/>
                  <a:pt x="430649" y="6866909"/>
                  <a:pt x="333479" y="6866909"/>
                </a:cubicBezTo>
                <a:cubicBezTo>
                  <a:pt x="333479" y="6866909"/>
                  <a:pt x="333479" y="6866909"/>
                  <a:pt x="42616" y="6866909"/>
                </a:cubicBezTo>
                <a:lnTo>
                  <a:pt x="0" y="6866909"/>
                </a:lnTo>
                <a:cubicBezTo>
                  <a:pt x="97173" y="6866909"/>
                  <a:pt x="188272" y="6830448"/>
                  <a:pt x="255079" y="6763602"/>
                </a:cubicBezTo>
                <a:cubicBezTo>
                  <a:pt x="1591205" y="5420605"/>
                  <a:pt x="1591205" y="5420605"/>
                  <a:pt x="1591205" y="5420605"/>
                </a:cubicBezTo>
                <a:cubicBezTo>
                  <a:pt x="1730891" y="5280836"/>
                  <a:pt x="1730891" y="5055990"/>
                  <a:pt x="1591205" y="4916221"/>
                </a:cubicBezTo>
                <a:cubicBezTo>
                  <a:pt x="151833" y="3475993"/>
                  <a:pt x="151833" y="3475993"/>
                  <a:pt x="151833" y="3475993"/>
                </a:cubicBezTo>
                <a:cubicBezTo>
                  <a:pt x="12147" y="3336224"/>
                  <a:pt x="12147" y="3111378"/>
                  <a:pt x="151833" y="2971609"/>
                </a:cubicBezTo>
                <a:cubicBezTo>
                  <a:pt x="2508274" y="613768"/>
                  <a:pt x="2508274" y="613768"/>
                  <a:pt x="2508274" y="613768"/>
                </a:cubicBezTo>
                <a:cubicBezTo>
                  <a:pt x="2647960" y="473999"/>
                  <a:pt x="2647960" y="243076"/>
                  <a:pt x="2508274" y="103307"/>
                </a:cubicBezTo>
                <a:cubicBezTo>
                  <a:pt x="2441468" y="36461"/>
                  <a:pt x="2350368" y="0"/>
                  <a:pt x="2253196" y="0"/>
                </a:cubicBez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9" name="Freeform 52"/>
          <p:cNvSpPr/>
          <p:nvPr userDrawn="1"/>
        </p:nvSpPr>
        <p:spPr bwMode="auto">
          <a:xfrm>
            <a:off x="3497795" y="6004160"/>
            <a:ext cx="1836635" cy="862751"/>
          </a:xfrm>
          <a:custGeom>
            <a:avLst/>
            <a:gdLst>
              <a:gd name="T0" fmla="*/ 302 w 302"/>
              <a:gd name="T1" fmla="*/ 142 h 142"/>
              <a:gd name="T2" fmla="*/ 173 w 302"/>
              <a:gd name="T3" fmla="*/ 12 h 142"/>
              <a:gd name="T4" fmla="*/ 129 w 302"/>
              <a:gd name="T5" fmla="*/ 12 h 142"/>
              <a:gd name="T6" fmla="*/ 0 w 302"/>
              <a:gd name="T7" fmla="*/ 142 h 142"/>
              <a:gd name="T8" fmla="*/ 302 w 302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" h="142">
                <a:moveTo>
                  <a:pt x="302" y="142"/>
                </a:moveTo>
                <a:cubicBezTo>
                  <a:pt x="173" y="12"/>
                  <a:pt x="173" y="12"/>
                  <a:pt x="173" y="12"/>
                </a:cubicBezTo>
                <a:cubicBezTo>
                  <a:pt x="161" y="0"/>
                  <a:pt x="142" y="0"/>
                  <a:pt x="129" y="12"/>
                </a:cubicBezTo>
                <a:cubicBezTo>
                  <a:pt x="0" y="142"/>
                  <a:pt x="0" y="142"/>
                  <a:pt x="0" y="142"/>
                </a:cubicBezTo>
                <a:lnTo>
                  <a:pt x="302" y="14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1"/>
          <p:cNvSpPr/>
          <p:nvPr userDrawn="1"/>
        </p:nvSpPr>
        <p:spPr bwMode="auto">
          <a:xfrm>
            <a:off x="8940801" y="-1"/>
            <a:ext cx="1121717" cy="521688"/>
          </a:xfrm>
          <a:custGeom>
            <a:avLst/>
            <a:gdLst>
              <a:gd name="T0" fmla="*/ 0 w 303"/>
              <a:gd name="T1" fmla="*/ 0 h 141"/>
              <a:gd name="T2" fmla="*/ 130 w 303"/>
              <a:gd name="T3" fmla="*/ 129 h 141"/>
              <a:gd name="T4" fmla="*/ 173 w 303"/>
              <a:gd name="T5" fmla="*/ 129 h 141"/>
              <a:gd name="T6" fmla="*/ 303 w 303"/>
              <a:gd name="T7" fmla="*/ 0 h 141"/>
              <a:gd name="T8" fmla="*/ 0 w 303"/>
              <a:gd name="T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141">
                <a:moveTo>
                  <a:pt x="0" y="0"/>
                </a:moveTo>
                <a:cubicBezTo>
                  <a:pt x="130" y="129"/>
                  <a:pt x="130" y="129"/>
                  <a:pt x="130" y="129"/>
                </a:cubicBezTo>
                <a:cubicBezTo>
                  <a:pt x="142" y="141"/>
                  <a:pt x="161" y="141"/>
                  <a:pt x="173" y="129"/>
                </a:cubicBezTo>
                <a:cubicBezTo>
                  <a:pt x="303" y="0"/>
                  <a:pt x="303" y="0"/>
                  <a:pt x="30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3"/>
          <p:cNvSpPr/>
          <p:nvPr userDrawn="1"/>
        </p:nvSpPr>
        <p:spPr bwMode="auto">
          <a:xfrm>
            <a:off x="9417976" y="-1"/>
            <a:ext cx="2774025" cy="3876157"/>
          </a:xfrm>
          <a:custGeom>
            <a:avLst/>
            <a:gdLst>
              <a:gd name="T0" fmla="*/ 23 w 750"/>
              <a:gd name="T1" fmla="*/ 237 h 1048"/>
              <a:gd name="T2" fmla="*/ 243 w 750"/>
              <a:gd name="T3" fmla="*/ 17 h 1048"/>
              <a:gd name="T4" fmla="*/ 285 w 750"/>
              <a:gd name="T5" fmla="*/ 0 h 1048"/>
              <a:gd name="T6" fmla="*/ 750 w 750"/>
              <a:gd name="T7" fmla="*/ 0 h 1048"/>
              <a:gd name="T8" fmla="*/ 750 w 750"/>
              <a:gd name="T9" fmla="*/ 1048 h 1048"/>
              <a:gd name="T10" fmla="*/ 23 w 750"/>
              <a:gd name="T11" fmla="*/ 321 h 1048"/>
              <a:gd name="T12" fmla="*/ 23 w 750"/>
              <a:gd name="T13" fmla="*/ 237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0" h="1048">
                <a:moveTo>
                  <a:pt x="23" y="237"/>
                </a:moveTo>
                <a:cubicBezTo>
                  <a:pt x="243" y="17"/>
                  <a:pt x="243" y="17"/>
                  <a:pt x="243" y="17"/>
                </a:cubicBezTo>
                <a:cubicBezTo>
                  <a:pt x="254" y="6"/>
                  <a:pt x="269" y="0"/>
                  <a:pt x="285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1048"/>
                  <a:pt x="750" y="1048"/>
                  <a:pt x="750" y="1048"/>
                </a:cubicBezTo>
                <a:cubicBezTo>
                  <a:pt x="23" y="321"/>
                  <a:pt x="23" y="321"/>
                  <a:pt x="23" y="321"/>
                </a:cubicBezTo>
                <a:cubicBezTo>
                  <a:pt x="0" y="298"/>
                  <a:pt x="0" y="260"/>
                  <a:pt x="23" y="237"/>
                </a:cubicBezTo>
                <a:close/>
              </a:path>
            </a:pathLst>
          </a:custGeom>
          <a:solidFill>
            <a:srgbClr val="FFB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>
            <a:off x="10062518" y="1675446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>
            <p:ph type="ctrTitle" hasCustomPrompt="1"/>
          </p:nvPr>
        </p:nvSpPr>
        <p:spPr>
          <a:xfrm>
            <a:off x="4475845" y="2368777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3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4475845" y="4675013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4475846" y="4378742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93334" y="5112124"/>
            <a:ext cx="2474582" cy="952873"/>
            <a:chOff x="2383834" y="4961879"/>
            <a:chExt cx="2518367" cy="969735"/>
          </a:xfrm>
        </p:grpSpPr>
        <p:grpSp>
          <p:nvGrpSpPr>
            <p:cNvPr id="11" name="组合 10"/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chemeClr val="bg1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bg1"/>
                      </a:solidFill>
                      <a:latin typeface="+mn-lt"/>
                    </a:rPr>
                    <a:t>Production</a:t>
                  </a: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2019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/>
          <p:cNvSpPr/>
          <p:nvPr/>
        </p:nvSpPr>
        <p:spPr>
          <a:xfrm>
            <a:off x="10010814" y="4200336"/>
            <a:ext cx="1150294" cy="1150294"/>
          </a:xfrm>
          <a:prstGeom prst="ellipse">
            <a:avLst/>
          </a:prstGeom>
          <a:solidFill>
            <a:srgbClr val="FFB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 descr="图片包含 建筑物, 户外&#10;&#10;已生成极高可信度的说明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560457" cy="3243555"/>
          </a:xfrm>
        </p:spPr>
      </p:pic>
      <p:sp>
        <p:nvSpPr>
          <p:cNvPr id="20" name="椭圆 19"/>
          <p:cNvSpPr/>
          <p:nvPr/>
        </p:nvSpPr>
        <p:spPr>
          <a:xfrm>
            <a:off x="1070757" y="2283148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副标题 4"/>
          <p:cNvSpPr>
            <a:spLocks noGrp="1"/>
          </p:cNvSpPr>
          <p:nvPr>
            <p:ph type="subTitle" idx="1"/>
          </p:nvPr>
        </p:nvSpPr>
        <p:spPr>
          <a:xfrm>
            <a:off x="4057960" y="4313250"/>
            <a:ext cx="5430120" cy="558799"/>
          </a:xfrm>
        </p:spPr>
        <p:txBody>
          <a:bodyPr/>
          <a:lstStyle/>
          <a:p>
            <a:r>
              <a:rPr lang="zh-CN" altLang="en-US" dirty="0"/>
              <a:t>超星集团    刘 禄</a:t>
            </a:r>
            <a:endParaRPr lang="en-US" altLang="zh-CN" dirty="0"/>
          </a:p>
        </p:txBody>
      </p:sp>
      <p:sp>
        <p:nvSpPr>
          <p:cNvPr id="24" name="标题 3"/>
          <p:cNvSpPr>
            <a:spLocks noGrp="1"/>
          </p:cNvSpPr>
          <p:nvPr>
            <p:ph type="ctrTitle"/>
          </p:nvPr>
        </p:nvSpPr>
        <p:spPr>
          <a:xfrm>
            <a:off x="3280228" y="3166024"/>
            <a:ext cx="6207852" cy="1331298"/>
          </a:xfrm>
        </p:spPr>
        <p:txBody>
          <a:bodyPr>
            <a:normAutofit/>
          </a:bodyPr>
          <a:lstStyle/>
          <a:p>
            <a:r>
              <a:rPr lang="zh-CN" altLang="en-US" dirty="0"/>
              <a:t>纸电一体化智能采选平台</a:t>
            </a:r>
          </a:p>
        </p:txBody>
      </p:sp>
      <p:sp>
        <p:nvSpPr>
          <p:cNvPr id="26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403040" y="4370848"/>
            <a:ext cx="2230938" cy="443605"/>
          </a:xfrm>
        </p:spPr>
        <p:txBody>
          <a:bodyPr/>
          <a:lstStyle/>
          <a:p>
            <a:r>
              <a:rPr lang="en-US" altLang="zh-CN" dirty="0"/>
              <a:t>@2019.10 </a:t>
            </a:r>
            <a:r>
              <a:rPr lang="zh-CN" altLang="en-US" dirty="0"/>
              <a:t> </a:t>
            </a:r>
            <a:endParaRPr lang="en-US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221" b="-8038"/>
          <a:stretch>
            <a:fillRect/>
          </a:stretch>
        </p:blipFill>
        <p:spPr>
          <a:xfrm>
            <a:off x="1278610" y="2576694"/>
            <a:ext cx="734588" cy="696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4730278" y="774919"/>
            <a:ext cx="5419185" cy="895350"/>
          </a:xfrm>
        </p:spPr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4</a:t>
            </a:r>
            <a:r>
              <a:rPr lang="zh-CN" altLang="en-US" dirty="0"/>
              <a:t>大独特优势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5A68272-49F9-8E40-9181-988BAE65D38F}"/>
              </a:ext>
            </a:extLst>
          </p:cNvPr>
          <p:cNvGrpSpPr/>
          <p:nvPr/>
        </p:nvGrpSpPr>
        <p:grpSpPr>
          <a:xfrm>
            <a:off x="197126" y="0"/>
            <a:ext cx="11797748" cy="6858000"/>
            <a:chOff x="197126" y="0"/>
            <a:chExt cx="11797748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AE375557-1D77-4A40-A9F5-9BBE20AE6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126" y="0"/>
              <a:ext cx="11797748" cy="6858000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B675C70-9326-8E41-806C-E05F8C31C894}"/>
                </a:ext>
              </a:extLst>
            </p:cNvPr>
            <p:cNvSpPr txBox="1"/>
            <p:nvPr/>
          </p:nvSpPr>
          <p:spPr>
            <a:xfrm>
              <a:off x="3077014" y="6485528"/>
              <a:ext cx="1007306" cy="2308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" dirty="0">
                  <a:solidFill>
                    <a:schemeClr val="bg2">
                      <a:lumMod val="25000"/>
                    </a:schemeClr>
                  </a:solidFill>
                </a:rPr>
                <a:t>共 </a:t>
              </a:r>
              <a:r>
                <a:rPr kumimoji="1" lang="en-US" altLang="zh-CN" sz="900" dirty="0">
                  <a:solidFill>
                    <a:schemeClr val="bg2">
                      <a:lumMod val="25000"/>
                    </a:schemeClr>
                  </a:solidFill>
                </a:rPr>
                <a:t>1378607</a:t>
              </a:r>
              <a:r>
                <a:rPr kumimoji="1" lang="zh-CN" altLang="en-US" sz="900" dirty="0">
                  <a:solidFill>
                    <a:schemeClr val="bg2">
                      <a:lumMod val="25000"/>
                    </a:schemeClr>
                  </a:solidFill>
                </a:rPr>
                <a:t> 条</a:t>
              </a: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D1C96F83-F74F-F746-BAAF-A1EDC8448890}"/>
              </a:ext>
            </a:extLst>
          </p:cNvPr>
          <p:cNvSpPr/>
          <p:nvPr/>
        </p:nvSpPr>
        <p:spPr>
          <a:xfrm>
            <a:off x="2808057" y="6473336"/>
            <a:ext cx="1520103" cy="242408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1774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2373929" y="6461180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14" name="iṥḻíḓé"/>
          <p:cNvSpPr txBox="1"/>
          <p:nvPr/>
        </p:nvSpPr>
        <p:spPr bwMode="auto">
          <a:xfrm>
            <a:off x="848733" y="2279168"/>
            <a:ext cx="1084580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7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</a:rPr>
              <a:t>大数据分析的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智能推荐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îṧḷiďe"/>
          <p:cNvSpPr/>
          <p:nvPr/>
        </p:nvSpPr>
        <p:spPr bwMode="auto">
          <a:xfrm>
            <a:off x="674687" y="4424220"/>
            <a:ext cx="10845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rgbClr val="000000"/>
                </a:solidFill>
              </a:rPr>
              <a:t>数十个维度辅助决策分析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9" name="íšḻîḑè"/>
          <p:cNvSpPr/>
          <p:nvPr/>
        </p:nvSpPr>
        <p:spPr bwMode="auto">
          <a:xfrm>
            <a:off x="5513071" y="3065517"/>
            <a:ext cx="1169035" cy="1169035"/>
          </a:xfrm>
          <a:prstGeom prst="roundRect">
            <a:avLst/>
          </a:prstGeom>
          <a:solidFill>
            <a:schemeClr val="accent1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297CC3-7D18-2C47-8BEF-AF574C66FDE8}"/>
              </a:ext>
            </a:extLst>
          </p:cNvPr>
          <p:cNvSpPr txBox="1"/>
          <p:nvPr/>
        </p:nvSpPr>
        <p:spPr>
          <a:xfrm>
            <a:off x="5798666" y="3208500"/>
            <a:ext cx="567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14" name="iṥḻíḓé"/>
          <p:cNvSpPr txBox="1"/>
          <p:nvPr/>
        </p:nvSpPr>
        <p:spPr bwMode="auto">
          <a:xfrm>
            <a:off x="-2690271" y="3019885"/>
            <a:ext cx="1084580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7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</a:rPr>
              <a:t>超星独有：大数据分析的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智能推荐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îṧḷiďe"/>
          <p:cNvSpPr/>
          <p:nvPr/>
        </p:nvSpPr>
        <p:spPr bwMode="auto">
          <a:xfrm>
            <a:off x="-3099754" y="4203503"/>
            <a:ext cx="10845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rgbClr val="000000"/>
                </a:solidFill>
              </a:rPr>
              <a:t>数十个维度辅助决策分析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pic>
        <p:nvPicPr>
          <p:cNvPr id="8" name="图片 7" descr="微信图片_201907261753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214" y="2671861"/>
            <a:ext cx="685800" cy="68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微信图片_201907261753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214" y="1895891"/>
            <a:ext cx="685800" cy="68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微信图片_201907261753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2214" y="4536221"/>
            <a:ext cx="686435" cy="535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6578189" y="4703861"/>
            <a:ext cx="3383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sym typeface="+mn-ea"/>
              </a:rPr>
              <a:t>馆藏结构分析：个性化采购决策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78189" y="2132111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作者库、机构库、元数据积累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6578189" y="2856011"/>
            <a:ext cx="2926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rgbClr val="000000"/>
                </a:solidFill>
                <a:sym typeface="+mn-ea"/>
              </a:rPr>
              <a:t>读者行为：发现、移图入口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578189" y="3751361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rgbClr val="000000"/>
                </a:solidFill>
                <a:sym typeface="+mn-ea"/>
              </a:rPr>
              <a:t>出版社：出版实力、出版倾向</a:t>
            </a:r>
            <a:endParaRPr lang="zh-CN" altLang="en-US"/>
          </a:p>
        </p:txBody>
      </p:sp>
      <p:pic>
        <p:nvPicPr>
          <p:cNvPr id="23" name="图片 22" descr="微信图片_201907261740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0464" y="3525936"/>
            <a:ext cx="717550" cy="717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2894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E7AED5A-33F9-6643-AE83-365E8B06D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42" y="0"/>
            <a:ext cx="7764111" cy="472429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B16FE02-2020-2C4A-9001-A53B4C11EB5E}"/>
              </a:ext>
            </a:extLst>
          </p:cNvPr>
          <p:cNvGrpSpPr/>
          <p:nvPr/>
        </p:nvGrpSpPr>
        <p:grpSpPr>
          <a:xfrm>
            <a:off x="9298922" y="42357"/>
            <a:ext cx="2616200" cy="6815643"/>
            <a:chOff x="6131770" y="76200"/>
            <a:chExt cx="2616200" cy="681564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78B292D-8B41-0E46-8C23-9A7FF3A7C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31770" y="76200"/>
              <a:ext cx="2616200" cy="67818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8A8931A-084F-314C-B2CC-8C9899D51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8184" y="4398154"/>
              <a:ext cx="2554020" cy="2493689"/>
            </a:xfrm>
            <a:prstGeom prst="rect">
              <a:avLst/>
            </a:prstGeom>
          </p:spPr>
        </p:pic>
      </p:grpSp>
      <p:cxnSp>
        <p:nvCxnSpPr>
          <p:cNvPr id="14" name="直线箭头连接符 13">
            <a:extLst>
              <a:ext uri="{FF2B5EF4-FFF2-40B4-BE49-F238E27FC236}">
                <a16:creationId xmlns:a16="http://schemas.microsoft.com/office/drawing/2014/main" id="{1C3F888B-D7F6-FE47-A257-9B9242921AC4}"/>
              </a:ext>
            </a:extLst>
          </p:cNvPr>
          <p:cNvCxnSpPr>
            <a:cxnSpLocks/>
          </p:cNvCxnSpPr>
          <p:nvPr/>
        </p:nvCxnSpPr>
        <p:spPr>
          <a:xfrm flipH="1">
            <a:off x="6232773" y="1072055"/>
            <a:ext cx="3289599" cy="223606"/>
          </a:xfrm>
          <a:prstGeom prst="straightConnector1">
            <a:avLst/>
          </a:prstGeom>
          <a:ln w="1238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线箭头连接符 15">
            <a:extLst>
              <a:ext uri="{FF2B5EF4-FFF2-40B4-BE49-F238E27FC236}">
                <a16:creationId xmlns:a16="http://schemas.microsoft.com/office/drawing/2014/main" id="{AB8896A6-9AAA-1F44-8BD1-585D0F75A281}"/>
              </a:ext>
            </a:extLst>
          </p:cNvPr>
          <p:cNvCxnSpPr>
            <a:cxnSpLocks/>
          </p:cNvCxnSpPr>
          <p:nvPr/>
        </p:nvCxnSpPr>
        <p:spPr>
          <a:xfrm flipH="1">
            <a:off x="7628843" y="1570021"/>
            <a:ext cx="3272383" cy="1248461"/>
          </a:xfrm>
          <a:prstGeom prst="straightConnector1">
            <a:avLst/>
          </a:prstGeom>
          <a:ln w="1238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334B88DF-F1A3-D747-B5AE-D2A3A9BF9163}"/>
              </a:ext>
            </a:extLst>
          </p:cNvPr>
          <p:cNvSpPr/>
          <p:nvPr/>
        </p:nvSpPr>
        <p:spPr>
          <a:xfrm>
            <a:off x="9263812" y="4445219"/>
            <a:ext cx="1453807" cy="467023"/>
          </a:xfrm>
          <a:prstGeom prst="rect">
            <a:avLst/>
          </a:prstGeom>
          <a:noFill/>
          <a:ln w="730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5982420-8DA9-6B4F-BE9C-920E3ACDEC10}"/>
              </a:ext>
            </a:extLst>
          </p:cNvPr>
          <p:cNvSpPr/>
          <p:nvPr/>
        </p:nvSpPr>
        <p:spPr>
          <a:xfrm>
            <a:off x="9502042" y="6008393"/>
            <a:ext cx="1453807" cy="467023"/>
          </a:xfrm>
          <a:prstGeom prst="rect">
            <a:avLst/>
          </a:prstGeom>
          <a:noFill/>
          <a:ln w="730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7B4D530-DF74-8B40-904A-4DF1221BAA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3463" y="2607119"/>
            <a:ext cx="6267717" cy="386829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68DBA54-AB9B-504C-8551-0AC0F992C8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5900" y="3433257"/>
            <a:ext cx="5382635" cy="3560013"/>
          </a:xfrm>
          <a:prstGeom prst="rect">
            <a:avLst/>
          </a:prstGeom>
        </p:spPr>
      </p:pic>
      <p:cxnSp>
        <p:nvCxnSpPr>
          <p:cNvPr id="18" name="直线箭头连接符 17">
            <a:extLst>
              <a:ext uri="{FF2B5EF4-FFF2-40B4-BE49-F238E27FC236}">
                <a16:creationId xmlns:a16="http://schemas.microsoft.com/office/drawing/2014/main" id="{7D23F387-9FAE-1446-849D-03F10B3F187E}"/>
              </a:ext>
            </a:extLst>
          </p:cNvPr>
          <p:cNvCxnSpPr>
            <a:cxnSpLocks/>
          </p:cNvCxnSpPr>
          <p:nvPr/>
        </p:nvCxnSpPr>
        <p:spPr>
          <a:xfrm flipH="1">
            <a:off x="7675257" y="4140705"/>
            <a:ext cx="2858696" cy="0"/>
          </a:xfrm>
          <a:prstGeom prst="straightConnector1">
            <a:avLst/>
          </a:prstGeom>
          <a:ln w="1238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31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B16676-4EF5-6549-AACA-C74C4B29CBB0}"/>
              </a:ext>
            </a:extLst>
          </p:cNvPr>
          <p:cNvSpPr txBox="1"/>
          <p:nvPr/>
        </p:nvSpPr>
        <p:spPr>
          <a:xfrm>
            <a:off x="4598276" y="63064"/>
            <a:ext cx="299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Heiti SC Medium" pitchFamily="2" charset="-128"/>
                <a:ea typeface="Heiti SC Medium" pitchFamily="2" charset="-128"/>
              </a:rPr>
              <a:t>智能推荐图书维度分析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F552A8-D7B8-894C-9C3E-495B12DE0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869" y="484469"/>
            <a:ext cx="7936187" cy="637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96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6CBB725-AE68-BF47-A6C3-2AE1271BB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5456"/>
            <a:ext cx="12192000" cy="546708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770172D-29E8-2344-BD57-A3E7CBBF7CC8}"/>
              </a:ext>
            </a:extLst>
          </p:cNvPr>
          <p:cNvSpPr/>
          <p:nvPr/>
        </p:nvSpPr>
        <p:spPr>
          <a:xfrm>
            <a:off x="4203081" y="3546585"/>
            <a:ext cx="3805802" cy="568215"/>
          </a:xfrm>
          <a:prstGeom prst="rect">
            <a:avLst/>
          </a:prstGeom>
          <a:noFill/>
          <a:ln w="730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411E544-502D-9347-BE2E-A0697A4BB338}"/>
              </a:ext>
            </a:extLst>
          </p:cNvPr>
          <p:cNvSpPr/>
          <p:nvPr/>
        </p:nvSpPr>
        <p:spPr>
          <a:xfrm>
            <a:off x="4203081" y="4744762"/>
            <a:ext cx="3805802" cy="568217"/>
          </a:xfrm>
          <a:prstGeom prst="rect">
            <a:avLst/>
          </a:prstGeom>
          <a:noFill/>
          <a:ln w="730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368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C9D53A-95D7-E944-AA31-023CA5268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852"/>
            <a:ext cx="12192000" cy="610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13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B4E097-0996-1A40-AF36-83F3F75B7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870"/>
            <a:ext cx="12192000" cy="663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75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7D3AD09-9717-7442-B2D0-0F75B8DF0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32" y="-157655"/>
            <a:ext cx="2306502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61B816B-DF47-1A4D-976B-7A8B971B9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74" y="-157655"/>
            <a:ext cx="1982845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7B1FBBF-F0D2-1040-986C-B02A1B781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659" y="-157655"/>
            <a:ext cx="3552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55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924285" y="2223289"/>
            <a:ext cx="12509720" cy="4745070"/>
            <a:chOff x="673099" y="1957705"/>
            <a:chExt cx="12509720" cy="4745070"/>
          </a:xfrm>
        </p:grpSpPr>
        <p:sp>
          <p:nvSpPr>
            <p:cNvPr id="7" name="ïṥļîḑe"/>
            <p:cNvSpPr txBox="1"/>
            <p:nvPr/>
          </p:nvSpPr>
          <p:spPr bwMode="auto">
            <a:xfrm>
              <a:off x="8192922" y="5584891"/>
              <a:ext cx="4989897" cy="11178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</a:rPr>
                <a:t>超星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移动图书馆：覆盖率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90%+</a:t>
              </a:r>
            </a:p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                                                                                                                                               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342900" marR="0" lvl="0" indent="-34290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defRPr/>
              </a:pP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iṥḻíḓé"/>
            <p:cNvSpPr txBox="1"/>
            <p:nvPr/>
          </p:nvSpPr>
          <p:spPr bwMode="auto">
            <a:xfrm>
              <a:off x="673099" y="1957705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实时查重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ślîḍé"/>
            <p:cNvSpPr/>
            <p:nvPr/>
          </p:nvSpPr>
          <p:spPr bwMode="auto">
            <a:xfrm>
              <a:off x="10791527" y="3777710"/>
              <a:ext cx="505952" cy="504072"/>
            </a:xfrm>
            <a:custGeom>
              <a:avLst/>
              <a:gdLst>
                <a:gd name="connsiteX0" fmla="*/ 0 w 607639"/>
                <a:gd name="connsiteY0" fmla="*/ 547235 h 605381"/>
                <a:gd name="connsiteX1" fmla="*/ 23853 w 607639"/>
                <a:gd name="connsiteY1" fmla="*/ 547235 h 605381"/>
                <a:gd name="connsiteX2" fmla="*/ 36136 w 607639"/>
                <a:gd name="connsiteY2" fmla="*/ 547235 h 605381"/>
                <a:gd name="connsiteX3" fmla="*/ 190916 w 607639"/>
                <a:gd name="connsiteY3" fmla="*/ 547235 h 605381"/>
                <a:gd name="connsiteX4" fmla="*/ 212990 w 607639"/>
                <a:gd name="connsiteY4" fmla="*/ 547235 h 605381"/>
                <a:gd name="connsiteX5" fmla="*/ 394560 w 607639"/>
                <a:gd name="connsiteY5" fmla="*/ 547235 h 605381"/>
                <a:gd name="connsiteX6" fmla="*/ 416634 w 607639"/>
                <a:gd name="connsiteY6" fmla="*/ 547235 h 605381"/>
                <a:gd name="connsiteX7" fmla="*/ 571503 w 607639"/>
                <a:gd name="connsiteY7" fmla="*/ 547235 h 605381"/>
                <a:gd name="connsiteX8" fmla="*/ 583786 w 607639"/>
                <a:gd name="connsiteY8" fmla="*/ 547235 h 605381"/>
                <a:gd name="connsiteX9" fmla="*/ 607639 w 607639"/>
                <a:gd name="connsiteY9" fmla="*/ 547235 h 605381"/>
                <a:gd name="connsiteX10" fmla="*/ 607639 w 607639"/>
                <a:gd name="connsiteY10" fmla="*/ 605381 h 605381"/>
                <a:gd name="connsiteX11" fmla="*/ 0 w 607639"/>
                <a:gd name="connsiteY11" fmla="*/ 605381 h 605381"/>
                <a:gd name="connsiteX12" fmla="*/ 321849 w 607639"/>
                <a:gd name="connsiteY12" fmla="*/ 269278 h 605381"/>
                <a:gd name="connsiteX13" fmla="*/ 394531 w 607639"/>
                <a:gd name="connsiteY13" fmla="*/ 269278 h 605381"/>
                <a:gd name="connsiteX14" fmla="*/ 394531 w 607639"/>
                <a:gd name="connsiteY14" fmla="*/ 511247 h 605381"/>
                <a:gd name="connsiteX15" fmla="*/ 358501 w 607639"/>
                <a:gd name="connsiteY15" fmla="*/ 511247 h 605381"/>
                <a:gd name="connsiteX16" fmla="*/ 321849 w 607639"/>
                <a:gd name="connsiteY16" fmla="*/ 511247 h 605381"/>
                <a:gd name="connsiteX17" fmla="*/ 212966 w 607639"/>
                <a:gd name="connsiteY17" fmla="*/ 269278 h 605381"/>
                <a:gd name="connsiteX18" fmla="*/ 285790 w 607639"/>
                <a:gd name="connsiteY18" fmla="*/ 269278 h 605381"/>
                <a:gd name="connsiteX19" fmla="*/ 285790 w 607639"/>
                <a:gd name="connsiteY19" fmla="*/ 511247 h 605381"/>
                <a:gd name="connsiteX20" fmla="*/ 249111 w 607639"/>
                <a:gd name="connsiteY20" fmla="*/ 511247 h 605381"/>
                <a:gd name="connsiteX21" fmla="*/ 212966 w 607639"/>
                <a:gd name="connsiteY21" fmla="*/ 511247 h 605381"/>
                <a:gd name="connsiteX22" fmla="*/ 446972 w 607639"/>
                <a:gd name="connsiteY22" fmla="*/ 242181 h 605381"/>
                <a:gd name="connsiteX23" fmla="*/ 553523 w 607639"/>
                <a:gd name="connsiteY23" fmla="*/ 242181 h 605381"/>
                <a:gd name="connsiteX24" fmla="*/ 553523 w 607639"/>
                <a:gd name="connsiteY24" fmla="*/ 453133 h 605381"/>
                <a:gd name="connsiteX25" fmla="*/ 583788 w 607639"/>
                <a:gd name="connsiteY25" fmla="*/ 453133 h 605381"/>
                <a:gd name="connsiteX26" fmla="*/ 583788 w 607639"/>
                <a:gd name="connsiteY26" fmla="*/ 511247 h 605381"/>
                <a:gd name="connsiteX27" fmla="*/ 547648 w 607639"/>
                <a:gd name="connsiteY27" fmla="*/ 511247 h 605381"/>
                <a:gd name="connsiteX28" fmla="*/ 452758 w 607639"/>
                <a:gd name="connsiteY28" fmla="*/ 511247 h 605381"/>
                <a:gd name="connsiteX29" fmla="*/ 416618 w 607639"/>
                <a:gd name="connsiteY29" fmla="*/ 511247 h 605381"/>
                <a:gd name="connsiteX30" fmla="*/ 416618 w 607639"/>
                <a:gd name="connsiteY30" fmla="*/ 453133 h 605381"/>
                <a:gd name="connsiteX31" fmla="*/ 446972 w 607639"/>
                <a:gd name="connsiteY31" fmla="*/ 453133 h 605381"/>
                <a:gd name="connsiteX32" fmla="*/ 54106 w 607639"/>
                <a:gd name="connsiteY32" fmla="*/ 242181 h 605381"/>
                <a:gd name="connsiteX33" fmla="*/ 160624 w 607639"/>
                <a:gd name="connsiteY33" fmla="*/ 242181 h 605381"/>
                <a:gd name="connsiteX34" fmla="*/ 160624 w 607639"/>
                <a:gd name="connsiteY34" fmla="*/ 453133 h 605381"/>
                <a:gd name="connsiteX35" fmla="*/ 190879 w 607639"/>
                <a:gd name="connsiteY35" fmla="*/ 453133 h 605381"/>
                <a:gd name="connsiteX36" fmla="*/ 190879 w 607639"/>
                <a:gd name="connsiteY36" fmla="*/ 511247 h 605381"/>
                <a:gd name="connsiteX37" fmla="*/ 154839 w 607639"/>
                <a:gd name="connsiteY37" fmla="*/ 511247 h 605381"/>
                <a:gd name="connsiteX38" fmla="*/ 59891 w 607639"/>
                <a:gd name="connsiteY38" fmla="*/ 511247 h 605381"/>
                <a:gd name="connsiteX39" fmla="*/ 23851 w 607639"/>
                <a:gd name="connsiteY39" fmla="*/ 511247 h 605381"/>
                <a:gd name="connsiteX40" fmla="*/ 23851 w 607639"/>
                <a:gd name="connsiteY40" fmla="*/ 453133 h 605381"/>
                <a:gd name="connsiteX41" fmla="*/ 54106 w 607639"/>
                <a:gd name="connsiteY41" fmla="*/ 453133 h 605381"/>
                <a:gd name="connsiteX42" fmla="*/ 303820 w 607639"/>
                <a:gd name="connsiteY42" fmla="*/ 98933 h 605381"/>
                <a:gd name="connsiteX43" fmla="*/ 323120 w 607639"/>
                <a:gd name="connsiteY43" fmla="*/ 118162 h 605381"/>
                <a:gd name="connsiteX44" fmla="*/ 303820 w 607639"/>
                <a:gd name="connsiteY44" fmla="*/ 137391 h 605381"/>
                <a:gd name="connsiteX45" fmla="*/ 284520 w 607639"/>
                <a:gd name="connsiteY45" fmla="*/ 118162 h 605381"/>
                <a:gd name="connsiteX46" fmla="*/ 303820 w 607639"/>
                <a:gd name="connsiteY46" fmla="*/ 98933 h 605381"/>
                <a:gd name="connsiteX47" fmla="*/ 303749 w 607639"/>
                <a:gd name="connsiteY47" fmla="*/ 62835 h 605381"/>
                <a:gd name="connsiteX48" fmla="*/ 248388 w 607639"/>
                <a:gd name="connsiteY48" fmla="*/ 118116 h 605381"/>
                <a:gd name="connsiteX49" fmla="*/ 303749 w 607639"/>
                <a:gd name="connsiteY49" fmla="*/ 173397 h 605381"/>
                <a:gd name="connsiteX50" fmla="*/ 359111 w 607639"/>
                <a:gd name="connsiteY50" fmla="*/ 118116 h 605381"/>
                <a:gd name="connsiteX51" fmla="*/ 303749 w 607639"/>
                <a:gd name="connsiteY51" fmla="*/ 62835 h 605381"/>
                <a:gd name="connsiteX52" fmla="*/ 303749 w 607639"/>
                <a:gd name="connsiteY52" fmla="*/ 0 h 605381"/>
                <a:gd name="connsiteX53" fmla="*/ 586964 w 607639"/>
                <a:gd name="connsiteY53" fmla="*/ 141490 h 605381"/>
                <a:gd name="connsiteX54" fmla="*/ 586964 w 607639"/>
                <a:gd name="connsiteY54" fmla="*/ 206192 h 605381"/>
                <a:gd name="connsiteX55" fmla="*/ 20535 w 607639"/>
                <a:gd name="connsiteY55" fmla="*/ 206192 h 605381"/>
                <a:gd name="connsiteX56" fmla="*/ 20535 w 607639"/>
                <a:gd name="connsiteY56" fmla="*/ 14149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7639" h="605381">
                  <a:moveTo>
                    <a:pt x="0" y="547235"/>
                  </a:moveTo>
                  <a:lnTo>
                    <a:pt x="23853" y="547235"/>
                  </a:lnTo>
                  <a:lnTo>
                    <a:pt x="36136" y="547235"/>
                  </a:lnTo>
                  <a:lnTo>
                    <a:pt x="190916" y="547235"/>
                  </a:lnTo>
                  <a:lnTo>
                    <a:pt x="212990" y="547235"/>
                  </a:lnTo>
                  <a:lnTo>
                    <a:pt x="394560" y="547235"/>
                  </a:lnTo>
                  <a:lnTo>
                    <a:pt x="416634" y="547235"/>
                  </a:lnTo>
                  <a:lnTo>
                    <a:pt x="571503" y="547235"/>
                  </a:lnTo>
                  <a:lnTo>
                    <a:pt x="583786" y="547235"/>
                  </a:lnTo>
                  <a:lnTo>
                    <a:pt x="607639" y="547235"/>
                  </a:lnTo>
                  <a:lnTo>
                    <a:pt x="607639" y="605381"/>
                  </a:lnTo>
                  <a:lnTo>
                    <a:pt x="0" y="605381"/>
                  </a:lnTo>
                  <a:close/>
                  <a:moveTo>
                    <a:pt x="321849" y="269278"/>
                  </a:moveTo>
                  <a:lnTo>
                    <a:pt x="394531" y="269278"/>
                  </a:lnTo>
                  <a:lnTo>
                    <a:pt x="394531" y="511247"/>
                  </a:lnTo>
                  <a:lnTo>
                    <a:pt x="358501" y="511247"/>
                  </a:lnTo>
                  <a:lnTo>
                    <a:pt x="321849" y="511247"/>
                  </a:lnTo>
                  <a:close/>
                  <a:moveTo>
                    <a:pt x="212966" y="269278"/>
                  </a:moveTo>
                  <a:lnTo>
                    <a:pt x="285790" y="269278"/>
                  </a:lnTo>
                  <a:lnTo>
                    <a:pt x="285790" y="511247"/>
                  </a:lnTo>
                  <a:lnTo>
                    <a:pt x="249111" y="511247"/>
                  </a:lnTo>
                  <a:lnTo>
                    <a:pt x="212966" y="511247"/>
                  </a:lnTo>
                  <a:close/>
                  <a:moveTo>
                    <a:pt x="446972" y="242181"/>
                  </a:moveTo>
                  <a:lnTo>
                    <a:pt x="553523" y="242181"/>
                  </a:lnTo>
                  <a:lnTo>
                    <a:pt x="553523" y="453133"/>
                  </a:lnTo>
                  <a:lnTo>
                    <a:pt x="583788" y="453133"/>
                  </a:lnTo>
                  <a:lnTo>
                    <a:pt x="583788" y="511247"/>
                  </a:lnTo>
                  <a:lnTo>
                    <a:pt x="547648" y="511247"/>
                  </a:lnTo>
                  <a:lnTo>
                    <a:pt x="452758" y="511247"/>
                  </a:lnTo>
                  <a:lnTo>
                    <a:pt x="416618" y="511247"/>
                  </a:lnTo>
                  <a:lnTo>
                    <a:pt x="416618" y="453133"/>
                  </a:lnTo>
                  <a:lnTo>
                    <a:pt x="446972" y="453133"/>
                  </a:lnTo>
                  <a:close/>
                  <a:moveTo>
                    <a:pt x="54106" y="242181"/>
                  </a:moveTo>
                  <a:lnTo>
                    <a:pt x="160624" y="242181"/>
                  </a:lnTo>
                  <a:lnTo>
                    <a:pt x="160624" y="453133"/>
                  </a:lnTo>
                  <a:lnTo>
                    <a:pt x="190879" y="453133"/>
                  </a:lnTo>
                  <a:lnTo>
                    <a:pt x="190879" y="511247"/>
                  </a:lnTo>
                  <a:lnTo>
                    <a:pt x="154839" y="511247"/>
                  </a:lnTo>
                  <a:lnTo>
                    <a:pt x="59891" y="511247"/>
                  </a:lnTo>
                  <a:lnTo>
                    <a:pt x="23851" y="511247"/>
                  </a:lnTo>
                  <a:lnTo>
                    <a:pt x="23851" y="453133"/>
                  </a:lnTo>
                  <a:lnTo>
                    <a:pt x="54106" y="453133"/>
                  </a:lnTo>
                  <a:close/>
                  <a:moveTo>
                    <a:pt x="303820" y="98933"/>
                  </a:moveTo>
                  <a:cubicBezTo>
                    <a:pt x="314479" y="98933"/>
                    <a:pt x="323120" y="107542"/>
                    <a:pt x="323120" y="118162"/>
                  </a:cubicBezTo>
                  <a:cubicBezTo>
                    <a:pt x="323120" y="128782"/>
                    <a:pt x="314479" y="137391"/>
                    <a:pt x="303820" y="137391"/>
                  </a:cubicBezTo>
                  <a:cubicBezTo>
                    <a:pt x="293161" y="137391"/>
                    <a:pt x="284520" y="128782"/>
                    <a:pt x="284520" y="118162"/>
                  </a:cubicBezTo>
                  <a:cubicBezTo>
                    <a:pt x="284520" y="107542"/>
                    <a:pt x="293161" y="98933"/>
                    <a:pt x="303820" y="98933"/>
                  </a:cubicBezTo>
                  <a:close/>
                  <a:moveTo>
                    <a:pt x="303749" y="62835"/>
                  </a:moveTo>
                  <a:cubicBezTo>
                    <a:pt x="273221" y="62835"/>
                    <a:pt x="248388" y="87631"/>
                    <a:pt x="248388" y="118116"/>
                  </a:cubicBezTo>
                  <a:cubicBezTo>
                    <a:pt x="248388" y="148600"/>
                    <a:pt x="273221" y="173397"/>
                    <a:pt x="303749" y="173397"/>
                  </a:cubicBezTo>
                  <a:cubicBezTo>
                    <a:pt x="334278" y="173397"/>
                    <a:pt x="359111" y="148600"/>
                    <a:pt x="359111" y="118116"/>
                  </a:cubicBezTo>
                  <a:cubicBezTo>
                    <a:pt x="359111" y="87631"/>
                    <a:pt x="334278" y="62835"/>
                    <a:pt x="303749" y="62835"/>
                  </a:cubicBezTo>
                  <a:close/>
                  <a:moveTo>
                    <a:pt x="303749" y="0"/>
                  </a:moveTo>
                  <a:lnTo>
                    <a:pt x="586964" y="141490"/>
                  </a:lnTo>
                  <a:lnTo>
                    <a:pt x="586964" y="206192"/>
                  </a:lnTo>
                  <a:lnTo>
                    <a:pt x="20535" y="206192"/>
                  </a:lnTo>
                  <a:lnTo>
                    <a:pt x="20535" y="14149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íšḻîḑè"/>
            <p:cNvSpPr/>
            <p:nvPr/>
          </p:nvSpPr>
          <p:spPr bwMode="auto">
            <a:xfrm>
              <a:off x="5510685" y="2495579"/>
              <a:ext cx="1169168" cy="1169166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C57AB8C-14D6-114F-83B9-78FC63C841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772" y="1282976"/>
            <a:ext cx="4390807" cy="362104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F86272E-8F39-C149-9A3B-966C48D30CCB}"/>
              </a:ext>
            </a:extLst>
          </p:cNvPr>
          <p:cNvSpPr txBox="1"/>
          <p:nvPr/>
        </p:nvSpPr>
        <p:spPr>
          <a:xfrm>
            <a:off x="2214106" y="2884081"/>
            <a:ext cx="567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ṡḷîḑé"/>
          <p:cNvSpPr/>
          <p:nvPr/>
        </p:nvSpPr>
        <p:spPr bwMode="auto">
          <a:xfrm>
            <a:off x="3193596" y="3190418"/>
            <a:ext cx="252494" cy="252494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šḷïḓé"/>
          <p:cNvSpPr/>
          <p:nvPr/>
        </p:nvSpPr>
        <p:spPr bwMode="auto">
          <a:xfrm>
            <a:off x="3451656" y="3131414"/>
            <a:ext cx="53437" cy="53437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Slïḋê"/>
          <p:cNvSpPr/>
          <p:nvPr/>
        </p:nvSpPr>
        <p:spPr bwMode="auto">
          <a:xfrm>
            <a:off x="3074734" y="3448477"/>
            <a:ext cx="113295" cy="113295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ṥľïḓé"/>
          <p:cNvSpPr/>
          <p:nvPr/>
        </p:nvSpPr>
        <p:spPr bwMode="auto">
          <a:xfrm>
            <a:off x="3053581" y="3358748"/>
            <a:ext cx="53437" cy="53437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直接连接符 9"/>
          <p:cNvCxnSpPr/>
          <p:nvPr/>
        </p:nvCxnSpPr>
        <p:spPr>
          <a:xfrm>
            <a:off x="0" y="3429075"/>
            <a:ext cx="2459865" cy="0"/>
          </a:xfrm>
          <a:prstGeom prst="line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ṩļiḋè"/>
          <p:cNvSpPr/>
          <p:nvPr/>
        </p:nvSpPr>
        <p:spPr bwMode="auto">
          <a:xfrm>
            <a:off x="2836846" y="3406215"/>
            <a:ext cx="45719" cy="45720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ṡḷiḑè"/>
          <p:cNvSpPr txBox="1"/>
          <p:nvPr/>
        </p:nvSpPr>
        <p:spPr>
          <a:xfrm>
            <a:off x="3671991" y="3561772"/>
            <a:ext cx="1296144" cy="239233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13" name="işliḓe"/>
          <p:cNvSpPr txBox="1"/>
          <p:nvPr/>
        </p:nvSpPr>
        <p:spPr>
          <a:xfrm>
            <a:off x="3671991" y="2946219"/>
            <a:ext cx="1296144" cy="615553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dist"/>
            <a:r>
              <a:rPr lang="zh-CN" altLang="en-US" sz="4000" b="1" dirty="0">
                <a:solidFill>
                  <a:schemeClr val="tx2"/>
                </a:solidFill>
              </a:rPr>
              <a:t>目录</a:t>
            </a:r>
          </a:p>
        </p:txBody>
      </p:sp>
      <p:sp>
        <p:nvSpPr>
          <p:cNvPr id="15" name="iṥḻïḍè"/>
          <p:cNvSpPr txBox="1"/>
          <p:nvPr/>
        </p:nvSpPr>
        <p:spPr bwMode="auto">
          <a:xfrm>
            <a:off x="7102435" y="1775339"/>
            <a:ext cx="33994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/>
              <a:t>图书馆采选现状</a:t>
            </a:r>
            <a:endParaRPr lang="en-US" altLang="zh-CN" sz="2400" b="1" dirty="0"/>
          </a:p>
        </p:txBody>
      </p:sp>
      <p:sp>
        <p:nvSpPr>
          <p:cNvPr id="16" name="ïsļiḋe"/>
          <p:cNvSpPr txBox="1"/>
          <p:nvPr/>
        </p:nvSpPr>
        <p:spPr>
          <a:xfrm>
            <a:off x="6456649" y="1705915"/>
            <a:ext cx="446918" cy="482304"/>
          </a:xfrm>
          <a:prstGeom prst="rect">
            <a:avLst/>
          </a:prstGeom>
          <a:noFill/>
        </p:spPr>
        <p:txBody>
          <a:bodyPr wrap="none" anchor="ctr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</a:t>
            </a:r>
            <a:r>
              <a:rPr lang="zh-CN" altLang="en-US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9" name="ïṣľîḓè"/>
          <p:cNvSpPr txBox="1"/>
          <p:nvPr/>
        </p:nvSpPr>
        <p:spPr bwMode="auto">
          <a:xfrm>
            <a:off x="7102435" y="2727436"/>
            <a:ext cx="33994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>
            <a:defPPr>
              <a:defRPr lang="zh-CN"/>
            </a:defPPr>
            <a:lvl1pPr defTabSz="914400">
              <a:lnSpc>
                <a:spcPct val="100000"/>
              </a:lnSpc>
              <a:spcBef>
                <a:spcPct val="0"/>
              </a:spcBef>
              <a:buFontTx/>
              <a:buNone/>
              <a:defRPr sz="2400" b="1"/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r>
              <a:rPr lang="zh-CN" altLang="en-US" dirty="0"/>
              <a:t>超星智能采选平台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20" name="îśḷídê"/>
          <p:cNvSpPr txBox="1"/>
          <p:nvPr/>
        </p:nvSpPr>
        <p:spPr>
          <a:xfrm>
            <a:off x="6456649" y="2662021"/>
            <a:ext cx="446918" cy="482304"/>
          </a:xfrm>
          <a:prstGeom prst="rect">
            <a:avLst/>
          </a:prstGeom>
          <a:noFill/>
        </p:spPr>
        <p:txBody>
          <a:bodyPr wrap="none" anchor="ctr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</a:t>
            </a:r>
            <a:r>
              <a:rPr lang="zh-CN" altLang="en-US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23" name="í$ḻíḍè"/>
          <p:cNvSpPr txBox="1"/>
          <p:nvPr/>
        </p:nvSpPr>
        <p:spPr bwMode="auto">
          <a:xfrm>
            <a:off x="7102435" y="3668190"/>
            <a:ext cx="33994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>
            <a:defPPr>
              <a:defRPr lang="zh-CN"/>
            </a:defPPr>
            <a:lvl1pPr defTabSz="914400">
              <a:lnSpc>
                <a:spcPct val="100000"/>
              </a:lnSpc>
              <a:spcBef>
                <a:spcPct val="0"/>
              </a:spcBef>
              <a:buFontTx/>
              <a:buNone/>
              <a:defRPr sz="2400" b="1"/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r>
              <a:rPr lang="zh-CN" altLang="en-US" dirty="0"/>
              <a:t>市场概况</a:t>
            </a:r>
            <a:endParaRPr lang="en-US" altLang="zh-CN" dirty="0"/>
          </a:p>
        </p:txBody>
      </p:sp>
      <p:sp>
        <p:nvSpPr>
          <p:cNvPr id="24" name="ïşļidè"/>
          <p:cNvSpPr txBox="1"/>
          <p:nvPr/>
        </p:nvSpPr>
        <p:spPr>
          <a:xfrm>
            <a:off x="6456649" y="3618127"/>
            <a:ext cx="446918" cy="482304"/>
          </a:xfrm>
          <a:prstGeom prst="rect">
            <a:avLst/>
          </a:prstGeom>
          <a:noFill/>
        </p:spPr>
        <p:txBody>
          <a:bodyPr wrap="none" anchor="ctr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</a:t>
            </a:r>
            <a:r>
              <a:rPr lang="zh-CN" altLang="en-US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27" name="iṥḷîḋe"/>
          <p:cNvSpPr txBox="1"/>
          <p:nvPr/>
        </p:nvSpPr>
        <p:spPr bwMode="auto">
          <a:xfrm>
            <a:off x="7102435" y="4608945"/>
            <a:ext cx="33994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>
            <a:defPPr>
              <a:defRPr lang="zh-CN"/>
            </a:defPPr>
            <a:lvl1pPr defTabSz="914400">
              <a:lnSpc>
                <a:spcPct val="100000"/>
              </a:lnSpc>
              <a:spcBef>
                <a:spcPct val="0"/>
              </a:spcBef>
              <a:buFontTx/>
              <a:buNone/>
              <a:defRPr sz="2400" b="1"/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r>
              <a:rPr lang="zh-CN" altLang="en-US" dirty="0"/>
              <a:t>平台演示</a:t>
            </a:r>
            <a:endParaRPr lang="en-US" altLang="zh-CN" dirty="0"/>
          </a:p>
        </p:txBody>
      </p:sp>
      <p:sp>
        <p:nvSpPr>
          <p:cNvPr id="28" name="îṩḻïďè"/>
          <p:cNvSpPr txBox="1"/>
          <p:nvPr/>
        </p:nvSpPr>
        <p:spPr>
          <a:xfrm>
            <a:off x="6456649" y="4574233"/>
            <a:ext cx="446918" cy="482304"/>
          </a:xfrm>
          <a:prstGeom prst="rect">
            <a:avLst/>
          </a:prstGeom>
          <a:noFill/>
        </p:spPr>
        <p:txBody>
          <a:bodyPr wrap="none" anchor="ctr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</a:t>
            </a:r>
            <a:r>
              <a:rPr lang="zh-CN" altLang="en-US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8378" y="6249988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 dirty="0"/>
          </a:p>
        </p:txBody>
      </p:sp>
      <p:sp>
        <p:nvSpPr>
          <p:cNvPr id="7" name="ïṥļîḑe"/>
          <p:cNvSpPr txBox="1"/>
          <p:nvPr/>
        </p:nvSpPr>
        <p:spPr bwMode="auto">
          <a:xfrm>
            <a:off x="5247639" y="2586392"/>
            <a:ext cx="5544186" cy="143125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                                                                                                                                      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800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万</a:t>
            </a:r>
            <a:r>
              <a:rPr lang="en-US" altLang="zh-CN" sz="2400" b="1" dirty="0">
                <a:solidFill>
                  <a:srgbClr val="000000"/>
                </a:solidFill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书目，近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年约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万书目</a:t>
            </a:r>
            <a:endParaRPr lang="en-US" altLang="zh-CN" sz="2400" b="1" dirty="0">
              <a:solidFill>
                <a:srgbClr val="000000"/>
              </a:solidFill>
            </a:endParaRPr>
          </a:p>
        </p:txBody>
      </p:sp>
      <p:sp>
        <p:nvSpPr>
          <p:cNvPr id="14" name="iṥḻíḓé"/>
          <p:cNvSpPr txBox="1"/>
          <p:nvPr/>
        </p:nvSpPr>
        <p:spPr bwMode="auto">
          <a:xfrm>
            <a:off x="-3127059" y="2203291"/>
            <a:ext cx="1084580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7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</a:rPr>
              <a:t>支持特藏建设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îṧḷiďe"/>
          <p:cNvSpPr/>
          <p:nvPr/>
        </p:nvSpPr>
        <p:spPr bwMode="auto">
          <a:xfrm>
            <a:off x="-3147695" y="4254378"/>
            <a:ext cx="10845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完善的图书目录辅助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22" name="ïślîḍé"/>
          <p:cNvSpPr/>
          <p:nvPr/>
        </p:nvSpPr>
        <p:spPr bwMode="auto">
          <a:xfrm>
            <a:off x="10791825" y="3777615"/>
            <a:ext cx="506095" cy="504190"/>
          </a:xfrm>
          <a:custGeom>
            <a:avLst/>
            <a:gdLst>
              <a:gd name="connsiteX0" fmla="*/ 0 w 607639"/>
              <a:gd name="connsiteY0" fmla="*/ 547235 h 605381"/>
              <a:gd name="connsiteX1" fmla="*/ 23853 w 607639"/>
              <a:gd name="connsiteY1" fmla="*/ 547235 h 605381"/>
              <a:gd name="connsiteX2" fmla="*/ 36136 w 607639"/>
              <a:gd name="connsiteY2" fmla="*/ 547235 h 605381"/>
              <a:gd name="connsiteX3" fmla="*/ 190916 w 607639"/>
              <a:gd name="connsiteY3" fmla="*/ 547235 h 605381"/>
              <a:gd name="connsiteX4" fmla="*/ 212990 w 607639"/>
              <a:gd name="connsiteY4" fmla="*/ 547235 h 605381"/>
              <a:gd name="connsiteX5" fmla="*/ 394560 w 607639"/>
              <a:gd name="connsiteY5" fmla="*/ 547235 h 605381"/>
              <a:gd name="connsiteX6" fmla="*/ 416634 w 607639"/>
              <a:gd name="connsiteY6" fmla="*/ 547235 h 605381"/>
              <a:gd name="connsiteX7" fmla="*/ 571503 w 607639"/>
              <a:gd name="connsiteY7" fmla="*/ 547235 h 605381"/>
              <a:gd name="connsiteX8" fmla="*/ 583786 w 607639"/>
              <a:gd name="connsiteY8" fmla="*/ 547235 h 605381"/>
              <a:gd name="connsiteX9" fmla="*/ 607639 w 607639"/>
              <a:gd name="connsiteY9" fmla="*/ 547235 h 605381"/>
              <a:gd name="connsiteX10" fmla="*/ 607639 w 607639"/>
              <a:gd name="connsiteY10" fmla="*/ 605381 h 605381"/>
              <a:gd name="connsiteX11" fmla="*/ 0 w 607639"/>
              <a:gd name="connsiteY11" fmla="*/ 605381 h 605381"/>
              <a:gd name="connsiteX12" fmla="*/ 321849 w 607639"/>
              <a:gd name="connsiteY12" fmla="*/ 269278 h 605381"/>
              <a:gd name="connsiteX13" fmla="*/ 394531 w 607639"/>
              <a:gd name="connsiteY13" fmla="*/ 269278 h 605381"/>
              <a:gd name="connsiteX14" fmla="*/ 394531 w 607639"/>
              <a:gd name="connsiteY14" fmla="*/ 511247 h 605381"/>
              <a:gd name="connsiteX15" fmla="*/ 358501 w 607639"/>
              <a:gd name="connsiteY15" fmla="*/ 511247 h 605381"/>
              <a:gd name="connsiteX16" fmla="*/ 321849 w 607639"/>
              <a:gd name="connsiteY16" fmla="*/ 511247 h 605381"/>
              <a:gd name="connsiteX17" fmla="*/ 212966 w 607639"/>
              <a:gd name="connsiteY17" fmla="*/ 269278 h 605381"/>
              <a:gd name="connsiteX18" fmla="*/ 285790 w 607639"/>
              <a:gd name="connsiteY18" fmla="*/ 269278 h 605381"/>
              <a:gd name="connsiteX19" fmla="*/ 285790 w 607639"/>
              <a:gd name="connsiteY19" fmla="*/ 511247 h 605381"/>
              <a:gd name="connsiteX20" fmla="*/ 249111 w 607639"/>
              <a:gd name="connsiteY20" fmla="*/ 511247 h 605381"/>
              <a:gd name="connsiteX21" fmla="*/ 212966 w 607639"/>
              <a:gd name="connsiteY21" fmla="*/ 511247 h 605381"/>
              <a:gd name="connsiteX22" fmla="*/ 446972 w 607639"/>
              <a:gd name="connsiteY22" fmla="*/ 242181 h 605381"/>
              <a:gd name="connsiteX23" fmla="*/ 553523 w 607639"/>
              <a:gd name="connsiteY23" fmla="*/ 242181 h 605381"/>
              <a:gd name="connsiteX24" fmla="*/ 553523 w 607639"/>
              <a:gd name="connsiteY24" fmla="*/ 453133 h 605381"/>
              <a:gd name="connsiteX25" fmla="*/ 583788 w 607639"/>
              <a:gd name="connsiteY25" fmla="*/ 453133 h 605381"/>
              <a:gd name="connsiteX26" fmla="*/ 583788 w 607639"/>
              <a:gd name="connsiteY26" fmla="*/ 511247 h 605381"/>
              <a:gd name="connsiteX27" fmla="*/ 547648 w 607639"/>
              <a:gd name="connsiteY27" fmla="*/ 511247 h 605381"/>
              <a:gd name="connsiteX28" fmla="*/ 452758 w 607639"/>
              <a:gd name="connsiteY28" fmla="*/ 511247 h 605381"/>
              <a:gd name="connsiteX29" fmla="*/ 416618 w 607639"/>
              <a:gd name="connsiteY29" fmla="*/ 511247 h 605381"/>
              <a:gd name="connsiteX30" fmla="*/ 416618 w 607639"/>
              <a:gd name="connsiteY30" fmla="*/ 453133 h 605381"/>
              <a:gd name="connsiteX31" fmla="*/ 446972 w 607639"/>
              <a:gd name="connsiteY31" fmla="*/ 453133 h 605381"/>
              <a:gd name="connsiteX32" fmla="*/ 54106 w 607639"/>
              <a:gd name="connsiteY32" fmla="*/ 242181 h 605381"/>
              <a:gd name="connsiteX33" fmla="*/ 160624 w 607639"/>
              <a:gd name="connsiteY33" fmla="*/ 242181 h 605381"/>
              <a:gd name="connsiteX34" fmla="*/ 160624 w 607639"/>
              <a:gd name="connsiteY34" fmla="*/ 453133 h 605381"/>
              <a:gd name="connsiteX35" fmla="*/ 190879 w 607639"/>
              <a:gd name="connsiteY35" fmla="*/ 453133 h 605381"/>
              <a:gd name="connsiteX36" fmla="*/ 190879 w 607639"/>
              <a:gd name="connsiteY36" fmla="*/ 511247 h 605381"/>
              <a:gd name="connsiteX37" fmla="*/ 154839 w 607639"/>
              <a:gd name="connsiteY37" fmla="*/ 511247 h 605381"/>
              <a:gd name="connsiteX38" fmla="*/ 59891 w 607639"/>
              <a:gd name="connsiteY38" fmla="*/ 511247 h 605381"/>
              <a:gd name="connsiteX39" fmla="*/ 23851 w 607639"/>
              <a:gd name="connsiteY39" fmla="*/ 511247 h 605381"/>
              <a:gd name="connsiteX40" fmla="*/ 23851 w 607639"/>
              <a:gd name="connsiteY40" fmla="*/ 453133 h 605381"/>
              <a:gd name="connsiteX41" fmla="*/ 54106 w 607639"/>
              <a:gd name="connsiteY41" fmla="*/ 453133 h 605381"/>
              <a:gd name="connsiteX42" fmla="*/ 303820 w 607639"/>
              <a:gd name="connsiteY42" fmla="*/ 98933 h 605381"/>
              <a:gd name="connsiteX43" fmla="*/ 323120 w 607639"/>
              <a:gd name="connsiteY43" fmla="*/ 118162 h 605381"/>
              <a:gd name="connsiteX44" fmla="*/ 303820 w 607639"/>
              <a:gd name="connsiteY44" fmla="*/ 137391 h 605381"/>
              <a:gd name="connsiteX45" fmla="*/ 284520 w 607639"/>
              <a:gd name="connsiteY45" fmla="*/ 118162 h 605381"/>
              <a:gd name="connsiteX46" fmla="*/ 303820 w 607639"/>
              <a:gd name="connsiteY46" fmla="*/ 98933 h 605381"/>
              <a:gd name="connsiteX47" fmla="*/ 303749 w 607639"/>
              <a:gd name="connsiteY47" fmla="*/ 62835 h 605381"/>
              <a:gd name="connsiteX48" fmla="*/ 248388 w 607639"/>
              <a:gd name="connsiteY48" fmla="*/ 118116 h 605381"/>
              <a:gd name="connsiteX49" fmla="*/ 303749 w 607639"/>
              <a:gd name="connsiteY49" fmla="*/ 173397 h 605381"/>
              <a:gd name="connsiteX50" fmla="*/ 359111 w 607639"/>
              <a:gd name="connsiteY50" fmla="*/ 118116 h 605381"/>
              <a:gd name="connsiteX51" fmla="*/ 303749 w 607639"/>
              <a:gd name="connsiteY51" fmla="*/ 62835 h 605381"/>
              <a:gd name="connsiteX52" fmla="*/ 303749 w 607639"/>
              <a:gd name="connsiteY52" fmla="*/ 0 h 605381"/>
              <a:gd name="connsiteX53" fmla="*/ 586964 w 607639"/>
              <a:gd name="connsiteY53" fmla="*/ 141490 h 605381"/>
              <a:gd name="connsiteX54" fmla="*/ 586964 w 607639"/>
              <a:gd name="connsiteY54" fmla="*/ 206192 h 605381"/>
              <a:gd name="connsiteX55" fmla="*/ 20535 w 607639"/>
              <a:gd name="connsiteY55" fmla="*/ 206192 h 605381"/>
              <a:gd name="connsiteX56" fmla="*/ 20535 w 607639"/>
              <a:gd name="connsiteY56" fmla="*/ 14149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639" h="605381">
                <a:moveTo>
                  <a:pt x="0" y="547235"/>
                </a:moveTo>
                <a:lnTo>
                  <a:pt x="23853" y="547235"/>
                </a:lnTo>
                <a:lnTo>
                  <a:pt x="36136" y="547235"/>
                </a:lnTo>
                <a:lnTo>
                  <a:pt x="190916" y="547235"/>
                </a:lnTo>
                <a:lnTo>
                  <a:pt x="212990" y="547235"/>
                </a:lnTo>
                <a:lnTo>
                  <a:pt x="394560" y="547235"/>
                </a:lnTo>
                <a:lnTo>
                  <a:pt x="416634" y="547235"/>
                </a:lnTo>
                <a:lnTo>
                  <a:pt x="571503" y="547235"/>
                </a:lnTo>
                <a:lnTo>
                  <a:pt x="583786" y="547235"/>
                </a:lnTo>
                <a:lnTo>
                  <a:pt x="607639" y="547235"/>
                </a:lnTo>
                <a:lnTo>
                  <a:pt x="607639" y="605381"/>
                </a:lnTo>
                <a:lnTo>
                  <a:pt x="0" y="605381"/>
                </a:lnTo>
                <a:close/>
                <a:moveTo>
                  <a:pt x="321849" y="269278"/>
                </a:moveTo>
                <a:lnTo>
                  <a:pt x="394531" y="269278"/>
                </a:lnTo>
                <a:lnTo>
                  <a:pt x="394531" y="511247"/>
                </a:lnTo>
                <a:lnTo>
                  <a:pt x="358501" y="511247"/>
                </a:lnTo>
                <a:lnTo>
                  <a:pt x="321849" y="511247"/>
                </a:lnTo>
                <a:close/>
                <a:moveTo>
                  <a:pt x="212966" y="269278"/>
                </a:moveTo>
                <a:lnTo>
                  <a:pt x="285790" y="269278"/>
                </a:lnTo>
                <a:lnTo>
                  <a:pt x="285790" y="511247"/>
                </a:lnTo>
                <a:lnTo>
                  <a:pt x="249111" y="511247"/>
                </a:lnTo>
                <a:lnTo>
                  <a:pt x="212966" y="511247"/>
                </a:lnTo>
                <a:close/>
                <a:moveTo>
                  <a:pt x="446972" y="242181"/>
                </a:moveTo>
                <a:lnTo>
                  <a:pt x="553523" y="242181"/>
                </a:lnTo>
                <a:lnTo>
                  <a:pt x="553523" y="453133"/>
                </a:lnTo>
                <a:lnTo>
                  <a:pt x="583788" y="453133"/>
                </a:lnTo>
                <a:lnTo>
                  <a:pt x="583788" y="511247"/>
                </a:lnTo>
                <a:lnTo>
                  <a:pt x="547648" y="511247"/>
                </a:lnTo>
                <a:lnTo>
                  <a:pt x="452758" y="511247"/>
                </a:lnTo>
                <a:lnTo>
                  <a:pt x="416618" y="511247"/>
                </a:lnTo>
                <a:lnTo>
                  <a:pt x="416618" y="453133"/>
                </a:lnTo>
                <a:lnTo>
                  <a:pt x="446972" y="453133"/>
                </a:lnTo>
                <a:close/>
                <a:moveTo>
                  <a:pt x="54106" y="242181"/>
                </a:moveTo>
                <a:lnTo>
                  <a:pt x="160624" y="242181"/>
                </a:lnTo>
                <a:lnTo>
                  <a:pt x="160624" y="453133"/>
                </a:lnTo>
                <a:lnTo>
                  <a:pt x="190879" y="453133"/>
                </a:lnTo>
                <a:lnTo>
                  <a:pt x="190879" y="511247"/>
                </a:lnTo>
                <a:lnTo>
                  <a:pt x="154839" y="511247"/>
                </a:lnTo>
                <a:lnTo>
                  <a:pt x="59891" y="511247"/>
                </a:lnTo>
                <a:lnTo>
                  <a:pt x="23851" y="511247"/>
                </a:lnTo>
                <a:lnTo>
                  <a:pt x="23851" y="453133"/>
                </a:lnTo>
                <a:lnTo>
                  <a:pt x="54106" y="453133"/>
                </a:lnTo>
                <a:close/>
                <a:moveTo>
                  <a:pt x="303820" y="98933"/>
                </a:moveTo>
                <a:cubicBezTo>
                  <a:pt x="314479" y="98933"/>
                  <a:pt x="323120" y="107542"/>
                  <a:pt x="323120" y="118162"/>
                </a:cubicBezTo>
                <a:cubicBezTo>
                  <a:pt x="323120" y="128782"/>
                  <a:pt x="314479" y="137391"/>
                  <a:pt x="303820" y="137391"/>
                </a:cubicBezTo>
                <a:cubicBezTo>
                  <a:pt x="293161" y="137391"/>
                  <a:pt x="284520" y="128782"/>
                  <a:pt x="284520" y="118162"/>
                </a:cubicBezTo>
                <a:cubicBezTo>
                  <a:pt x="284520" y="107542"/>
                  <a:pt x="293161" y="98933"/>
                  <a:pt x="303820" y="98933"/>
                </a:cubicBezTo>
                <a:close/>
                <a:moveTo>
                  <a:pt x="303749" y="62835"/>
                </a:moveTo>
                <a:cubicBezTo>
                  <a:pt x="273221" y="62835"/>
                  <a:pt x="248388" y="87631"/>
                  <a:pt x="248388" y="118116"/>
                </a:cubicBezTo>
                <a:cubicBezTo>
                  <a:pt x="248388" y="148600"/>
                  <a:pt x="273221" y="173397"/>
                  <a:pt x="303749" y="173397"/>
                </a:cubicBezTo>
                <a:cubicBezTo>
                  <a:pt x="334278" y="173397"/>
                  <a:pt x="359111" y="148600"/>
                  <a:pt x="359111" y="118116"/>
                </a:cubicBezTo>
                <a:cubicBezTo>
                  <a:pt x="359111" y="87631"/>
                  <a:pt x="334278" y="62835"/>
                  <a:pt x="303749" y="62835"/>
                </a:cubicBezTo>
                <a:close/>
                <a:moveTo>
                  <a:pt x="303749" y="0"/>
                </a:moveTo>
                <a:lnTo>
                  <a:pt x="586964" y="141490"/>
                </a:lnTo>
                <a:lnTo>
                  <a:pt x="586964" y="206192"/>
                </a:lnTo>
                <a:lnTo>
                  <a:pt x="20535" y="206192"/>
                </a:lnTo>
                <a:lnTo>
                  <a:pt x="20535" y="141490"/>
                </a:ln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íšḻîḑè"/>
          <p:cNvSpPr/>
          <p:nvPr/>
        </p:nvSpPr>
        <p:spPr bwMode="auto">
          <a:xfrm>
            <a:off x="1711325" y="2848610"/>
            <a:ext cx="1169035" cy="1169035"/>
          </a:xfrm>
          <a:prstGeom prst="roundRect">
            <a:avLst/>
          </a:prstGeom>
          <a:solidFill>
            <a:schemeClr val="accent1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8" name="图片 7" descr="微信图片_20190726174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839" y="3085503"/>
            <a:ext cx="717550" cy="717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7B78DE6-1A30-D24B-AF0F-E7EDF059A9BC}"/>
              </a:ext>
            </a:extLst>
          </p:cNvPr>
          <p:cNvSpPr txBox="1"/>
          <p:nvPr/>
        </p:nvSpPr>
        <p:spPr>
          <a:xfrm>
            <a:off x="2024225" y="2987783"/>
            <a:ext cx="567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>
                <a:sym typeface="+mn-ea"/>
              </a:rPr>
              <a:t>支持特藏</a:t>
            </a:r>
            <a:r>
              <a:rPr lang="zh-CN" altLang="en-US" dirty="0">
                <a:sym typeface="+mn-ea"/>
              </a:rPr>
              <a:t>建设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 dirty="0"/>
          </a:p>
        </p:txBody>
      </p:sp>
      <p:grpSp>
        <p:nvGrpSpPr>
          <p:cNvPr id="5" name="1d5d4da8-a964-49a7-b5da-3252a0aae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510" y="1802130"/>
            <a:ext cx="10523220" cy="4289719"/>
            <a:chOff x="876000" y="958526"/>
            <a:chExt cx="13841674" cy="5642059"/>
          </a:xfrm>
        </p:grpSpPr>
        <p:grpSp>
          <p:nvGrpSpPr>
            <p:cNvPr id="12" name="íṣlídé"/>
            <p:cNvGrpSpPr/>
            <p:nvPr/>
          </p:nvGrpSpPr>
          <p:grpSpPr>
            <a:xfrm>
              <a:off x="876000" y="1459637"/>
              <a:ext cx="7327273" cy="5140948"/>
              <a:chOff x="812161" y="1459637"/>
              <a:chExt cx="7327273" cy="5140948"/>
            </a:xfrm>
          </p:grpSpPr>
          <p:grpSp>
            <p:nvGrpSpPr>
              <p:cNvPr id="19" name="iṩľïḍè"/>
              <p:cNvGrpSpPr/>
              <p:nvPr/>
            </p:nvGrpSpPr>
            <p:grpSpPr>
              <a:xfrm flipH="1">
                <a:off x="1046745" y="3121830"/>
                <a:ext cx="1857318" cy="3223547"/>
                <a:chOff x="628379" y="1486519"/>
                <a:chExt cx="2553457" cy="4431769"/>
              </a:xfrm>
              <a:solidFill>
                <a:schemeClr val="accent1"/>
              </a:solidFill>
            </p:grpSpPr>
            <p:sp>
              <p:nvSpPr>
                <p:cNvPr id="32" name="îSlïḋê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ṩlïde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Slïḋê"/>
                <p:cNvSpPr/>
                <p:nvPr/>
              </p:nvSpPr>
              <p:spPr>
                <a:xfrm rot="15300000">
                  <a:off x="628533" y="3689878"/>
                  <a:ext cx="2228256" cy="2228564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rgbClr val="CC4A4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lïde"/>
                <p:cNvSpPr/>
                <p:nvPr/>
              </p:nvSpPr>
              <p:spPr>
                <a:xfrm rot="15300000">
                  <a:off x="1048842" y="4112113"/>
                  <a:ext cx="1382451" cy="1382759"/>
                </a:xfrm>
                <a:prstGeom prst="ellipse">
                  <a:avLst/>
                </a:prstGeom>
                <a:solidFill>
                  <a:srgbClr val="CC4A4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ŝļîḑe"/>
              <p:cNvGrpSpPr/>
              <p:nvPr/>
            </p:nvGrpSpPr>
            <p:grpSpPr>
              <a:xfrm rot="342038" flipH="1">
                <a:off x="2547731" y="3326813"/>
                <a:ext cx="2170871" cy="2170868"/>
                <a:chOff x="953424" y="1486519"/>
                <a:chExt cx="2228412" cy="2228408"/>
              </a:xfrm>
              <a:solidFill>
                <a:schemeClr val="accent2"/>
              </a:solidFill>
            </p:grpSpPr>
            <p:sp>
              <p:nvSpPr>
                <p:cNvPr id="30" name="îŝļîḓê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ḻïḍê"/>
                <p:cNvSpPr/>
                <p:nvPr/>
              </p:nvSpPr>
              <p:spPr>
                <a:xfrm rot="420000"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sym typeface="+mn-ea"/>
                    </a:rPr>
                    <a:t>研究著作</a:t>
                  </a:r>
                </a:p>
              </p:txBody>
            </p:sp>
          </p:grpSp>
          <p:grpSp>
            <p:nvGrpSpPr>
              <p:cNvPr id="21" name="íŝ1ïḋé"/>
              <p:cNvGrpSpPr/>
              <p:nvPr/>
            </p:nvGrpSpPr>
            <p:grpSpPr>
              <a:xfrm rot="342038" flipH="1">
                <a:off x="4040441" y="1819337"/>
                <a:ext cx="3820408" cy="4530431"/>
                <a:chOff x="-427076" y="1477829"/>
                <a:chExt cx="3423968" cy="4060310"/>
              </a:xfrm>
              <a:solidFill>
                <a:schemeClr val="accent3"/>
              </a:solidFill>
            </p:grpSpPr>
            <p:sp>
              <p:nvSpPr>
                <p:cNvPr id="28" name="ïsļîḍé"/>
                <p:cNvSpPr/>
                <p:nvPr/>
              </p:nvSpPr>
              <p:spPr>
                <a:xfrm>
                  <a:off x="768480" y="147782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ľiḍè"/>
                <p:cNvSpPr/>
                <p:nvPr/>
              </p:nvSpPr>
              <p:spPr>
                <a:xfrm>
                  <a:off x="1190036" y="1903954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ļîḍé"/>
                <p:cNvSpPr/>
                <p:nvPr/>
              </p:nvSpPr>
              <p:spPr>
                <a:xfrm rot="6899998">
                  <a:off x="-426917" y="3309729"/>
                  <a:ext cx="2228251" cy="222856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sľiḍè"/>
                <p:cNvSpPr/>
                <p:nvPr/>
              </p:nvSpPr>
              <p:spPr>
                <a:xfrm rot="6899998">
                  <a:off x="-13709" y="3731713"/>
                  <a:ext cx="1382468" cy="1382668"/>
                </a:xfrm>
                <a:prstGeom prst="ellipse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ídè"/>
              <p:cNvSpPr/>
              <p:nvPr/>
            </p:nvSpPr>
            <p:spPr>
              <a:xfrm>
                <a:off x="812161" y="2848782"/>
                <a:ext cx="1897756" cy="1897756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sľîḋê"/>
              <p:cNvSpPr/>
              <p:nvPr/>
            </p:nvSpPr>
            <p:spPr>
              <a:xfrm flipV="1">
                <a:off x="2539577" y="3453646"/>
                <a:ext cx="2292159" cy="2292159"/>
              </a:xfrm>
              <a:prstGeom prst="arc">
                <a:avLst>
                  <a:gd name="adj1" fmla="val 13730012"/>
                  <a:gd name="adj2" fmla="val 256323"/>
                </a:avLst>
              </a:prstGeom>
              <a:ln w="28575" cap="rnd">
                <a:solidFill>
                  <a:schemeClr val="accent2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ṩlíde"/>
              <p:cNvSpPr/>
              <p:nvPr/>
            </p:nvSpPr>
            <p:spPr>
              <a:xfrm>
                <a:off x="4000466" y="1459637"/>
                <a:ext cx="2292159" cy="2292159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accent3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sļídè"/>
              <p:cNvSpPr/>
              <p:nvPr/>
            </p:nvSpPr>
            <p:spPr>
              <a:xfrm rot="15300000">
                <a:off x="1049438" y="4702829"/>
                <a:ext cx="1897620" cy="1897892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solidFill>
                  <a:srgbClr val="CC4A4A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ṩlíde"/>
              <p:cNvSpPr/>
              <p:nvPr/>
            </p:nvSpPr>
            <p:spPr>
              <a:xfrm rot="5820000">
                <a:off x="5847275" y="3705368"/>
                <a:ext cx="2291994" cy="2292324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accent3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íśḻîḓe"/>
            <p:cNvSpPr txBox="1"/>
            <p:nvPr/>
          </p:nvSpPr>
          <p:spPr bwMode="auto">
            <a:xfrm>
              <a:off x="7861986" y="958526"/>
              <a:ext cx="6855688" cy="329313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marL="171450" indent="-17145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/>
                  </a:solidFill>
                  <a:sym typeface="+mn-ea"/>
                </a:rPr>
                <a:t>《东南亚研究中文书目》                                  </a:t>
              </a:r>
              <a:r>
                <a:rPr lang="zh-CN" altLang="en-US" sz="1500" b="1" dirty="0">
                  <a:solidFill>
                    <a:schemeClr val="tx1"/>
                  </a:solidFill>
                  <a:sym typeface="+mn-ea"/>
                </a:rPr>
                <a:t>8041</a:t>
              </a:r>
              <a:endParaRPr lang="zh-CN" altLang="en-US" sz="1500" b="1" dirty="0">
                <a:solidFill>
                  <a:schemeClr val="tx1"/>
                </a:solidFill>
              </a:endParaRP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ym typeface="+mn-ea"/>
                </a:rPr>
                <a:t>《陈寅恪研究论著目录》                                  </a:t>
              </a:r>
              <a:r>
                <a:rPr lang="zh-CN" altLang="en-US" sz="1500" b="1" dirty="0">
                  <a:sym typeface="+mn-ea"/>
                </a:rPr>
                <a:t>2000+</a:t>
              </a: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ym typeface="+mn-ea"/>
                </a:rPr>
                <a:t>《行政学研究论著目录提要——1891-1988》  </a:t>
              </a:r>
              <a:r>
                <a:rPr lang="zh-CN" altLang="en-US" sz="1500" b="1" dirty="0">
                  <a:sym typeface="+mn-ea"/>
                </a:rPr>
                <a:t>3000+</a:t>
              </a: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ym typeface="+mn-ea"/>
                </a:rPr>
                <a:t>《中国近八十年明史研究目录》                       </a:t>
              </a:r>
              <a:r>
                <a:rPr lang="zh-CN" altLang="en-US" sz="1500" b="1" dirty="0">
                  <a:sym typeface="+mn-ea"/>
                </a:rPr>
                <a:t>3000+</a:t>
              </a: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ym typeface="+mn-ea"/>
                </a:rPr>
                <a:t>《大陆地区台湾研究著述汇编》                       </a:t>
              </a:r>
              <a:r>
                <a:rPr lang="zh-CN" altLang="en-US" sz="1500" b="1" dirty="0">
                  <a:sym typeface="+mn-ea"/>
                </a:rPr>
                <a:t>400</a:t>
              </a:r>
              <a:r>
                <a:rPr lang="en-US" altLang="zh-CN" sz="1500" dirty="0">
                  <a:solidFill>
                    <a:schemeClr val="bg1"/>
                  </a:solidFill>
                  <a:sym typeface="+mn-ea"/>
                </a:rPr>
                <a:t>0+</a:t>
              </a:r>
              <a:endParaRPr lang="zh-CN" altLang="en-US" sz="1500" b="1" dirty="0">
                <a:sym typeface="+mn-ea"/>
              </a:endParaRP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endParaRPr lang="zh-CN" altLang="en-US" sz="1500" b="1" dirty="0">
                <a:sym typeface="+mn-ea"/>
              </a:endParaRPr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endParaRPr lang="zh-CN" altLang="en-US" sz="1500" dirty="0"/>
            </a:p>
            <a:p>
              <a:pPr marL="171450" indent="-1714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endParaRPr lang="zh-CN" altLang="en-US" sz="1500" dirty="0">
                <a:sym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308100" y="50888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原著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126490" y="386334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sym typeface="+mn-ea"/>
              </a:rPr>
              <a:t>传记</a:t>
            </a:r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674235" y="468630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sym typeface="+mn-ea"/>
              </a:rPr>
              <a:t>参考</a:t>
            </a:r>
          </a:p>
          <a:p>
            <a:pPr algn="l"/>
            <a:r>
              <a:rPr lang="zh-CN" altLang="en-US" dirty="0">
                <a:solidFill>
                  <a:schemeClr val="bg1"/>
                </a:solidFill>
                <a:sym typeface="+mn-ea"/>
              </a:rPr>
              <a:t>工具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696335" y="317119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sym typeface="+mn-ea"/>
              </a:rPr>
              <a:t>学科史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397021" y="2214000"/>
            <a:ext cx="11917509" cy="3785700"/>
            <a:chOff x="-397021" y="2214000"/>
            <a:chExt cx="11917509" cy="3785700"/>
          </a:xfrm>
        </p:grpSpPr>
        <p:grpSp>
          <p:nvGrpSpPr>
            <p:cNvPr id="6" name="îş1íḍé"/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/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/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/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/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/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/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/>
            <p:cNvCxnSpPr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/>
            <p:cNvGrpSpPr/>
            <p:nvPr/>
          </p:nvGrpSpPr>
          <p:grpSpPr>
            <a:xfrm>
              <a:off x="-397021" y="4528409"/>
              <a:ext cx="3907548" cy="1083014"/>
              <a:chOff x="-354398" y="2100734"/>
              <a:chExt cx="3907548" cy="1083014"/>
            </a:xfrm>
          </p:grpSpPr>
          <p:sp>
            <p:nvSpPr>
              <p:cNvPr id="21" name="ïśliḓe"/>
              <p:cNvSpPr/>
              <p:nvPr/>
            </p:nvSpPr>
            <p:spPr bwMode="auto">
              <a:xfrm>
                <a:off x="1989921" y="2542539"/>
                <a:ext cx="1563229" cy="64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提供纸书书目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直接售卖电子书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电商平台中的卖家</a:t>
                </a:r>
              </a:p>
            </p:txBody>
          </p:sp>
          <p:sp>
            <p:nvSpPr>
              <p:cNvPr id="22" name="í$1iḋé"/>
              <p:cNvSpPr txBox="1"/>
              <p:nvPr/>
            </p:nvSpPr>
            <p:spPr bwMode="auto">
              <a:xfrm>
                <a:off x="-354398" y="2100734"/>
                <a:ext cx="340431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/>
                  <a:t>出版社</a:t>
                </a:r>
                <a:endParaRPr lang="en-US" altLang="zh-CN" sz="2000" b="1" dirty="0"/>
              </a:p>
            </p:txBody>
          </p:sp>
        </p:grpSp>
        <p:grpSp>
          <p:nvGrpSpPr>
            <p:cNvPr id="11" name="íŝļîḍè"/>
            <p:cNvGrpSpPr/>
            <p:nvPr/>
          </p:nvGrpSpPr>
          <p:grpSpPr>
            <a:xfrm>
              <a:off x="7950682" y="4778584"/>
              <a:ext cx="2877736" cy="1120534"/>
              <a:chOff x="2531572" y="2350909"/>
              <a:chExt cx="2877736" cy="1120534"/>
            </a:xfrm>
          </p:grpSpPr>
          <p:sp>
            <p:nvSpPr>
              <p:cNvPr id="19" name="ïş1iḓê"/>
              <p:cNvSpPr/>
              <p:nvPr/>
            </p:nvSpPr>
            <p:spPr bwMode="auto">
              <a:xfrm>
                <a:off x="2799618" y="2778421"/>
                <a:ext cx="260969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随时随地选书、推荐购买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多渠道参与本校馆藏建设</a:t>
                </a:r>
                <a:r>
                  <a:rPr lang="en-US" altLang="zh-CN" sz="1100" dirty="0"/>
                  <a:t>.</a:t>
                </a:r>
                <a:endParaRPr lang="zh-CN" altLang="en-US" sz="1100" dirty="0"/>
              </a:p>
            </p:txBody>
          </p:sp>
          <p:sp>
            <p:nvSpPr>
              <p:cNvPr id="20" name="iṥḷíḓè"/>
              <p:cNvSpPr txBox="1"/>
              <p:nvPr/>
            </p:nvSpPr>
            <p:spPr bwMode="auto">
              <a:xfrm>
                <a:off x="2531572" y="2350909"/>
                <a:ext cx="113885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/>
                  <a:t>读者</a:t>
                </a:r>
                <a:endParaRPr lang="en-US" altLang="zh-CN" sz="2000" b="1" dirty="0"/>
              </a:p>
            </p:txBody>
          </p:sp>
        </p:grpSp>
        <p:grpSp>
          <p:nvGrpSpPr>
            <p:cNvPr id="12" name="ïṡ1íḓê"/>
            <p:cNvGrpSpPr/>
            <p:nvPr/>
          </p:nvGrpSpPr>
          <p:grpSpPr>
            <a:xfrm>
              <a:off x="8232047" y="2626609"/>
              <a:ext cx="3283045" cy="1134827"/>
              <a:chOff x="2812937" y="2442364"/>
              <a:chExt cx="3283045" cy="1134827"/>
            </a:xfrm>
          </p:grpSpPr>
          <p:sp>
            <p:nvSpPr>
              <p:cNvPr id="17" name="îṩḻîḑè"/>
              <p:cNvSpPr/>
              <p:nvPr/>
            </p:nvSpPr>
            <p:spPr bwMode="auto">
              <a:xfrm>
                <a:off x="2812937" y="2884169"/>
                <a:ext cx="32830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买“想买的书”，不受制于馆配商书目</a:t>
                </a:r>
                <a:r>
                  <a:rPr lang="en-US" altLang="zh-CN" sz="1100" dirty="0"/>
                  <a:t>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电商平台中的买家</a:t>
                </a:r>
                <a:r>
                  <a:rPr lang="en-US" altLang="zh-CN" sz="1100" dirty="0"/>
                  <a:t>.</a:t>
                </a:r>
                <a:endParaRPr lang="zh-CN" altLang="en-US" sz="1100" dirty="0"/>
              </a:p>
            </p:txBody>
          </p:sp>
          <p:sp>
            <p:nvSpPr>
              <p:cNvPr id="18" name="ïŝḷîďê"/>
              <p:cNvSpPr txBox="1"/>
              <p:nvPr/>
            </p:nvSpPr>
            <p:spPr bwMode="auto">
              <a:xfrm>
                <a:off x="3058059" y="2442364"/>
                <a:ext cx="85428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/>
                  <a:t>图书馆</a:t>
                </a:r>
                <a:endParaRPr lang="en-US" altLang="zh-CN" sz="2000" b="1" dirty="0"/>
              </a:p>
            </p:txBody>
          </p:sp>
        </p:grpSp>
      </p:grpSp>
      <p:sp>
        <p:nvSpPr>
          <p:cNvPr id="29" name="iṥḻíḓé">
            <a:extLst>
              <a:ext uri="{FF2B5EF4-FFF2-40B4-BE49-F238E27FC236}">
                <a16:creationId xmlns:a16="http://schemas.microsoft.com/office/drawing/2014/main" id="{0B1341F6-01D1-5B40-97A1-065EA20664C7}"/>
              </a:ext>
            </a:extLst>
          </p:cNvPr>
          <p:cNvSpPr txBox="1"/>
          <p:nvPr/>
        </p:nvSpPr>
        <p:spPr bwMode="auto">
          <a:xfrm>
            <a:off x="914671" y="1669753"/>
            <a:ext cx="1084580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7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</a:rPr>
              <a:t>三位一体：多渠道构建采选生态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0" name="íšḻîḑè">
            <a:extLst>
              <a:ext uri="{FF2B5EF4-FFF2-40B4-BE49-F238E27FC236}">
                <a16:creationId xmlns:a16="http://schemas.microsoft.com/office/drawing/2014/main" id="{36F089D4-E0E8-ED4B-A688-4F5405E992D5}"/>
              </a:ext>
            </a:extLst>
          </p:cNvPr>
          <p:cNvSpPr/>
          <p:nvPr/>
        </p:nvSpPr>
        <p:spPr bwMode="auto">
          <a:xfrm>
            <a:off x="1362780" y="1457574"/>
            <a:ext cx="1169035" cy="1169035"/>
          </a:xfrm>
          <a:prstGeom prst="roundRect">
            <a:avLst/>
          </a:prstGeom>
          <a:solidFill>
            <a:schemeClr val="accent1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9D68D52-5E5E-1F41-AFE9-7ACEF7430FEA}"/>
              </a:ext>
            </a:extLst>
          </p:cNvPr>
          <p:cNvSpPr txBox="1"/>
          <p:nvPr/>
        </p:nvSpPr>
        <p:spPr>
          <a:xfrm>
            <a:off x="1675680" y="1596747"/>
            <a:ext cx="567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26322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3B53A0-5207-CF4A-B9EC-5E6A9E8E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330C65-96C7-744F-8525-5A4EA6EE4E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954AA5-76AF-314C-A69F-BB9B128F6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95249" y="1310180"/>
            <a:ext cx="2958005" cy="39440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64E1B45-723A-2041-B212-14DB1CA1A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438" y="1803180"/>
            <a:ext cx="7872562" cy="295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11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7248F8-DEA1-4C44-9580-E871719DF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444" y="24616"/>
            <a:ext cx="2397318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D2A672-B1E2-F347-9141-639F157AA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67938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2B376A9-ADAE-DD46-B744-4CA0D89E5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268" y="1261241"/>
            <a:ext cx="6359731" cy="43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85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3547864" y="2635250"/>
            <a:ext cx="6584278" cy="89535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市场概况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36527" y="251153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市场概况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 dirty="0"/>
          </a:p>
        </p:txBody>
      </p:sp>
      <p:grpSp>
        <p:nvGrpSpPr>
          <p:cNvPr id="5" name="be9ad6c2-0690-4cc6-a956-40a7953445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805" y="1494155"/>
            <a:ext cx="10969625" cy="4649470"/>
            <a:chOff x="1011000" y="1494000"/>
            <a:chExt cx="10219661" cy="4649625"/>
          </a:xfrm>
        </p:grpSpPr>
        <p:sp>
          <p:nvSpPr>
            <p:cNvPr id="6" name="ï$liďè"/>
            <p:cNvSpPr/>
            <p:nvPr/>
          </p:nvSpPr>
          <p:spPr bwMode="auto">
            <a:xfrm>
              <a:off x="2058657" y="3871334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íšlïḑè"/>
            <p:cNvSpPr/>
            <p:nvPr/>
          </p:nvSpPr>
          <p:spPr bwMode="auto">
            <a:xfrm>
              <a:off x="4678983" y="3871334"/>
              <a:ext cx="279260" cy="241179"/>
            </a:xfrm>
            <a:custGeom>
              <a:avLst/>
              <a:gdLst>
                <a:gd name="T0" fmla="*/ 24 w 65"/>
                <a:gd name="T1" fmla="*/ 0 h 56"/>
                <a:gd name="T2" fmla="*/ 40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3 w 65"/>
                <a:gd name="T9" fmla="*/ 22 h 56"/>
                <a:gd name="T10" fmla="*/ 45 w 65"/>
                <a:gd name="T11" fmla="*/ 36 h 56"/>
                <a:gd name="T12" fmla="*/ 36 w 65"/>
                <a:gd name="T13" fmla="*/ 52 h 56"/>
                <a:gd name="T14" fmla="*/ 28 w 65"/>
                <a:gd name="T15" fmla="*/ 52 h 56"/>
                <a:gd name="T16" fmla="*/ 19 w 65"/>
                <a:gd name="T17" fmla="*/ 36 h 56"/>
                <a:gd name="T18" fmla="*/ 11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4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4" y="0"/>
                  </a:moveTo>
                  <a:cubicBezTo>
                    <a:pt x="29" y="0"/>
                    <a:pt x="36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3" y="6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6"/>
                    <a:pt x="48" y="32"/>
                    <a:pt x="45" y="3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56"/>
                    <a:pt x="30" y="56"/>
                    <a:pt x="28" y="5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2"/>
                    <a:pt x="13" y="26"/>
                    <a:pt x="11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1" y="0"/>
                    <a:pt x="6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îŝḷíḑè"/>
            <p:cNvSpPr/>
            <p:nvPr/>
          </p:nvSpPr>
          <p:spPr bwMode="auto">
            <a:xfrm>
              <a:off x="7313817" y="3871334"/>
              <a:ext cx="282887" cy="241179"/>
            </a:xfrm>
            <a:custGeom>
              <a:avLst/>
              <a:gdLst>
                <a:gd name="T0" fmla="*/ 25 w 66"/>
                <a:gd name="T1" fmla="*/ 0 h 56"/>
                <a:gd name="T2" fmla="*/ 41 w 66"/>
                <a:gd name="T3" fmla="*/ 0 h 56"/>
                <a:gd name="T4" fmla="*/ 59 w 66"/>
                <a:gd name="T5" fmla="*/ 0 h 56"/>
                <a:gd name="T6" fmla="*/ 63 w 66"/>
                <a:gd name="T7" fmla="*/ 6 h 56"/>
                <a:gd name="T8" fmla="*/ 54 w 66"/>
                <a:gd name="T9" fmla="*/ 22 h 56"/>
                <a:gd name="T10" fmla="*/ 46 w 66"/>
                <a:gd name="T11" fmla="*/ 36 h 56"/>
                <a:gd name="T12" fmla="*/ 37 w 66"/>
                <a:gd name="T13" fmla="*/ 52 h 56"/>
                <a:gd name="T14" fmla="*/ 29 w 66"/>
                <a:gd name="T15" fmla="*/ 52 h 56"/>
                <a:gd name="T16" fmla="*/ 20 w 66"/>
                <a:gd name="T17" fmla="*/ 36 h 56"/>
                <a:gd name="T18" fmla="*/ 12 w 66"/>
                <a:gd name="T19" fmla="*/ 22 h 56"/>
                <a:gd name="T20" fmla="*/ 2 w 66"/>
                <a:gd name="T21" fmla="*/ 6 h 56"/>
                <a:gd name="T22" fmla="*/ 6 w 66"/>
                <a:gd name="T23" fmla="*/ 0 h 56"/>
                <a:gd name="T24" fmla="*/ 25 w 66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56">
                  <a:moveTo>
                    <a:pt x="25" y="0"/>
                  </a:moveTo>
                  <a:cubicBezTo>
                    <a:pt x="29" y="0"/>
                    <a:pt x="37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6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îš1ïďê"/>
            <p:cNvSpPr/>
            <p:nvPr/>
          </p:nvSpPr>
          <p:spPr bwMode="auto">
            <a:xfrm>
              <a:off x="9907743" y="3871334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îşļiḋè"/>
            <p:cNvSpPr/>
            <p:nvPr/>
          </p:nvSpPr>
          <p:spPr bwMode="auto">
            <a:xfrm>
              <a:off x="8913212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íSḻïḍe"/>
            <p:cNvSpPr/>
            <p:nvPr/>
          </p:nvSpPr>
          <p:spPr bwMode="auto">
            <a:xfrm>
              <a:off x="9223300" y="1813154"/>
              <a:ext cx="1564943" cy="157219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iŝļíḓé"/>
            <p:cNvSpPr/>
            <p:nvPr/>
          </p:nvSpPr>
          <p:spPr bwMode="auto">
            <a:xfrm>
              <a:off x="3710640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íślïḍé"/>
            <p:cNvSpPr/>
            <p:nvPr/>
          </p:nvSpPr>
          <p:spPr bwMode="auto">
            <a:xfrm>
              <a:off x="4015287" y="1813154"/>
              <a:ext cx="1564943" cy="157219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îŝ1ïde"/>
            <p:cNvSpPr/>
            <p:nvPr/>
          </p:nvSpPr>
          <p:spPr bwMode="auto">
            <a:xfrm>
              <a:off x="6301953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íšlîḍê"/>
            <p:cNvSpPr/>
            <p:nvPr/>
          </p:nvSpPr>
          <p:spPr bwMode="auto">
            <a:xfrm>
              <a:off x="6606600" y="1813154"/>
              <a:ext cx="1561317" cy="1572196"/>
            </a:xfrm>
            <a:prstGeom prst="ellipse">
              <a:avLst/>
            </a:prstGeom>
            <a:solidFill>
              <a:schemeClr val="accent1"/>
            </a:solidFill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400" b="1" dirty="0"/>
            </a:p>
          </p:txBody>
        </p:sp>
        <p:sp>
          <p:nvSpPr>
            <p:cNvPr id="16" name="ïṡļïḑé"/>
            <p:cNvSpPr/>
            <p:nvPr/>
          </p:nvSpPr>
          <p:spPr bwMode="auto">
            <a:xfrm>
              <a:off x="1110261" y="1494000"/>
              <a:ext cx="2170611" cy="217967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íšlíḋê"/>
            <p:cNvSpPr/>
            <p:nvPr/>
          </p:nvSpPr>
          <p:spPr bwMode="auto">
            <a:xfrm>
              <a:off x="1426521" y="1813154"/>
              <a:ext cx="1564943" cy="1572196"/>
            </a:xfrm>
            <a:prstGeom prst="ellipse">
              <a:avLst/>
            </a:prstGeom>
            <a:solidFill>
              <a:schemeClr val="accent1"/>
            </a:solidFill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400" b="1" dirty="0"/>
            </a:p>
          </p:txBody>
        </p:sp>
        <p:sp>
          <p:nvSpPr>
            <p:cNvPr id="18" name="î$1íḑé"/>
            <p:cNvSpPr/>
            <p:nvPr/>
          </p:nvSpPr>
          <p:spPr bwMode="auto">
            <a:xfrm>
              <a:off x="2105805" y="1494000"/>
              <a:ext cx="2749076" cy="2170609"/>
            </a:xfrm>
            <a:custGeom>
              <a:avLst/>
              <a:gdLst>
                <a:gd name="T0" fmla="*/ 627 w 641"/>
                <a:gd name="T1" fmla="*/ 504 h 504"/>
                <a:gd name="T2" fmla="*/ 322 w 641"/>
                <a:gd name="T3" fmla="*/ 266 h 504"/>
                <a:gd name="T4" fmla="*/ 14 w 641"/>
                <a:gd name="T5" fmla="*/ 28 h 504"/>
                <a:gd name="T6" fmla="*/ 0 w 641"/>
                <a:gd name="T7" fmla="*/ 14 h 504"/>
                <a:gd name="T8" fmla="*/ 14 w 641"/>
                <a:gd name="T9" fmla="*/ 0 h 504"/>
                <a:gd name="T10" fmla="*/ 347 w 641"/>
                <a:gd name="T11" fmla="*/ 252 h 504"/>
                <a:gd name="T12" fmla="*/ 627 w 641"/>
                <a:gd name="T13" fmla="*/ 476 h 504"/>
                <a:gd name="T14" fmla="*/ 641 w 641"/>
                <a:gd name="T15" fmla="*/ 490 h 504"/>
                <a:gd name="T16" fmla="*/ 627 w 641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504">
                  <a:moveTo>
                    <a:pt x="627" y="504"/>
                  </a:moveTo>
                  <a:cubicBezTo>
                    <a:pt x="462" y="504"/>
                    <a:pt x="391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8" y="0"/>
                    <a:pt x="274" y="128"/>
                    <a:pt x="347" y="252"/>
                  </a:cubicBezTo>
                  <a:cubicBezTo>
                    <a:pt x="414" y="367"/>
                    <a:pt x="478" y="476"/>
                    <a:pt x="627" y="476"/>
                  </a:cubicBezTo>
                  <a:cubicBezTo>
                    <a:pt x="635" y="476"/>
                    <a:pt x="641" y="482"/>
                    <a:pt x="641" y="490"/>
                  </a:cubicBezTo>
                  <a:cubicBezTo>
                    <a:pt x="641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îŝļiḑé"/>
            <p:cNvSpPr/>
            <p:nvPr/>
          </p:nvSpPr>
          <p:spPr bwMode="auto">
            <a:xfrm>
              <a:off x="4697117" y="1494000"/>
              <a:ext cx="2749076" cy="2170609"/>
            </a:xfrm>
            <a:custGeom>
              <a:avLst/>
              <a:gdLst>
                <a:gd name="T0" fmla="*/ 627 w 641"/>
                <a:gd name="T1" fmla="*/ 504 h 504"/>
                <a:gd name="T2" fmla="*/ 322 w 641"/>
                <a:gd name="T3" fmla="*/ 266 h 504"/>
                <a:gd name="T4" fmla="*/ 14 w 641"/>
                <a:gd name="T5" fmla="*/ 28 h 504"/>
                <a:gd name="T6" fmla="*/ 0 w 641"/>
                <a:gd name="T7" fmla="*/ 14 h 504"/>
                <a:gd name="T8" fmla="*/ 14 w 641"/>
                <a:gd name="T9" fmla="*/ 0 h 504"/>
                <a:gd name="T10" fmla="*/ 346 w 641"/>
                <a:gd name="T11" fmla="*/ 252 h 504"/>
                <a:gd name="T12" fmla="*/ 627 w 641"/>
                <a:gd name="T13" fmla="*/ 476 h 504"/>
                <a:gd name="T14" fmla="*/ 641 w 641"/>
                <a:gd name="T15" fmla="*/ 490 h 504"/>
                <a:gd name="T16" fmla="*/ 627 w 641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504">
                  <a:moveTo>
                    <a:pt x="627" y="504"/>
                  </a:moveTo>
                  <a:cubicBezTo>
                    <a:pt x="462" y="504"/>
                    <a:pt x="390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8" y="0"/>
                    <a:pt x="274" y="128"/>
                    <a:pt x="346" y="252"/>
                  </a:cubicBezTo>
                  <a:cubicBezTo>
                    <a:pt x="414" y="367"/>
                    <a:pt x="478" y="476"/>
                    <a:pt x="627" y="476"/>
                  </a:cubicBezTo>
                  <a:cubicBezTo>
                    <a:pt x="635" y="476"/>
                    <a:pt x="641" y="482"/>
                    <a:pt x="641" y="490"/>
                  </a:cubicBezTo>
                  <a:cubicBezTo>
                    <a:pt x="641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iśḻïḍè"/>
            <p:cNvSpPr/>
            <p:nvPr/>
          </p:nvSpPr>
          <p:spPr bwMode="auto">
            <a:xfrm>
              <a:off x="7310190" y="1494000"/>
              <a:ext cx="2752703" cy="2170609"/>
            </a:xfrm>
            <a:custGeom>
              <a:avLst/>
              <a:gdLst>
                <a:gd name="T0" fmla="*/ 627 w 642"/>
                <a:gd name="T1" fmla="*/ 504 h 504"/>
                <a:gd name="T2" fmla="*/ 322 w 642"/>
                <a:gd name="T3" fmla="*/ 266 h 504"/>
                <a:gd name="T4" fmla="*/ 14 w 642"/>
                <a:gd name="T5" fmla="*/ 28 h 504"/>
                <a:gd name="T6" fmla="*/ 0 w 642"/>
                <a:gd name="T7" fmla="*/ 14 h 504"/>
                <a:gd name="T8" fmla="*/ 14 w 642"/>
                <a:gd name="T9" fmla="*/ 0 h 504"/>
                <a:gd name="T10" fmla="*/ 347 w 642"/>
                <a:gd name="T11" fmla="*/ 252 h 504"/>
                <a:gd name="T12" fmla="*/ 627 w 642"/>
                <a:gd name="T13" fmla="*/ 476 h 504"/>
                <a:gd name="T14" fmla="*/ 642 w 642"/>
                <a:gd name="T15" fmla="*/ 490 h 504"/>
                <a:gd name="T16" fmla="*/ 627 w 642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2" h="504">
                  <a:moveTo>
                    <a:pt x="627" y="504"/>
                  </a:moveTo>
                  <a:cubicBezTo>
                    <a:pt x="462" y="504"/>
                    <a:pt x="391" y="383"/>
                    <a:pt x="322" y="266"/>
                  </a:cubicBezTo>
                  <a:cubicBezTo>
                    <a:pt x="250" y="144"/>
                    <a:pt x="18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9" y="0"/>
                    <a:pt x="274" y="128"/>
                    <a:pt x="347" y="252"/>
                  </a:cubicBezTo>
                  <a:cubicBezTo>
                    <a:pt x="415" y="367"/>
                    <a:pt x="479" y="476"/>
                    <a:pt x="627" y="476"/>
                  </a:cubicBezTo>
                  <a:cubicBezTo>
                    <a:pt x="635" y="476"/>
                    <a:pt x="642" y="482"/>
                    <a:pt x="642" y="490"/>
                  </a:cubicBezTo>
                  <a:cubicBezTo>
                    <a:pt x="642" y="498"/>
                    <a:pt x="635" y="504"/>
                    <a:pt x="627" y="504"/>
                  </a:cubicBezTo>
                  <a:close/>
                </a:path>
              </a:pathLst>
            </a:custGeom>
            <a:solidFill>
              <a:schemeClr val="bg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iş1iďè"/>
            <p:cNvGrpSpPr/>
            <p:nvPr/>
          </p:nvGrpSpPr>
          <p:grpSpPr>
            <a:xfrm>
              <a:off x="1011000" y="2381563"/>
              <a:ext cx="5086351" cy="3762062"/>
              <a:chOff x="1011000" y="2381563"/>
              <a:chExt cx="5086351" cy="3762062"/>
            </a:xfrm>
          </p:grpSpPr>
          <p:sp>
            <p:nvSpPr>
              <p:cNvPr id="34" name="iṣlîḑè"/>
              <p:cNvSpPr txBox="1"/>
              <p:nvPr/>
            </p:nvSpPr>
            <p:spPr bwMode="auto">
              <a:xfrm>
                <a:off x="1011000" y="2381563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>
                    <a:sym typeface="+mn-ea"/>
                  </a:rPr>
                  <a:t>*</a:t>
                </a:r>
                <a:r>
                  <a:rPr lang="en-US" altLang="zh-CN" sz="2000" b="1" dirty="0" err="1">
                    <a:sym typeface="+mn-ea"/>
                  </a:rPr>
                  <a:t>田网</a:t>
                </a:r>
                <a:endParaRPr lang="en-US" altLang="zh-CN" sz="2000" b="1" dirty="0"/>
              </a:p>
            </p:txBody>
          </p:sp>
          <p:sp>
            <p:nvSpPr>
              <p:cNvPr id="35" name="iṥḷîḑé"/>
              <p:cNvSpPr/>
              <p:nvPr/>
            </p:nvSpPr>
            <p:spPr bwMode="auto">
              <a:xfrm>
                <a:off x="1011000" y="5080872"/>
                <a:ext cx="5086351" cy="10627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200" b="1" dirty="0">
                    <a:sym typeface="+mn-ea"/>
                  </a:rPr>
                  <a:t>馆配：</a:t>
                </a:r>
                <a:r>
                  <a:rPr lang="zh-CN" altLang="en-US" sz="1200" dirty="0">
                    <a:sym typeface="+mn-ea"/>
                  </a:rPr>
                  <a:t>较全的纸书目录，多提供在馆配范围内的书目，有利益取向。折扣较高的书目，比如中国农业出版社/高等教育出版等优质出版社提供的书目，不会提供。查重需要对接本馆系统。</a:t>
                </a:r>
              </a:p>
            </p:txBody>
          </p:sp>
        </p:grpSp>
        <p:grpSp>
          <p:nvGrpSpPr>
            <p:cNvPr id="22" name="iṣļîḋê"/>
            <p:cNvGrpSpPr/>
            <p:nvPr/>
          </p:nvGrpSpPr>
          <p:grpSpPr>
            <a:xfrm>
              <a:off x="3621004" y="2383470"/>
              <a:ext cx="2380774" cy="2722317"/>
              <a:chOff x="3634984" y="2383470"/>
              <a:chExt cx="2380774" cy="2722317"/>
            </a:xfrm>
          </p:grpSpPr>
          <p:sp>
            <p:nvSpPr>
              <p:cNvPr id="32" name="iSľiḋê"/>
              <p:cNvSpPr txBox="1"/>
              <p:nvPr/>
            </p:nvSpPr>
            <p:spPr bwMode="auto">
              <a:xfrm>
                <a:off x="3634984" y="238347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buClrTx/>
                  <a:buSzTx/>
                  <a:buFontTx/>
                </a:pPr>
                <a:r>
                  <a:rPr lang="zh-CN" altLang="en-US" sz="2000" b="1" dirty="0">
                    <a:sym typeface="+mn-ea"/>
                  </a:rPr>
                  <a:t>**</a:t>
                </a:r>
                <a:r>
                  <a:rPr lang="en-US" altLang="zh-CN" sz="2000" b="1" dirty="0" err="1">
                    <a:sym typeface="+mn-ea"/>
                  </a:rPr>
                  <a:t>之星</a:t>
                </a:r>
                <a:endParaRPr lang="en-US" altLang="zh-CN" sz="2000" b="1" dirty="0"/>
              </a:p>
            </p:txBody>
          </p:sp>
          <p:sp>
            <p:nvSpPr>
              <p:cNvPr id="33" name="ïSľíďé"/>
              <p:cNvSpPr/>
              <p:nvPr/>
            </p:nvSpPr>
            <p:spPr bwMode="auto">
              <a:xfrm>
                <a:off x="3649182" y="4238832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ym typeface="+mn-ea"/>
                  </a:rPr>
                  <a:t>*天：荐购 PDA，可对接丹霞系统</a:t>
                </a:r>
                <a:endParaRPr lang="zh-CN" altLang="en-US" sz="1200" dirty="0"/>
              </a:p>
            </p:txBody>
          </p:sp>
        </p:grpSp>
        <p:grpSp>
          <p:nvGrpSpPr>
            <p:cNvPr id="23" name="îsḷíde"/>
            <p:cNvGrpSpPr/>
            <p:nvPr/>
          </p:nvGrpSpPr>
          <p:grpSpPr>
            <a:xfrm>
              <a:off x="6223317" y="2383470"/>
              <a:ext cx="2389649" cy="2722317"/>
              <a:chOff x="6239832" y="2383470"/>
              <a:chExt cx="2389649" cy="2722317"/>
            </a:xfrm>
          </p:grpSpPr>
          <p:sp>
            <p:nvSpPr>
              <p:cNvPr id="30" name="íŝḻiḓè"/>
              <p:cNvSpPr txBox="1"/>
              <p:nvPr/>
            </p:nvSpPr>
            <p:spPr bwMode="auto">
              <a:xfrm>
                <a:off x="6239832" y="238347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>
                    <a:sym typeface="+mn-ea"/>
                  </a:rPr>
                  <a:t>*</a:t>
                </a:r>
                <a:r>
                  <a:rPr lang="en-US" altLang="zh-CN" sz="2000" b="1" dirty="0" err="1">
                    <a:sym typeface="+mn-ea"/>
                  </a:rPr>
                  <a:t>知</a:t>
                </a:r>
                <a:endParaRPr lang="en-US" altLang="zh-CN" sz="2000" b="1" dirty="0"/>
              </a:p>
            </p:txBody>
          </p:sp>
          <p:sp>
            <p:nvSpPr>
              <p:cNvPr id="31" name="îṡľïḍé"/>
              <p:cNvSpPr/>
              <p:nvPr/>
            </p:nvSpPr>
            <p:spPr bwMode="auto">
              <a:xfrm>
                <a:off x="6262905" y="4238832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ClrTx/>
                  <a:buSzTx/>
                  <a:buFontTx/>
                </a:pPr>
                <a:r>
                  <a:rPr lang="zh-CN" altLang="en-US" sz="1200" dirty="0">
                    <a:sym typeface="+mn-ea"/>
                  </a:rPr>
                  <a:t>中***：电子书：荐购</a:t>
                </a:r>
                <a:r>
                  <a:rPr lang="en-US" altLang="zh-CN" sz="1200" dirty="0">
                    <a:sym typeface="+mn-ea"/>
                  </a:rPr>
                  <a:t>+</a:t>
                </a:r>
                <a:r>
                  <a:rPr lang="zh-CN" altLang="en-US" sz="1200" dirty="0">
                    <a:sym typeface="+mn-ea"/>
                  </a:rPr>
                  <a:t>阅读</a:t>
                </a:r>
                <a:endParaRPr lang="zh-CN" altLang="en-US" sz="1200" dirty="0"/>
              </a:p>
            </p:txBody>
          </p:sp>
        </p:grpSp>
        <p:grpSp>
          <p:nvGrpSpPr>
            <p:cNvPr id="24" name="iṡļîḑe"/>
            <p:cNvGrpSpPr/>
            <p:nvPr/>
          </p:nvGrpSpPr>
          <p:grpSpPr>
            <a:xfrm>
              <a:off x="8864085" y="2383470"/>
              <a:ext cx="2366576" cy="2722317"/>
              <a:chOff x="8864085" y="2383470"/>
              <a:chExt cx="2366576" cy="2722317"/>
            </a:xfrm>
          </p:grpSpPr>
          <p:sp>
            <p:nvSpPr>
              <p:cNvPr id="28" name="îSḷîḋe"/>
              <p:cNvSpPr txBox="1"/>
              <p:nvPr/>
            </p:nvSpPr>
            <p:spPr bwMode="auto">
              <a:xfrm>
                <a:off x="8864085" y="2383470"/>
                <a:ext cx="236657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>
                    <a:sym typeface="+mn-ea"/>
                  </a:rPr>
                  <a:t>*</a:t>
                </a:r>
                <a:r>
                  <a:rPr lang="en-US" altLang="zh-CN" sz="2000" b="1" dirty="0" err="1">
                    <a:sym typeface="+mn-ea"/>
                  </a:rPr>
                  <a:t>台购</a:t>
                </a:r>
                <a:endParaRPr lang="en-US" altLang="zh-CN" sz="2000" b="1" dirty="0"/>
              </a:p>
            </p:txBody>
          </p:sp>
          <p:sp>
            <p:nvSpPr>
              <p:cNvPr id="29" name="iṧlïḓé"/>
              <p:cNvSpPr/>
              <p:nvPr/>
            </p:nvSpPr>
            <p:spPr bwMode="auto">
              <a:xfrm>
                <a:off x="8864085" y="4238832"/>
                <a:ext cx="2366576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ym typeface="+mn-ea"/>
                  </a:rPr>
                  <a:t>**书店：荐购</a:t>
                </a:r>
                <a:endParaRPr lang="en-US" altLang="zh-CN" sz="1100" dirty="0"/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6124245" y="3871334"/>
              <a:ext cx="0" cy="2272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715045" y="3871334"/>
              <a:ext cx="0" cy="2272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ïSľíďé">
            <a:extLst>
              <a:ext uri="{FF2B5EF4-FFF2-40B4-BE49-F238E27FC236}">
                <a16:creationId xmlns:a16="http://schemas.microsoft.com/office/drawing/2014/main" id="{CA338F80-F83B-B548-A5C4-C6931B8C828F}"/>
              </a:ext>
            </a:extLst>
          </p:cNvPr>
          <p:cNvSpPr/>
          <p:nvPr/>
        </p:nvSpPr>
        <p:spPr bwMode="auto">
          <a:xfrm>
            <a:off x="761658" y="4242148"/>
            <a:ext cx="2540246" cy="866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ym typeface="+mn-ea"/>
              </a:rPr>
              <a:t>武汉**：纸书选购</a:t>
            </a:r>
            <a:endParaRPr lang="zh-CN" altLang="en-US" sz="1200" dirty="0"/>
          </a:p>
        </p:txBody>
      </p:sp>
      <p:sp>
        <p:nvSpPr>
          <p:cNvPr id="37" name="iṥḷîḑé">
            <a:extLst>
              <a:ext uri="{FF2B5EF4-FFF2-40B4-BE49-F238E27FC236}">
                <a16:creationId xmlns:a16="http://schemas.microsoft.com/office/drawing/2014/main" id="{662A7762-C41D-8C47-B0AC-B1857AC4B112}"/>
              </a:ext>
            </a:extLst>
          </p:cNvPr>
          <p:cNvSpPr/>
          <p:nvPr/>
        </p:nvSpPr>
        <p:spPr bwMode="auto">
          <a:xfrm>
            <a:off x="6401508" y="5069552"/>
            <a:ext cx="2333424" cy="87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ym typeface="+mn-ea"/>
              </a:rPr>
              <a:t>电子书，书少。主要跟出版社签约，尤其是工科类电子书。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平台演示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52293" y="26352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常见问题</a:t>
            </a:r>
          </a:p>
        </p:txBody>
      </p:sp>
    </p:spTree>
    <p:extLst>
      <p:ext uri="{BB962C8B-B14F-4D97-AF65-F5344CB8AC3E}">
        <p14:creationId xmlns:p14="http://schemas.microsoft.com/office/powerpoint/2010/main" val="581859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52293" y="26352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ïṥļîḑe">
            <a:extLst>
              <a:ext uri="{FF2B5EF4-FFF2-40B4-BE49-F238E27FC236}">
                <a16:creationId xmlns:a16="http://schemas.microsoft.com/office/drawing/2014/main" id="{D96E07B8-B049-7147-BA36-DD99EBF638A3}"/>
              </a:ext>
            </a:extLst>
          </p:cNvPr>
          <p:cNvSpPr txBox="1"/>
          <p:nvPr/>
        </p:nvSpPr>
        <p:spPr bwMode="auto">
          <a:xfrm>
            <a:off x="4070022" y="1119351"/>
            <a:ext cx="8353205" cy="533879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                                                                                                                                      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采选平台书目来源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</a:rPr>
              <a:t>提供书目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给馆里看一下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</a:rPr>
              <a:t>书目查重问题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pPr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</a:rPr>
              <a:t>发定书目与图书馆管理系统对接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如果使用第三方图书管理系统，从采选平台中导出书目，再导入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使用超星</a:t>
            </a:r>
            <a:r>
              <a:rPr lang="en-US" altLang="zh-CN" dirty="0"/>
              <a:t>LSP</a:t>
            </a:r>
            <a:r>
              <a:rPr lang="zh-CN" altLang="zh-CN" dirty="0"/>
              <a:t>（含图星</a:t>
            </a:r>
            <a:r>
              <a:rPr lang="en-US" altLang="zh-CN" dirty="0"/>
              <a:t>LSP</a:t>
            </a:r>
            <a:r>
              <a:rPr lang="zh-CN" altLang="zh-CN" dirty="0"/>
              <a:t>），采选系统与图书管理系统做对接，自动传送书目；</a:t>
            </a:r>
          </a:p>
          <a:p>
            <a:pPr>
              <a:lnSpc>
                <a:spcPct val="150000"/>
              </a:lnSpc>
            </a:pPr>
            <a:r>
              <a:rPr lang="en-US" altLang="zh-CN" sz="2300" b="1" dirty="0"/>
              <a:t>5.</a:t>
            </a:r>
            <a:r>
              <a:rPr lang="zh-CN" altLang="en-US" sz="2300" b="1" dirty="0"/>
              <a:t>如何开通，是否支持试用？需要图书馆配合什么？</a:t>
            </a:r>
            <a:endParaRPr lang="en-US" altLang="zh-CN" sz="23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九月中旬上线，支持大面积开通试用。提供简单信息（届时出开通流程）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正式馆：配合提供图书馆系统数据库视图，精准查重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</a:rPr>
              <a:t>参考馆的设置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联合采访是一个联盟，圈子。开通馆要自己同意加入这个联盟，就可以查看其他馆，其他馆可以看本馆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7.</a:t>
            </a:r>
            <a:r>
              <a:rPr lang="zh-CN" altLang="en-US" sz="2400" b="1" dirty="0">
                <a:solidFill>
                  <a:srgbClr val="000000"/>
                </a:solidFill>
              </a:rPr>
              <a:t>移动端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在学习通、移动图书馆做读者荐购、采选工作报告、采选数据分析等。还可以考虑在歌德加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不支持移动端选书，不符合业务操作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8.</a:t>
            </a:r>
            <a:r>
              <a:rPr lang="zh-CN" altLang="en-US" sz="2400" b="1" dirty="0">
                <a:solidFill>
                  <a:srgbClr val="000000"/>
                </a:solidFill>
              </a:rPr>
              <a:t>本地部署问题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不支持，涉及元数据及书目数据更新问题。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9.</a:t>
            </a:r>
            <a:r>
              <a:rPr lang="zh-CN" altLang="en-US" sz="2400" b="1" dirty="0">
                <a:solidFill>
                  <a:srgbClr val="000000"/>
                </a:solidFill>
              </a:rPr>
              <a:t>资料及试用账号等。（新版上线会再更新资料）</a:t>
            </a:r>
            <a:endParaRPr lang="en-US" altLang="zh-CN" sz="2400" b="1" dirty="0">
              <a:solidFill>
                <a:srgbClr val="000000"/>
              </a:solidFill>
            </a:endParaRPr>
          </a:p>
          <a:p>
            <a:endParaRPr lang="en-US" altLang="zh-CN" sz="2400" b="1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26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ïşḻíḋé"/>
          <p:cNvSpPr/>
          <p:nvPr/>
        </p:nvSpPr>
        <p:spPr>
          <a:xfrm flipH="1">
            <a:off x="4173100" y="5616423"/>
            <a:ext cx="2384425" cy="4881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3" name="ïşḻíḋé"/>
          <p:cNvSpPr/>
          <p:nvPr/>
        </p:nvSpPr>
        <p:spPr>
          <a:xfrm flipH="1">
            <a:off x="8101988" y="5616424"/>
            <a:ext cx="2492440" cy="450418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4942609" y="704738"/>
            <a:ext cx="6030192" cy="919110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采选：图书馆采购图书，形成馆藏</a:t>
            </a:r>
          </a:p>
        </p:txBody>
      </p:sp>
      <p:sp>
        <p:nvSpPr>
          <p:cNvPr id="8" name="文本占位符 5"/>
          <p:cNvSpPr>
            <a:spLocks noGrp="1"/>
          </p:cNvSpPr>
          <p:nvPr>
            <p:ph type="body" idx="1"/>
          </p:nvPr>
        </p:nvSpPr>
        <p:spPr>
          <a:xfrm>
            <a:off x="505354" y="4285081"/>
            <a:ext cx="1736221" cy="702921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2000" dirty="0">
                <a:latin typeface="+mj-ea"/>
                <a:ea typeface="+mj-ea"/>
                <a:cs typeface="+mj-ea"/>
              </a:rPr>
              <a:t>2</a:t>
            </a:r>
            <a:r>
              <a:rPr lang="zh-CN" altLang="en-US" sz="2000" dirty="0">
                <a:latin typeface="+mj-ea"/>
                <a:ea typeface="+mj-ea"/>
                <a:cs typeface="+mj-ea"/>
              </a:rPr>
              <a:t>种采选方式：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3465" y="253865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ş1îďè"/>
          <p:cNvSpPr txBox="1"/>
          <p:nvPr/>
        </p:nvSpPr>
        <p:spPr>
          <a:xfrm>
            <a:off x="4524256" y="5662886"/>
            <a:ext cx="2033270" cy="459105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fontScale="77500" lnSpcReduction="2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书商预定：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90%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 </a:t>
            </a:r>
            <a:endParaRPr lang="en-US" altLang="zh-CN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书商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中标商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馆配商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8588" t="4469"/>
          <a:stretch>
            <a:fillRect/>
          </a:stretch>
        </p:blipFill>
        <p:spPr>
          <a:xfrm>
            <a:off x="7699498" y="2278673"/>
            <a:ext cx="4310728" cy="28609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479178" y="5676348"/>
            <a:ext cx="1954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现场采购：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10%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88B898-3E6F-794C-A950-8B892A48CA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966" y="2278673"/>
            <a:ext cx="4581635" cy="285046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7" descr="图片包含 建筑物, 户外&#10;&#10;已生成极高可信度的说明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27057" cy="6866909"/>
          </a:xfrm>
        </p:spPr>
      </p:pic>
      <p:sp>
        <p:nvSpPr>
          <p:cNvPr id="24" name="椭圆 23"/>
          <p:cNvSpPr/>
          <p:nvPr/>
        </p:nvSpPr>
        <p:spPr>
          <a:xfrm>
            <a:off x="10100317" y="1749670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5" name="标题 4"/>
          <p:cNvSpPr>
            <a:spLocks noGrp="1"/>
          </p:cNvSpPr>
          <p:nvPr>
            <p:ph type="ctrTitle"/>
          </p:nvPr>
        </p:nvSpPr>
        <p:spPr>
          <a:xfrm>
            <a:off x="4809914" y="3067642"/>
            <a:ext cx="5219911" cy="658643"/>
          </a:xfrm>
        </p:spPr>
        <p:txBody>
          <a:bodyPr/>
          <a:lstStyle/>
          <a:p>
            <a:r>
              <a:rPr lang="zh-CN" altLang="en-US" dirty="0"/>
              <a:t>纸电一体化智能采选平台</a:t>
            </a:r>
            <a:endParaRPr lang="zh-CN" altLang="en-US" b="0" dirty="0"/>
          </a:p>
        </p:txBody>
      </p:sp>
      <p:sp>
        <p:nvSpPr>
          <p:cNvPr id="18" name="副标题 4"/>
          <p:cNvSpPr>
            <a:spLocks noGrp="1"/>
          </p:cNvSpPr>
          <p:nvPr>
            <p:ph type="body" sz="quarter" idx="10"/>
          </p:nvPr>
        </p:nvSpPr>
        <p:spPr>
          <a:xfrm>
            <a:off x="5308833" y="4408930"/>
            <a:ext cx="3937000" cy="296862"/>
          </a:xfrm>
        </p:spPr>
        <p:txBody>
          <a:bodyPr/>
          <a:lstStyle/>
          <a:p>
            <a:r>
              <a:rPr lang="zh-CN" altLang="en-US" dirty="0"/>
              <a:t>超星集团    刘 禄 </a:t>
            </a:r>
            <a:endParaRPr lang="en-US" altLang="zh-CN" dirty="0"/>
          </a:p>
        </p:txBody>
      </p:sp>
      <p:sp>
        <p:nvSpPr>
          <p:cNvPr id="19" name="文本占位符 6"/>
          <p:cNvSpPr txBox="1"/>
          <p:nvPr/>
        </p:nvSpPr>
        <p:spPr>
          <a:xfrm>
            <a:off x="7048176" y="4383030"/>
            <a:ext cx="3052141" cy="3702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@2019.10 </a:t>
            </a:r>
            <a:r>
              <a:rPr lang="zh-CN" altLang="en-US" dirty="0"/>
              <a:t> </a:t>
            </a:r>
            <a:endParaRPr lang="en-US" altLang="zh-CN" dirty="0"/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221" b="-8038"/>
          <a:stretch>
            <a:fillRect/>
          </a:stretch>
        </p:blipFill>
        <p:spPr>
          <a:xfrm>
            <a:off x="10308170" y="1994232"/>
            <a:ext cx="734588" cy="6963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传统采购系统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20" name="内容占位符 3" descr="H:\扫描材料\QQ图片20190313135253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925" y="1455420"/>
            <a:ext cx="10512425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图书馆采选工作的难点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7753" y="1333486"/>
            <a:ext cx="10926833" cy="2733792"/>
            <a:chOff x="722040" y="3413008"/>
            <a:chExt cx="10926833" cy="2733792"/>
          </a:xfrm>
        </p:grpSpPr>
        <p:sp>
          <p:nvSpPr>
            <p:cNvPr id="6" name="îṣļíďè"/>
            <p:cNvSpPr txBox="1"/>
            <p:nvPr/>
          </p:nvSpPr>
          <p:spPr>
            <a:xfrm>
              <a:off x="8102691" y="4804039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当前选书仅仅依靠采访老师的个人经验，几乎没有来自于本馆馆藏的分析、学科发展的规划、图书质量的评价来帮助形成科学的采访决策。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slíḓe"/>
            <p:cNvSpPr txBox="1"/>
            <p:nvPr/>
          </p:nvSpPr>
          <p:spPr>
            <a:xfrm>
              <a:off x="8488564" y="3891025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600" b="1" dirty="0">
                  <a:solidFill>
                    <a:srgbClr val="000000"/>
                  </a:solidFill>
                </a:rPr>
                <a:t>采选无辅助决策</a:t>
              </a:r>
              <a:endParaRPr kumimoji="0" lang="de-DE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ļîḓe"/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/>
            <p:cNvSpPr txBox="1"/>
            <p:nvPr/>
          </p:nvSpPr>
          <p:spPr>
            <a:xfrm>
              <a:off x="722040" y="4804038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图书馆的招标采购流程，决定了书目的选择范围，由中标书商提供。因此图书馆的采选很被动。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sḻiďé"/>
            <p:cNvSpPr txBox="1"/>
            <p:nvPr/>
          </p:nvSpPr>
          <p:spPr>
            <a:xfrm>
              <a:off x="1195786" y="3808467"/>
              <a:ext cx="1857713" cy="328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书目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缺失</a:t>
              </a:r>
              <a:endPara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ṡḻïďé"/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/>
            <p:cNvSpPr txBox="1"/>
            <p:nvPr/>
          </p:nvSpPr>
          <p:spPr>
            <a:xfrm>
              <a:off x="4411262" y="4804038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b="0" dirty="0">
                  <a:solidFill>
                    <a:srgbClr val="000000"/>
                  </a:solidFill>
                </a:rPr>
                <a:t>采编部门的老师负责采选工作，一般由采编主任与采访馆员构成。当前需要从一个个</a:t>
              </a:r>
              <a:r>
                <a:rPr lang="en-US" altLang="zh-CN" b="0" dirty="0">
                  <a:solidFill>
                    <a:srgbClr val="000000"/>
                  </a:solidFill>
                </a:rPr>
                <a:t>excel</a:t>
              </a:r>
              <a:r>
                <a:rPr lang="zh-CN" altLang="en-US" b="0" dirty="0">
                  <a:solidFill>
                    <a:srgbClr val="000000"/>
                  </a:solidFill>
                </a:rPr>
                <a:t>中勾选书目。几乎每天都需要选书。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śḷïḋé"/>
            <p:cNvSpPr txBox="1"/>
            <p:nvPr/>
          </p:nvSpPr>
          <p:spPr>
            <a:xfrm>
              <a:off x="4819776" y="3824766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采访</a:t>
              </a:r>
              <a:r>
                <a:rPr lang="zh-CN" altLang="en-US" sz="1600" b="1" dirty="0">
                  <a:solidFill>
                    <a:srgbClr val="000000"/>
                  </a:solidFill>
                </a:rPr>
                <a:t>老师工作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强度大</a:t>
              </a:r>
              <a:endParaRPr kumimoji="0" lang="de-DE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îṣľíḍé"/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/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/>
            <p:cNvSpPr txBox="1"/>
            <p:nvPr/>
          </p:nvSpPr>
          <p:spPr>
            <a:xfrm>
              <a:off x="6652510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/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t="21080" b="35190"/>
          <a:stretch>
            <a:fillRect/>
          </a:stretch>
        </p:blipFill>
        <p:spPr>
          <a:xfrm>
            <a:off x="8516940" y="4007033"/>
            <a:ext cx="2553970" cy="1985645"/>
          </a:xfrm>
          <a:prstGeom prst="rect">
            <a:avLst/>
          </a:prstGeom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rcRect t="1041"/>
          <a:stretch>
            <a:fillRect/>
          </a:stretch>
        </p:blipFill>
        <p:spPr>
          <a:xfrm>
            <a:off x="5070265" y="4067278"/>
            <a:ext cx="1830070" cy="1811655"/>
          </a:xfrm>
          <a:prstGeom prst="rect">
            <a:avLst/>
          </a:prstGeom>
          <a:ln>
            <a:noFill/>
          </a:ln>
        </p:spPr>
      </p:pic>
      <p:pic>
        <p:nvPicPr>
          <p:cNvPr id="26" name="图片 25" descr="advantage-img6"/>
          <p:cNvPicPr>
            <a:picLocks noChangeAspect="1"/>
          </p:cNvPicPr>
          <p:nvPr/>
        </p:nvPicPr>
        <p:blipFill>
          <a:blip r:embed="rId6"/>
          <a:srcRect r="18762"/>
          <a:stretch>
            <a:fillRect/>
          </a:stretch>
        </p:blipFill>
        <p:spPr>
          <a:xfrm>
            <a:off x="1006090" y="4007033"/>
            <a:ext cx="2208530" cy="1811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7535CE5-D9A1-5B4F-9F18-812491F7AF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60"/>
          <a:stretch/>
        </p:blipFill>
        <p:spPr>
          <a:xfrm>
            <a:off x="4104533" y="918606"/>
            <a:ext cx="9106970" cy="5939394"/>
          </a:xfrm>
          <a:prstGeom prst="rect">
            <a:avLst/>
          </a:prstGeom>
        </p:spPr>
      </p:pic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6070346" y="-141889"/>
            <a:ext cx="5419185" cy="895350"/>
          </a:xfrm>
        </p:spPr>
        <p:txBody>
          <a:bodyPr/>
          <a:lstStyle/>
          <a:p>
            <a:r>
              <a:rPr lang="zh-CN" altLang="en-US" dirty="0"/>
              <a:t>超星纸电一体化智能采选平台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20761" y="254306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超星纸电一体化智能采选平台：</a:t>
            </a:r>
            <a:r>
              <a:rPr lang="en-US" altLang="zh-CN" dirty="0">
                <a:sym typeface="+mn-ea"/>
              </a:rPr>
              <a:t>6</a:t>
            </a:r>
            <a:r>
              <a:rPr lang="zh-CN" altLang="en-US" dirty="0">
                <a:sym typeface="+mn-ea"/>
              </a:rPr>
              <a:t>大亮点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99488" y="6240463"/>
            <a:ext cx="2483671" cy="176103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23" name="ïṧ1ïdê"/>
          <p:cNvSpPr/>
          <p:nvPr/>
        </p:nvSpPr>
        <p:spPr bwMode="auto">
          <a:xfrm rot="5400000">
            <a:off x="5034828" y="-95640"/>
            <a:ext cx="646185" cy="4095603"/>
          </a:xfrm>
          <a:custGeom>
            <a:avLst/>
            <a:gdLst/>
            <a:ahLst/>
            <a:cxnLst>
              <a:cxn ang="0">
                <a:pos x="0" y="174"/>
              </a:cxn>
              <a:cxn ang="0">
                <a:pos x="0" y="1159"/>
              </a:cxn>
              <a:cxn ang="0">
                <a:pos x="372" y="1159"/>
              </a:cxn>
              <a:cxn ang="0">
                <a:pos x="372" y="0"/>
              </a:cxn>
              <a:cxn ang="0">
                <a:pos x="0" y="174"/>
              </a:cxn>
            </a:cxnLst>
            <a:rect l="0" t="0" r="r" b="b"/>
            <a:pathLst>
              <a:path w="372" h="1159">
                <a:moveTo>
                  <a:pt x="0" y="174"/>
                </a:moveTo>
                <a:lnTo>
                  <a:pt x="0" y="1159"/>
                </a:lnTo>
                <a:lnTo>
                  <a:pt x="372" y="1159"/>
                </a:lnTo>
                <a:lnTo>
                  <a:pt x="372" y="0"/>
                </a:lnTo>
                <a:lnTo>
                  <a:pt x="0" y="17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ŝlïḋè"/>
          <p:cNvSpPr/>
          <p:nvPr/>
        </p:nvSpPr>
        <p:spPr bwMode="auto">
          <a:xfrm rot="5400000">
            <a:off x="5428840" y="281739"/>
            <a:ext cx="646185" cy="4883626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5" name="ïSľïḋe"/>
          <p:cNvSpPr/>
          <p:nvPr/>
        </p:nvSpPr>
        <p:spPr bwMode="auto">
          <a:xfrm rot="5400000">
            <a:off x="5428841" y="471203"/>
            <a:ext cx="646185" cy="4883626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ṥḻíďê"/>
          <p:cNvSpPr/>
          <p:nvPr/>
        </p:nvSpPr>
        <p:spPr bwMode="auto">
          <a:xfrm rot="5400000">
            <a:off x="5749017" y="745864"/>
            <a:ext cx="646185" cy="5505563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ṥlidê"/>
          <p:cNvSpPr/>
          <p:nvPr/>
        </p:nvSpPr>
        <p:spPr bwMode="auto">
          <a:xfrm rot="5400000">
            <a:off x="5739812" y="1123125"/>
            <a:ext cx="646185" cy="5505563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$ľîḍe"/>
          <p:cNvSpPr/>
          <p:nvPr/>
        </p:nvSpPr>
        <p:spPr bwMode="auto">
          <a:xfrm rot="5400000">
            <a:off x="5627105" y="1666682"/>
            <a:ext cx="646183" cy="5261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ş1íḑé"/>
          <p:cNvSpPr/>
          <p:nvPr/>
        </p:nvSpPr>
        <p:spPr bwMode="auto">
          <a:xfrm rot="5400000">
            <a:off x="5617894" y="2203854"/>
            <a:ext cx="646183" cy="5261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1ïḑê"/>
          <p:cNvSpPr/>
          <p:nvPr/>
        </p:nvSpPr>
        <p:spPr bwMode="auto">
          <a:xfrm rot="5400000">
            <a:off x="5865255" y="2226037"/>
            <a:ext cx="646183" cy="5756459"/>
          </a:xfrm>
          <a:custGeom>
            <a:avLst/>
            <a:gdLst/>
            <a:ahLst/>
            <a:cxnLst>
              <a:cxn ang="0">
                <a:pos x="13" y="163"/>
              </a:cxn>
              <a:cxn ang="0">
                <a:pos x="12" y="164"/>
              </a:cxn>
              <a:cxn ang="0">
                <a:pos x="10" y="165"/>
              </a:cxn>
              <a:cxn ang="0">
                <a:pos x="8" y="166"/>
              </a:cxn>
              <a:cxn ang="0">
                <a:pos x="6" y="167"/>
              </a:cxn>
              <a:cxn ang="0">
                <a:pos x="4" y="168"/>
              </a:cxn>
              <a:cxn ang="0">
                <a:pos x="1" y="169"/>
              </a:cxn>
              <a:cxn ang="0">
                <a:pos x="0" y="169"/>
              </a:cxn>
              <a:cxn ang="0">
                <a:pos x="0" y="923"/>
              </a:cxn>
              <a:cxn ang="0">
                <a:pos x="211" y="923"/>
              </a:cxn>
              <a:cxn ang="0">
                <a:pos x="211" y="0"/>
              </a:cxn>
              <a:cxn ang="0">
                <a:pos x="13" y="163"/>
              </a:cxn>
            </a:cxnLst>
            <a:rect l="0" t="0" r="r" b="b"/>
            <a:pathLst>
              <a:path w="211" h="923">
                <a:moveTo>
                  <a:pt x="13" y="163"/>
                </a:moveTo>
                <a:cubicBezTo>
                  <a:pt x="12" y="164"/>
                  <a:pt x="12" y="164"/>
                  <a:pt x="12" y="164"/>
                </a:cubicBezTo>
                <a:cubicBezTo>
                  <a:pt x="11" y="164"/>
                  <a:pt x="10" y="165"/>
                  <a:pt x="10" y="165"/>
                </a:cubicBezTo>
                <a:cubicBezTo>
                  <a:pt x="9" y="166"/>
                  <a:pt x="9" y="166"/>
                  <a:pt x="8" y="166"/>
                </a:cubicBezTo>
                <a:cubicBezTo>
                  <a:pt x="7" y="167"/>
                  <a:pt x="6" y="167"/>
                  <a:pt x="6" y="167"/>
                </a:cubicBezTo>
                <a:cubicBezTo>
                  <a:pt x="5" y="168"/>
                  <a:pt x="4" y="168"/>
                  <a:pt x="4" y="168"/>
                </a:cubicBezTo>
                <a:cubicBezTo>
                  <a:pt x="3" y="168"/>
                  <a:pt x="2" y="169"/>
                  <a:pt x="1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923"/>
                  <a:pt x="0" y="923"/>
                  <a:pt x="0" y="923"/>
                </a:cubicBezTo>
                <a:cubicBezTo>
                  <a:pt x="211" y="923"/>
                  <a:pt x="211" y="923"/>
                  <a:pt x="211" y="923"/>
                </a:cubicBezTo>
                <a:cubicBezTo>
                  <a:pt x="211" y="0"/>
                  <a:pt x="211" y="0"/>
                  <a:pt x="211" y="0"/>
                </a:cubicBezTo>
                <a:cubicBezTo>
                  <a:pt x="13" y="163"/>
                  <a:pt x="13" y="163"/>
                  <a:pt x="13" y="16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1" name="îśḷïḓè"/>
          <p:cNvGrpSpPr/>
          <p:nvPr/>
        </p:nvGrpSpPr>
        <p:grpSpPr>
          <a:xfrm rot="5400000">
            <a:off x="7680235" y="4887756"/>
            <a:ext cx="340180" cy="520640"/>
            <a:chOff x="5076240" y="2362200"/>
            <a:chExt cx="241885" cy="258763"/>
          </a:xfrm>
          <a:solidFill>
            <a:schemeClr val="bg1"/>
          </a:solidFill>
        </p:grpSpPr>
        <p:sp>
          <p:nvSpPr>
            <p:cNvPr id="65" name="îṥľîďé"/>
            <p:cNvSpPr/>
            <p:nvPr/>
          </p:nvSpPr>
          <p:spPr bwMode="auto">
            <a:xfrm>
              <a:off x="5197475" y="2606675"/>
              <a:ext cx="25400" cy="142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7" y="5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7" y="0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ṥḷíḓè"/>
            <p:cNvSpPr/>
            <p:nvPr/>
          </p:nvSpPr>
          <p:spPr bwMode="auto">
            <a:xfrm>
              <a:off x="5142945" y="2599034"/>
              <a:ext cx="44450" cy="14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13" y="5"/>
                </a:cxn>
                <a:cxn ang="0">
                  <a:pos x="16" y="3"/>
                </a:cxn>
                <a:cxn ang="0">
                  <a:pos x="16" y="3"/>
                </a:cxn>
                <a:cxn ang="0">
                  <a:pos x="13" y="0"/>
                </a:cxn>
              </a:cxnLst>
              <a:rect l="0" t="0" r="r" b="b"/>
              <a:pathLst>
                <a:path w="16" h="5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5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ṩļíḋe"/>
            <p:cNvSpPr/>
            <p:nvPr/>
          </p:nvSpPr>
          <p:spPr bwMode="auto">
            <a:xfrm>
              <a:off x="5135338" y="2560786"/>
              <a:ext cx="80962" cy="3333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18" y="7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8" y="0"/>
                </a:cxn>
              </a:cxnLst>
              <a:rect l="0" t="0" r="r" b="b"/>
              <a:pathLst>
                <a:path w="21" h="7">
                  <a:moveTo>
                    <a:pt x="1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1" y="5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$ļídè"/>
            <p:cNvSpPr/>
            <p:nvPr/>
          </p:nvSpPr>
          <p:spPr bwMode="auto">
            <a:xfrm>
              <a:off x="5207000" y="2362200"/>
              <a:ext cx="11113" cy="254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ṡ1iḋê"/>
            <p:cNvSpPr/>
            <p:nvPr/>
          </p:nvSpPr>
          <p:spPr bwMode="auto">
            <a:xfrm>
              <a:off x="5207000" y="2362200"/>
              <a:ext cx="11113" cy="254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1íḍé"/>
            <p:cNvSpPr/>
            <p:nvPr/>
          </p:nvSpPr>
          <p:spPr bwMode="auto">
            <a:xfrm>
              <a:off x="5262563" y="2387600"/>
              <a:ext cx="25400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1"/>
                </a:cxn>
                <a:cxn ang="0">
                  <a:pos x="5" y="16"/>
                </a:cxn>
                <a:cxn ang="0">
                  <a:pos x="16" y="4"/>
                </a:cxn>
                <a:cxn ang="0">
                  <a:pos x="10" y="0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lnTo>
                    <a:pt x="0" y="11"/>
                  </a:lnTo>
                  <a:lnTo>
                    <a:pt x="5" y="16"/>
                  </a:lnTo>
                  <a:lnTo>
                    <a:pt x="16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şlîḋê"/>
            <p:cNvSpPr/>
            <p:nvPr/>
          </p:nvSpPr>
          <p:spPr bwMode="auto">
            <a:xfrm>
              <a:off x="5262563" y="2387600"/>
              <a:ext cx="25400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1"/>
                </a:cxn>
                <a:cxn ang="0">
                  <a:pos x="5" y="16"/>
                </a:cxn>
                <a:cxn ang="0">
                  <a:pos x="16" y="4"/>
                </a:cxn>
                <a:cxn ang="0">
                  <a:pos x="10" y="0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lnTo>
                    <a:pt x="0" y="11"/>
                  </a:lnTo>
                  <a:lnTo>
                    <a:pt x="5" y="16"/>
                  </a:lnTo>
                  <a:lnTo>
                    <a:pt x="16" y="4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ṩlîḑe"/>
            <p:cNvSpPr/>
            <p:nvPr/>
          </p:nvSpPr>
          <p:spPr bwMode="auto">
            <a:xfrm>
              <a:off x="5289550" y="2455863"/>
              <a:ext cx="28575" cy="1428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"/>
                </a:cxn>
                <a:cxn ang="0">
                  <a:pos x="2" y="9"/>
                </a:cxn>
                <a:cxn ang="0">
                  <a:pos x="18" y="7"/>
                </a:cxn>
                <a:cxn ang="0">
                  <a:pos x="16" y="0"/>
                </a:cxn>
              </a:cxnLst>
              <a:rect l="0" t="0" r="r" b="b"/>
              <a:pathLst>
                <a:path w="18" h="9">
                  <a:moveTo>
                    <a:pt x="16" y="0"/>
                  </a:moveTo>
                  <a:lnTo>
                    <a:pt x="0" y="1"/>
                  </a:lnTo>
                  <a:lnTo>
                    <a:pt x="2" y="9"/>
                  </a:lnTo>
                  <a:lnTo>
                    <a:pt x="18" y="7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ŝḻïďè"/>
            <p:cNvSpPr/>
            <p:nvPr/>
          </p:nvSpPr>
          <p:spPr bwMode="auto">
            <a:xfrm>
              <a:off x="5289550" y="2455863"/>
              <a:ext cx="28575" cy="1428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"/>
                </a:cxn>
                <a:cxn ang="0">
                  <a:pos x="2" y="9"/>
                </a:cxn>
                <a:cxn ang="0">
                  <a:pos x="18" y="7"/>
                </a:cxn>
                <a:cxn ang="0">
                  <a:pos x="16" y="0"/>
                </a:cxn>
              </a:cxnLst>
              <a:rect l="0" t="0" r="r" b="b"/>
              <a:pathLst>
                <a:path w="18" h="9">
                  <a:moveTo>
                    <a:pt x="16" y="0"/>
                  </a:moveTo>
                  <a:lnTo>
                    <a:pt x="0" y="1"/>
                  </a:lnTo>
                  <a:lnTo>
                    <a:pt x="2" y="9"/>
                  </a:lnTo>
                  <a:lnTo>
                    <a:pt x="18" y="7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śľiḑé"/>
            <p:cNvSpPr/>
            <p:nvPr/>
          </p:nvSpPr>
          <p:spPr bwMode="auto">
            <a:xfrm>
              <a:off x="5270500" y="2517775"/>
              <a:ext cx="25400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12" y="14"/>
                </a:cxn>
                <a:cxn ang="0">
                  <a:pos x="16" y="8"/>
                </a:cxn>
                <a:cxn ang="0">
                  <a:pos x="4" y="0"/>
                </a:cxn>
              </a:cxnLst>
              <a:rect l="0" t="0" r="r" b="b"/>
              <a:pathLst>
                <a:path w="16" h="14">
                  <a:moveTo>
                    <a:pt x="4" y="0"/>
                  </a:moveTo>
                  <a:lnTo>
                    <a:pt x="0" y="5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$lïḍé"/>
            <p:cNvSpPr/>
            <p:nvPr/>
          </p:nvSpPr>
          <p:spPr bwMode="auto">
            <a:xfrm>
              <a:off x="5270500" y="2517775"/>
              <a:ext cx="25400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12" y="14"/>
                </a:cxn>
                <a:cxn ang="0">
                  <a:pos x="16" y="8"/>
                </a:cxn>
                <a:cxn ang="0">
                  <a:pos x="4" y="0"/>
                </a:cxn>
              </a:cxnLst>
              <a:rect l="0" t="0" r="r" b="b"/>
              <a:pathLst>
                <a:path w="16" h="14">
                  <a:moveTo>
                    <a:pt x="4" y="0"/>
                  </a:moveTo>
                  <a:lnTo>
                    <a:pt x="0" y="5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ś1iďe"/>
            <p:cNvSpPr/>
            <p:nvPr/>
          </p:nvSpPr>
          <p:spPr bwMode="auto">
            <a:xfrm>
              <a:off x="5133975" y="2386013"/>
              <a:ext cx="25400" cy="238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12" y="15"/>
                </a:cxn>
                <a:cxn ang="0">
                  <a:pos x="16" y="12"/>
                </a:cxn>
                <a:cxn ang="0">
                  <a:pos x="5" y="0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0" y="5"/>
                  </a:lnTo>
                  <a:lnTo>
                    <a:pt x="12" y="15"/>
                  </a:lnTo>
                  <a:lnTo>
                    <a:pt x="16" y="1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śḻîdé"/>
            <p:cNvSpPr/>
            <p:nvPr/>
          </p:nvSpPr>
          <p:spPr bwMode="auto">
            <a:xfrm>
              <a:off x="5133975" y="2386013"/>
              <a:ext cx="25400" cy="238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12" y="15"/>
                </a:cxn>
                <a:cxn ang="0">
                  <a:pos x="16" y="12"/>
                </a:cxn>
                <a:cxn ang="0">
                  <a:pos x="5" y="0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0" y="5"/>
                  </a:lnTo>
                  <a:lnTo>
                    <a:pt x="12" y="15"/>
                  </a:lnTo>
                  <a:lnTo>
                    <a:pt x="16" y="12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ṣḷïdé"/>
            <p:cNvSpPr/>
            <p:nvPr/>
          </p:nvSpPr>
          <p:spPr bwMode="auto">
            <a:xfrm>
              <a:off x="5105400" y="2455863"/>
              <a:ext cx="25400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16" y="7"/>
                </a:cxn>
                <a:cxn ang="0">
                  <a:pos x="16" y="1"/>
                </a:cxn>
                <a:cxn ang="0">
                  <a:pos x="0" y="0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lnTo>
                    <a:pt x="0" y="7"/>
                  </a:lnTo>
                  <a:lnTo>
                    <a:pt x="16" y="7"/>
                  </a:lnTo>
                  <a:lnTo>
                    <a:pt x="16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šlîḋe"/>
            <p:cNvSpPr/>
            <p:nvPr/>
          </p:nvSpPr>
          <p:spPr bwMode="auto">
            <a:xfrm>
              <a:off x="5105400" y="2455863"/>
              <a:ext cx="25400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16" y="7"/>
                </a:cxn>
                <a:cxn ang="0">
                  <a:pos x="16" y="1"/>
                </a:cxn>
                <a:cxn ang="0">
                  <a:pos x="0" y="0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lnTo>
                    <a:pt x="0" y="7"/>
                  </a:lnTo>
                  <a:lnTo>
                    <a:pt x="16" y="7"/>
                  </a:lnTo>
                  <a:lnTo>
                    <a:pt x="16" y="1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ṡľîde"/>
            <p:cNvSpPr/>
            <p:nvPr/>
          </p:nvSpPr>
          <p:spPr bwMode="auto">
            <a:xfrm>
              <a:off x="5124450" y="2514600"/>
              <a:ext cx="28575" cy="2540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0"/>
                </a:cxn>
                <a:cxn ang="0">
                  <a:pos x="4" y="16"/>
                </a:cxn>
                <a:cxn ang="0">
                  <a:pos x="18" y="5"/>
                </a:cxn>
                <a:cxn ang="0">
                  <a:pos x="13" y="0"/>
                </a:cxn>
              </a:cxnLst>
              <a:rect l="0" t="0" r="r" b="b"/>
              <a:pathLst>
                <a:path w="18" h="16">
                  <a:moveTo>
                    <a:pt x="13" y="0"/>
                  </a:moveTo>
                  <a:lnTo>
                    <a:pt x="0" y="10"/>
                  </a:lnTo>
                  <a:lnTo>
                    <a:pt x="4" y="16"/>
                  </a:lnTo>
                  <a:lnTo>
                    <a:pt x="18" y="5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ś1îdè"/>
            <p:cNvSpPr/>
            <p:nvPr/>
          </p:nvSpPr>
          <p:spPr bwMode="auto">
            <a:xfrm>
              <a:off x="5124450" y="2514600"/>
              <a:ext cx="28575" cy="2540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0"/>
                </a:cxn>
                <a:cxn ang="0">
                  <a:pos x="4" y="16"/>
                </a:cxn>
                <a:cxn ang="0">
                  <a:pos x="18" y="5"/>
                </a:cxn>
                <a:cxn ang="0">
                  <a:pos x="13" y="0"/>
                </a:cxn>
              </a:cxnLst>
              <a:rect l="0" t="0" r="r" b="b"/>
              <a:pathLst>
                <a:path w="18" h="16">
                  <a:moveTo>
                    <a:pt x="13" y="0"/>
                  </a:moveTo>
                  <a:lnTo>
                    <a:pt x="0" y="10"/>
                  </a:lnTo>
                  <a:lnTo>
                    <a:pt x="4" y="16"/>
                  </a:lnTo>
                  <a:lnTo>
                    <a:pt x="18" y="5"/>
                  </a:lnTo>
                  <a:lnTo>
                    <a:pt x="13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Sḷîḋé"/>
            <p:cNvSpPr/>
            <p:nvPr/>
          </p:nvSpPr>
          <p:spPr bwMode="auto">
            <a:xfrm>
              <a:off x="5214938" y="2492375"/>
              <a:ext cx="1111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4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ṥ1îďê"/>
            <p:cNvSpPr/>
            <p:nvPr/>
          </p:nvSpPr>
          <p:spPr bwMode="auto">
            <a:xfrm>
              <a:off x="5200650" y="2463800"/>
              <a:ext cx="6350" cy="142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ŝ1ïdé"/>
            <p:cNvSpPr/>
            <p:nvPr/>
          </p:nvSpPr>
          <p:spPr bwMode="auto">
            <a:xfrm>
              <a:off x="5076240" y="2413000"/>
              <a:ext cx="200612" cy="142876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5" y="14"/>
                </a:cxn>
                <a:cxn ang="0">
                  <a:pos x="25" y="20"/>
                </a:cxn>
                <a:cxn ang="0">
                  <a:pos x="30" y="22"/>
                </a:cxn>
                <a:cxn ang="0">
                  <a:pos x="32" y="27"/>
                </a:cxn>
                <a:cxn ang="0">
                  <a:pos x="32" y="27"/>
                </a:cxn>
                <a:cxn ang="0">
                  <a:pos x="28" y="27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9"/>
                </a:cxn>
                <a:cxn ang="0">
                  <a:pos x="28" y="30"/>
                </a:cxn>
                <a:cxn ang="0">
                  <a:pos x="32" y="32"/>
                </a:cxn>
                <a:cxn ang="0">
                  <a:pos x="33" y="36"/>
                </a:cxn>
                <a:cxn ang="0">
                  <a:pos x="33" y="36"/>
                </a:cxn>
                <a:cxn ang="0">
                  <a:pos x="30" y="41"/>
                </a:cxn>
                <a:cxn ang="0">
                  <a:pos x="25" y="43"/>
                </a:cxn>
                <a:cxn ang="0">
                  <a:pos x="25" y="43"/>
                </a:cxn>
                <a:cxn ang="0">
                  <a:pos x="25" y="48"/>
                </a:cxn>
                <a:cxn ang="0">
                  <a:pos x="22" y="48"/>
                </a:cxn>
                <a:cxn ang="0">
                  <a:pos x="22" y="43"/>
                </a:cxn>
                <a:cxn ang="0">
                  <a:pos x="17" y="41"/>
                </a:cxn>
                <a:cxn ang="0">
                  <a:pos x="15" y="35"/>
                </a:cxn>
                <a:cxn ang="0">
                  <a:pos x="15" y="35"/>
                </a:cxn>
                <a:cxn ang="0">
                  <a:pos x="19" y="35"/>
                </a:cxn>
                <a:cxn ang="0">
                  <a:pos x="22" y="39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0" y="32"/>
                </a:cxn>
                <a:cxn ang="0">
                  <a:pos x="15" y="26"/>
                </a:cxn>
                <a:cxn ang="0">
                  <a:pos x="15" y="26"/>
                </a:cxn>
                <a:cxn ang="0">
                  <a:pos x="18" y="21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2" y="14"/>
                </a:cxn>
                <a:cxn ang="0">
                  <a:pos x="7" y="10"/>
                </a:cxn>
                <a:cxn ang="0">
                  <a:pos x="24" y="2"/>
                </a:cxn>
                <a:cxn ang="0">
                  <a:pos x="40" y="10"/>
                </a:cxn>
                <a:cxn ang="0">
                  <a:pos x="40" y="10"/>
                </a:cxn>
                <a:cxn ang="0">
                  <a:pos x="24" y="8"/>
                </a:cxn>
                <a:cxn ang="0">
                  <a:pos x="7" y="10"/>
                </a:cxn>
                <a:cxn ang="0">
                  <a:pos x="7" y="10"/>
                </a:cxn>
                <a:cxn ang="0">
                  <a:pos x="24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5" y="38"/>
                </a:cxn>
                <a:cxn ang="0">
                  <a:pos x="14" y="56"/>
                </a:cxn>
                <a:cxn ang="0">
                  <a:pos x="15" y="56"/>
                </a:cxn>
                <a:cxn ang="0">
                  <a:pos x="18" y="56"/>
                </a:cxn>
                <a:cxn ang="0">
                  <a:pos x="28" y="56"/>
                </a:cxn>
                <a:cxn ang="0">
                  <a:pos x="33" y="56"/>
                </a:cxn>
                <a:cxn ang="0">
                  <a:pos x="33" y="56"/>
                </a:cxn>
                <a:cxn ang="0">
                  <a:pos x="42" y="38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24" y="0"/>
                </a:cxn>
              </a:cxnLst>
              <a:rect l="0" t="0" r="r" b="b"/>
              <a:pathLst>
                <a:path w="47" h="56">
                  <a:moveTo>
                    <a:pt x="22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20"/>
                    <a:pt x="28" y="21"/>
                    <a:pt x="30" y="22"/>
                  </a:cubicBezTo>
                  <a:cubicBezTo>
                    <a:pt x="31" y="23"/>
                    <a:pt x="32" y="25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5"/>
                    <a:pt x="27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30" y="30"/>
                    <a:pt x="31" y="31"/>
                    <a:pt x="32" y="32"/>
                  </a:cubicBezTo>
                  <a:cubicBezTo>
                    <a:pt x="32" y="33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8"/>
                    <a:pt x="32" y="40"/>
                    <a:pt x="30" y="41"/>
                  </a:cubicBezTo>
                  <a:cubicBezTo>
                    <a:pt x="29" y="42"/>
                    <a:pt x="27" y="42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2"/>
                    <a:pt x="19" y="42"/>
                    <a:pt x="17" y="41"/>
                  </a:cubicBezTo>
                  <a:cubicBezTo>
                    <a:pt x="15" y="39"/>
                    <a:pt x="15" y="37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7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17" y="31"/>
                    <a:pt x="15" y="29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4"/>
                    <a:pt x="16" y="23"/>
                    <a:pt x="18" y="21"/>
                  </a:cubicBezTo>
                  <a:cubicBezTo>
                    <a:pt x="19" y="21"/>
                    <a:pt x="20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7" y="10"/>
                  </a:moveTo>
                  <a:cubicBezTo>
                    <a:pt x="11" y="5"/>
                    <a:pt x="17" y="2"/>
                    <a:pt x="24" y="2"/>
                  </a:cubicBezTo>
                  <a:cubicBezTo>
                    <a:pt x="31" y="2"/>
                    <a:pt x="37" y="5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5" y="9"/>
                    <a:pt x="30" y="8"/>
                    <a:pt x="24" y="8"/>
                  </a:cubicBezTo>
                  <a:cubicBezTo>
                    <a:pt x="18" y="8"/>
                    <a:pt x="12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2" y="34"/>
                    <a:pt x="5" y="38"/>
                  </a:cubicBezTo>
                  <a:cubicBezTo>
                    <a:pt x="7" y="40"/>
                    <a:pt x="13" y="50"/>
                    <a:pt x="14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0"/>
                    <a:pt x="40" y="40"/>
                    <a:pt x="42" y="38"/>
                  </a:cubicBezTo>
                  <a:cubicBezTo>
                    <a:pt x="45" y="34"/>
                    <a:pt x="47" y="29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iṧḻïḓè"/>
          <p:cNvGrpSpPr/>
          <p:nvPr/>
        </p:nvGrpSpPr>
        <p:grpSpPr>
          <a:xfrm rot="5400000">
            <a:off x="7650758" y="4154997"/>
            <a:ext cx="375160" cy="335149"/>
            <a:chOff x="4299486" y="2384425"/>
            <a:chExt cx="323189" cy="134939"/>
          </a:xfrm>
          <a:solidFill>
            <a:schemeClr val="bg1"/>
          </a:solidFill>
        </p:grpSpPr>
        <p:sp>
          <p:nvSpPr>
            <p:cNvPr id="61" name="íš1ïďé"/>
            <p:cNvSpPr/>
            <p:nvPr/>
          </p:nvSpPr>
          <p:spPr bwMode="auto">
            <a:xfrm>
              <a:off x="4514850" y="2481263"/>
              <a:ext cx="3175" cy="79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Slïdê"/>
            <p:cNvSpPr/>
            <p:nvPr/>
          </p:nvSpPr>
          <p:spPr bwMode="auto">
            <a:xfrm>
              <a:off x="4522788" y="2497138"/>
              <a:ext cx="6350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ļíďe"/>
            <p:cNvSpPr/>
            <p:nvPr/>
          </p:nvSpPr>
          <p:spPr bwMode="auto">
            <a:xfrm>
              <a:off x="4478338" y="2449513"/>
              <a:ext cx="144337" cy="6985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6" y="5"/>
                </a:cxn>
                <a:cxn ang="0">
                  <a:pos x="16" y="9"/>
                </a:cxn>
                <a:cxn ang="0">
                  <a:pos x="19" y="10"/>
                </a:cxn>
                <a:cxn ang="0">
                  <a:pos x="21" y="13"/>
                </a:cxn>
                <a:cxn ang="0">
                  <a:pos x="21" y="13"/>
                </a:cxn>
                <a:cxn ang="0">
                  <a:pos x="18" y="13"/>
                </a:cxn>
                <a:cxn ang="0">
                  <a:pos x="16" y="11"/>
                </a:cxn>
                <a:cxn ang="0">
                  <a:pos x="16" y="11"/>
                </a:cxn>
                <a:cxn ang="0">
                  <a:pos x="16" y="15"/>
                </a:cxn>
                <a:cxn ang="0">
                  <a:pos x="18" y="15"/>
                </a:cxn>
                <a:cxn ang="0">
                  <a:pos x="20" y="17"/>
                </a:cxn>
                <a:cxn ang="0">
                  <a:pos x="21" y="19"/>
                </a:cxn>
                <a:cxn ang="0">
                  <a:pos x="21" y="19"/>
                </a:cxn>
                <a:cxn ang="0">
                  <a:pos x="19" y="22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3"/>
                </a:cxn>
                <a:cxn ang="0">
                  <a:pos x="11" y="22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2" y="18"/>
                </a:cxn>
                <a:cxn ang="0">
                  <a:pos x="14" y="21"/>
                </a:cxn>
                <a:cxn ang="0">
                  <a:pos x="14" y="21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12" y="1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5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5" y="31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15" y="0"/>
                </a:cxn>
              </a:cxnLst>
              <a:rect l="0" t="0" r="r" b="b"/>
              <a:pathLst>
                <a:path w="31" h="31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0" y="11"/>
                    <a:pt x="21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9" y="15"/>
                    <a:pt x="20" y="16"/>
                    <a:pt x="20" y="17"/>
                  </a:cubicBezTo>
                  <a:cubicBezTo>
                    <a:pt x="21" y="17"/>
                    <a:pt x="21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2"/>
                  </a:cubicBezTo>
                  <a:cubicBezTo>
                    <a:pt x="18" y="22"/>
                    <a:pt x="17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ubicBezTo>
                    <a:pt x="10" y="21"/>
                    <a:pt x="10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3" y="20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6"/>
                    <a:pt x="10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2" y="9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$ļîḋé"/>
            <p:cNvSpPr/>
            <p:nvPr/>
          </p:nvSpPr>
          <p:spPr bwMode="auto">
            <a:xfrm>
              <a:off x="4299486" y="2384425"/>
              <a:ext cx="255053" cy="13493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24" y="65"/>
                </a:cxn>
                <a:cxn ang="0">
                  <a:pos x="14" y="59"/>
                </a:cxn>
                <a:cxn ang="0">
                  <a:pos x="20" y="52"/>
                </a:cxn>
                <a:cxn ang="0">
                  <a:pos x="33" y="66"/>
                </a:cxn>
                <a:cxn ang="0">
                  <a:pos x="20" y="52"/>
                </a:cxn>
                <a:cxn ang="0">
                  <a:pos x="3" y="37"/>
                </a:cxn>
                <a:cxn ang="0">
                  <a:pos x="16" y="51"/>
                </a:cxn>
                <a:cxn ang="0">
                  <a:pos x="11" y="56"/>
                </a:cxn>
                <a:cxn ang="0">
                  <a:pos x="18" y="37"/>
                </a:cxn>
                <a:cxn ang="0">
                  <a:pos x="33" y="37"/>
                </a:cxn>
                <a:cxn ang="0">
                  <a:pos x="33" y="46"/>
                </a:cxn>
                <a:cxn ang="0">
                  <a:pos x="18" y="37"/>
                </a:cxn>
                <a:cxn ang="0">
                  <a:pos x="37" y="23"/>
                </a:cxn>
                <a:cxn ang="0">
                  <a:pos x="52" y="34"/>
                </a:cxn>
                <a:cxn ang="0">
                  <a:pos x="37" y="34"/>
                </a:cxn>
                <a:cxn ang="0">
                  <a:pos x="18" y="34"/>
                </a:cxn>
                <a:cxn ang="0">
                  <a:pos x="33" y="23"/>
                </a:cxn>
                <a:cxn ang="0">
                  <a:pos x="18" y="34"/>
                </a:cxn>
                <a:cxn ang="0">
                  <a:pos x="53" y="20"/>
                </a:cxn>
                <a:cxn ang="0">
                  <a:pos x="67" y="34"/>
                </a:cxn>
                <a:cxn ang="0">
                  <a:pos x="55" y="34"/>
                </a:cxn>
                <a:cxn ang="0">
                  <a:pos x="3" y="34"/>
                </a:cxn>
                <a:cxn ang="0">
                  <a:pos x="16" y="19"/>
                </a:cxn>
                <a:cxn ang="0">
                  <a:pos x="14" y="34"/>
                </a:cxn>
                <a:cxn ang="0">
                  <a:pos x="14" y="11"/>
                </a:cxn>
                <a:cxn ang="0">
                  <a:pos x="24" y="5"/>
                </a:cxn>
                <a:cxn ang="0">
                  <a:pos x="17" y="16"/>
                </a:cxn>
                <a:cxn ang="0">
                  <a:pos x="37" y="5"/>
                </a:cxn>
                <a:cxn ang="0">
                  <a:pos x="49" y="18"/>
                </a:cxn>
                <a:cxn ang="0">
                  <a:pos x="37" y="20"/>
                </a:cxn>
                <a:cxn ang="0">
                  <a:pos x="44" y="4"/>
                </a:cxn>
                <a:cxn ang="0">
                  <a:pos x="56" y="11"/>
                </a:cxn>
                <a:cxn ang="0">
                  <a:pos x="52" y="16"/>
                </a:cxn>
                <a:cxn ang="0">
                  <a:pos x="20" y="17"/>
                </a:cxn>
                <a:cxn ang="0">
                  <a:pos x="33" y="4"/>
                </a:cxn>
                <a:cxn ang="0">
                  <a:pos x="33" y="20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44" y="69"/>
                </a:cxn>
                <a:cxn ang="0">
                  <a:pos x="37" y="66"/>
                </a:cxn>
                <a:cxn ang="0">
                  <a:pos x="45" y="51"/>
                </a:cxn>
                <a:cxn ang="0">
                  <a:pos x="47" y="48"/>
                </a:cxn>
                <a:cxn ang="0">
                  <a:pos x="37" y="37"/>
                </a:cxn>
                <a:cxn ang="0">
                  <a:pos x="52" y="37"/>
                </a:cxn>
                <a:cxn ang="0">
                  <a:pos x="51" y="46"/>
                </a:cxn>
                <a:cxn ang="0">
                  <a:pos x="55" y="37"/>
                </a:cxn>
                <a:cxn ang="0">
                  <a:pos x="67" y="37"/>
                </a:cxn>
                <a:cxn ang="0">
                  <a:pos x="65" y="46"/>
                </a:cxn>
                <a:cxn ang="0">
                  <a:pos x="70" y="35"/>
                </a:cxn>
                <a:cxn ang="0">
                  <a:pos x="37" y="0"/>
                </a:cxn>
              </a:cxnLst>
              <a:rect l="0" t="0" r="r" b="b"/>
              <a:pathLst>
                <a:path w="70" h="70">
                  <a:moveTo>
                    <a:pt x="14" y="59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4" y="57"/>
                    <a:pt x="16" y="55"/>
                    <a:pt x="18" y="54"/>
                  </a:cubicBezTo>
                  <a:cubicBezTo>
                    <a:pt x="19" y="58"/>
                    <a:pt x="21" y="62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0" y="63"/>
                    <a:pt x="17" y="61"/>
                    <a:pt x="14" y="59"/>
                  </a:cubicBezTo>
                  <a:moveTo>
                    <a:pt x="20" y="52"/>
                  </a:moveTo>
                  <a:cubicBezTo>
                    <a:pt x="20" y="52"/>
                    <a:pt x="20" y="52"/>
                    <a:pt x="20" y="52"/>
                  </a:cubicBezTo>
                  <a:cubicBezTo>
                    <a:pt x="24" y="51"/>
                    <a:pt x="29" y="50"/>
                    <a:pt x="33" y="50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27" y="65"/>
                    <a:pt x="23" y="59"/>
                    <a:pt x="20" y="52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1"/>
                    <a:pt x="15" y="46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4" y="52"/>
                    <a:pt x="12" y="54"/>
                    <a:pt x="11" y="56"/>
                  </a:cubicBezTo>
                  <a:cubicBezTo>
                    <a:pt x="7" y="51"/>
                    <a:pt x="4" y="44"/>
                    <a:pt x="3" y="37"/>
                  </a:cubicBezTo>
                  <a:moveTo>
                    <a:pt x="18" y="37"/>
                  </a:moveTo>
                  <a:cubicBezTo>
                    <a:pt x="18" y="37"/>
                    <a:pt x="18" y="37"/>
                    <a:pt x="1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9" y="47"/>
                    <a:pt x="24" y="47"/>
                    <a:pt x="19" y="49"/>
                  </a:cubicBezTo>
                  <a:cubicBezTo>
                    <a:pt x="18" y="45"/>
                    <a:pt x="18" y="41"/>
                    <a:pt x="18" y="37"/>
                  </a:cubicBezTo>
                  <a:moveTo>
                    <a:pt x="37" y="23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41" y="23"/>
                    <a:pt x="46" y="23"/>
                    <a:pt x="50" y="21"/>
                  </a:cubicBezTo>
                  <a:cubicBezTo>
                    <a:pt x="51" y="25"/>
                    <a:pt x="52" y="30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23"/>
                    <a:pt x="37" y="23"/>
                    <a:pt x="37" y="23"/>
                  </a:cubicBezTo>
                  <a:moveTo>
                    <a:pt x="18" y="34"/>
                  </a:moveTo>
                  <a:cubicBezTo>
                    <a:pt x="18" y="29"/>
                    <a:pt x="18" y="25"/>
                    <a:pt x="19" y="21"/>
                  </a:cubicBezTo>
                  <a:cubicBezTo>
                    <a:pt x="23" y="22"/>
                    <a:pt x="29" y="23"/>
                    <a:pt x="33" y="2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18" y="34"/>
                    <a:pt x="18" y="34"/>
                    <a:pt x="18" y="34"/>
                  </a:cubicBezTo>
                  <a:moveTo>
                    <a:pt x="53" y="20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6" y="18"/>
                    <a:pt x="58" y="16"/>
                    <a:pt x="59" y="14"/>
                  </a:cubicBezTo>
                  <a:cubicBezTo>
                    <a:pt x="64" y="19"/>
                    <a:pt x="67" y="26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9"/>
                    <a:pt x="55" y="24"/>
                    <a:pt x="53" y="20"/>
                  </a:cubicBezTo>
                  <a:moveTo>
                    <a:pt x="3" y="34"/>
                  </a:moveTo>
                  <a:cubicBezTo>
                    <a:pt x="4" y="26"/>
                    <a:pt x="7" y="19"/>
                    <a:pt x="12" y="14"/>
                  </a:cubicBezTo>
                  <a:cubicBezTo>
                    <a:pt x="12" y="16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4"/>
                    <a:pt x="14" y="29"/>
                    <a:pt x="14" y="34"/>
                  </a:cubicBezTo>
                  <a:cubicBezTo>
                    <a:pt x="3" y="34"/>
                    <a:pt x="3" y="34"/>
                    <a:pt x="3" y="34"/>
                  </a:cubicBezTo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7" y="8"/>
                    <a:pt x="20" y="6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1" y="8"/>
                    <a:pt x="19" y="11"/>
                    <a:pt x="17" y="16"/>
                  </a:cubicBezTo>
                  <a:cubicBezTo>
                    <a:pt x="16" y="14"/>
                    <a:pt x="14" y="13"/>
                    <a:pt x="14" y="11"/>
                  </a:cubicBezTo>
                  <a:moveTo>
                    <a:pt x="37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43" y="5"/>
                    <a:pt x="47" y="11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5" y="19"/>
                    <a:pt x="41" y="20"/>
                    <a:pt x="37" y="20"/>
                  </a:cubicBezTo>
                  <a:cubicBezTo>
                    <a:pt x="37" y="5"/>
                    <a:pt x="37" y="5"/>
                    <a:pt x="37" y="5"/>
                  </a:cubicBezTo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49" y="6"/>
                    <a:pt x="53" y="8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3"/>
                    <a:pt x="55" y="15"/>
                    <a:pt x="52" y="16"/>
                  </a:cubicBezTo>
                  <a:cubicBezTo>
                    <a:pt x="50" y="11"/>
                    <a:pt x="48" y="7"/>
                    <a:pt x="44" y="4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3" y="10"/>
                    <a:pt x="27" y="5"/>
                    <a:pt x="33" y="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0"/>
                    <a:pt x="24" y="19"/>
                    <a:pt x="20" y="17"/>
                  </a:cubicBezTo>
                  <a:moveTo>
                    <a:pt x="3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1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38" y="70"/>
                    <a:pt x="41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7"/>
                    <a:pt x="42" y="66"/>
                    <a:pt x="42" y="64"/>
                  </a:cubicBezTo>
                  <a:cubicBezTo>
                    <a:pt x="40" y="65"/>
                    <a:pt x="39" y="66"/>
                    <a:pt x="37" y="66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9" y="50"/>
                    <a:pt x="42" y="50"/>
                    <a:pt x="45" y="51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4" y="47"/>
                    <a:pt x="40" y="47"/>
                    <a:pt x="37" y="4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2" y="43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5"/>
                    <a:pt x="53" y="45"/>
                    <a:pt x="55" y="45"/>
                  </a:cubicBezTo>
                  <a:cubicBezTo>
                    <a:pt x="55" y="42"/>
                    <a:pt x="55" y="39"/>
                    <a:pt x="55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40"/>
                    <a:pt x="66" y="43"/>
                    <a:pt x="65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7" y="47"/>
                    <a:pt x="68" y="47"/>
                  </a:cubicBezTo>
                  <a:cubicBezTo>
                    <a:pt x="69" y="43"/>
                    <a:pt x="70" y="39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6"/>
                    <a:pt x="55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iṥḷiďê"/>
          <p:cNvGrpSpPr/>
          <p:nvPr/>
        </p:nvGrpSpPr>
        <p:grpSpPr>
          <a:xfrm rot="5400000">
            <a:off x="7248682" y="2532247"/>
            <a:ext cx="314080" cy="345232"/>
            <a:chOff x="2854325" y="2497138"/>
            <a:chExt cx="212725" cy="223837"/>
          </a:xfrm>
          <a:solidFill>
            <a:schemeClr val="bg1"/>
          </a:solidFill>
        </p:grpSpPr>
        <p:sp>
          <p:nvSpPr>
            <p:cNvPr id="48" name="ïṩľîḓè"/>
            <p:cNvSpPr/>
            <p:nvPr/>
          </p:nvSpPr>
          <p:spPr bwMode="auto">
            <a:xfrm>
              <a:off x="2854325" y="2613025"/>
              <a:ext cx="212725" cy="107950"/>
            </a:xfrm>
            <a:custGeom>
              <a:avLst/>
              <a:gdLst/>
              <a:ahLst/>
              <a:cxnLst>
                <a:cxn ang="0">
                  <a:pos x="15" y="26"/>
                </a:cxn>
                <a:cxn ang="0">
                  <a:pos x="27" y="33"/>
                </a:cxn>
                <a:cxn ang="0">
                  <a:pos x="15" y="26"/>
                </a:cxn>
                <a:cxn ang="0">
                  <a:pos x="57" y="21"/>
                </a:cxn>
                <a:cxn ang="0">
                  <a:pos x="61" y="27"/>
                </a:cxn>
                <a:cxn ang="0">
                  <a:pos x="50" y="33"/>
                </a:cxn>
                <a:cxn ang="0">
                  <a:pos x="22" y="20"/>
                </a:cxn>
                <a:cxn ang="0">
                  <a:pos x="36" y="34"/>
                </a:cxn>
                <a:cxn ang="0">
                  <a:pos x="22" y="20"/>
                </a:cxn>
                <a:cxn ang="0">
                  <a:pos x="40" y="17"/>
                </a:cxn>
                <a:cxn ang="0">
                  <a:pos x="54" y="20"/>
                </a:cxn>
                <a:cxn ang="0">
                  <a:pos x="40" y="17"/>
                </a:cxn>
                <a:cxn ang="0">
                  <a:pos x="4" y="3"/>
                </a:cxn>
                <a:cxn ang="0">
                  <a:pos x="18" y="18"/>
                </a:cxn>
                <a:cxn ang="0">
                  <a:pos x="13" y="24"/>
                </a:cxn>
                <a:cxn ang="0">
                  <a:pos x="19" y="3"/>
                </a:cxn>
                <a:cxn ang="0">
                  <a:pos x="36" y="3"/>
                </a:cxn>
                <a:cxn ang="0">
                  <a:pos x="36" y="13"/>
                </a:cxn>
                <a:cxn ang="0">
                  <a:pos x="19" y="3"/>
                </a:cxn>
                <a:cxn ang="0">
                  <a:pos x="40" y="3"/>
                </a:cxn>
                <a:cxn ang="0">
                  <a:pos x="57" y="3"/>
                </a:cxn>
                <a:cxn ang="0">
                  <a:pos x="40" y="13"/>
                </a:cxn>
                <a:cxn ang="0">
                  <a:pos x="58" y="18"/>
                </a:cxn>
                <a:cxn ang="0">
                  <a:pos x="60" y="3"/>
                </a:cxn>
                <a:cxn ang="0">
                  <a:pos x="73" y="3"/>
                </a:cxn>
                <a:cxn ang="0">
                  <a:pos x="58" y="18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76" y="1"/>
                </a:cxn>
                <a:cxn ang="0">
                  <a:pos x="76" y="1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76" h="39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6" y="24"/>
                    <a:pt x="17" y="23"/>
                    <a:pt x="19" y="21"/>
                  </a:cubicBezTo>
                  <a:cubicBezTo>
                    <a:pt x="21" y="26"/>
                    <a:pt x="23" y="30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2" y="32"/>
                    <a:pt x="19" y="29"/>
                    <a:pt x="15" y="26"/>
                  </a:cubicBezTo>
                  <a:moveTo>
                    <a:pt x="50" y="33"/>
                  </a:moveTo>
                  <a:cubicBezTo>
                    <a:pt x="53" y="30"/>
                    <a:pt x="56" y="26"/>
                    <a:pt x="57" y="21"/>
                  </a:cubicBezTo>
                  <a:cubicBezTo>
                    <a:pt x="59" y="23"/>
                    <a:pt x="61" y="25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8" y="29"/>
                    <a:pt x="54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18"/>
                    <a:pt x="32" y="17"/>
                    <a:pt x="36" y="17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29" y="33"/>
                    <a:pt x="25" y="27"/>
                    <a:pt x="22" y="20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4" y="17"/>
                    <a:pt x="50" y="18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1" y="27"/>
                    <a:pt x="47" y="34"/>
                    <a:pt x="40" y="35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7" y="13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4" y="21"/>
                    <a:pt x="13" y="24"/>
                  </a:cubicBezTo>
                  <a:cubicBezTo>
                    <a:pt x="8" y="18"/>
                    <a:pt x="4" y="11"/>
                    <a:pt x="4" y="3"/>
                  </a:cubicBezTo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1" y="13"/>
                    <a:pt x="26" y="14"/>
                    <a:pt x="21" y="16"/>
                  </a:cubicBezTo>
                  <a:cubicBezTo>
                    <a:pt x="20" y="12"/>
                    <a:pt x="19" y="7"/>
                    <a:pt x="19" y="3"/>
                  </a:cubicBezTo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7"/>
                    <a:pt x="56" y="12"/>
                    <a:pt x="55" y="16"/>
                  </a:cubicBezTo>
                  <a:cubicBezTo>
                    <a:pt x="51" y="14"/>
                    <a:pt x="45" y="13"/>
                    <a:pt x="40" y="13"/>
                  </a:cubicBezTo>
                  <a:cubicBezTo>
                    <a:pt x="40" y="3"/>
                    <a:pt x="40" y="3"/>
                    <a:pt x="40" y="3"/>
                  </a:cubicBezTo>
                  <a:moveTo>
                    <a:pt x="58" y="18"/>
                  </a:moveTo>
                  <a:cubicBezTo>
                    <a:pt x="58" y="18"/>
                    <a:pt x="58" y="18"/>
                    <a:pt x="58" y="18"/>
                  </a:cubicBezTo>
                  <a:cubicBezTo>
                    <a:pt x="60" y="13"/>
                    <a:pt x="60" y="7"/>
                    <a:pt x="60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11"/>
                    <a:pt x="69" y="18"/>
                    <a:pt x="64" y="24"/>
                  </a:cubicBezTo>
                  <a:cubicBezTo>
                    <a:pt x="63" y="21"/>
                    <a:pt x="61" y="19"/>
                    <a:pt x="58" y="18"/>
                  </a:cubicBezTo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2"/>
                    <a:pt x="18" y="39"/>
                    <a:pt x="38" y="39"/>
                  </a:cubicBezTo>
                  <a:cubicBezTo>
                    <a:pt x="59" y="39"/>
                    <a:pt x="76" y="22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9" name="ïṧlíḍè"/>
            <p:cNvSpPr/>
            <p:nvPr/>
          </p:nvSpPr>
          <p:spPr bwMode="auto">
            <a:xfrm>
              <a:off x="2941638" y="2497138"/>
              <a:ext cx="39688" cy="4762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7" y="17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7" y="0"/>
                </a:cxn>
              </a:cxnLst>
              <a:rect l="0" t="0" r="r" b="b"/>
              <a:pathLst>
                <a:path w="14" h="17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7"/>
                    <a:pt x="7" y="17"/>
                  </a:cubicBezTo>
                  <a:cubicBezTo>
                    <a:pt x="11" y="17"/>
                    <a:pt x="14" y="13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4"/>
                    <a:pt x="11" y="0"/>
                    <a:pt x="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S1iďe"/>
            <p:cNvSpPr/>
            <p:nvPr/>
          </p:nvSpPr>
          <p:spPr bwMode="auto">
            <a:xfrm>
              <a:off x="2922588" y="2547938"/>
              <a:ext cx="77788" cy="555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9" y="0"/>
                </a:cxn>
                <a:cxn ang="0">
                  <a:pos x="16" y="15"/>
                </a:cxn>
                <a:cxn ang="0">
                  <a:pos x="14" y="3"/>
                </a:cxn>
                <a:cxn ang="0">
                  <a:pos x="12" y="15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0" y="7"/>
                </a:cxn>
                <a:cxn ang="0">
                  <a:pos x="0" y="20"/>
                </a:cxn>
                <a:cxn ang="0">
                  <a:pos x="28" y="20"/>
                </a:cxn>
                <a:cxn ang="0">
                  <a:pos x="28" y="7"/>
                </a:cxn>
                <a:cxn ang="0">
                  <a:pos x="23" y="0"/>
                </a:cxn>
              </a:cxnLst>
              <a:rect l="0" t="0" r="r" b="b"/>
              <a:pathLst>
                <a:path w="28" h="20">
                  <a:moveTo>
                    <a:pt x="2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3"/>
                    <a:pt x="26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ṥľídè"/>
            <p:cNvSpPr/>
            <p:nvPr/>
          </p:nvSpPr>
          <p:spPr bwMode="auto">
            <a:xfrm>
              <a:off x="2955925" y="2547938"/>
              <a:ext cx="11113" cy="79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7" y="2"/>
                </a:cxn>
                <a:cxn ang="0">
                  <a:pos x="5" y="0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3" y="5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ṩḷïďê"/>
            <p:cNvSpPr/>
            <p:nvPr/>
          </p:nvSpPr>
          <p:spPr bwMode="auto">
            <a:xfrm>
              <a:off x="2955925" y="2547938"/>
              <a:ext cx="11113" cy="79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7" y="2"/>
                </a:cxn>
                <a:cxn ang="0">
                  <a:pos x="5" y="0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3" y="5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ṧļîďè"/>
            <p:cNvSpPr/>
            <p:nvPr/>
          </p:nvSpPr>
          <p:spPr bwMode="auto">
            <a:xfrm>
              <a:off x="3006725" y="2505075"/>
              <a:ext cx="36513" cy="460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6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6" y="0"/>
                </a:cxn>
              </a:cxnLst>
              <a:rect l="0" t="0" r="r" b="b"/>
              <a:pathLst>
                <a:path w="13" h="16">
                  <a:moveTo>
                    <a:pt x="6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6" y="16"/>
                  </a:cubicBezTo>
                  <a:cubicBezTo>
                    <a:pt x="10" y="16"/>
                    <a:pt x="13" y="12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ślïďè"/>
            <p:cNvSpPr/>
            <p:nvPr/>
          </p:nvSpPr>
          <p:spPr bwMode="auto">
            <a:xfrm>
              <a:off x="3021013" y="2552700"/>
              <a:ext cx="7938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$1íḋê"/>
            <p:cNvSpPr/>
            <p:nvPr/>
          </p:nvSpPr>
          <p:spPr bwMode="auto">
            <a:xfrm>
              <a:off x="3021013" y="2552700"/>
              <a:ext cx="7938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ṧlídé"/>
            <p:cNvSpPr/>
            <p:nvPr/>
          </p:nvSpPr>
          <p:spPr bwMode="auto">
            <a:xfrm>
              <a:off x="3000375" y="2552700"/>
              <a:ext cx="58738" cy="5080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3" y="0"/>
                </a:cxn>
                <a:cxn ang="0">
                  <a:pos x="10" y="14"/>
                </a:cxn>
                <a:cxn ang="0">
                  <a:pos x="8" y="2"/>
                </a:cxn>
                <a:cxn ang="0">
                  <a:pos x="6" y="1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1" y="18"/>
                </a:cxn>
                <a:cxn ang="0">
                  <a:pos x="21" y="18"/>
                </a:cxn>
                <a:cxn ang="0">
                  <a:pos x="21" y="6"/>
                </a:cxn>
                <a:cxn ang="0">
                  <a:pos x="17" y="0"/>
                </a:cxn>
              </a:cxnLst>
              <a:rect l="0" t="0" r="r" b="b"/>
              <a:pathLst>
                <a:path w="21" h="18">
                  <a:moveTo>
                    <a:pt x="1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2"/>
                    <a:pt x="19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ŝľidè"/>
            <p:cNvSpPr/>
            <p:nvPr/>
          </p:nvSpPr>
          <p:spPr bwMode="auto">
            <a:xfrm>
              <a:off x="2879725" y="2505075"/>
              <a:ext cx="36513" cy="460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6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6" y="0"/>
                </a:cxn>
              </a:cxnLst>
              <a:rect l="0" t="0" r="r" b="b"/>
              <a:pathLst>
                <a:path w="13" h="16">
                  <a:moveTo>
                    <a:pt x="6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6" y="16"/>
                  </a:cubicBezTo>
                  <a:cubicBezTo>
                    <a:pt x="10" y="16"/>
                    <a:pt x="13" y="12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şḻíḑé"/>
            <p:cNvSpPr/>
            <p:nvPr/>
          </p:nvSpPr>
          <p:spPr bwMode="auto">
            <a:xfrm>
              <a:off x="2890838" y="2552700"/>
              <a:ext cx="11113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7" y="2"/>
                </a:cxn>
                <a:cxn ang="0">
                  <a:pos x="6" y="0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7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ŝ1ïďé"/>
            <p:cNvSpPr/>
            <p:nvPr/>
          </p:nvSpPr>
          <p:spPr bwMode="auto">
            <a:xfrm>
              <a:off x="2890838" y="2552700"/>
              <a:ext cx="11113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7" y="2"/>
                </a:cxn>
                <a:cxn ang="0">
                  <a:pos x="6" y="0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7" y="2"/>
                  </a:lnTo>
                  <a:lnTo>
                    <a:pt x="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ṣļiḑê"/>
            <p:cNvSpPr/>
            <p:nvPr/>
          </p:nvSpPr>
          <p:spPr bwMode="auto">
            <a:xfrm>
              <a:off x="2860675" y="2552700"/>
              <a:ext cx="61913" cy="539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8" y="0"/>
                </a:cxn>
                <a:cxn ang="0">
                  <a:pos x="15" y="14"/>
                </a:cxn>
                <a:cxn ang="0">
                  <a:pos x="13" y="2"/>
                </a:cxn>
                <a:cxn ang="0">
                  <a:pos x="11" y="14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20" y="19"/>
                </a:cxn>
                <a:cxn ang="0">
                  <a:pos x="20" y="5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19">
                  <a:moveTo>
                    <a:pt x="2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1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ïṧlïde"/>
          <p:cNvGrpSpPr/>
          <p:nvPr/>
        </p:nvGrpSpPr>
        <p:grpSpPr>
          <a:xfrm rot="5400000">
            <a:off x="7636209" y="3325995"/>
            <a:ext cx="306496" cy="327056"/>
            <a:chOff x="3591138" y="2283651"/>
            <a:chExt cx="264008" cy="131685"/>
          </a:xfrm>
          <a:solidFill>
            <a:schemeClr val="bg1"/>
          </a:solidFill>
        </p:grpSpPr>
        <p:sp>
          <p:nvSpPr>
            <p:cNvPr id="41" name="íslïďe"/>
            <p:cNvSpPr/>
            <p:nvPr/>
          </p:nvSpPr>
          <p:spPr bwMode="auto">
            <a:xfrm>
              <a:off x="3722688" y="2316163"/>
              <a:ext cx="7938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7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ṥḷiḍè"/>
            <p:cNvSpPr/>
            <p:nvPr/>
          </p:nvSpPr>
          <p:spPr bwMode="auto">
            <a:xfrm>
              <a:off x="3722688" y="2316163"/>
              <a:ext cx="7938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7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lïḋê"/>
            <p:cNvSpPr/>
            <p:nvPr/>
          </p:nvSpPr>
          <p:spPr bwMode="auto">
            <a:xfrm>
              <a:off x="3705225" y="2312988"/>
              <a:ext cx="17463" cy="31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</a:cxnLst>
              <a:rect l="0" t="0" r="r" b="b"/>
              <a:pathLst>
                <a:path w="6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ṡḷíḓé"/>
            <p:cNvSpPr/>
            <p:nvPr/>
          </p:nvSpPr>
          <p:spPr bwMode="auto">
            <a:xfrm>
              <a:off x="3700463" y="231616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$ḻîḍè"/>
            <p:cNvSpPr/>
            <p:nvPr/>
          </p:nvSpPr>
          <p:spPr bwMode="auto">
            <a:xfrm>
              <a:off x="3700463" y="231616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ş1îḑe"/>
            <p:cNvSpPr/>
            <p:nvPr/>
          </p:nvSpPr>
          <p:spPr bwMode="auto">
            <a:xfrm>
              <a:off x="3686175" y="2306638"/>
              <a:ext cx="2222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0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1îḑê"/>
            <p:cNvSpPr/>
            <p:nvPr/>
          </p:nvSpPr>
          <p:spPr bwMode="auto">
            <a:xfrm>
              <a:off x="3591138" y="2283651"/>
              <a:ext cx="264008" cy="131685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14" y="22"/>
                </a:cxn>
                <a:cxn ang="0">
                  <a:pos x="12" y="28"/>
                </a:cxn>
                <a:cxn ang="0">
                  <a:pos x="13" y="31"/>
                </a:cxn>
                <a:cxn ang="0">
                  <a:pos x="14" y="31"/>
                </a:cxn>
                <a:cxn ang="0">
                  <a:pos x="15" y="31"/>
                </a:cxn>
                <a:cxn ang="0">
                  <a:pos x="17" y="35"/>
                </a:cxn>
                <a:cxn ang="0">
                  <a:pos x="24" y="38"/>
                </a:cxn>
                <a:cxn ang="0">
                  <a:pos x="28" y="40"/>
                </a:cxn>
                <a:cxn ang="0">
                  <a:pos x="31" y="41"/>
                </a:cxn>
                <a:cxn ang="0">
                  <a:pos x="31" y="45"/>
                </a:cxn>
                <a:cxn ang="0">
                  <a:pos x="31" y="51"/>
                </a:cxn>
                <a:cxn ang="0">
                  <a:pos x="38" y="59"/>
                </a:cxn>
                <a:cxn ang="0">
                  <a:pos x="38" y="66"/>
                </a:cxn>
                <a:cxn ang="0">
                  <a:pos x="40" y="71"/>
                </a:cxn>
                <a:cxn ang="0">
                  <a:pos x="3" y="39"/>
                </a:cxn>
                <a:cxn ang="0">
                  <a:pos x="13" y="17"/>
                </a:cxn>
                <a:cxn ang="0">
                  <a:pos x="47" y="6"/>
                </a:cxn>
                <a:cxn ang="0">
                  <a:pos x="54" y="8"/>
                </a:cxn>
                <a:cxn ang="0">
                  <a:pos x="57" y="14"/>
                </a:cxn>
                <a:cxn ang="0">
                  <a:pos x="72" y="29"/>
                </a:cxn>
                <a:cxn ang="0">
                  <a:pos x="43" y="70"/>
                </a:cxn>
                <a:cxn ang="0">
                  <a:pos x="47" y="66"/>
                </a:cxn>
                <a:cxn ang="0">
                  <a:pos x="51" y="61"/>
                </a:cxn>
                <a:cxn ang="0">
                  <a:pos x="55" y="56"/>
                </a:cxn>
                <a:cxn ang="0">
                  <a:pos x="58" y="50"/>
                </a:cxn>
                <a:cxn ang="0">
                  <a:pos x="51" y="46"/>
                </a:cxn>
                <a:cxn ang="0">
                  <a:pos x="44" y="41"/>
                </a:cxn>
                <a:cxn ang="0">
                  <a:pos x="39" y="39"/>
                </a:cxn>
                <a:cxn ang="0">
                  <a:pos x="31" y="40"/>
                </a:cxn>
                <a:cxn ang="0">
                  <a:pos x="26" y="36"/>
                </a:cxn>
                <a:cxn ang="0">
                  <a:pos x="22" y="34"/>
                </a:cxn>
                <a:cxn ang="0">
                  <a:pos x="27" y="28"/>
                </a:cxn>
                <a:cxn ang="0">
                  <a:pos x="32" y="31"/>
                </a:cxn>
                <a:cxn ang="0">
                  <a:pos x="33" y="30"/>
                </a:cxn>
                <a:cxn ang="0">
                  <a:pos x="36" y="24"/>
                </a:cxn>
                <a:cxn ang="0">
                  <a:pos x="43" y="20"/>
                </a:cxn>
                <a:cxn ang="0">
                  <a:pos x="46" y="18"/>
                </a:cxn>
                <a:cxn ang="0">
                  <a:pos x="49" y="19"/>
                </a:cxn>
                <a:cxn ang="0">
                  <a:pos x="50" y="15"/>
                </a:cxn>
                <a:cxn ang="0">
                  <a:pos x="45" y="11"/>
                </a:cxn>
                <a:cxn ang="0">
                  <a:pos x="40" y="14"/>
                </a:cxn>
                <a:cxn ang="0">
                  <a:pos x="37" y="13"/>
                </a:cxn>
                <a:cxn ang="0">
                  <a:pos x="40" y="10"/>
                </a:cxn>
                <a:cxn ang="0">
                  <a:pos x="44" y="8"/>
                </a:cxn>
                <a:cxn ang="0">
                  <a:pos x="45" y="9"/>
                </a:cxn>
                <a:cxn ang="0">
                  <a:pos x="48" y="11"/>
                </a:cxn>
                <a:cxn ang="0">
                  <a:pos x="49" y="8"/>
                </a:cxn>
                <a:cxn ang="0">
                  <a:pos x="46" y="5"/>
                </a:cxn>
                <a:cxn ang="0">
                  <a:pos x="43" y="5"/>
                </a:cxn>
                <a:cxn ang="0">
                  <a:pos x="41" y="6"/>
                </a:cxn>
                <a:cxn ang="0">
                  <a:pos x="38" y="7"/>
                </a:cxn>
                <a:cxn ang="0">
                  <a:pos x="37" y="7"/>
                </a:cxn>
                <a:cxn ang="0">
                  <a:pos x="33" y="6"/>
                </a:cxn>
                <a:cxn ang="0">
                  <a:pos x="31" y="8"/>
                </a:cxn>
                <a:cxn ang="0">
                  <a:pos x="24" y="9"/>
                </a:cxn>
                <a:cxn ang="0">
                  <a:pos x="16" y="12"/>
                </a:cxn>
                <a:cxn ang="0">
                  <a:pos x="72" y="57"/>
                </a:cxn>
              </a:cxnLst>
              <a:rect l="0" t="0" r="r" b="b"/>
              <a:pathLst>
                <a:path w="77" h="77">
                  <a:moveTo>
                    <a:pt x="15" y="16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2" y="51"/>
                    <a:pt x="32" y="52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4"/>
                    <a:pt x="33" y="54"/>
                    <a:pt x="34" y="54"/>
                  </a:cubicBezTo>
                  <a:cubicBezTo>
                    <a:pt x="34" y="55"/>
                    <a:pt x="34" y="55"/>
                    <a:pt x="35" y="55"/>
                  </a:cubicBezTo>
                  <a:cubicBezTo>
                    <a:pt x="35" y="56"/>
                    <a:pt x="36" y="56"/>
                    <a:pt x="37" y="56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2"/>
                    <a:pt x="38" y="62"/>
                  </a:cubicBezTo>
                  <a:cubicBezTo>
                    <a:pt x="38" y="62"/>
                    <a:pt x="38" y="63"/>
                    <a:pt x="38" y="63"/>
                  </a:cubicBezTo>
                  <a:cubicBezTo>
                    <a:pt x="38" y="63"/>
                    <a:pt x="38" y="64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4"/>
                    <a:pt x="39" y="74"/>
                    <a:pt x="38" y="74"/>
                  </a:cubicBezTo>
                  <a:cubicBezTo>
                    <a:pt x="23" y="74"/>
                    <a:pt x="9" y="63"/>
                    <a:pt x="5" y="49"/>
                  </a:cubicBezTo>
                  <a:cubicBezTo>
                    <a:pt x="4" y="45"/>
                    <a:pt x="3" y="42"/>
                    <a:pt x="3" y="39"/>
                  </a:cubicBezTo>
                  <a:cubicBezTo>
                    <a:pt x="3" y="32"/>
                    <a:pt x="6" y="25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moveTo>
                    <a:pt x="46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6" y="14"/>
                    <a:pt x="56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3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7" y="18"/>
                    <a:pt x="70" y="23"/>
                    <a:pt x="72" y="29"/>
                  </a:cubicBezTo>
                  <a:cubicBezTo>
                    <a:pt x="73" y="32"/>
                    <a:pt x="73" y="36"/>
                    <a:pt x="73" y="39"/>
                  </a:cubicBezTo>
                  <a:cubicBezTo>
                    <a:pt x="73" y="54"/>
                    <a:pt x="63" y="68"/>
                    <a:pt x="48" y="72"/>
                  </a:cubicBezTo>
                  <a:cubicBezTo>
                    <a:pt x="46" y="73"/>
                    <a:pt x="45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9" y="64"/>
                    <a:pt x="49" y="64"/>
                    <a:pt x="49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2" y="59"/>
                  </a:cubicBezTo>
                  <a:cubicBezTo>
                    <a:pt x="52" y="59"/>
                    <a:pt x="52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49"/>
                    <a:pt x="58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7" y="48"/>
                    <a:pt x="57" y="48"/>
                  </a:cubicBezTo>
                  <a:cubicBezTo>
                    <a:pt x="56" y="48"/>
                    <a:pt x="56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3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0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2"/>
                    <a:pt x="48" y="42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1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7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3" y="30"/>
                    <a:pt x="23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6" y="20"/>
                  </a:cubicBezTo>
                  <a:cubicBezTo>
                    <a:pt x="46" y="20"/>
                    <a:pt x="47" y="20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15" y="13"/>
                  </a:moveTo>
                  <a:cubicBezTo>
                    <a:pt x="18" y="10"/>
                    <a:pt x="23" y="7"/>
                    <a:pt x="28" y="5"/>
                  </a:cubicBezTo>
                  <a:cubicBezTo>
                    <a:pt x="32" y="4"/>
                    <a:pt x="35" y="4"/>
                    <a:pt x="38" y="4"/>
                  </a:cubicBezTo>
                  <a:cubicBezTo>
                    <a:pt x="41" y="4"/>
                    <a:pt x="43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38" y="0"/>
                  </a:moveTo>
                  <a:cubicBezTo>
                    <a:pt x="35" y="0"/>
                    <a:pt x="31" y="1"/>
                    <a:pt x="27" y="2"/>
                  </a:cubicBezTo>
                  <a:cubicBezTo>
                    <a:pt x="11" y="7"/>
                    <a:pt x="0" y="22"/>
                    <a:pt x="0" y="39"/>
                  </a:cubicBezTo>
                  <a:cubicBezTo>
                    <a:pt x="0" y="42"/>
                    <a:pt x="0" y="46"/>
                    <a:pt x="1" y="49"/>
                  </a:cubicBezTo>
                  <a:cubicBezTo>
                    <a:pt x="6" y="66"/>
                    <a:pt x="21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2" y="77"/>
                    <a:pt x="45" y="77"/>
                    <a:pt x="49" y="76"/>
                  </a:cubicBezTo>
                  <a:cubicBezTo>
                    <a:pt x="59" y="73"/>
                    <a:pt x="67" y="66"/>
                    <a:pt x="72" y="57"/>
                  </a:cubicBezTo>
                  <a:cubicBezTo>
                    <a:pt x="75" y="52"/>
                    <a:pt x="77" y="45"/>
                    <a:pt x="77" y="39"/>
                  </a:cubicBezTo>
                  <a:cubicBezTo>
                    <a:pt x="77" y="35"/>
                    <a:pt x="76" y="32"/>
                    <a:pt x="75" y="28"/>
                  </a:cubicBezTo>
                  <a:cubicBezTo>
                    <a:pt x="70" y="12"/>
                    <a:pt x="55" y="0"/>
                    <a:pt x="3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35" name="ïṥlïďê"/>
          <p:cNvSpPr/>
          <p:nvPr/>
        </p:nvSpPr>
        <p:spPr bwMode="auto">
          <a:xfrm rot="5400000">
            <a:off x="6462826" y="1589720"/>
            <a:ext cx="290002" cy="285272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lîḓe"/>
          <p:cNvSpPr/>
          <p:nvPr/>
        </p:nvSpPr>
        <p:spPr>
          <a:xfrm>
            <a:off x="3495118" y="1839479"/>
            <a:ext cx="2600087" cy="3014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defTabSz="913765">
              <a:buSzPct val="25000"/>
              <a:defRPr/>
            </a:pPr>
            <a:r>
              <a:rPr lang="zh-CN" altLang="en-US" sz="1600" b="1" dirty="0">
                <a:sym typeface="+mn-ea"/>
              </a:rPr>
              <a:t>书目数据：更完整、更及时、体量更大</a:t>
            </a:r>
            <a:endParaRPr lang="zh-CN" altLang="en-US" sz="16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7" name="işľîďê"/>
          <p:cNvSpPr/>
          <p:nvPr/>
        </p:nvSpPr>
        <p:spPr>
          <a:xfrm>
            <a:off x="3492636" y="2547823"/>
            <a:ext cx="2098237" cy="25848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defTabSz="913765">
              <a:buSzPct val="25000"/>
            </a:pPr>
            <a:r>
              <a:rPr lang="zh-CN" altLang="en-US" sz="1600" b="1" dirty="0">
                <a:solidFill>
                  <a:schemeClr val="bg1"/>
                </a:solidFill>
                <a:sym typeface="+mn-ea"/>
              </a:rPr>
              <a:t>智能推荐好书：大数据的辅助决策分析</a:t>
            </a:r>
          </a:p>
        </p:txBody>
      </p:sp>
      <p:sp>
        <p:nvSpPr>
          <p:cNvPr id="38" name="ís1íďè"/>
          <p:cNvSpPr/>
          <p:nvPr/>
        </p:nvSpPr>
        <p:spPr>
          <a:xfrm>
            <a:off x="3515887" y="3356864"/>
            <a:ext cx="2761330" cy="26426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de-DE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实时</a:t>
            </a: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查重：避免与已有馆藏重复</a:t>
            </a:r>
          </a:p>
        </p:txBody>
      </p:sp>
      <p:sp>
        <p:nvSpPr>
          <p:cNvPr id="39" name="iśļiḓé"/>
          <p:cNvSpPr/>
          <p:nvPr/>
        </p:nvSpPr>
        <p:spPr>
          <a:xfrm>
            <a:off x="3515887" y="4126502"/>
            <a:ext cx="2098237" cy="25848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de-DE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联合</a:t>
            </a: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采访：基于超</a:t>
            </a:r>
            <a:r>
              <a:rPr lang="en-US" altLang="zh-CN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95%</a:t>
            </a: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的合作馆</a:t>
            </a:r>
          </a:p>
        </p:txBody>
      </p:sp>
      <p:sp>
        <p:nvSpPr>
          <p:cNvPr id="40" name="ïŝḷîḑe"/>
          <p:cNvSpPr/>
          <p:nvPr/>
        </p:nvSpPr>
        <p:spPr>
          <a:xfrm>
            <a:off x="3492635" y="4972725"/>
            <a:ext cx="2098237" cy="25848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de-DE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特藏</a:t>
            </a: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建设：全文检索论著目录</a:t>
            </a:r>
          </a:p>
        </p:txBody>
      </p:sp>
      <p:sp>
        <p:nvSpPr>
          <p:cNvPr id="7" name="islidè"/>
          <p:cNvSpPr/>
          <p:nvPr/>
        </p:nvSpPr>
        <p:spPr bwMode="auto">
          <a:xfrm>
            <a:off x="2487633" y="1671843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" name="ïṡļïḑé"/>
          <p:cNvSpPr/>
          <p:nvPr/>
        </p:nvSpPr>
        <p:spPr bwMode="auto">
          <a:xfrm>
            <a:off x="2487633" y="2486353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s1îḍé"/>
          <p:cNvSpPr/>
          <p:nvPr/>
        </p:nvSpPr>
        <p:spPr bwMode="auto">
          <a:xfrm>
            <a:off x="2487633" y="3300060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ṡľîďé"/>
          <p:cNvSpPr/>
          <p:nvPr/>
        </p:nvSpPr>
        <p:spPr bwMode="auto">
          <a:xfrm>
            <a:off x="2487633" y="4113768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9" name="íś1iḑè"/>
          <p:cNvSpPr/>
          <p:nvPr/>
        </p:nvSpPr>
        <p:spPr bwMode="auto">
          <a:xfrm>
            <a:off x="2487633" y="4927475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ṡľîďé">
            <a:extLst>
              <a:ext uri="{FF2B5EF4-FFF2-40B4-BE49-F238E27FC236}">
                <a16:creationId xmlns:a16="http://schemas.microsoft.com/office/drawing/2014/main" id="{55580313-836D-AB49-9FF5-50A86906E41C}"/>
              </a:ext>
            </a:extLst>
          </p:cNvPr>
          <p:cNvSpPr/>
          <p:nvPr/>
        </p:nvSpPr>
        <p:spPr bwMode="auto">
          <a:xfrm>
            <a:off x="2501812" y="5705918"/>
            <a:ext cx="525589" cy="42771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î$ľîḍe">
            <a:extLst>
              <a:ext uri="{FF2B5EF4-FFF2-40B4-BE49-F238E27FC236}">
                <a16:creationId xmlns:a16="http://schemas.microsoft.com/office/drawing/2014/main" id="{4D70E55D-3855-2441-BE4A-6118F6840909}"/>
              </a:ext>
            </a:extLst>
          </p:cNvPr>
          <p:cNvSpPr/>
          <p:nvPr/>
        </p:nvSpPr>
        <p:spPr bwMode="auto">
          <a:xfrm rot="5400000">
            <a:off x="5627105" y="3307498"/>
            <a:ext cx="646183" cy="5261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9" name="iṧḻïḓè">
            <a:extLst>
              <a:ext uri="{FF2B5EF4-FFF2-40B4-BE49-F238E27FC236}">
                <a16:creationId xmlns:a16="http://schemas.microsoft.com/office/drawing/2014/main" id="{711FA9F4-E462-FF48-9DA6-E4FA9274A1BC}"/>
              </a:ext>
            </a:extLst>
          </p:cNvPr>
          <p:cNvGrpSpPr/>
          <p:nvPr/>
        </p:nvGrpSpPr>
        <p:grpSpPr>
          <a:xfrm rot="5400000">
            <a:off x="7650758" y="5795813"/>
            <a:ext cx="375160" cy="335149"/>
            <a:chOff x="4299486" y="2384425"/>
            <a:chExt cx="323189" cy="134939"/>
          </a:xfrm>
          <a:solidFill>
            <a:schemeClr val="bg1"/>
          </a:solidFill>
        </p:grpSpPr>
        <p:sp>
          <p:nvSpPr>
            <p:cNvPr id="90" name="íš1ïďé">
              <a:extLst>
                <a:ext uri="{FF2B5EF4-FFF2-40B4-BE49-F238E27FC236}">
                  <a16:creationId xmlns:a16="http://schemas.microsoft.com/office/drawing/2014/main" id="{CEBE5D64-860E-C64E-B3AF-EE4FDB5D8046}"/>
                </a:ext>
              </a:extLst>
            </p:cNvPr>
            <p:cNvSpPr/>
            <p:nvPr/>
          </p:nvSpPr>
          <p:spPr bwMode="auto">
            <a:xfrm>
              <a:off x="4514850" y="2481263"/>
              <a:ext cx="3175" cy="79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lïdê">
              <a:extLst>
                <a:ext uri="{FF2B5EF4-FFF2-40B4-BE49-F238E27FC236}">
                  <a16:creationId xmlns:a16="http://schemas.microsoft.com/office/drawing/2014/main" id="{BE6703C0-C204-D141-9DC1-6EACC07BA762}"/>
                </a:ext>
              </a:extLst>
            </p:cNvPr>
            <p:cNvSpPr/>
            <p:nvPr/>
          </p:nvSpPr>
          <p:spPr bwMode="auto">
            <a:xfrm>
              <a:off x="4522788" y="2497138"/>
              <a:ext cx="6350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ļíďe">
              <a:extLst>
                <a:ext uri="{FF2B5EF4-FFF2-40B4-BE49-F238E27FC236}">
                  <a16:creationId xmlns:a16="http://schemas.microsoft.com/office/drawing/2014/main" id="{AC5D3F90-1E54-DA48-A83F-26AE2E52CFFE}"/>
                </a:ext>
              </a:extLst>
            </p:cNvPr>
            <p:cNvSpPr/>
            <p:nvPr/>
          </p:nvSpPr>
          <p:spPr bwMode="auto">
            <a:xfrm>
              <a:off x="4478338" y="2449513"/>
              <a:ext cx="144337" cy="6985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6" y="5"/>
                </a:cxn>
                <a:cxn ang="0">
                  <a:pos x="16" y="9"/>
                </a:cxn>
                <a:cxn ang="0">
                  <a:pos x="19" y="10"/>
                </a:cxn>
                <a:cxn ang="0">
                  <a:pos x="21" y="13"/>
                </a:cxn>
                <a:cxn ang="0">
                  <a:pos x="21" y="13"/>
                </a:cxn>
                <a:cxn ang="0">
                  <a:pos x="18" y="13"/>
                </a:cxn>
                <a:cxn ang="0">
                  <a:pos x="16" y="11"/>
                </a:cxn>
                <a:cxn ang="0">
                  <a:pos x="16" y="11"/>
                </a:cxn>
                <a:cxn ang="0">
                  <a:pos x="16" y="15"/>
                </a:cxn>
                <a:cxn ang="0">
                  <a:pos x="18" y="15"/>
                </a:cxn>
                <a:cxn ang="0">
                  <a:pos x="20" y="17"/>
                </a:cxn>
                <a:cxn ang="0">
                  <a:pos x="21" y="19"/>
                </a:cxn>
                <a:cxn ang="0">
                  <a:pos x="21" y="19"/>
                </a:cxn>
                <a:cxn ang="0">
                  <a:pos x="19" y="22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3"/>
                </a:cxn>
                <a:cxn ang="0">
                  <a:pos x="11" y="22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2" y="18"/>
                </a:cxn>
                <a:cxn ang="0">
                  <a:pos x="14" y="21"/>
                </a:cxn>
                <a:cxn ang="0">
                  <a:pos x="14" y="21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12" y="1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5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5" y="31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15" y="0"/>
                </a:cxn>
              </a:cxnLst>
              <a:rect l="0" t="0" r="r" b="b"/>
              <a:pathLst>
                <a:path w="31" h="31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0" y="11"/>
                    <a:pt x="21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9" y="15"/>
                    <a:pt x="20" y="16"/>
                    <a:pt x="20" y="17"/>
                  </a:cubicBezTo>
                  <a:cubicBezTo>
                    <a:pt x="21" y="17"/>
                    <a:pt x="21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2"/>
                  </a:cubicBezTo>
                  <a:cubicBezTo>
                    <a:pt x="18" y="22"/>
                    <a:pt x="17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ubicBezTo>
                    <a:pt x="10" y="21"/>
                    <a:pt x="10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3" y="20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6"/>
                    <a:pt x="10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2" y="9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$ļîḋé">
              <a:extLst>
                <a:ext uri="{FF2B5EF4-FFF2-40B4-BE49-F238E27FC236}">
                  <a16:creationId xmlns:a16="http://schemas.microsoft.com/office/drawing/2014/main" id="{5C1A3451-9C53-694B-A391-DFF889A2AD78}"/>
                </a:ext>
              </a:extLst>
            </p:cNvPr>
            <p:cNvSpPr/>
            <p:nvPr/>
          </p:nvSpPr>
          <p:spPr bwMode="auto">
            <a:xfrm>
              <a:off x="4299486" y="2384425"/>
              <a:ext cx="255053" cy="13493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24" y="65"/>
                </a:cxn>
                <a:cxn ang="0">
                  <a:pos x="14" y="59"/>
                </a:cxn>
                <a:cxn ang="0">
                  <a:pos x="20" y="52"/>
                </a:cxn>
                <a:cxn ang="0">
                  <a:pos x="33" y="66"/>
                </a:cxn>
                <a:cxn ang="0">
                  <a:pos x="20" y="52"/>
                </a:cxn>
                <a:cxn ang="0">
                  <a:pos x="3" y="37"/>
                </a:cxn>
                <a:cxn ang="0">
                  <a:pos x="16" y="51"/>
                </a:cxn>
                <a:cxn ang="0">
                  <a:pos x="11" y="56"/>
                </a:cxn>
                <a:cxn ang="0">
                  <a:pos x="18" y="37"/>
                </a:cxn>
                <a:cxn ang="0">
                  <a:pos x="33" y="37"/>
                </a:cxn>
                <a:cxn ang="0">
                  <a:pos x="33" y="46"/>
                </a:cxn>
                <a:cxn ang="0">
                  <a:pos x="18" y="37"/>
                </a:cxn>
                <a:cxn ang="0">
                  <a:pos x="37" y="23"/>
                </a:cxn>
                <a:cxn ang="0">
                  <a:pos x="52" y="34"/>
                </a:cxn>
                <a:cxn ang="0">
                  <a:pos x="37" y="34"/>
                </a:cxn>
                <a:cxn ang="0">
                  <a:pos x="18" y="34"/>
                </a:cxn>
                <a:cxn ang="0">
                  <a:pos x="33" y="23"/>
                </a:cxn>
                <a:cxn ang="0">
                  <a:pos x="18" y="34"/>
                </a:cxn>
                <a:cxn ang="0">
                  <a:pos x="53" y="20"/>
                </a:cxn>
                <a:cxn ang="0">
                  <a:pos x="67" y="34"/>
                </a:cxn>
                <a:cxn ang="0">
                  <a:pos x="55" y="34"/>
                </a:cxn>
                <a:cxn ang="0">
                  <a:pos x="3" y="34"/>
                </a:cxn>
                <a:cxn ang="0">
                  <a:pos x="16" y="19"/>
                </a:cxn>
                <a:cxn ang="0">
                  <a:pos x="14" y="34"/>
                </a:cxn>
                <a:cxn ang="0">
                  <a:pos x="14" y="11"/>
                </a:cxn>
                <a:cxn ang="0">
                  <a:pos x="24" y="5"/>
                </a:cxn>
                <a:cxn ang="0">
                  <a:pos x="17" y="16"/>
                </a:cxn>
                <a:cxn ang="0">
                  <a:pos x="37" y="5"/>
                </a:cxn>
                <a:cxn ang="0">
                  <a:pos x="49" y="18"/>
                </a:cxn>
                <a:cxn ang="0">
                  <a:pos x="37" y="20"/>
                </a:cxn>
                <a:cxn ang="0">
                  <a:pos x="44" y="4"/>
                </a:cxn>
                <a:cxn ang="0">
                  <a:pos x="56" y="11"/>
                </a:cxn>
                <a:cxn ang="0">
                  <a:pos x="52" y="16"/>
                </a:cxn>
                <a:cxn ang="0">
                  <a:pos x="20" y="17"/>
                </a:cxn>
                <a:cxn ang="0">
                  <a:pos x="33" y="4"/>
                </a:cxn>
                <a:cxn ang="0">
                  <a:pos x="33" y="20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44" y="69"/>
                </a:cxn>
                <a:cxn ang="0">
                  <a:pos x="37" y="66"/>
                </a:cxn>
                <a:cxn ang="0">
                  <a:pos x="45" y="51"/>
                </a:cxn>
                <a:cxn ang="0">
                  <a:pos x="47" y="48"/>
                </a:cxn>
                <a:cxn ang="0">
                  <a:pos x="37" y="37"/>
                </a:cxn>
                <a:cxn ang="0">
                  <a:pos x="52" y="37"/>
                </a:cxn>
                <a:cxn ang="0">
                  <a:pos x="51" y="46"/>
                </a:cxn>
                <a:cxn ang="0">
                  <a:pos x="55" y="37"/>
                </a:cxn>
                <a:cxn ang="0">
                  <a:pos x="67" y="37"/>
                </a:cxn>
                <a:cxn ang="0">
                  <a:pos x="65" y="46"/>
                </a:cxn>
                <a:cxn ang="0">
                  <a:pos x="70" y="35"/>
                </a:cxn>
                <a:cxn ang="0">
                  <a:pos x="37" y="0"/>
                </a:cxn>
              </a:cxnLst>
              <a:rect l="0" t="0" r="r" b="b"/>
              <a:pathLst>
                <a:path w="70" h="70">
                  <a:moveTo>
                    <a:pt x="14" y="59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4" y="57"/>
                    <a:pt x="16" y="55"/>
                    <a:pt x="18" y="54"/>
                  </a:cubicBezTo>
                  <a:cubicBezTo>
                    <a:pt x="19" y="58"/>
                    <a:pt x="21" y="62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0" y="63"/>
                    <a:pt x="17" y="61"/>
                    <a:pt x="14" y="59"/>
                  </a:cubicBezTo>
                  <a:moveTo>
                    <a:pt x="20" y="52"/>
                  </a:moveTo>
                  <a:cubicBezTo>
                    <a:pt x="20" y="52"/>
                    <a:pt x="20" y="52"/>
                    <a:pt x="20" y="52"/>
                  </a:cubicBezTo>
                  <a:cubicBezTo>
                    <a:pt x="24" y="51"/>
                    <a:pt x="29" y="50"/>
                    <a:pt x="33" y="50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27" y="65"/>
                    <a:pt x="23" y="59"/>
                    <a:pt x="20" y="52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1"/>
                    <a:pt x="15" y="46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4" y="52"/>
                    <a:pt x="12" y="54"/>
                    <a:pt x="11" y="56"/>
                  </a:cubicBezTo>
                  <a:cubicBezTo>
                    <a:pt x="7" y="51"/>
                    <a:pt x="4" y="44"/>
                    <a:pt x="3" y="37"/>
                  </a:cubicBezTo>
                  <a:moveTo>
                    <a:pt x="18" y="37"/>
                  </a:moveTo>
                  <a:cubicBezTo>
                    <a:pt x="18" y="37"/>
                    <a:pt x="18" y="37"/>
                    <a:pt x="1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9" y="47"/>
                    <a:pt x="24" y="47"/>
                    <a:pt x="19" y="49"/>
                  </a:cubicBezTo>
                  <a:cubicBezTo>
                    <a:pt x="18" y="45"/>
                    <a:pt x="18" y="41"/>
                    <a:pt x="18" y="37"/>
                  </a:cubicBezTo>
                  <a:moveTo>
                    <a:pt x="37" y="23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41" y="23"/>
                    <a:pt x="46" y="23"/>
                    <a:pt x="50" y="21"/>
                  </a:cubicBezTo>
                  <a:cubicBezTo>
                    <a:pt x="51" y="25"/>
                    <a:pt x="52" y="30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23"/>
                    <a:pt x="37" y="23"/>
                    <a:pt x="37" y="23"/>
                  </a:cubicBezTo>
                  <a:moveTo>
                    <a:pt x="18" y="34"/>
                  </a:moveTo>
                  <a:cubicBezTo>
                    <a:pt x="18" y="29"/>
                    <a:pt x="18" y="25"/>
                    <a:pt x="19" y="21"/>
                  </a:cubicBezTo>
                  <a:cubicBezTo>
                    <a:pt x="23" y="22"/>
                    <a:pt x="29" y="23"/>
                    <a:pt x="33" y="2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18" y="34"/>
                    <a:pt x="18" y="34"/>
                    <a:pt x="18" y="34"/>
                  </a:cubicBezTo>
                  <a:moveTo>
                    <a:pt x="53" y="20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6" y="18"/>
                    <a:pt x="58" y="16"/>
                    <a:pt x="59" y="14"/>
                  </a:cubicBezTo>
                  <a:cubicBezTo>
                    <a:pt x="64" y="19"/>
                    <a:pt x="67" y="26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9"/>
                    <a:pt x="55" y="24"/>
                    <a:pt x="53" y="20"/>
                  </a:cubicBezTo>
                  <a:moveTo>
                    <a:pt x="3" y="34"/>
                  </a:moveTo>
                  <a:cubicBezTo>
                    <a:pt x="4" y="26"/>
                    <a:pt x="7" y="19"/>
                    <a:pt x="12" y="14"/>
                  </a:cubicBezTo>
                  <a:cubicBezTo>
                    <a:pt x="12" y="16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4"/>
                    <a:pt x="14" y="29"/>
                    <a:pt x="14" y="34"/>
                  </a:cubicBezTo>
                  <a:cubicBezTo>
                    <a:pt x="3" y="34"/>
                    <a:pt x="3" y="34"/>
                    <a:pt x="3" y="34"/>
                  </a:cubicBezTo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7" y="8"/>
                    <a:pt x="20" y="6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1" y="8"/>
                    <a:pt x="19" y="11"/>
                    <a:pt x="17" y="16"/>
                  </a:cubicBezTo>
                  <a:cubicBezTo>
                    <a:pt x="16" y="14"/>
                    <a:pt x="14" y="13"/>
                    <a:pt x="14" y="11"/>
                  </a:cubicBezTo>
                  <a:moveTo>
                    <a:pt x="37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43" y="5"/>
                    <a:pt x="47" y="11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5" y="19"/>
                    <a:pt x="41" y="20"/>
                    <a:pt x="37" y="20"/>
                  </a:cubicBezTo>
                  <a:cubicBezTo>
                    <a:pt x="37" y="5"/>
                    <a:pt x="37" y="5"/>
                    <a:pt x="37" y="5"/>
                  </a:cubicBezTo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49" y="6"/>
                    <a:pt x="53" y="8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3"/>
                    <a:pt x="55" y="15"/>
                    <a:pt x="52" y="16"/>
                  </a:cubicBezTo>
                  <a:cubicBezTo>
                    <a:pt x="50" y="11"/>
                    <a:pt x="48" y="7"/>
                    <a:pt x="44" y="4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3" y="10"/>
                    <a:pt x="27" y="5"/>
                    <a:pt x="33" y="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0"/>
                    <a:pt x="24" y="19"/>
                    <a:pt x="20" y="17"/>
                  </a:cubicBezTo>
                  <a:moveTo>
                    <a:pt x="3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1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38" y="70"/>
                    <a:pt x="41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7"/>
                    <a:pt x="42" y="66"/>
                    <a:pt x="42" y="64"/>
                  </a:cubicBezTo>
                  <a:cubicBezTo>
                    <a:pt x="40" y="65"/>
                    <a:pt x="39" y="66"/>
                    <a:pt x="37" y="66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9" y="50"/>
                    <a:pt x="42" y="50"/>
                    <a:pt x="45" y="51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4" y="47"/>
                    <a:pt x="40" y="47"/>
                    <a:pt x="37" y="4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2" y="43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5"/>
                    <a:pt x="53" y="45"/>
                    <a:pt x="55" y="45"/>
                  </a:cubicBezTo>
                  <a:cubicBezTo>
                    <a:pt x="55" y="42"/>
                    <a:pt x="55" y="39"/>
                    <a:pt x="55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40"/>
                    <a:pt x="66" y="43"/>
                    <a:pt x="65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7" y="47"/>
                    <a:pt x="68" y="47"/>
                  </a:cubicBezTo>
                  <a:cubicBezTo>
                    <a:pt x="69" y="43"/>
                    <a:pt x="70" y="39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6"/>
                    <a:pt x="55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5" name="iśļiḓé">
            <a:extLst>
              <a:ext uri="{FF2B5EF4-FFF2-40B4-BE49-F238E27FC236}">
                <a16:creationId xmlns:a16="http://schemas.microsoft.com/office/drawing/2014/main" id="{D4EB1652-E3DF-A44B-B3EC-1365FC33C283}"/>
              </a:ext>
            </a:extLst>
          </p:cNvPr>
          <p:cNvSpPr/>
          <p:nvPr/>
        </p:nvSpPr>
        <p:spPr>
          <a:xfrm>
            <a:off x="3515887" y="5767318"/>
            <a:ext cx="2579318" cy="3183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sym typeface="+mn-ea"/>
              </a:rPr>
              <a:t>三位一体</a:t>
            </a: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+mn-ea"/>
              </a:rPr>
              <a:t>：多渠道构建采选生态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4052360" y="916809"/>
            <a:ext cx="7251515" cy="2409716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超星</a:t>
            </a:r>
            <a:r>
              <a:rPr lang="en-US" altLang="zh-CN" sz="4000" dirty="0">
                <a:solidFill>
                  <a:srgbClr val="F43308"/>
                </a:solidFill>
              </a:rPr>
              <a:t>5</a:t>
            </a:r>
            <a:r>
              <a:rPr lang="zh-CN" altLang="en-US" sz="4000" dirty="0"/>
              <a:t>大独特优势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超星</a:t>
            </a:r>
            <a:r>
              <a:rPr lang="en-US" altLang="zh-CN" dirty="0"/>
              <a:t>5</a:t>
            </a:r>
            <a:r>
              <a:rPr lang="zh-CN" altLang="en-US" dirty="0"/>
              <a:t>大独特优势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14" name="iṥḻíḓé"/>
          <p:cNvSpPr txBox="1"/>
          <p:nvPr/>
        </p:nvSpPr>
        <p:spPr bwMode="auto">
          <a:xfrm>
            <a:off x="-3231979" y="3955782"/>
            <a:ext cx="1084580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</a:rPr>
              <a:t>书目完整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îṧḷiďe"/>
          <p:cNvSpPr/>
          <p:nvPr/>
        </p:nvSpPr>
        <p:spPr bwMode="auto">
          <a:xfrm>
            <a:off x="-3179909" y="4237695"/>
            <a:ext cx="10845800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提供新而全的在版书目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22" name="ïślîḍé"/>
          <p:cNvSpPr/>
          <p:nvPr/>
        </p:nvSpPr>
        <p:spPr bwMode="auto">
          <a:xfrm>
            <a:off x="10791527" y="3777710"/>
            <a:ext cx="505952" cy="504072"/>
          </a:xfrm>
          <a:custGeom>
            <a:avLst/>
            <a:gdLst>
              <a:gd name="connsiteX0" fmla="*/ 0 w 607639"/>
              <a:gd name="connsiteY0" fmla="*/ 547235 h 605381"/>
              <a:gd name="connsiteX1" fmla="*/ 23853 w 607639"/>
              <a:gd name="connsiteY1" fmla="*/ 547235 h 605381"/>
              <a:gd name="connsiteX2" fmla="*/ 36136 w 607639"/>
              <a:gd name="connsiteY2" fmla="*/ 547235 h 605381"/>
              <a:gd name="connsiteX3" fmla="*/ 190916 w 607639"/>
              <a:gd name="connsiteY3" fmla="*/ 547235 h 605381"/>
              <a:gd name="connsiteX4" fmla="*/ 212990 w 607639"/>
              <a:gd name="connsiteY4" fmla="*/ 547235 h 605381"/>
              <a:gd name="connsiteX5" fmla="*/ 394560 w 607639"/>
              <a:gd name="connsiteY5" fmla="*/ 547235 h 605381"/>
              <a:gd name="connsiteX6" fmla="*/ 416634 w 607639"/>
              <a:gd name="connsiteY6" fmla="*/ 547235 h 605381"/>
              <a:gd name="connsiteX7" fmla="*/ 571503 w 607639"/>
              <a:gd name="connsiteY7" fmla="*/ 547235 h 605381"/>
              <a:gd name="connsiteX8" fmla="*/ 583786 w 607639"/>
              <a:gd name="connsiteY8" fmla="*/ 547235 h 605381"/>
              <a:gd name="connsiteX9" fmla="*/ 607639 w 607639"/>
              <a:gd name="connsiteY9" fmla="*/ 547235 h 605381"/>
              <a:gd name="connsiteX10" fmla="*/ 607639 w 607639"/>
              <a:gd name="connsiteY10" fmla="*/ 605381 h 605381"/>
              <a:gd name="connsiteX11" fmla="*/ 0 w 607639"/>
              <a:gd name="connsiteY11" fmla="*/ 605381 h 605381"/>
              <a:gd name="connsiteX12" fmla="*/ 321849 w 607639"/>
              <a:gd name="connsiteY12" fmla="*/ 269278 h 605381"/>
              <a:gd name="connsiteX13" fmla="*/ 394531 w 607639"/>
              <a:gd name="connsiteY13" fmla="*/ 269278 h 605381"/>
              <a:gd name="connsiteX14" fmla="*/ 394531 w 607639"/>
              <a:gd name="connsiteY14" fmla="*/ 511247 h 605381"/>
              <a:gd name="connsiteX15" fmla="*/ 358501 w 607639"/>
              <a:gd name="connsiteY15" fmla="*/ 511247 h 605381"/>
              <a:gd name="connsiteX16" fmla="*/ 321849 w 607639"/>
              <a:gd name="connsiteY16" fmla="*/ 511247 h 605381"/>
              <a:gd name="connsiteX17" fmla="*/ 212966 w 607639"/>
              <a:gd name="connsiteY17" fmla="*/ 269278 h 605381"/>
              <a:gd name="connsiteX18" fmla="*/ 285790 w 607639"/>
              <a:gd name="connsiteY18" fmla="*/ 269278 h 605381"/>
              <a:gd name="connsiteX19" fmla="*/ 285790 w 607639"/>
              <a:gd name="connsiteY19" fmla="*/ 511247 h 605381"/>
              <a:gd name="connsiteX20" fmla="*/ 249111 w 607639"/>
              <a:gd name="connsiteY20" fmla="*/ 511247 h 605381"/>
              <a:gd name="connsiteX21" fmla="*/ 212966 w 607639"/>
              <a:gd name="connsiteY21" fmla="*/ 511247 h 605381"/>
              <a:gd name="connsiteX22" fmla="*/ 446972 w 607639"/>
              <a:gd name="connsiteY22" fmla="*/ 242181 h 605381"/>
              <a:gd name="connsiteX23" fmla="*/ 553523 w 607639"/>
              <a:gd name="connsiteY23" fmla="*/ 242181 h 605381"/>
              <a:gd name="connsiteX24" fmla="*/ 553523 w 607639"/>
              <a:gd name="connsiteY24" fmla="*/ 453133 h 605381"/>
              <a:gd name="connsiteX25" fmla="*/ 583788 w 607639"/>
              <a:gd name="connsiteY25" fmla="*/ 453133 h 605381"/>
              <a:gd name="connsiteX26" fmla="*/ 583788 w 607639"/>
              <a:gd name="connsiteY26" fmla="*/ 511247 h 605381"/>
              <a:gd name="connsiteX27" fmla="*/ 547648 w 607639"/>
              <a:gd name="connsiteY27" fmla="*/ 511247 h 605381"/>
              <a:gd name="connsiteX28" fmla="*/ 452758 w 607639"/>
              <a:gd name="connsiteY28" fmla="*/ 511247 h 605381"/>
              <a:gd name="connsiteX29" fmla="*/ 416618 w 607639"/>
              <a:gd name="connsiteY29" fmla="*/ 511247 h 605381"/>
              <a:gd name="connsiteX30" fmla="*/ 416618 w 607639"/>
              <a:gd name="connsiteY30" fmla="*/ 453133 h 605381"/>
              <a:gd name="connsiteX31" fmla="*/ 446972 w 607639"/>
              <a:gd name="connsiteY31" fmla="*/ 453133 h 605381"/>
              <a:gd name="connsiteX32" fmla="*/ 54106 w 607639"/>
              <a:gd name="connsiteY32" fmla="*/ 242181 h 605381"/>
              <a:gd name="connsiteX33" fmla="*/ 160624 w 607639"/>
              <a:gd name="connsiteY33" fmla="*/ 242181 h 605381"/>
              <a:gd name="connsiteX34" fmla="*/ 160624 w 607639"/>
              <a:gd name="connsiteY34" fmla="*/ 453133 h 605381"/>
              <a:gd name="connsiteX35" fmla="*/ 190879 w 607639"/>
              <a:gd name="connsiteY35" fmla="*/ 453133 h 605381"/>
              <a:gd name="connsiteX36" fmla="*/ 190879 w 607639"/>
              <a:gd name="connsiteY36" fmla="*/ 511247 h 605381"/>
              <a:gd name="connsiteX37" fmla="*/ 154839 w 607639"/>
              <a:gd name="connsiteY37" fmla="*/ 511247 h 605381"/>
              <a:gd name="connsiteX38" fmla="*/ 59891 w 607639"/>
              <a:gd name="connsiteY38" fmla="*/ 511247 h 605381"/>
              <a:gd name="connsiteX39" fmla="*/ 23851 w 607639"/>
              <a:gd name="connsiteY39" fmla="*/ 511247 h 605381"/>
              <a:gd name="connsiteX40" fmla="*/ 23851 w 607639"/>
              <a:gd name="connsiteY40" fmla="*/ 453133 h 605381"/>
              <a:gd name="connsiteX41" fmla="*/ 54106 w 607639"/>
              <a:gd name="connsiteY41" fmla="*/ 453133 h 605381"/>
              <a:gd name="connsiteX42" fmla="*/ 303820 w 607639"/>
              <a:gd name="connsiteY42" fmla="*/ 98933 h 605381"/>
              <a:gd name="connsiteX43" fmla="*/ 323120 w 607639"/>
              <a:gd name="connsiteY43" fmla="*/ 118162 h 605381"/>
              <a:gd name="connsiteX44" fmla="*/ 303820 w 607639"/>
              <a:gd name="connsiteY44" fmla="*/ 137391 h 605381"/>
              <a:gd name="connsiteX45" fmla="*/ 284520 w 607639"/>
              <a:gd name="connsiteY45" fmla="*/ 118162 h 605381"/>
              <a:gd name="connsiteX46" fmla="*/ 303820 w 607639"/>
              <a:gd name="connsiteY46" fmla="*/ 98933 h 605381"/>
              <a:gd name="connsiteX47" fmla="*/ 303749 w 607639"/>
              <a:gd name="connsiteY47" fmla="*/ 62835 h 605381"/>
              <a:gd name="connsiteX48" fmla="*/ 248388 w 607639"/>
              <a:gd name="connsiteY48" fmla="*/ 118116 h 605381"/>
              <a:gd name="connsiteX49" fmla="*/ 303749 w 607639"/>
              <a:gd name="connsiteY49" fmla="*/ 173397 h 605381"/>
              <a:gd name="connsiteX50" fmla="*/ 359111 w 607639"/>
              <a:gd name="connsiteY50" fmla="*/ 118116 h 605381"/>
              <a:gd name="connsiteX51" fmla="*/ 303749 w 607639"/>
              <a:gd name="connsiteY51" fmla="*/ 62835 h 605381"/>
              <a:gd name="connsiteX52" fmla="*/ 303749 w 607639"/>
              <a:gd name="connsiteY52" fmla="*/ 0 h 605381"/>
              <a:gd name="connsiteX53" fmla="*/ 586964 w 607639"/>
              <a:gd name="connsiteY53" fmla="*/ 141490 h 605381"/>
              <a:gd name="connsiteX54" fmla="*/ 586964 w 607639"/>
              <a:gd name="connsiteY54" fmla="*/ 206192 h 605381"/>
              <a:gd name="connsiteX55" fmla="*/ 20535 w 607639"/>
              <a:gd name="connsiteY55" fmla="*/ 206192 h 605381"/>
              <a:gd name="connsiteX56" fmla="*/ 20535 w 607639"/>
              <a:gd name="connsiteY56" fmla="*/ 14149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639" h="605381">
                <a:moveTo>
                  <a:pt x="0" y="547235"/>
                </a:moveTo>
                <a:lnTo>
                  <a:pt x="23853" y="547235"/>
                </a:lnTo>
                <a:lnTo>
                  <a:pt x="36136" y="547235"/>
                </a:lnTo>
                <a:lnTo>
                  <a:pt x="190916" y="547235"/>
                </a:lnTo>
                <a:lnTo>
                  <a:pt x="212990" y="547235"/>
                </a:lnTo>
                <a:lnTo>
                  <a:pt x="394560" y="547235"/>
                </a:lnTo>
                <a:lnTo>
                  <a:pt x="416634" y="547235"/>
                </a:lnTo>
                <a:lnTo>
                  <a:pt x="571503" y="547235"/>
                </a:lnTo>
                <a:lnTo>
                  <a:pt x="583786" y="547235"/>
                </a:lnTo>
                <a:lnTo>
                  <a:pt x="607639" y="547235"/>
                </a:lnTo>
                <a:lnTo>
                  <a:pt x="607639" y="605381"/>
                </a:lnTo>
                <a:lnTo>
                  <a:pt x="0" y="605381"/>
                </a:lnTo>
                <a:close/>
                <a:moveTo>
                  <a:pt x="321849" y="269278"/>
                </a:moveTo>
                <a:lnTo>
                  <a:pt x="394531" y="269278"/>
                </a:lnTo>
                <a:lnTo>
                  <a:pt x="394531" y="511247"/>
                </a:lnTo>
                <a:lnTo>
                  <a:pt x="358501" y="511247"/>
                </a:lnTo>
                <a:lnTo>
                  <a:pt x="321849" y="511247"/>
                </a:lnTo>
                <a:close/>
                <a:moveTo>
                  <a:pt x="212966" y="269278"/>
                </a:moveTo>
                <a:lnTo>
                  <a:pt x="285790" y="269278"/>
                </a:lnTo>
                <a:lnTo>
                  <a:pt x="285790" y="511247"/>
                </a:lnTo>
                <a:lnTo>
                  <a:pt x="249111" y="511247"/>
                </a:lnTo>
                <a:lnTo>
                  <a:pt x="212966" y="511247"/>
                </a:lnTo>
                <a:close/>
                <a:moveTo>
                  <a:pt x="446972" y="242181"/>
                </a:moveTo>
                <a:lnTo>
                  <a:pt x="553523" y="242181"/>
                </a:lnTo>
                <a:lnTo>
                  <a:pt x="553523" y="453133"/>
                </a:lnTo>
                <a:lnTo>
                  <a:pt x="583788" y="453133"/>
                </a:lnTo>
                <a:lnTo>
                  <a:pt x="583788" y="511247"/>
                </a:lnTo>
                <a:lnTo>
                  <a:pt x="547648" y="511247"/>
                </a:lnTo>
                <a:lnTo>
                  <a:pt x="452758" y="511247"/>
                </a:lnTo>
                <a:lnTo>
                  <a:pt x="416618" y="511247"/>
                </a:lnTo>
                <a:lnTo>
                  <a:pt x="416618" y="453133"/>
                </a:lnTo>
                <a:lnTo>
                  <a:pt x="446972" y="453133"/>
                </a:lnTo>
                <a:close/>
                <a:moveTo>
                  <a:pt x="54106" y="242181"/>
                </a:moveTo>
                <a:lnTo>
                  <a:pt x="160624" y="242181"/>
                </a:lnTo>
                <a:lnTo>
                  <a:pt x="160624" y="453133"/>
                </a:lnTo>
                <a:lnTo>
                  <a:pt x="190879" y="453133"/>
                </a:lnTo>
                <a:lnTo>
                  <a:pt x="190879" y="511247"/>
                </a:lnTo>
                <a:lnTo>
                  <a:pt x="154839" y="511247"/>
                </a:lnTo>
                <a:lnTo>
                  <a:pt x="59891" y="511247"/>
                </a:lnTo>
                <a:lnTo>
                  <a:pt x="23851" y="511247"/>
                </a:lnTo>
                <a:lnTo>
                  <a:pt x="23851" y="453133"/>
                </a:lnTo>
                <a:lnTo>
                  <a:pt x="54106" y="453133"/>
                </a:lnTo>
                <a:close/>
                <a:moveTo>
                  <a:pt x="303820" y="98933"/>
                </a:moveTo>
                <a:cubicBezTo>
                  <a:pt x="314479" y="98933"/>
                  <a:pt x="323120" y="107542"/>
                  <a:pt x="323120" y="118162"/>
                </a:cubicBezTo>
                <a:cubicBezTo>
                  <a:pt x="323120" y="128782"/>
                  <a:pt x="314479" y="137391"/>
                  <a:pt x="303820" y="137391"/>
                </a:cubicBezTo>
                <a:cubicBezTo>
                  <a:pt x="293161" y="137391"/>
                  <a:pt x="284520" y="128782"/>
                  <a:pt x="284520" y="118162"/>
                </a:cubicBezTo>
                <a:cubicBezTo>
                  <a:pt x="284520" y="107542"/>
                  <a:pt x="293161" y="98933"/>
                  <a:pt x="303820" y="98933"/>
                </a:cubicBezTo>
                <a:close/>
                <a:moveTo>
                  <a:pt x="303749" y="62835"/>
                </a:moveTo>
                <a:cubicBezTo>
                  <a:pt x="273221" y="62835"/>
                  <a:pt x="248388" y="87631"/>
                  <a:pt x="248388" y="118116"/>
                </a:cubicBezTo>
                <a:cubicBezTo>
                  <a:pt x="248388" y="148600"/>
                  <a:pt x="273221" y="173397"/>
                  <a:pt x="303749" y="173397"/>
                </a:cubicBezTo>
                <a:cubicBezTo>
                  <a:pt x="334278" y="173397"/>
                  <a:pt x="359111" y="148600"/>
                  <a:pt x="359111" y="118116"/>
                </a:cubicBezTo>
                <a:cubicBezTo>
                  <a:pt x="359111" y="87631"/>
                  <a:pt x="334278" y="62835"/>
                  <a:pt x="303749" y="62835"/>
                </a:cubicBezTo>
                <a:close/>
                <a:moveTo>
                  <a:pt x="303749" y="0"/>
                </a:moveTo>
                <a:lnTo>
                  <a:pt x="586964" y="141490"/>
                </a:lnTo>
                <a:lnTo>
                  <a:pt x="586964" y="206192"/>
                </a:lnTo>
                <a:lnTo>
                  <a:pt x="20535" y="206192"/>
                </a:lnTo>
                <a:lnTo>
                  <a:pt x="20535" y="141490"/>
                </a:ln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íšḻîḑè"/>
          <p:cNvSpPr/>
          <p:nvPr/>
        </p:nvSpPr>
        <p:spPr bwMode="auto">
          <a:xfrm>
            <a:off x="1574524" y="2520526"/>
            <a:ext cx="1169168" cy="1169166"/>
          </a:xfrm>
          <a:prstGeom prst="roundRect">
            <a:avLst/>
          </a:prstGeom>
          <a:solidFill>
            <a:schemeClr val="accent1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5" name="图片 4" descr="微信图片_20190726174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733" y="1879444"/>
            <a:ext cx="717550" cy="717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微信图片_201907261740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3748" y="2857979"/>
            <a:ext cx="476885" cy="476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微信图片_201907261740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3733" y="4351499"/>
            <a:ext cx="821055" cy="821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5602893" y="4672809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solidFill>
                  <a:srgbClr val="000000"/>
                </a:solidFill>
                <a:sym typeface="+mn-ea"/>
              </a:rPr>
              <a:t>平台中立，提供书目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7488" y="2947514"/>
            <a:ext cx="2646878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国家版本图书馆</a:t>
            </a:r>
            <a:r>
              <a:rPr lang="en-US" altLang="zh-CN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CIP</a:t>
            </a:r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数据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524788" y="3745605"/>
            <a:ext cx="208903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读秀书目：1</a:t>
            </a:r>
            <a:r>
              <a:rPr lang="en-US" altLang="zh-CN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2</a:t>
            </a:r>
            <a:r>
              <a:rPr lang="zh-CN" altLang="en-US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0</a:t>
            </a:r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万+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37488" y="2078199"/>
            <a:ext cx="25260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solidFill>
                  <a:srgbClr val="000000"/>
                </a:solidFill>
                <a:sym typeface="+mn-ea"/>
              </a:rPr>
              <a:t>出版社合作书目：</a:t>
            </a:r>
            <a:r>
              <a:rPr lang="en-US" altLang="zh-CN" b="1" dirty="0">
                <a:solidFill>
                  <a:srgbClr val="000000"/>
                </a:solidFill>
                <a:sym typeface="+mn-ea"/>
              </a:rPr>
              <a:t>300+</a:t>
            </a:r>
            <a:endParaRPr lang="zh-CN" altLang="en-US"/>
          </a:p>
        </p:txBody>
      </p:sp>
      <p:pic>
        <p:nvPicPr>
          <p:cNvPr id="24" name="图片 23" descr="微信图片_201907261745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2778" y="3446520"/>
            <a:ext cx="706120" cy="852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6A66B02-F7C1-7849-BC6A-BF0C2BD4BC2F}"/>
              </a:ext>
            </a:extLst>
          </p:cNvPr>
          <p:cNvSpPr txBox="1"/>
          <p:nvPr/>
        </p:nvSpPr>
        <p:spPr>
          <a:xfrm>
            <a:off x="1843797" y="2637088"/>
            <a:ext cx="567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1129a22e-a5b3-487b-af29-28f4aa8a399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5d4da8-a964-49a7-b5da-3252a0aae3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9ad6c2-0690-4cc6-a956-40a79534455f"/>
</p:tagLst>
</file>

<file path=ppt/theme/theme1.xml><?xml version="1.0" encoding="utf-8"?>
<a:theme xmlns:a="http://schemas.openxmlformats.org/drawingml/2006/main" name="主题5">
  <a:themeElements>
    <a:clrScheme name="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B535"/>
      </a:accent1>
      <a:accent2>
        <a:srgbClr val="00ADEF"/>
      </a:accent2>
      <a:accent3>
        <a:srgbClr val="4D4D4D"/>
      </a:accent3>
      <a:accent4>
        <a:srgbClr val="567BAE"/>
      </a:accent4>
      <a:accent5>
        <a:srgbClr val="FFB535"/>
      </a:accent5>
      <a:accent6>
        <a:srgbClr val="00ADEF"/>
      </a:accent6>
      <a:hlink>
        <a:srgbClr val="475F77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22886</TotalTime>
  <Words>1211</Words>
  <Application>Microsoft Macintosh PowerPoint</Application>
  <PresentationFormat>宽屏</PresentationFormat>
  <Paragraphs>189</Paragraphs>
  <Slides>30</Slides>
  <Notes>17</Notes>
  <HiddenSlides>2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黑体</vt:lpstr>
      <vt:lpstr>宋体</vt:lpstr>
      <vt:lpstr>微软雅黑</vt:lpstr>
      <vt:lpstr>Heiti SC Medium</vt:lpstr>
      <vt:lpstr>Arial</vt:lpstr>
      <vt:lpstr>Calibri</vt:lpstr>
      <vt:lpstr>Impact</vt:lpstr>
      <vt:lpstr>Wingdings</vt:lpstr>
      <vt:lpstr>主题5</vt:lpstr>
      <vt:lpstr>纸电一体化智能采选平台</vt:lpstr>
      <vt:lpstr>PowerPoint 演示文稿</vt:lpstr>
      <vt:lpstr>采选：图书馆采购图书，形成馆藏</vt:lpstr>
      <vt:lpstr>传统采购系统</vt:lpstr>
      <vt:lpstr>图书馆采选工作的难点</vt:lpstr>
      <vt:lpstr>超星纸电一体化智能采选平台</vt:lpstr>
      <vt:lpstr>超星纸电一体化智能采选平台：6大亮点</vt:lpstr>
      <vt:lpstr>超星5大独特优势</vt:lpstr>
      <vt:lpstr>超星5大独特优势</vt:lpstr>
      <vt:lpstr>超星4大独特优势</vt:lpstr>
      <vt:lpstr>超星5大独特优势</vt:lpstr>
      <vt:lpstr>超星5大独特优势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超星5大独特优势</vt:lpstr>
      <vt:lpstr>超星5大独特优势</vt:lpstr>
      <vt:lpstr>支持特藏建设</vt:lpstr>
      <vt:lpstr>超星5大独特优势</vt:lpstr>
      <vt:lpstr>PowerPoint 演示文稿</vt:lpstr>
      <vt:lpstr>PowerPoint 演示文稿</vt:lpstr>
      <vt:lpstr>市场概况</vt:lpstr>
      <vt:lpstr>市场概况</vt:lpstr>
      <vt:lpstr>平台演示</vt:lpstr>
      <vt:lpstr>常见问题</vt:lpstr>
      <vt:lpstr>PowerPoint 演示文稿</vt:lpstr>
      <vt:lpstr>纸电一体化智能采选平台</vt:lpstr>
    </vt:vector>
  </TitlesOfParts>
  <Manager>iSlide</Manager>
  <Company>iSlide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liululu114@163.com</cp:lastModifiedBy>
  <cp:revision>97</cp:revision>
  <cp:lastPrinted>2017-09-28T16:00:00Z</cp:lastPrinted>
  <dcterms:created xsi:type="dcterms:W3CDTF">2017-09-28T16:00:00Z</dcterms:created>
  <dcterms:modified xsi:type="dcterms:W3CDTF">2019-10-10T03:51:49Z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a9c88281-e023-4f20-a9da-4e51d6947c6f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t-shyu@microsoft.com</vt:lpwstr>
  </property>
  <property fmtid="{D5CDD505-2E9C-101B-9397-08002B2CF9AE}" pid="6" name="MSIP_Label_f42aa342-8706-4288-bd11-ebb85995028c_SetDate">
    <vt:lpwstr>2018-08-30T09:09:17.0011623Z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KSOProductBuildVer">
    <vt:lpwstr>2052-11.1.0.8894</vt:lpwstr>
  </property>
</Properties>
</file>