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tags/tag16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ags/tag5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ags/tag2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ags/tag15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ags/tag9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tags/tag1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charts/chart4.xml" ContentType="application/vnd.openxmlformats-officedocument.drawingml.char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  <p:sldMasterId id="2147483830" r:id="rId15"/>
    <p:sldMasterId id="2147483843" r:id="rId16"/>
    <p:sldMasterId id="2147483856" r:id="rId17"/>
    <p:sldMasterId id="2147483869" r:id="rId18"/>
    <p:sldMasterId id="2147483882" r:id="rId19"/>
  </p:sldMasterIdLst>
  <p:notesMasterIdLst>
    <p:notesMasterId r:id="rId52"/>
  </p:notesMasterIdLst>
  <p:sldIdLst>
    <p:sldId id="256" r:id="rId20"/>
    <p:sldId id="257" r:id="rId21"/>
    <p:sldId id="258" r:id="rId22"/>
    <p:sldId id="285" r:id="rId23"/>
    <p:sldId id="286" r:id="rId24"/>
    <p:sldId id="292" r:id="rId25"/>
    <p:sldId id="259" r:id="rId26"/>
    <p:sldId id="265" r:id="rId27"/>
    <p:sldId id="267" r:id="rId28"/>
    <p:sldId id="276" r:id="rId29"/>
    <p:sldId id="299" r:id="rId30"/>
    <p:sldId id="288" r:id="rId31"/>
    <p:sldId id="289" r:id="rId32"/>
    <p:sldId id="291" r:id="rId33"/>
    <p:sldId id="293" r:id="rId34"/>
    <p:sldId id="294" r:id="rId35"/>
    <p:sldId id="277" r:id="rId36"/>
    <p:sldId id="296" r:id="rId37"/>
    <p:sldId id="295" r:id="rId38"/>
    <p:sldId id="272" r:id="rId39"/>
    <p:sldId id="297" r:id="rId40"/>
    <p:sldId id="300" r:id="rId41"/>
    <p:sldId id="301" r:id="rId42"/>
    <p:sldId id="302" r:id="rId43"/>
    <p:sldId id="278" r:id="rId44"/>
    <p:sldId id="303" r:id="rId45"/>
    <p:sldId id="306" r:id="rId46"/>
    <p:sldId id="307" r:id="rId47"/>
    <p:sldId id="308" r:id="rId48"/>
    <p:sldId id="309" r:id="rId49"/>
    <p:sldId id="310" r:id="rId50"/>
    <p:sldId id="279" r:id="rId5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2B41"/>
    <a:srgbClr val="1B2F47"/>
    <a:srgbClr val="08141E"/>
    <a:srgbClr val="F1F1F1"/>
    <a:srgbClr val="ED402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5991" autoAdjust="0"/>
  </p:normalViewPr>
  <p:slideViewPr>
    <p:cSldViewPr snapToGrid="0" showGuides="1">
      <p:cViewPr varScale="1">
        <p:scale>
          <a:sx n="76" d="100"/>
          <a:sy n="76" d="100"/>
        </p:scale>
        <p:origin x="-56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6700;&#38754;\&#26032;&#24314;%20XLS%20&#24037;&#20316;&#34920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6700;&#38754;\&#26032;&#24314;%20XLS%20&#24037;&#20316;&#3492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>
        <c:manualLayout>
          <c:layoutTarget val="inner"/>
          <c:xMode val="edge"/>
          <c:yMode val="edge"/>
          <c:x val="0.22728086782409901"/>
          <c:y val="1.2988726399126203E-2"/>
          <c:w val="0.60316615795107698"/>
          <c:h val="0.904749339739742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solidFill>
                <a:srgbClr val="079FB6"/>
              </a:solidFill>
            </a:ln>
          </c:spPr>
          <c:dPt>
            <c:idx val="0"/>
            <c:spPr>
              <a:noFill/>
              <a:ln w="19050">
                <a:solidFill>
                  <a:srgbClr val="002B4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ED-400A-AE50-F0EAE7DC5556}"/>
              </c:ext>
            </c:extLst>
          </c:dPt>
          <c:dPt>
            <c:idx val="1"/>
            <c:spPr>
              <a:solidFill>
                <a:srgbClr val="002B41"/>
              </a:solidFill>
              <a:ln w="19050">
                <a:solidFill>
                  <a:srgbClr val="002B4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ED-400A-AE50-F0EAE7DC5556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0.60000000000000064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6ED-400A-AE50-F0EAE7DC5556}"/>
            </c:ext>
          </c:extLst>
        </c:ser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>
        <c:manualLayout>
          <c:layoutTarget val="inner"/>
          <c:xMode val="edge"/>
          <c:yMode val="edge"/>
          <c:x val="0.22728086782409901"/>
          <c:y val="1.2988726399126203E-2"/>
          <c:w val="0.60316615795107698"/>
          <c:h val="0.904749339739742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solidFill>
                <a:srgbClr val="002B41"/>
              </a:solidFill>
            </a:ln>
          </c:spPr>
          <c:dPt>
            <c:idx val="0"/>
            <c:spPr>
              <a:noFill/>
              <a:ln w="19050">
                <a:solidFill>
                  <a:srgbClr val="002B4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95-4041-A412-78A6F06BB54B}"/>
              </c:ext>
            </c:extLst>
          </c:dPt>
          <c:dPt>
            <c:idx val="1"/>
            <c:spPr>
              <a:solidFill>
                <a:srgbClr val="002B41"/>
              </a:solidFill>
              <a:ln w="19050">
                <a:solidFill>
                  <a:srgbClr val="002B4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95-4041-A412-78A6F06BB54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0.64000000000000123</c:v>
                </c:pt>
                <c:pt idx="1">
                  <c:v>0.36000000000000032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95-4041-A412-78A6F06BB54B}"/>
            </c:ext>
          </c:extLst>
        </c:ser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/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毕业生趋势</a:t>
            </a:r>
          </a:p>
        </c:rich>
      </c:tx>
      <c:layout>
        <c:manualLayout>
          <c:xMode val="edge"/>
          <c:yMode val="edge"/>
          <c:x val="0.43067175693947402"/>
          <c:y val="2.447753436761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北京大学</c:v>
                </c:pt>
              </c:strCache>
            </c:strRef>
          </c:tx>
          <c:cat>
            <c:numRef>
              <c:f>Sheet1!$B$1:$I$1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1541</c:v>
                </c:pt>
                <c:pt idx="1">
                  <c:v>1554</c:v>
                </c:pt>
                <c:pt idx="2">
                  <c:v>1567</c:v>
                </c:pt>
                <c:pt idx="3">
                  <c:v>1598</c:v>
                </c:pt>
                <c:pt idx="4">
                  <c:v>1613</c:v>
                </c:pt>
                <c:pt idx="5">
                  <c:v>1622</c:v>
                </c:pt>
                <c:pt idx="6">
                  <c:v>1698</c:v>
                </c:pt>
                <c:pt idx="7">
                  <c:v>1723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清华大学</c:v>
                </c:pt>
              </c:strCache>
            </c:strRef>
          </c:tx>
          <c:cat>
            <c:numRef>
              <c:f>Sheet1!$B$1:$I$1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1597</c:v>
                </c:pt>
                <c:pt idx="1">
                  <c:v>1600</c:v>
                </c:pt>
                <c:pt idx="2">
                  <c:v>1611</c:v>
                </c:pt>
                <c:pt idx="3">
                  <c:v>1630</c:v>
                </c:pt>
                <c:pt idx="4">
                  <c:v>1631</c:v>
                </c:pt>
                <c:pt idx="5">
                  <c:v>1700</c:v>
                </c:pt>
                <c:pt idx="6">
                  <c:v>1732</c:v>
                </c:pt>
                <c:pt idx="7">
                  <c:v>1752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南京大学</c:v>
                </c:pt>
              </c:strCache>
            </c:strRef>
          </c:tx>
          <c:cat>
            <c:numRef>
              <c:f>Sheet1!$B$1:$I$1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Sheet1!$B$4:$I$4</c:f>
              <c:numCache>
                <c:formatCode>General</c:formatCode>
                <c:ptCount val="8"/>
                <c:pt idx="0">
                  <c:v>1210</c:v>
                </c:pt>
                <c:pt idx="1">
                  <c:v>1314</c:v>
                </c:pt>
                <c:pt idx="2">
                  <c:v>1356</c:v>
                </c:pt>
                <c:pt idx="3">
                  <c:v>1547</c:v>
                </c:pt>
                <c:pt idx="4">
                  <c:v>1557</c:v>
                </c:pt>
                <c:pt idx="5">
                  <c:v>1561</c:v>
                </c:pt>
                <c:pt idx="6">
                  <c:v>1601</c:v>
                </c:pt>
                <c:pt idx="7">
                  <c:v>1632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浙江大学</c:v>
                </c:pt>
              </c:strCache>
            </c:strRef>
          </c:tx>
          <c:cat>
            <c:numRef>
              <c:f>Sheet1!$B$1:$I$1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Sheet1!$B$5:$I$5</c:f>
              <c:numCache>
                <c:formatCode>General</c:formatCode>
                <c:ptCount val="8"/>
                <c:pt idx="0">
                  <c:v>1261</c:v>
                </c:pt>
                <c:pt idx="1">
                  <c:v>1273</c:v>
                </c:pt>
                <c:pt idx="2">
                  <c:v>1310</c:v>
                </c:pt>
                <c:pt idx="3">
                  <c:v>1341</c:v>
                </c:pt>
                <c:pt idx="4">
                  <c:v>1398</c:v>
                </c:pt>
                <c:pt idx="5">
                  <c:v>1409</c:v>
                </c:pt>
                <c:pt idx="6">
                  <c:v>1422</c:v>
                </c:pt>
                <c:pt idx="7">
                  <c:v>1437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武汉大学</c:v>
                </c:pt>
              </c:strCache>
            </c:strRef>
          </c:tx>
          <c:cat>
            <c:numRef>
              <c:f>Sheet1!$B$1:$I$1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Sheet1!$B$6:$I$6</c:f>
              <c:numCache>
                <c:formatCode>General</c:formatCode>
                <c:ptCount val="8"/>
                <c:pt idx="0">
                  <c:v>1371</c:v>
                </c:pt>
                <c:pt idx="1">
                  <c:v>1380</c:v>
                </c:pt>
                <c:pt idx="2">
                  <c:v>1399</c:v>
                </c:pt>
                <c:pt idx="3">
                  <c:v>1413</c:v>
                </c:pt>
                <c:pt idx="4">
                  <c:v>1426</c:v>
                </c:pt>
                <c:pt idx="5">
                  <c:v>1439</c:v>
                </c:pt>
                <c:pt idx="6">
                  <c:v>1441</c:v>
                </c:pt>
                <c:pt idx="7">
                  <c:v>1459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上海交大</c:v>
                </c:pt>
              </c:strCache>
            </c:strRef>
          </c:tx>
          <c:cat>
            <c:numRef>
              <c:f>Sheet1!$B$1:$I$1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Sheet1!$B$7:$I$7</c:f>
              <c:numCache>
                <c:formatCode>General</c:formatCode>
                <c:ptCount val="8"/>
                <c:pt idx="0">
                  <c:v>1431</c:v>
                </c:pt>
                <c:pt idx="1">
                  <c:v>1456</c:v>
                </c:pt>
                <c:pt idx="2">
                  <c:v>1478</c:v>
                </c:pt>
                <c:pt idx="3">
                  <c:v>1501</c:v>
                </c:pt>
                <c:pt idx="4">
                  <c:v>1521</c:v>
                </c:pt>
                <c:pt idx="5">
                  <c:v>1523</c:v>
                </c:pt>
                <c:pt idx="6">
                  <c:v>1561</c:v>
                </c:pt>
                <c:pt idx="7">
                  <c:v>1590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复旦大学</c:v>
                </c:pt>
              </c:strCache>
            </c:strRef>
          </c:tx>
          <c:cat>
            <c:numRef>
              <c:f>Sheet1!$B$1:$I$1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Sheet1!$B$8:$I$8</c:f>
              <c:numCache>
                <c:formatCode>General</c:formatCode>
                <c:ptCount val="8"/>
                <c:pt idx="0">
                  <c:v>1220</c:v>
                </c:pt>
                <c:pt idx="1">
                  <c:v>1246</c:v>
                </c:pt>
                <c:pt idx="2">
                  <c:v>1300</c:v>
                </c:pt>
                <c:pt idx="3">
                  <c:v>1321</c:v>
                </c:pt>
                <c:pt idx="4">
                  <c:v>1445</c:v>
                </c:pt>
                <c:pt idx="5">
                  <c:v>1510</c:v>
                </c:pt>
                <c:pt idx="6">
                  <c:v>1511</c:v>
                </c:pt>
                <c:pt idx="7">
                  <c:v>1532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北京师范</c:v>
                </c:pt>
              </c:strCache>
            </c:strRef>
          </c:tx>
          <c:cat>
            <c:numRef>
              <c:f>Sheet1!$B$1:$I$1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Sheet1!$B$9:$I$9</c:f>
              <c:numCache>
                <c:formatCode>General</c:formatCode>
                <c:ptCount val="8"/>
                <c:pt idx="0">
                  <c:v>1399</c:v>
                </c:pt>
                <c:pt idx="1">
                  <c:v>1454</c:v>
                </c:pt>
                <c:pt idx="2">
                  <c:v>1470</c:v>
                </c:pt>
                <c:pt idx="3">
                  <c:v>1532</c:v>
                </c:pt>
                <c:pt idx="4">
                  <c:v>1570</c:v>
                </c:pt>
                <c:pt idx="5">
                  <c:v>1590</c:v>
                </c:pt>
                <c:pt idx="6">
                  <c:v>1612</c:v>
                </c:pt>
                <c:pt idx="7">
                  <c:v>1631</c:v>
                </c:pt>
              </c:numCache>
            </c:numRef>
          </c:val>
        </c:ser>
        <c:marker val="1"/>
        <c:axId val="100870400"/>
        <c:axId val="100884480"/>
      </c:lineChart>
      <c:catAx>
        <c:axId val="100870400"/>
        <c:scaling>
          <c:orientation val="minMax"/>
        </c:scaling>
        <c:axPos val="b"/>
        <c:numFmt formatCode="General" sourceLinked="1"/>
        <c:majorTickMark val="none"/>
        <c:tickLblPos val="nextTo"/>
        <c:crossAx val="100884480"/>
        <c:crosses val="autoZero"/>
        <c:auto val="1"/>
        <c:lblAlgn val="ctr"/>
        <c:lblOffset val="100"/>
      </c:catAx>
      <c:valAx>
        <c:axId val="100884480"/>
        <c:scaling>
          <c:orientation val="minMax"/>
          <c:max val="1800"/>
          <c:min val="1200"/>
        </c:scaling>
        <c:axPos val="l"/>
        <c:majorGridlines/>
        <c:numFmt formatCode="General" sourceLinked="1"/>
        <c:majorTickMark val="none"/>
        <c:tickLblPos val="nextTo"/>
        <c:crossAx val="100870400"/>
        <c:crosses val="autoZero"/>
        <c:crossBetween val="between"/>
        <c:majorUnit val="100"/>
        <c:minorUnit val="50"/>
      </c:valAx>
    </c:plotArea>
    <c:legend>
      <c:legendPos val="r"/>
      <c:legendEntry>
        <c:idx val="0"/>
        <c:txPr>
          <a:bodyPr/>
          <a:lstStyle/>
          <a:p>
            <a:pPr>
              <a:defRPr>
                <a:latin typeface="微软雅黑" pitchFamily="34" charset="-122"/>
                <a:ea typeface="微软雅黑" pitchFamily="34" charset="-122"/>
              </a:defRPr>
            </a:pPr>
            <a:endParaRPr lang="zh-CN"/>
          </a:p>
        </c:txPr>
      </c:legendEntry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/>
          <a:lstStyle/>
          <a:p>
            <a:pPr>
              <a:defRPr/>
            </a:pPr>
            <a:r>
              <a:rPr lang="zh-CN" altLang="zh-CN" sz="1800" b="1" i="0" baseline="0"/>
              <a:t>科研基础</a:t>
            </a:r>
            <a:r>
              <a:rPr lang="zh-CN" altLang="zh-CN" sz="1200" b="1" i="0" baseline="0"/>
              <a:t>（</a:t>
            </a:r>
            <a:r>
              <a:rPr lang="en-US" altLang="zh-CN" sz="1200" b="1" i="0" baseline="0"/>
              <a:t>2016</a:t>
            </a:r>
            <a:r>
              <a:rPr lang="zh-CN" altLang="zh-CN" sz="1200" b="1" i="0" baseline="0"/>
              <a:t>年起）</a:t>
            </a:r>
            <a:endParaRPr lang="zh-CN" altLang="zh-CN" sz="12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国家级重点实验室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北京大学</c:v>
                </c:pt>
                <c:pt idx="1">
                  <c:v>清华大学</c:v>
                </c:pt>
                <c:pt idx="2">
                  <c:v>南京大学</c:v>
                </c:pt>
                <c:pt idx="3">
                  <c:v>浙江大学</c:v>
                </c:pt>
                <c:pt idx="4">
                  <c:v>武汉大学</c:v>
                </c:pt>
                <c:pt idx="5">
                  <c:v>上海交大</c:v>
                </c:pt>
                <c:pt idx="6">
                  <c:v>复旦大学</c:v>
                </c:pt>
                <c:pt idx="7">
                  <c:v>北京师范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</c:v>
                </c:pt>
                <c:pt idx="1">
                  <c:v>12</c:v>
                </c:pt>
                <c:pt idx="2">
                  <c:v>6</c:v>
                </c:pt>
                <c:pt idx="3">
                  <c:v>9</c:v>
                </c:pt>
                <c:pt idx="4">
                  <c:v>4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一级学科博士点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北京大学</c:v>
                </c:pt>
                <c:pt idx="1">
                  <c:v>清华大学</c:v>
                </c:pt>
                <c:pt idx="2">
                  <c:v>南京大学</c:v>
                </c:pt>
                <c:pt idx="3">
                  <c:v>浙江大学</c:v>
                </c:pt>
                <c:pt idx="4">
                  <c:v>武汉大学</c:v>
                </c:pt>
                <c:pt idx="5">
                  <c:v>上海交大</c:v>
                </c:pt>
                <c:pt idx="6">
                  <c:v>复旦大学</c:v>
                </c:pt>
                <c:pt idx="7">
                  <c:v>北京师范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50</c:v>
                </c:pt>
                <c:pt idx="1">
                  <c:v>36</c:v>
                </c:pt>
                <c:pt idx="2">
                  <c:v>23</c:v>
                </c:pt>
                <c:pt idx="3">
                  <c:v>42</c:v>
                </c:pt>
                <c:pt idx="4">
                  <c:v>28</c:v>
                </c:pt>
                <c:pt idx="5">
                  <c:v>22</c:v>
                </c:pt>
                <c:pt idx="6">
                  <c:v>24</c:v>
                </c:pt>
                <c:pt idx="7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国家级重点学科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北京大学</c:v>
                </c:pt>
                <c:pt idx="1">
                  <c:v>清华大学</c:v>
                </c:pt>
                <c:pt idx="2">
                  <c:v>南京大学</c:v>
                </c:pt>
                <c:pt idx="3">
                  <c:v>浙江大学</c:v>
                </c:pt>
                <c:pt idx="4">
                  <c:v>武汉大学</c:v>
                </c:pt>
                <c:pt idx="5">
                  <c:v>上海交大</c:v>
                </c:pt>
                <c:pt idx="6">
                  <c:v>复旦大学</c:v>
                </c:pt>
                <c:pt idx="7">
                  <c:v>北京师范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10</c:v>
                </c:pt>
                <c:pt idx="4">
                  <c:v>6</c:v>
                </c:pt>
                <c:pt idx="5">
                  <c:v>7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国家级创新团队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北京大学</c:v>
                </c:pt>
                <c:pt idx="1">
                  <c:v>清华大学</c:v>
                </c:pt>
                <c:pt idx="2">
                  <c:v>南京大学</c:v>
                </c:pt>
                <c:pt idx="3">
                  <c:v>浙江大学</c:v>
                </c:pt>
                <c:pt idx="4">
                  <c:v>武汉大学</c:v>
                </c:pt>
                <c:pt idx="5">
                  <c:v>上海交大</c:v>
                </c:pt>
                <c:pt idx="6">
                  <c:v>复旦大学</c:v>
                </c:pt>
                <c:pt idx="7">
                  <c:v>北京师范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23</c:v>
                </c:pt>
                <c:pt idx="1">
                  <c:v>25</c:v>
                </c:pt>
                <c:pt idx="2">
                  <c:v>16</c:v>
                </c:pt>
                <c:pt idx="3">
                  <c:v>6</c:v>
                </c:pt>
                <c:pt idx="4">
                  <c:v>5</c:v>
                </c:pt>
                <c:pt idx="5">
                  <c:v>12</c:v>
                </c:pt>
                <c:pt idx="6">
                  <c:v>9</c:v>
                </c:pt>
                <c:pt idx="7">
                  <c:v>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基金委创新团体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北京大学</c:v>
                </c:pt>
                <c:pt idx="1">
                  <c:v>清华大学</c:v>
                </c:pt>
                <c:pt idx="2">
                  <c:v>南京大学</c:v>
                </c:pt>
                <c:pt idx="3">
                  <c:v>浙江大学</c:v>
                </c:pt>
                <c:pt idx="4">
                  <c:v>武汉大学</c:v>
                </c:pt>
                <c:pt idx="5">
                  <c:v>上海交大</c:v>
                </c:pt>
                <c:pt idx="6">
                  <c:v>复旦大学</c:v>
                </c:pt>
                <c:pt idx="7">
                  <c:v>北京师范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gapWidth val="75"/>
        <c:overlap val="-25"/>
        <c:axId val="100912128"/>
        <c:axId val="100926208"/>
      </c:barChart>
      <c:catAx>
        <c:axId val="100912128"/>
        <c:scaling>
          <c:orientation val="minMax"/>
        </c:scaling>
        <c:axPos val="b"/>
        <c:majorTickMark val="none"/>
        <c:tickLblPos val="nextTo"/>
        <c:crossAx val="100926208"/>
        <c:crosses val="autoZero"/>
        <c:auto val="1"/>
        <c:lblAlgn val="ctr"/>
        <c:lblOffset val="100"/>
      </c:catAx>
      <c:valAx>
        <c:axId val="100926208"/>
        <c:scaling>
          <c:orientation val="minMax"/>
          <c:max val="50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009121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>
              <a:latin typeface="微软雅黑" pitchFamily="34" charset="-122"/>
              <a:ea typeface="微软雅黑" pitchFamily="34" charset="-122"/>
            </a:defRPr>
          </a:pPr>
          <a:endParaRPr lang="zh-CN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EEDEB-74DD-4590-ADB0-3BDFBC7AA6C1}" type="datetimeFigureOut">
              <a:rPr lang="zh-CN" altLang="en-US" smtClean="0"/>
              <a:pPr/>
              <a:t>2018-10-15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043DD-9C8A-432D-8FD9-15B0804A3E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265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从图表来看，</a:t>
            </a:r>
            <a:r>
              <a:rPr lang="en-US" altLang="zh-CN" dirty="0" smtClean="0"/>
              <a:t>THE</a:t>
            </a:r>
            <a:r>
              <a:rPr lang="zh-CN" altLang="en-US" dirty="0" smtClean="0"/>
              <a:t>对论文指标占比</a:t>
            </a:r>
            <a:r>
              <a:rPr lang="en-US" altLang="zh-CN" dirty="0" smtClean="0"/>
              <a:t>30%</a:t>
            </a:r>
            <a:r>
              <a:rPr lang="zh-CN" altLang="en-US" dirty="0" smtClean="0"/>
              <a:t>，</a:t>
            </a:r>
            <a:r>
              <a:rPr lang="en-US" altLang="zh-CN" dirty="0" smtClean="0"/>
              <a:t>ARWU</a:t>
            </a:r>
            <a:r>
              <a:rPr lang="zh-CN" altLang="en-US" dirty="0" smtClean="0"/>
              <a:t>的论文相关指标占比</a:t>
            </a:r>
            <a:r>
              <a:rPr lang="en-US" altLang="zh-CN" dirty="0" smtClean="0"/>
              <a:t>40%</a:t>
            </a:r>
            <a:r>
              <a:rPr lang="zh-CN" altLang="en-US" dirty="0" smtClean="0"/>
              <a:t>、</a:t>
            </a:r>
            <a:r>
              <a:rPr lang="en-US" altLang="zh-CN" dirty="0" smtClean="0"/>
              <a:t>QS</a:t>
            </a:r>
            <a:r>
              <a:rPr lang="zh-CN" altLang="en-US" dirty="0" smtClean="0"/>
              <a:t>的论文相关指标占比</a:t>
            </a:r>
            <a:r>
              <a:rPr lang="en-US" altLang="zh-CN" dirty="0" smtClean="0"/>
              <a:t>20</a:t>
            </a:r>
            <a:r>
              <a:rPr lang="zh-CN" altLang="en-US" dirty="0" smtClean="0"/>
              <a:t>、</a:t>
            </a:r>
            <a:r>
              <a:rPr lang="en-US" altLang="zh-CN" dirty="0" smtClean="0"/>
              <a:t>US</a:t>
            </a:r>
            <a:r>
              <a:rPr lang="zh-CN" altLang="en-US" dirty="0" smtClean="0"/>
              <a:t>的学术产出等相关占比高达</a:t>
            </a:r>
            <a:r>
              <a:rPr lang="en-US" altLang="zh-CN" dirty="0" smtClean="0"/>
              <a:t>65%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当然也有特殊的情况，像部分大学没有获得</a:t>
            </a:r>
            <a:r>
              <a:rPr lang="en-US" altLang="zh-CN" dirty="0" smtClean="0"/>
              <a:t>A</a:t>
            </a:r>
            <a:r>
              <a:rPr lang="zh-CN" altLang="en-US" dirty="0" smtClean="0"/>
              <a:t>的学科，却也因为特殊地区的照顾有一两个学科入选了一流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前面介绍的都是现有事实结果的分析或基础的资源保障。而提升学科竞争力的关键因素之一在于学院下，每个成员的共同创造，无论是科研产出、成果获奖等都是与个体的自身素养有很大关系。为此学习研究支撑服务就是指服务于个人的方向。为个体提供分析评测或帮助他们创造更多学术价值，从而达到提升个人所在的学科建设进步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pPr/>
              <a:t>2018-10-15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pPr/>
              <a:t>2018-10-15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优秀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Word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  <a:endParaRPr lang="zh-CN" altLang="en-US" sz="100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5051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pPr/>
              <a:t>2018-10-15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pPr/>
              <a:t>2018-10-15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5051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优秀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Word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  <a:endParaRPr lang="zh-CN" altLang="en-US" sz="100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5051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优秀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Word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  <a:endParaRPr lang="zh-CN" altLang="en-US" sz="100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50515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优秀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Word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  <a:endParaRPr lang="zh-CN" altLang="en-US" sz="100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5051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优秀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Word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  <a:endParaRPr lang="zh-CN" altLang="en-US" sz="100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50515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优秀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Word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  <a:endParaRPr lang="zh-CN" altLang="en-US" sz="100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5051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优秀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Word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  <a:endParaRPr lang="zh-CN" altLang="en-US" sz="100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50515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优秀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Word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  <a:endParaRPr lang="zh-CN" altLang="en-US" sz="100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50515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pPr/>
              <a:t>2018-10-15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优秀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Word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  <a:endParaRPr lang="zh-CN" altLang="en-US" sz="100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50515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优秀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Word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  <a:endParaRPr lang="zh-CN" altLang="en-US" sz="100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50515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优秀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Word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  <a:endParaRPr lang="zh-CN" altLang="en-US" sz="100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505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优秀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Word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  <a:endParaRPr lang="zh-CN" altLang="en-US" sz="100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505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pPr/>
              <a:t>2018-10-15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优秀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Word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  <a:endParaRPr lang="zh-CN" altLang="en-US" sz="100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505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pPr/>
              <a:t>2018-10-15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优秀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Word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  <a:endParaRPr lang="zh-CN" altLang="en-US" sz="100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505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pPr/>
              <a:t>2018-10-15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pPr/>
              <a:t>2018-10-15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优秀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Word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  <a:endParaRPr lang="zh-CN" altLang="en-US" sz="100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5051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pPr/>
              <a:t>2018-10-15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优秀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Word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  <a:endParaRPr lang="zh-CN" altLang="en-US" sz="100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5051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pPr/>
              <a:t>2018-10-15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优秀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Word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  <a:endParaRPr lang="zh-CN" altLang="en-US" sz="100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5051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pPr/>
              <a:t>2018-10-15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优秀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Word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  <a:endParaRPr lang="zh-CN" altLang="en-US" sz="100" kern="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5051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/>
              <a:pPr/>
              <a:t>2018-10-15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40874" y="2480149"/>
            <a:ext cx="470089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002B4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sz="8000" dirty="0" smtClean="0">
                <a:solidFill>
                  <a:srgbClr val="002B4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双一流</a:t>
            </a:r>
            <a:r>
              <a:rPr lang="en-US" altLang="zh-CN" sz="8000" dirty="0" smtClean="0">
                <a:solidFill>
                  <a:srgbClr val="002B4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”</a:t>
            </a:r>
            <a:endParaRPr lang="en-US" altLang="zh-CN" sz="8000" dirty="0">
              <a:solidFill>
                <a:srgbClr val="002B4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r>
              <a:rPr lang="zh-CN" altLang="en-US" sz="4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学科服务方向探讨</a:t>
            </a:r>
            <a:endParaRPr lang="zh-CN" altLang="en-US" sz="4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PA_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3459637" y="0"/>
            <a:ext cx="7651028" cy="6860440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PA_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045145" y="-179684"/>
            <a:ext cx="4011737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PA_Line 1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17715" y="-37707"/>
            <a:ext cx="10674284" cy="4949588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PA_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9747262" y="-179684"/>
            <a:ext cx="1891058" cy="703355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PA_椭圆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05344" y="171067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PA_椭圆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435706" y="4050757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PA_任意多边形 5"/>
          <p:cNvSpPr/>
          <p:nvPr>
            <p:custDataLst>
              <p:tags r:id="rId7"/>
            </p:custDataLst>
          </p:nvPr>
        </p:nvSpPr>
        <p:spPr bwMode="auto">
          <a:xfrm>
            <a:off x="9257122" y="0"/>
            <a:ext cx="2926691" cy="491188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PA_椭圆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7630" y="286074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6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资源型服务</a:t>
            </a:r>
            <a:endParaRPr lang="zh-CN" altLang="en-US" sz="32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3629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资源型服务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院系学术成果梳理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14623" y="1135149"/>
            <a:ext cx="4871777" cy="1457738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90748" y="1317129"/>
            <a:ext cx="876002" cy="876002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84791" y="1343023"/>
            <a:ext cx="3913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确立构建的重点学科</a:t>
            </a:r>
            <a:endParaRPr lang="zh-CN" altLang="en-US" sz="16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1337108" y="1694796"/>
            <a:ext cx="3898771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建立以本校单一院系的学术成果梳理合集，站在院系的基础上分析学科发展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02097" y="2838688"/>
            <a:ext cx="4834199" cy="1457738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78222" y="3020668"/>
            <a:ext cx="876002" cy="876002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6"/>
          <p:cNvSpPr txBox="1"/>
          <p:nvPr/>
        </p:nvSpPr>
        <p:spPr>
          <a:xfrm>
            <a:off x="1272265" y="3046562"/>
            <a:ext cx="3913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整理院系涵盖的学科范围</a:t>
            </a:r>
            <a:endParaRPr lang="zh-CN" altLang="en-US" sz="16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1324582" y="3398335"/>
            <a:ext cx="421192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不同的院系所涵盖的学科方向略有出入，针对本校院系所包含的学科维度，建立范围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02097" y="4567280"/>
            <a:ext cx="4834199" cy="1457738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78222" y="4749260"/>
            <a:ext cx="876002" cy="876002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6"/>
          <p:cNvSpPr txBox="1"/>
          <p:nvPr/>
        </p:nvSpPr>
        <p:spPr>
          <a:xfrm>
            <a:off x="1272265" y="4775154"/>
            <a:ext cx="3913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清洗院系成果数据</a:t>
            </a:r>
            <a:endParaRPr lang="zh-CN" altLang="en-US" sz="16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9"/>
          <p:cNvSpPr txBox="1"/>
          <p:nvPr/>
        </p:nvSpPr>
        <p:spPr>
          <a:xfrm>
            <a:off x="1324582" y="5126927"/>
            <a:ext cx="421192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以院系教师、课题组、实验室等为基准，梳理出整个院系近年来的学术成果产出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102" y="663879"/>
            <a:ext cx="6469268" cy="2868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395" y="3744195"/>
            <a:ext cx="2599149" cy="2725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3872" y="4495017"/>
            <a:ext cx="2743200" cy="196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3680" y="4859121"/>
            <a:ext cx="2600325" cy="160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3629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资源型服务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院系学术成果梳理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027982" y="1210306"/>
            <a:ext cx="4546099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85416" y="1455758"/>
            <a:ext cx="3913509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学术能力内视：梳理本院系的学术产出情况，分布情况以及团队、个人贡献情况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48769" y="1469328"/>
            <a:ext cx="389877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人才评价：了解内部人才学术水平基准线情况，制定人才引进学术要求和标准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1447366" y="2426311"/>
            <a:ext cx="4352183" cy="3072615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 w="med" len="med"/>
            <a:tailEnd type="oval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253126" y="1221192"/>
            <a:ext cx="4832408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6672508" y="2437197"/>
            <a:ext cx="4688597" cy="3086781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 w="med" len="med"/>
            <a:tailEnd type="oval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6"/>
          <p:cNvSpPr txBox="1"/>
          <p:nvPr/>
        </p:nvSpPr>
        <p:spPr>
          <a:xfrm>
            <a:off x="1803130" y="2642301"/>
            <a:ext cx="4021473" cy="311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学科评估</a:t>
            </a:r>
            <a:r>
              <a:rPr lang="en-US" altLang="zh-CN" sz="16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学术论文质量</a:t>
            </a:r>
            <a:endParaRPr lang="en-US" altLang="zh-CN" sz="1600" b="1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直观筛选高水平参评论文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直观筛选参评学术专著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统计获取本学院出版教材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统计个人、团队所获基金项目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···</a:t>
            </a:r>
          </a:p>
          <a:p>
            <a:pPr>
              <a:lnSpc>
                <a:spcPct val="130000"/>
              </a:lnSpc>
              <a:buFont typeface="Wingdings" pitchFamily="2" charset="2"/>
              <a:buChar char="l"/>
            </a:pP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6"/>
          <p:cNvSpPr txBox="1"/>
          <p:nvPr/>
        </p:nvSpPr>
        <p:spPr>
          <a:xfrm>
            <a:off x="6984731" y="2642301"/>
            <a:ext cx="4476584" cy="311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学科评估</a:t>
            </a:r>
            <a:r>
              <a:rPr lang="en-US" altLang="zh-CN" sz="16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师资队伍质量</a:t>
            </a:r>
            <a:endParaRPr lang="en-US" altLang="zh-CN" sz="1600" b="1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评估学院整体师资队伍学术水平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评估教师个人学术能力水平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清晰学院师资队伍整体构成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梳理专任教师、骨干教师、职称结构等情况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···</a:t>
            </a:r>
          </a:p>
          <a:p>
            <a:pPr>
              <a:lnSpc>
                <a:spcPct val="130000"/>
              </a:lnSpc>
              <a:buFont typeface="Wingdings" pitchFamily="2" charset="2"/>
              <a:buChar char="l"/>
            </a:pP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18"/>
          <p:cNvSpPr>
            <a:spLocks noEditPoints="1"/>
          </p:cNvSpPr>
          <p:nvPr/>
        </p:nvSpPr>
        <p:spPr bwMode="auto">
          <a:xfrm>
            <a:off x="701629" y="1449109"/>
            <a:ext cx="641727" cy="680316"/>
          </a:xfrm>
          <a:custGeom>
            <a:avLst/>
            <a:gdLst>
              <a:gd name="T0" fmla="*/ 283 w 568"/>
              <a:gd name="T1" fmla="*/ 574 h 601"/>
              <a:gd name="T2" fmla="*/ 284 w 568"/>
              <a:gd name="T3" fmla="*/ 333 h 601"/>
              <a:gd name="T4" fmla="*/ 453 w 568"/>
              <a:gd name="T5" fmla="*/ 301 h 601"/>
              <a:gd name="T6" fmla="*/ 347 w 568"/>
              <a:gd name="T7" fmla="*/ 343 h 601"/>
              <a:gd name="T8" fmla="*/ 95 w 568"/>
              <a:gd name="T9" fmla="*/ 214 h 601"/>
              <a:gd name="T10" fmla="*/ 127 w 568"/>
              <a:gd name="T11" fmla="*/ 218 h 601"/>
              <a:gd name="T12" fmla="*/ 168 w 568"/>
              <a:gd name="T13" fmla="*/ 222 h 601"/>
              <a:gd name="T14" fmla="*/ 167 w 568"/>
              <a:gd name="T15" fmla="*/ 195 h 601"/>
              <a:gd name="T16" fmla="*/ 284 w 568"/>
              <a:gd name="T17" fmla="*/ 303 h 601"/>
              <a:gd name="T18" fmla="*/ 413 w 568"/>
              <a:gd name="T19" fmla="*/ 209 h 601"/>
              <a:gd name="T20" fmla="*/ 442 w 568"/>
              <a:gd name="T21" fmla="*/ 204 h 601"/>
              <a:gd name="T22" fmla="*/ 458 w 568"/>
              <a:gd name="T23" fmla="*/ 210 h 601"/>
              <a:gd name="T24" fmla="*/ 416 w 568"/>
              <a:gd name="T25" fmla="*/ 256 h 601"/>
              <a:gd name="T26" fmla="*/ 489 w 568"/>
              <a:gd name="T27" fmla="*/ 341 h 601"/>
              <a:gd name="T28" fmla="*/ 467 w 568"/>
              <a:gd name="T29" fmla="*/ 263 h 601"/>
              <a:gd name="T30" fmla="*/ 467 w 568"/>
              <a:gd name="T31" fmla="*/ 500 h 601"/>
              <a:gd name="T32" fmla="*/ 494 w 568"/>
              <a:gd name="T33" fmla="*/ 494 h 601"/>
              <a:gd name="T34" fmla="*/ 310 w 568"/>
              <a:gd name="T35" fmla="*/ 595 h 601"/>
              <a:gd name="T36" fmla="*/ 285 w 568"/>
              <a:gd name="T37" fmla="*/ 601 h 601"/>
              <a:gd name="T38" fmla="*/ 75 w 568"/>
              <a:gd name="T39" fmla="*/ 494 h 601"/>
              <a:gd name="T40" fmla="*/ 102 w 568"/>
              <a:gd name="T41" fmla="*/ 500 h 601"/>
              <a:gd name="T42" fmla="*/ 102 w 568"/>
              <a:gd name="T43" fmla="*/ 263 h 601"/>
              <a:gd name="T44" fmla="*/ 80 w 568"/>
              <a:gd name="T45" fmla="*/ 341 h 601"/>
              <a:gd name="T46" fmla="*/ 142 w 568"/>
              <a:gd name="T47" fmla="*/ 252 h 601"/>
              <a:gd name="T48" fmla="*/ 62 w 568"/>
              <a:gd name="T49" fmla="*/ 400 h 601"/>
              <a:gd name="T50" fmla="*/ 74 w 568"/>
              <a:gd name="T51" fmla="*/ 424 h 601"/>
              <a:gd name="T52" fmla="*/ 85 w 568"/>
              <a:gd name="T53" fmla="*/ 446 h 601"/>
              <a:gd name="T54" fmla="*/ 45 w 568"/>
              <a:gd name="T55" fmla="*/ 475 h 601"/>
              <a:gd name="T56" fmla="*/ 28 w 568"/>
              <a:gd name="T57" fmla="*/ 377 h 601"/>
              <a:gd name="T58" fmla="*/ 54 w 568"/>
              <a:gd name="T59" fmla="*/ 333 h 601"/>
              <a:gd name="T60" fmla="*/ 473 w 568"/>
              <a:gd name="T61" fmla="*/ 381 h 601"/>
              <a:gd name="T62" fmla="*/ 463 w 568"/>
              <a:gd name="T63" fmla="*/ 406 h 601"/>
              <a:gd name="T64" fmla="*/ 455 w 568"/>
              <a:gd name="T65" fmla="*/ 431 h 601"/>
              <a:gd name="T66" fmla="*/ 450 w 568"/>
              <a:gd name="T67" fmla="*/ 450 h 601"/>
              <a:gd name="T68" fmla="*/ 482 w 568"/>
              <a:gd name="T69" fmla="*/ 363 h 601"/>
              <a:gd name="T70" fmla="*/ 513 w 568"/>
              <a:gd name="T71" fmla="*/ 360 h 601"/>
              <a:gd name="T72" fmla="*/ 282 w 568"/>
              <a:gd name="T73" fmla="*/ 0 h 601"/>
              <a:gd name="T74" fmla="*/ 418 w 568"/>
              <a:gd name="T75" fmla="*/ 107 h 601"/>
              <a:gd name="T76" fmla="*/ 394 w 568"/>
              <a:gd name="T77" fmla="*/ 179 h 601"/>
              <a:gd name="T78" fmla="*/ 365 w 568"/>
              <a:gd name="T79" fmla="*/ 81 h 601"/>
              <a:gd name="T80" fmla="*/ 194 w 568"/>
              <a:gd name="T81" fmla="*/ 183 h 601"/>
              <a:gd name="T82" fmla="*/ 152 w 568"/>
              <a:gd name="T83" fmla="*/ 154 h 601"/>
              <a:gd name="T84" fmla="*/ 198 w 568"/>
              <a:gd name="T85" fmla="*/ 41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68" h="601">
                <a:moveTo>
                  <a:pt x="266" y="331"/>
                </a:moveTo>
                <a:lnTo>
                  <a:pt x="266" y="571"/>
                </a:lnTo>
                <a:cubicBezTo>
                  <a:pt x="272" y="573"/>
                  <a:pt x="277" y="575"/>
                  <a:pt x="283" y="574"/>
                </a:cubicBezTo>
                <a:cubicBezTo>
                  <a:pt x="290" y="574"/>
                  <a:pt x="297" y="572"/>
                  <a:pt x="303" y="570"/>
                </a:cubicBezTo>
                <a:lnTo>
                  <a:pt x="303" y="331"/>
                </a:lnTo>
                <a:cubicBezTo>
                  <a:pt x="297" y="332"/>
                  <a:pt x="290" y="333"/>
                  <a:pt x="284" y="333"/>
                </a:cubicBezTo>
                <a:cubicBezTo>
                  <a:pt x="278" y="333"/>
                  <a:pt x="272" y="332"/>
                  <a:pt x="266" y="331"/>
                </a:cubicBezTo>
                <a:close/>
                <a:moveTo>
                  <a:pt x="347" y="343"/>
                </a:moveTo>
                <a:lnTo>
                  <a:pt x="453" y="301"/>
                </a:lnTo>
                <a:lnTo>
                  <a:pt x="453" y="345"/>
                </a:lnTo>
                <a:lnTo>
                  <a:pt x="347" y="386"/>
                </a:lnTo>
                <a:lnTo>
                  <a:pt x="347" y="343"/>
                </a:lnTo>
                <a:close/>
                <a:moveTo>
                  <a:pt x="142" y="252"/>
                </a:moveTo>
                <a:lnTo>
                  <a:pt x="99" y="228"/>
                </a:lnTo>
                <a:cubicBezTo>
                  <a:pt x="94" y="225"/>
                  <a:pt x="93" y="219"/>
                  <a:pt x="95" y="214"/>
                </a:cubicBezTo>
                <a:cubicBezTo>
                  <a:pt x="98" y="209"/>
                  <a:pt x="104" y="208"/>
                  <a:pt x="109" y="210"/>
                </a:cubicBezTo>
                <a:lnTo>
                  <a:pt x="149" y="233"/>
                </a:lnTo>
                <a:lnTo>
                  <a:pt x="127" y="218"/>
                </a:lnTo>
                <a:cubicBezTo>
                  <a:pt x="123" y="215"/>
                  <a:pt x="122" y="209"/>
                  <a:pt x="125" y="204"/>
                </a:cubicBezTo>
                <a:cubicBezTo>
                  <a:pt x="128" y="200"/>
                  <a:pt x="134" y="199"/>
                  <a:pt x="138" y="202"/>
                </a:cubicBezTo>
                <a:lnTo>
                  <a:pt x="168" y="222"/>
                </a:lnTo>
                <a:lnTo>
                  <a:pt x="154" y="209"/>
                </a:lnTo>
                <a:cubicBezTo>
                  <a:pt x="150" y="205"/>
                  <a:pt x="149" y="199"/>
                  <a:pt x="153" y="195"/>
                </a:cubicBezTo>
                <a:cubicBezTo>
                  <a:pt x="157" y="191"/>
                  <a:pt x="163" y="191"/>
                  <a:pt x="167" y="195"/>
                </a:cubicBezTo>
                <a:lnTo>
                  <a:pt x="282" y="303"/>
                </a:lnTo>
                <a:cubicBezTo>
                  <a:pt x="283" y="303"/>
                  <a:pt x="283" y="303"/>
                  <a:pt x="283" y="304"/>
                </a:cubicBezTo>
                <a:cubicBezTo>
                  <a:pt x="283" y="303"/>
                  <a:pt x="284" y="303"/>
                  <a:pt x="284" y="303"/>
                </a:cubicBezTo>
                <a:lnTo>
                  <a:pt x="399" y="195"/>
                </a:lnTo>
                <a:cubicBezTo>
                  <a:pt x="403" y="191"/>
                  <a:pt x="409" y="191"/>
                  <a:pt x="413" y="195"/>
                </a:cubicBezTo>
                <a:cubicBezTo>
                  <a:pt x="417" y="199"/>
                  <a:pt x="417" y="205"/>
                  <a:pt x="413" y="209"/>
                </a:cubicBezTo>
                <a:lnTo>
                  <a:pt x="399" y="222"/>
                </a:lnTo>
                <a:lnTo>
                  <a:pt x="428" y="202"/>
                </a:lnTo>
                <a:cubicBezTo>
                  <a:pt x="432" y="199"/>
                  <a:pt x="438" y="200"/>
                  <a:pt x="442" y="204"/>
                </a:cubicBezTo>
                <a:cubicBezTo>
                  <a:pt x="445" y="209"/>
                  <a:pt x="444" y="215"/>
                  <a:pt x="439" y="218"/>
                </a:cubicBezTo>
                <a:lnTo>
                  <a:pt x="417" y="233"/>
                </a:lnTo>
                <a:lnTo>
                  <a:pt x="458" y="210"/>
                </a:lnTo>
                <a:cubicBezTo>
                  <a:pt x="462" y="208"/>
                  <a:pt x="468" y="209"/>
                  <a:pt x="471" y="214"/>
                </a:cubicBezTo>
                <a:cubicBezTo>
                  <a:pt x="474" y="219"/>
                  <a:pt x="472" y="225"/>
                  <a:pt x="467" y="228"/>
                </a:cubicBezTo>
                <a:lnTo>
                  <a:pt x="416" y="256"/>
                </a:lnTo>
                <a:lnTo>
                  <a:pt x="494" y="224"/>
                </a:lnTo>
                <a:lnTo>
                  <a:pt x="494" y="342"/>
                </a:lnTo>
                <a:cubicBezTo>
                  <a:pt x="492" y="342"/>
                  <a:pt x="491" y="342"/>
                  <a:pt x="489" y="341"/>
                </a:cubicBezTo>
                <a:lnTo>
                  <a:pt x="473" y="339"/>
                </a:lnTo>
                <a:lnTo>
                  <a:pt x="467" y="351"/>
                </a:lnTo>
                <a:lnTo>
                  <a:pt x="467" y="263"/>
                </a:lnTo>
                <a:lnTo>
                  <a:pt x="329" y="322"/>
                </a:lnTo>
                <a:lnTo>
                  <a:pt x="329" y="559"/>
                </a:lnTo>
                <a:lnTo>
                  <a:pt x="467" y="500"/>
                </a:lnTo>
                <a:lnTo>
                  <a:pt x="467" y="483"/>
                </a:lnTo>
                <a:cubicBezTo>
                  <a:pt x="472" y="486"/>
                  <a:pt x="477" y="488"/>
                  <a:pt x="482" y="490"/>
                </a:cubicBezTo>
                <a:cubicBezTo>
                  <a:pt x="486" y="492"/>
                  <a:pt x="490" y="493"/>
                  <a:pt x="494" y="494"/>
                </a:cubicBezTo>
                <a:lnTo>
                  <a:pt x="494" y="518"/>
                </a:lnTo>
                <a:lnTo>
                  <a:pt x="321" y="591"/>
                </a:lnTo>
                <a:cubicBezTo>
                  <a:pt x="318" y="592"/>
                  <a:pt x="314" y="594"/>
                  <a:pt x="310" y="595"/>
                </a:cubicBezTo>
                <a:lnTo>
                  <a:pt x="303" y="598"/>
                </a:lnTo>
                <a:lnTo>
                  <a:pt x="303" y="598"/>
                </a:lnTo>
                <a:cubicBezTo>
                  <a:pt x="297" y="599"/>
                  <a:pt x="291" y="601"/>
                  <a:pt x="285" y="601"/>
                </a:cubicBezTo>
                <a:cubicBezTo>
                  <a:pt x="271" y="601"/>
                  <a:pt x="258" y="598"/>
                  <a:pt x="247" y="590"/>
                </a:cubicBezTo>
                <a:lnTo>
                  <a:pt x="75" y="518"/>
                </a:lnTo>
                <a:lnTo>
                  <a:pt x="75" y="494"/>
                </a:lnTo>
                <a:cubicBezTo>
                  <a:pt x="79" y="493"/>
                  <a:pt x="83" y="492"/>
                  <a:pt x="87" y="490"/>
                </a:cubicBezTo>
                <a:cubicBezTo>
                  <a:pt x="91" y="488"/>
                  <a:pt x="96" y="486"/>
                  <a:pt x="102" y="483"/>
                </a:cubicBezTo>
                <a:lnTo>
                  <a:pt x="102" y="500"/>
                </a:lnTo>
                <a:lnTo>
                  <a:pt x="240" y="559"/>
                </a:lnTo>
                <a:lnTo>
                  <a:pt x="240" y="322"/>
                </a:lnTo>
                <a:lnTo>
                  <a:pt x="102" y="263"/>
                </a:lnTo>
                <a:lnTo>
                  <a:pt x="102" y="351"/>
                </a:lnTo>
                <a:lnTo>
                  <a:pt x="95" y="339"/>
                </a:lnTo>
                <a:lnTo>
                  <a:pt x="80" y="341"/>
                </a:lnTo>
                <a:cubicBezTo>
                  <a:pt x="78" y="342"/>
                  <a:pt x="77" y="342"/>
                  <a:pt x="75" y="342"/>
                </a:cubicBezTo>
                <a:lnTo>
                  <a:pt x="75" y="224"/>
                </a:lnTo>
                <a:lnTo>
                  <a:pt x="142" y="252"/>
                </a:lnTo>
                <a:close/>
                <a:moveTo>
                  <a:pt x="86" y="363"/>
                </a:moveTo>
                <a:cubicBezTo>
                  <a:pt x="89" y="369"/>
                  <a:pt x="91" y="375"/>
                  <a:pt x="94" y="381"/>
                </a:cubicBezTo>
                <a:lnTo>
                  <a:pt x="62" y="400"/>
                </a:lnTo>
                <a:lnTo>
                  <a:pt x="97" y="387"/>
                </a:lnTo>
                <a:cubicBezTo>
                  <a:pt x="99" y="393"/>
                  <a:pt x="102" y="399"/>
                  <a:pt x="104" y="406"/>
                </a:cubicBezTo>
                <a:lnTo>
                  <a:pt x="74" y="424"/>
                </a:lnTo>
                <a:lnTo>
                  <a:pt x="106" y="411"/>
                </a:lnTo>
                <a:cubicBezTo>
                  <a:pt x="108" y="418"/>
                  <a:pt x="110" y="424"/>
                  <a:pt x="112" y="431"/>
                </a:cubicBezTo>
                <a:lnTo>
                  <a:pt x="85" y="446"/>
                </a:lnTo>
                <a:lnTo>
                  <a:pt x="113" y="435"/>
                </a:lnTo>
                <a:cubicBezTo>
                  <a:pt x="115" y="440"/>
                  <a:pt x="116" y="445"/>
                  <a:pt x="117" y="450"/>
                </a:cubicBezTo>
                <a:cubicBezTo>
                  <a:pt x="111" y="454"/>
                  <a:pt x="66" y="483"/>
                  <a:pt x="45" y="475"/>
                </a:cubicBezTo>
                <a:cubicBezTo>
                  <a:pt x="23" y="467"/>
                  <a:pt x="2" y="437"/>
                  <a:pt x="1" y="410"/>
                </a:cubicBezTo>
                <a:cubicBezTo>
                  <a:pt x="0" y="383"/>
                  <a:pt x="70" y="366"/>
                  <a:pt x="86" y="363"/>
                </a:cubicBezTo>
                <a:close/>
                <a:moveTo>
                  <a:pt x="28" y="377"/>
                </a:moveTo>
                <a:lnTo>
                  <a:pt x="45" y="369"/>
                </a:lnTo>
                <a:lnTo>
                  <a:pt x="54" y="360"/>
                </a:lnTo>
                <a:lnTo>
                  <a:pt x="54" y="333"/>
                </a:lnTo>
                <a:cubicBezTo>
                  <a:pt x="38" y="340"/>
                  <a:pt x="31" y="356"/>
                  <a:pt x="28" y="377"/>
                </a:cubicBezTo>
                <a:close/>
                <a:moveTo>
                  <a:pt x="482" y="363"/>
                </a:moveTo>
                <a:cubicBezTo>
                  <a:pt x="479" y="369"/>
                  <a:pt x="476" y="375"/>
                  <a:pt x="473" y="381"/>
                </a:cubicBezTo>
                <a:lnTo>
                  <a:pt x="505" y="400"/>
                </a:lnTo>
                <a:lnTo>
                  <a:pt x="471" y="387"/>
                </a:lnTo>
                <a:cubicBezTo>
                  <a:pt x="468" y="393"/>
                  <a:pt x="465" y="399"/>
                  <a:pt x="463" y="406"/>
                </a:cubicBezTo>
                <a:lnTo>
                  <a:pt x="493" y="424"/>
                </a:lnTo>
                <a:lnTo>
                  <a:pt x="461" y="411"/>
                </a:lnTo>
                <a:cubicBezTo>
                  <a:pt x="459" y="418"/>
                  <a:pt x="457" y="424"/>
                  <a:pt x="455" y="431"/>
                </a:cubicBezTo>
                <a:lnTo>
                  <a:pt x="482" y="446"/>
                </a:lnTo>
                <a:lnTo>
                  <a:pt x="454" y="435"/>
                </a:lnTo>
                <a:cubicBezTo>
                  <a:pt x="453" y="440"/>
                  <a:pt x="451" y="445"/>
                  <a:pt x="450" y="450"/>
                </a:cubicBezTo>
                <a:cubicBezTo>
                  <a:pt x="456" y="454"/>
                  <a:pt x="501" y="483"/>
                  <a:pt x="523" y="475"/>
                </a:cubicBezTo>
                <a:cubicBezTo>
                  <a:pt x="544" y="467"/>
                  <a:pt x="566" y="437"/>
                  <a:pt x="567" y="410"/>
                </a:cubicBezTo>
                <a:cubicBezTo>
                  <a:pt x="568" y="383"/>
                  <a:pt x="497" y="366"/>
                  <a:pt x="482" y="363"/>
                </a:cubicBezTo>
                <a:close/>
                <a:moveTo>
                  <a:pt x="540" y="377"/>
                </a:moveTo>
                <a:lnTo>
                  <a:pt x="522" y="369"/>
                </a:lnTo>
                <a:lnTo>
                  <a:pt x="513" y="360"/>
                </a:lnTo>
                <a:lnTo>
                  <a:pt x="513" y="333"/>
                </a:lnTo>
                <a:cubicBezTo>
                  <a:pt x="529" y="340"/>
                  <a:pt x="536" y="356"/>
                  <a:pt x="540" y="377"/>
                </a:cubicBezTo>
                <a:close/>
                <a:moveTo>
                  <a:pt x="282" y="0"/>
                </a:moveTo>
                <a:cubicBezTo>
                  <a:pt x="315" y="0"/>
                  <a:pt x="344" y="16"/>
                  <a:pt x="366" y="41"/>
                </a:cubicBezTo>
                <a:cubicBezTo>
                  <a:pt x="379" y="58"/>
                  <a:pt x="390" y="78"/>
                  <a:pt x="395" y="101"/>
                </a:cubicBezTo>
                <a:cubicBezTo>
                  <a:pt x="403" y="99"/>
                  <a:pt x="415" y="98"/>
                  <a:pt x="418" y="107"/>
                </a:cubicBezTo>
                <a:cubicBezTo>
                  <a:pt x="423" y="120"/>
                  <a:pt x="421" y="151"/>
                  <a:pt x="412" y="154"/>
                </a:cubicBezTo>
                <a:cubicBezTo>
                  <a:pt x="408" y="156"/>
                  <a:pt x="403" y="156"/>
                  <a:pt x="398" y="155"/>
                </a:cubicBezTo>
                <a:cubicBezTo>
                  <a:pt x="398" y="163"/>
                  <a:pt x="396" y="171"/>
                  <a:pt x="394" y="179"/>
                </a:cubicBezTo>
                <a:cubicBezTo>
                  <a:pt x="386" y="180"/>
                  <a:pt x="378" y="182"/>
                  <a:pt x="370" y="183"/>
                </a:cubicBezTo>
                <a:cubicBezTo>
                  <a:pt x="375" y="169"/>
                  <a:pt x="377" y="154"/>
                  <a:pt x="377" y="138"/>
                </a:cubicBezTo>
                <a:cubicBezTo>
                  <a:pt x="377" y="117"/>
                  <a:pt x="373" y="98"/>
                  <a:pt x="365" y="81"/>
                </a:cubicBezTo>
                <a:cubicBezTo>
                  <a:pt x="301" y="132"/>
                  <a:pt x="218" y="95"/>
                  <a:pt x="197" y="86"/>
                </a:cubicBezTo>
                <a:cubicBezTo>
                  <a:pt x="190" y="101"/>
                  <a:pt x="187" y="119"/>
                  <a:pt x="187" y="138"/>
                </a:cubicBezTo>
                <a:cubicBezTo>
                  <a:pt x="187" y="154"/>
                  <a:pt x="189" y="169"/>
                  <a:pt x="194" y="183"/>
                </a:cubicBezTo>
                <a:cubicBezTo>
                  <a:pt x="186" y="181"/>
                  <a:pt x="178" y="180"/>
                  <a:pt x="170" y="179"/>
                </a:cubicBezTo>
                <a:cubicBezTo>
                  <a:pt x="168" y="171"/>
                  <a:pt x="167" y="163"/>
                  <a:pt x="166" y="155"/>
                </a:cubicBezTo>
                <a:cubicBezTo>
                  <a:pt x="161" y="156"/>
                  <a:pt x="156" y="156"/>
                  <a:pt x="152" y="154"/>
                </a:cubicBezTo>
                <a:cubicBezTo>
                  <a:pt x="143" y="151"/>
                  <a:pt x="141" y="120"/>
                  <a:pt x="146" y="107"/>
                </a:cubicBezTo>
                <a:cubicBezTo>
                  <a:pt x="149" y="98"/>
                  <a:pt x="161" y="99"/>
                  <a:pt x="169" y="101"/>
                </a:cubicBezTo>
                <a:cubicBezTo>
                  <a:pt x="174" y="78"/>
                  <a:pt x="185" y="58"/>
                  <a:pt x="198" y="41"/>
                </a:cubicBezTo>
                <a:cubicBezTo>
                  <a:pt x="220" y="16"/>
                  <a:pt x="249" y="0"/>
                  <a:pt x="282" y="0"/>
                </a:cubicBezTo>
                <a:close/>
              </a:path>
            </a:pathLst>
          </a:custGeom>
          <a:solidFill>
            <a:srgbClr val="002B41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5891660" y="1465545"/>
            <a:ext cx="767907" cy="603501"/>
          </a:xfrm>
          <a:custGeom>
            <a:avLst/>
            <a:gdLst>
              <a:gd name="T0" fmla="*/ 282 w 766"/>
              <a:gd name="T1" fmla="*/ 304 h 600"/>
              <a:gd name="T2" fmla="*/ 391 w 766"/>
              <a:gd name="T3" fmla="*/ 248 h 600"/>
              <a:gd name="T4" fmla="*/ 596 w 766"/>
              <a:gd name="T5" fmla="*/ 213 h 600"/>
              <a:gd name="T6" fmla="*/ 652 w 766"/>
              <a:gd name="T7" fmla="*/ 129 h 600"/>
              <a:gd name="T8" fmla="*/ 570 w 766"/>
              <a:gd name="T9" fmla="*/ 186 h 600"/>
              <a:gd name="T10" fmla="*/ 391 w 766"/>
              <a:gd name="T11" fmla="*/ 195 h 600"/>
              <a:gd name="T12" fmla="*/ 766 w 766"/>
              <a:gd name="T13" fmla="*/ 80 h 600"/>
              <a:gd name="T14" fmla="*/ 465 w 766"/>
              <a:gd name="T15" fmla="*/ 32 h 600"/>
              <a:gd name="T16" fmla="*/ 437 w 766"/>
              <a:gd name="T17" fmla="*/ 0 h 600"/>
              <a:gd name="T18" fmla="*/ 154 w 766"/>
              <a:gd name="T19" fmla="*/ 32 h 600"/>
              <a:gd name="T20" fmla="*/ 175 w 766"/>
              <a:gd name="T21" fmla="*/ 80 h 600"/>
              <a:gd name="T22" fmla="*/ 216 w 766"/>
              <a:gd name="T23" fmla="*/ 135 h 600"/>
              <a:gd name="T24" fmla="*/ 706 w 766"/>
              <a:gd name="T25" fmla="*/ 80 h 600"/>
              <a:gd name="T26" fmla="*/ 355 w 766"/>
              <a:gd name="T27" fmla="*/ 394 h 600"/>
              <a:gd name="T28" fmla="*/ 706 w 766"/>
              <a:gd name="T29" fmla="*/ 410 h 600"/>
              <a:gd name="T30" fmla="*/ 361 w 766"/>
              <a:gd name="T31" fmla="*/ 427 h 600"/>
              <a:gd name="T32" fmla="*/ 362 w 766"/>
              <a:gd name="T33" fmla="*/ 478 h 600"/>
              <a:gd name="T34" fmla="*/ 437 w 766"/>
              <a:gd name="T35" fmla="*/ 595 h 600"/>
              <a:gd name="T36" fmla="*/ 465 w 766"/>
              <a:gd name="T37" fmla="*/ 478 h 600"/>
              <a:gd name="T38" fmla="*/ 603 w 766"/>
              <a:gd name="T39" fmla="*/ 592 h 600"/>
              <a:gd name="T40" fmla="*/ 591 w 766"/>
              <a:gd name="T41" fmla="*/ 478 h 600"/>
              <a:gd name="T42" fmla="*/ 766 w 766"/>
              <a:gd name="T43" fmla="*/ 427 h 600"/>
              <a:gd name="T44" fmla="*/ 747 w 766"/>
              <a:gd name="T45" fmla="*/ 80 h 600"/>
              <a:gd name="T46" fmla="*/ 161 w 766"/>
              <a:gd name="T47" fmla="*/ 310 h 600"/>
              <a:gd name="T48" fmla="*/ 235 w 766"/>
              <a:gd name="T49" fmla="*/ 236 h 600"/>
              <a:gd name="T50" fmla="*/ 86 w 766"/>
              <a:gd name="T51" fmla="*/ 236 h 600"/>
              <a:gd name="T52" fmla="*/ 208 w 766"/>
              <a:gd name="T53" fmla="*/ 325 h 600"/>
              <a:gd name="T54" fmla="*/ 181 w 766"/>
              <a:gd name="T55" fmla="*/ 325 h 600"/>
              <a:gd name="T56" fmla="*/ 188 w 766"/>
              <a:gd name="T57" fmla="*/ 339 h 600"/>
              <a:gd name="T58" fmla="*/ 196 w 766"/>
              <a:gd name="T59" fmla="*/ 510 h 600"/>
              <a:gd name="T60" fmla="*/ 129 w 766"/>
              <a:gd name="T61" fmla="*/ 510 h 600"/>
              <a:gd name="T62" fmla="*/ 137 w 766"/>
              <a:gd name="T63" fmla="*/ 339 h 600"/>
              <a:gd name="T64" fmla="*/ 145 w 766"/>
              <a:gd name="T65" fmla="*/ 325 h 600"/>
              <a:gd name="T66" fmla="*/ 0 w 766"/>
              <a:gd name="T67" fmla="*/ 438 h 600"/>
              <a:gd name="T68" fmla="*/ 66 w 766"/>
              <a:gd name="T69" fmla="*/ 600 h 600"/>
              <a:gd name="T70" fmla="*/ 89 w 766"/>
              <a:gd name="T71" fmla="*/ 432 h 600"/>
              <a:gd name="T72" fmla="*/ 230 w 766"/>
              <a:gd name="T73" fmla="*/ 600 h 600"/>
              <a:gd name="T74" fmla="*/ 253 w 766"/>
              <a:gd name="T75" fmla="*/ 432 h 600"/>
              <a:gd name="T76" fmla="*/ 321 w 766"/>
              <a:gd name="T77" fmla="*/ 600 h 600"/>
              <a:gd name="T78" fmla="*/ 208 w 766"/>
              <a:gd name="T79" fmla="*/ 325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6" h="600">
                <a:moveTo>
                  <a:pt x="391" y="195"/>
                </a:moveTo>
                <a:lnTo>
                  <a:pt x="282" y="304"/>
                </a:lnTo>
                <a:cubicBezTo>
                  <a:pt x="293" y="310"/>
                  <a:pt x="303" y="317"/>
                  <a:pt x="312" y="326"/>
                </a:cubicBezTo>
                <a:lnTo>
                  <a:pt x="391" y="248"/>
                </a:lnTo>
                <a:lnTo>
                  <a:pt x="476" y="333"/>
                </a:lnTo>
                <a:lnTo>
                  <a:pt x="596" y="213"/>
                </a:lnTo>
                <a:lnTo>
                  <a:pt x="614" y="259"/>
                </a:lnTo>
                <a:lnTo>
                  <a:pt x="652" y="129"/>
                </a:lnTo>
                <a:lnTo>
                  <a:pt x="522" y="167"/>
                </a:lnTo>
                <a:lnTo>
                  <a:pt x="570" y="186"/>
                </a:lnTo>
                <a:lnTo>
                  <a:pt x="476" y="280"/>
                </a:lnTo>
                <a:lnTo>
                  <a:pt x="391" y="195"/>
                </a:lnTo>
                <a:close/>
                <a:moveTo>
                  <a:pt x="766" y="80"/>
                </a:moveTo>
                <a:lnTo>
                  <a:pt x="766" y="80"/>
                </a:lnTo>
                <a:lnTo>
                  <a:pt x="766" y="32"/>
                </a:lnTo>
                <a:lnTo>
                  <a:pt x="465" y="32"/>
                </a:lnTo>
                <a:lnTo>
                  <a:pt x="465" y="0"/>
                </a:lnTo>
                <a:lnTo>
                  <a:pt x="437" y="0"/>
                </a:lnTo>
                <a:lnTo>
                  <a:pt x="437" y="32"/>
                </a:lnTo>
                <a:lnTo>
                  <a:pt x="154" y="32"/>
                </a:lnTo>
                <a:lnTo>
                  <a:pt x="154" y="80"/>
                </a:lnTo>
                <a:lnTo>
                  <a:pt x="175" y="80"/>
                </a:lnTo>
                <a:lnTo>
                  <a:pt x="175" y="122"/>
                </a:lnTo>
                <a:cubicBezTo>
                  <a:pt x="190" y="124"/>
                  <a:pt x="203" y="128"/>
                  <a:pt x="216" y="135"/>
                </a:cubicBezTo>
                <a:lnTo>
                  <a:pt x="216" y="80"/>
                </a:lnTo>
                <a:lnTo>
                  <a:pt x="706" y="80"/>
                </a:lnTo>
                <a:lnTo>
                  <a:pt x="706" y="394"/>
                </a:lnTo>
                <a:lnTo>
                  <a:pt x="355" y="394"/>
                </a:lnTo>
                <a:cubicBezTo>
                  <a:pt x="356" y="399"/>
                  <a:pt x="358" y="404"/>
                  <a:pt x="359" y="410"/>
                </a:cubicBezTo>
                <a:lnTo>
                  <a:pt x="706" y="410"/>
                </a:lnTo>
                <a:lnTo>
                  <a:pt x="706" y="427"/>
                </a:lnTo>
                <a:lnTo>
                  <a:pt x="361" y="427"/>
                </a:lnTo>
                <a:cubicBezTo>
                  <a:pt x="361" y="430"/>
                  <a:pt x="362" y="434"/>
                  <a:pt x="362" y="438"/>
                </a:cubicBezTo>
                <a:lnTo>
                  <a:pt x="362" y="478"/>
                </a:lnTo>
                <a:lnTo>
                  <a:pt x="437" y="478"/>
                </a:lnTo>
                <a:lnTo>
                  <a:pt x="437" y="595"/>
                </a:lnTo>
                <a:lnTo>
                  <a:pt x="465" y="595"/>
                </a:lnTo>
                <a:lnTo>
                  <a:pt x="465" y="478"/>
                </a:lnTo>
                <a:lnTo>
                  <a:pt x="560" y="478"/>
                </a:lnTo>
                <a:lnTo>
                  <a:pt x="603" y="592"/>
                </a:lnTo>
                <a:lnTo>
                  <a:pt x="631" y="585"/>
                </a:lnTo>
                <a:lnTo>
                  <a:pt x="591" y="478"/>
                </a:lnTo>
                <a:lnTo>
                  <a:pt x="766" y="478"/>
                </a:lnTo>
                <a:lnTo>
                  <a:pt x="766" y="427"/>
                </a:lnTo>
                <a:lnTo>
                  <a:pt x="747" y="427"/>
                </a:lnTo>
                <a:lnTo>
                  <a:pt x="747" y="80"/>
                </a:lnTo>
                <a:lnTo>
                  <a:pt x="766" y="80"/>
                </a:lnTo>
                <a:close/>
                <a:moveTo>
                  <a:pt x="161" y="310"/>
                </a:moveTo>
                <a:lnTo>
                  <a:pt x="161" y="310"/>
                </a:lnTo>
                <a:cubicBezTo>
                  <a:pt x="202" y="310"/>
                  <a:pt x="235" y="277"/>
                  <a:pt x="235" y="236"/>
                </a:cubicBezTo>
                <a:cubicBezTo>
                  <a:pt x="235" y="194"/>
                  <a:pt x="202" y="161"/>
                  <a:pt x="161" y="161"/>
                </a:cubicBezTo>
                <a:cubicBezTo>
                  <a:pt x="119" y="161"/>
                  <a:pt x="86" y="194"/>
                  <a:pt x="86" y="236"/>
                </a:cubicBezTo>
                <a:cubicBezTo>
                  <a:pt x="86" y="277"/>
                  <a:pt x="119" y="310"/>
                  <a:pt x="161" y="310"/>
                </a:cubicBezTo>
                <a:close/>
                <a:moveTo>
                  <a:pt x="208" y="325"/>
                </a:moveTo>
                <a:lnTo>
                  <a:pt x="208" y="325"/>
                </a:lnTo>
                <a:lnTo>
                  <a:pt x="181" y="325"/>
                </a:lnTo>
                <a:lnTo>
                  <a:pt x="185" y="328"/>
                </a:lnTo>
                <a:cubicBezTo>
                  <a:pt x="188" y="331"/>
                  <a:pt x="190" y="336"/>
                  <a:pt x="188" y="339"/>
                </a:cubicBezTo>
                <a:lnTo>
                  <a:pt x="178" y="365"/>
                </a:lnTo>
                <a:lnTo>
                  <a:pt x="196" y="510"/>
                </a:lnTo>
                <a:lnTo>
                  <a:pt x="163" y="540"/>
                </a:lnTo>
                <a:lnTo>
                  <a:pt x="129" y="510"/>
                </a:lnTo>
                <a:lnTo>
                  <a:pt x="147" y="365"/>
                </a:lnTo>
                <a:lnTo>
                  <a:pt x="137" y="339"/>
                </a:lnTo>
                <a:cubicBezTo>
                  <a:pt x="135" y="336"/>
                  <a:pt x="137" y="331"/>
                  <a:pt x="140" y="328"/>
                </a:cubicBezTo>
                <a:lnTo>
                  <a:pt x="145" y="325"/>
                </a:lnTo>
                <a:lnTo>
                  <a:pt x="112" y="325"/>
                </a:lnTo>
                <a:cubicBezTo>
                  <a:pt x="50" y="325"/>
                  <a:pt x="0" y="376"/>
                  <a:pt x="0" y="438"/>
                </a:cubicBezTo>
                <a:lnTo>
                  <a:pt x="0" y="600"/>
                </a:lnTo>
                <a:lnTo>
                  <a:pt x="66" y="600"/>
                </a:lnTo>
                <a:lnTo>
                  <a:pt x="66" y="432"/>
                </a:lnTo>
                <a:lnTo>
                  <a:pt x="89" y="432"/>
                </a:lnTo>
                <a:lnTo>
                  <a:pt x="89" y="600"/>
                </a:lnTo>
                <a:lnTo>
                  <a:pt x="230" y="600"/>
                </a:lnTo>
                <a:lnTo>
                  <a:pt x="230" y="432"/>
                </a:lnTo>
                <a:lnTo>
                  <a:pt x="253" y="432"/>
                </a:lnTo>
                <a:lnTo>
                  <a:pt x="253" y="600"/>
                </a:lnTo>
                <a:lnTo>
                  <a:pt x="321" y="600"/>
                </a:lnTo>
                <a:lnTo>
                  <a:pt x="321" y="438"/>
                </a:lnTo>
                <a:cubicBezTo>
                  <a:pt x="321" y="376"/>
                  <a:pt x="271" y="325"/>
                  <a:pt x="208" y="325"/>
                </a:cubicBezTo>
                <a:close/>
              </a:path>
            </a:pathLst>
          </a:custGeom>
          <a:solidFill>
            <a:srgbClr val="002B41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稻壳儿小白白(http://dwz.cn/Wu2UP)"/>
          <p:cNvSpPr>
            <a:spLocks noChangeArrowheads="1"/>
          </p:cNvSpPr>
          <p:nvPr/>
        </p:nvSpPr>
        <p:spPr bwMode="auto">
          <a:xfrm flipV="1">
            <a:off x="2146223" y="1543937"/>
            <a:ext cx="862013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Box 76"/>
          <p:cNvSpPr txBox="1"/>
          <p:nvPr/>
        </p:nvSpPr>
        <p:spPr>
          <a:xfrm>
            <a:off x="443585" y="173615"/>
            <a:ext cx="311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资源型服务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学科资源集成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6" name="稻壳儿小白白(http://dwz.cn/Wu2UP)"/>
          <p:cNvSpPr>
            <a:spLocks noChangeArrowheads="1"/>
          </p:cNvSpPr>
          <p:nvPr/>
        </p:nvSpPr>
        <p:spPr bwMode="auto">
          <a:xfrm flipV="1">
            <a:off x="5662539" y="1543937"/>
            <a:ext cx="862013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稻壳儿小白白(http://dwz.cn/Wu2UP)"/>
          <p:cNvSpPr>
            <a:spLocks noChangeArrowheads="1"/>
          </p:cNvSpPr>
          <p:nvPr/>
        </p:nvSpPr>
        <p:spPr bwMode="auto">
          <a:xfrm flipV="1">
            <a:off x="9158280" y="1543937"/>
            <a:ext cx="860425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稻壳儿小白白(http://dwz.cn/Wu2UP)"/>
          <p:cNvSpPr>
            <a:spLocks noChangeArrowheads="1"/>
          </p:cNvSpPr>
          <p:nvPr/>
        </p:nvSpPr>
        <p:spPr bwMode="auto">
          <a:xfrm flipV="1">
            <a:off x="2146223" y="3906137"/>
            <a:ext cx="862013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稻壳儿小白白(http://dwz.cn/Wu2UP)"/>
          <p:cNvSpPr>
            <a:spLocks noChangeArrowheads="1"/>
          </p:cNvSpPr>
          <p:nvPr/>
        </p:nvSpPr>
        <p:spPr bwMode="auto">
          <a:xfrm flipV="1">
            <a:off x="5662539" y="3906137"/>
            <a:ext cx="862013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稻壳儿小白白(http://dwz.cn/Wu2UP)"/>
          <p:cNvSpPr>
            <a:spLocks noChangeArrowheads="1"/>
          </p:cNvSpPr>
          <p:nvPr/>
        </p:nvSpPr>
        <p:spPr bwMode="auto">
          <a:xfrm flipV="1">
            <a:off x="9158280" y="3906137"/>
            <a:ext cx="860425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稻壳儿小白白(http://dwz.cn/Wu2UP)"/>
          <p:cNvSpPr/>
          <p:nvPr/>
        </p:nvSpPr>
        <p:spPr bwMode="auto">
          <a:xfrm>
            <a:off x="9382117" y="4139499"/>
            <a:ext cx="412750" cy="369888"/>
          </a:xfrm>
          <a:custGeom>
            <a:avLst/>
            <a:gdLst>
              <a:gd name="T0" fmla="*/ 305537980 w 497"/>
              <a:gd name="T1" fmla="*/ 48581956 h 444"/>
              <a:gd name="T2" fmla="*/ 305537980 w 497"/>
              <a:gd name="T3" fmla="*/ 48581956 h 444"/>
              <a:gd name="T4" fmla="*/ 293813222 w 497"/>
              <a:gd name="T5" fmla="*/ 48581956 h 444"/>
              <a:gd name="T6" fmla="*/ 293813222 w 497"/>
              <a:gd name="T7" fmla="*/ 307452738 h 444"/>
              <a:gd name="T8" fmla="*/ 305537980 w 497"/>
              <a:gd name="T9" fmla="*/ 307452738 h 444"/>
              <a:gd name="T10" fmla="*/ 342092515 w 497"/>
              <a:gd name="T11" fmla="*/ 276221362 h 444"/>
              <a:gd name="T12" fmla="*/ 342092515 w 497"/>
              <a:gd name="T13" fmla="*/ 86058942 h 444"/>
              <a:gd name="T14" fmla="*/ 305537980 w 497"/>
              <a:gd name="T15" fmla="*/ 48581956 h 444"/>
              <a:gd name="T16" fmla="*/ 0 w 497"/>
              <a:gd name="T17" fmla="*/ 86058942 h 444"/>
              <a:gd name="T18" fmla="*/ 0 w 497"/>
              <a:gd name="T19" fmla="*/ 86058942 h 444"/>
              <a:gd name="T20" fmla="*/ 0 w 497"/>
              <a:gd name="T21" fmla="*/ 276221362 h 444"/>
              <a:gd name="T22" fmla="*/ 36554535 w 497"/>
              <a:gd name="T23" fmla="*/ 307452738 h 444"/>
              <a:gd name="T24" fmla="*/ 48968594 w 497"/>
              <a:gd name="T25" fmla="*/ 307452738 h 444"/>
              <a:gd name="T26" fmla="*/ 48968594 w 497"/>
              <a:gd name="T27" fmla="*/ 48581956 h 444"/>
              <a:gd name="T28" fmla="*/ 36554535 w 497"/>
              <a:gd name="T29" fmla="*/ 48581956 h 444"/>
              <a:gd name="T30" fmla="*/ 0 w 497"/>
              <a:gd name="T31" fmla="*/ 86058942 h 444"/>
              <a:gd name="T32" fmla="*/ 232429740 w 497"/>
              <a:gd name="T33" fmla="*/ 18044536 h 444"/>
              <a:gd name="T34" fmla="*/ 232429740 w 497"/>
              <a:gd name="T35" fmla="*/ 18044536 h 444"/>
              <a:gd name="T36" fmla="*/ 171046258 w 497"/>
              <a:gd name="T37" fmla="*/ 0 h 444"/>
              <a:gd name="T38" fmla="*/ 110352076 w 497"/>
              <a:gd name="T39" fmla="*/ 18044536 h 444"/>
              <a:gd name="T40" fmla="*/ 110352076 w 497"/>
              <a:gd name="T41" fmla="*/ 48581956 h 444"/>
              <a:gd name="T42" fmla="*/ 73798371 w 497"/>
              <a:gd name="T43" fmla="*/ 48581956 h 444"/>
              <a:gd name="T44" fmla="*/ 73798371 w 497"/>
              <a:gd name="T45" fmla="*/ 307452738 h 444"/>
              <a:gd name="T46" fmla="*/ 268983445 w 497"/>
              <a:gd name="T47" fmla="*/ 307452738 h 444"/>
              <a:gd name="T48" fmla="*/ 268983445 w 497"/>
              <a:gd name="T49" fmla="*/ 48581956 h 444"/>
              <a:gd name="T50" fmla="*/ 232429740 w 497"/>
              <a:gd name="T51" fmla="*/ 48581956 h 444"/>
              <a:gd name="T52" fmla="*/ 232429740 w 497"/>
              <a:gd name="T53" fmla="*/ 18044536 h 444"/>
              <a:gd name="T54" fmla="*/ 207599962 w 497"/>
              <a:gd name="T55" fmla="*/ 48581956 h 444"/>
              <a:gd name="T56" fmla="*/ 207599962 w 497"/>
              <a:gd name="T57" fmla="*/ 48581956 h 444"/>
              <a:gd name="T58" fmla="*/ 134491722 w 497"/>
              <a:gd name="T59" fmla="*/ 48581956 h 444"/>
              <a:gd name="T60" fmla="*/ 134491722 w 497"/>
              <a:gd name="T61" fmla="*/ 30537420 h 444"/>
              <a:gd name="T62" fmla="*/ 171046258 w 497"/>
              <a:gd name="T63" fmla="*/ 18044536 h 444"/>
              <a:gd name="T64" fmla="*/ 207599962 w 497"/>
              <a:gd name="T65" fmla="*/ 30537420 h 444"/>
              <a:gd name="T66" fmla="*/ 207599962 w 497"/>
              <a:gd name="T67" fmla="*/ 48581956 h 4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稻壳儿小白白(http://dwz.cn/Wu2UP)"/>
          <p:cNvSpPr/>
          <p:nvPr/>
        </p:nvSpPr>
        <p:spPr bwMode="auto">
          <a:xfrm>
            <a:off x="2392286" y="4198237"/>
            <a:ext cx="369887" cy="311150"/>
          </a:xfrm>
          <a:custGeom>
            <a:avLst/>
            <a:gdLst>
              <a:gd name="T0" fmla="*/ 301204649 w 444"/>
              <a:gd name="T1" fmla="*/ 148218346 h 373"/>
              <a:gd name="T2" fmla="*/ 301204649 w 444"/>
              <a:gd name="T3" fmla="*/ 148218346 h 373"/>
              <a:gd name="T4" fmla="*/ 245683277 w 444"/>
              <a:gd name="T5" fmla="*/ 18788288 h 373"/>
              <a:gd name="T6" fmla="*/ 221392365 w 444"/>
              <a:gd name="T7" fmla="*/ 0 h 373"/>
              <a:gd name="T8" fmla="*/ 86058709 w 444"/>
              <a:gd name="T9" fmla="*/ 0 h 373"/>
              <a:gd name="T10" fmla="*/ 55521372 w 444"/>
              <a:gd name="T11" fmla="*/ 18788288 h 373"/>
              <a:gd name="T12" fmla="*/ 6246425 w 444"/>
              <a:gd name="T13" fmla="*/ 148218346 h 373"/>
              <a:gd name="T14" fmla="*/ 0 w 444"/>
              <a:gd name="T15" fmla="*/ 178836174 h 373"/>
              <a:gd name="T16" fmla="*/ 12492017 w 444"/>
              <a:gd name="T17" fmla="*/ 240071828 h 373"/>
              <a:gd name="T18" fmla="*/ 31231292 w 444"/>
              <a:gd name="T19" fmla="*/ 258860116 h 373"/>
              <a:gd name="T20" fmla="*/ 276913737 w 444"/>
              <a:gd name="T21" fmla="*/ 258860116 h 373"/>
              <a:gd name="T22" fmla="*/ 294959057 w 444"/>
              <a:gd name="T23" fmla="*/ 240071828 h 373"/>
              <a:gd name="T24" fmla="*/ 307451074 w 444"/>
              <a:gd name="T25" fmla="*/ 178836174 h 373"/>
              <a:gd name="T26" fmla="*/ 301204649 w 444"/>
              <a:gd name="T27" fmla="*/ 148218346 h 373"/>
              <a:gd name="T28" fmla="*/ 276913737 w 444"/>
              <a:gd name="T29" fmla="*/ 191361421 h 373"/>
              <a:gd name="T30" fmla="*/ 276913737 w 444"/>
              <a:gd name="T31" fmla="*/ 191361421 h 373"/>
              <a:gd name="T32" fmla="*/ 276913737 w 444"/>
              <a:gd name="T33" fmla="*/ 215717042 h 373"/>
              <a:gd name="T34" fmla="*/ 258175294 w 444"/>
              <a:gd name="T35" fmla="*/ 234504496 h 373"/>
              <a:gd name="T36" fmla="*/ 49275780 w 444"/>
              <a:gd name="T37" fmla="*/ 234504496 h 373"/>
              <a:gd name="T38" fmla="*/ 31231292 w 444"/>
              <a:gd name="T39" fmla="*/ 215717042 h 373"/>
              <a:gd name="T40" fmla="*/ 24290912 w 444"/>
              <a:gd name="T41" fmla="*/ 191361421 h 373"/>
              <a:gd name="T42" fmla="*/ 43029355 w 444"/>
              <a:gd name="T43" fmla="*/ 172573133 h 373"/>
              <a:gd name="T44" fmla="*/ 264421720 w 444"/>
              <a:gd name="T45" fmla="*/ 172573133 h 373"/>
              <a:gd name="T46" fmla="*/ 276913737 w 444"/>
              <a:gd name="T47" fmla="*/ 191361421 h 3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稻壳儿小白白(http://dwz.cn/Wu2UP)"/>
          <p:cNvSpPr/>
          <p:nvPr/>
        </p:nvSpPr>
        <p:spPr bwMode="auto">
          <a:xfrm>
            <a:off x="5880027" y="4179187"/>
            <a:ext cx="376237" cy="384175"/>
          </a:xfrm>
          <a:custGeom>
            <a:avLst/>
            <a:gdLst>
              <a:gd name="T0" fmla="*/ 190536572 w 452"/>
              <a:gd name="T1" fmla="*/ 208133043 h 462"/>
              <a:gd name="T2" fmla="*/ 190536572 w 452"/>
              <a:gd name="T3" fmla="*/ 208133043 h 462"/>
              <a:gd name="T4" fmla="*/ 300701596 w 452"/>
              <a:gd name="T5" fmla="*/ 17978060 h 462"/>
              <a:gd name="T6" fmla="*/ 300701596 w 452"/>
              <a:gd name="T7" fmla="*/ 12446605 h 462"/>
              <a:gd name="T8" fmla="*/ 294466216 w 452"/>
              <a:gd name="T9" fmla="*/ 12446605 h 462"/>
              <a:gd name="T10" fmla="*/ 110165024 w 452"/>
              <a:gd name="T11" fmla="*/ 123081521 h 462"/>
              <a:gd name="T12" fmla="*/ 6235379 w 452"/>
              <a:gd name="T13" fmla="*/ 208133043 h 462"/>
              <a:gd name="T14" fmla="*/ 24249806 w 452"/>
              <a:gd name="T15" fmla="*/ 226802950 h 462"/>
              <a:gd name="T16" fmla="*/ 60972036 w 452"/>
              <a:gd name="T17" fmla="*/ 214356345 h 462"/>
              <a:gd name="T18" fmla="*/ 104622187 w 452"/>
              <a:gd name="T19" fmla="*/ 257227614 h 462"/>
              <a:gd name="T20" fmla="*/ 92150596 w 452"/>
              <a:gd name="T21" fmla="*/ 293875581 h 462"/>
              <a:gd name="T22" fmla="*/ 104622187 w 452"/>
              <a:gd name="T23" fmla="*/ 312545488 h 462"/>
              <a:gd name="T24" fmla="*/ 190536572 w 452"/>
              <a:gd name="T25" fmla="*/ 208133043 h 462"/>
              <a:gd name="T26" fmla="*/ 208550999 w 452"/>
              <a:gd name="T27" fmla="*/ 103720598 h 462"/>
              <a:gd name="T28" fmla="*/ 208550999 w 452"/>
              <a:gd name="T29" fmla="*/ 103720598 h 462"/>
              <a:gd name="T30" fmla="*/ 208550999 w 452"/>
              <a:gd name="T31" fmla="*/ 67072631 h 462"/>
              <a:gd name="T32" fmla="*/ 245272396 w 452"/>
              <a:gd name="T33" fmla="*/ 67072631 h 462"/>
              <a:gd name="T34" fmla="*/ 245272396 w 452"/>
              <a:gd name="T35" fmla="*/ 103720598 h 462"/>
              <a:gd name="T36" fmla="*/ 208550999 w 452"/>
              <a:gd name="T37" fmla="*/ 103720598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稻壳儿小白白(http://dwz.cn/Wu2UP)"/>
          <p:cNvSpPr/>
          <p:nvPr/>
        </p:nvSpPr>
        <p:spPr bwMode="auto">
          <a:xfrm>
            <a:off x="5880027" y="1763012"/>
            <a:ext cx="428625" cy="412750"/>
          </a:xfrm>
          <a:custGeom>
            <a:avLst/>
            <a:gdLst>
              <a:gd name="T0" fmla="*/ 54722512 w 515"/>
              <a:gd name="T1" fmla="*/ 231497219 h 498"/>
              <a:gd name="T2" fmla="*/ 54722512 w 515"/>
              <a:gd name="T3" fmla="*/ 231497219 h 498"/>
              <a:gd name="T4" fmla="*/ 12468410 w 515"/>
              <a:gd name="T5" fmla="*/ 322859183 h 498"/>
              <a:gd name="T6" fmla="*/ 117065394 w 515"/>
              <a:gd name="T7" fmla="*/ 298129822 h 498"/>
              <a:gd name="T8" fmla="*/ 110830773 w 515"/>
              <a:gd name="T9" fmla="*/ 237679352 h 498"/>
              <a:gd name="T10" fmla="*/ 54722512 w 515"/>
              <a:gd name="T11" fmla="*/ 231497219 h 498"/>
              <a:gd name="T12" fmla="*/ 343575813 w 515"/>
              <a:gd name="T13" fmla="*/ 12365095 h 498"/>
              <a:gd name="T14" fmla="*/ 343575813 w 515"/>
              <a:gd name="T15" fmla="*/ 12365095 h 498"/>
              <a:gd name="T16" fmla="*/ 135075135 w 515"/>
              <a:gd name="T17" fmla="*/ 158681655 h 498"/>
              <a:gd name="T18" fmla="*/ 97669905 w 515"/>
              <a:gd name="T19" fmla="*/ 201271984 h 498"/>
              <a:gd name="T20" fmla="*/ 103903694 w 515"/>
              <a:gd name="T21" fmla="*/ 206767030 h 498"/>
              <a:gd name="T22" fmla="*/ 128840514 w 515"/>
              <a:gd name="T23" fmla="*/ 225314258 h 498"/>
              <a:gd name="T24" fmla="*/ 141308924 w 515"/>
              <a:gd name="T25" fmla="*/ 243175226 h 498"/>
              <a:gd name="T26" fmla="*/ 147543545 w 515"/>
              <a:gd name="T27" fmla="*/ 249357359 h 498"/>
              <a:gd name="T28" fmla="*/ 190490105 w 515"/>
              <a:gd name="T29" fmla="*/ 212949991 h 498"/>
              <a:gd name="T30" fmla="*/ 343575813 w 515"/>
              <a:gd name="T31" fmla="*/ 12365095 h 49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稻壳儿小白白(http://dwz.cn/Wu2UP)"/>
          <p:cNvSpPr/>
          <p:nvPr/>
        </p:nvSpPr>
        <p:spPr bwMode="auto">
          <a:xfrm>
            <a:off x="9382117" y="1799524"/>
            <a:ext cx="412750" cy="376238"/>
          </a:xfrm>
          <a:custGeom>
            <a:avLst/>
            <a:gdLst>
              <a:gd name="T0" fmla="*/ 170356126 w 497"/>
              <a:gd name="T1" fmla="*/ 189844534 h 452"/>
              <a:gd name="T2" fmla="*/ 170356126 w 497"/>
              <a:gd name="T3" fmla="*/ 189844534 h 452"/>
              <a:gd name="T4" fmla="*/ 250361527 w 497"/>
              <a:gd name="T5" fmla="*/ 159359267 h 452"/>
              <a:gd name="T6" fmla="*/ 232429740 w 497"/>
              <a:gd name="T7" fmla="*/ 104622465 h 452"/>
              <a:gd name="T8" fmla="*/ 170356126 w 497"/>
              <a:gd name="T9" fmla="*/ 128873168 h 452"/>
              <a:gd name="T10" fmla="*/ 115869804 w 497"/>
              <a:gd name="T11" fmla="*/ 104622465 h 452"/>
              <a:gd name="T12" fmla="*/ 91730158 w 497"/>
              <a:gd name="T13" fmla="*/ 159359267 h 452"/>
              <a:gd name="T14" fmla="*/ 170356126 w 497"/>
              <a:gd name="T15" fmla="*/ 189844534 h 452"/>
              <a:gd name="T16" fmla="*/ 170356126 w 497"/>
              <a:gd name="T17" fmla="*/ 73443822 h 452"/>
              <a:gd name="T18" fmla="*/ 170356126 w 497"/>
              <a:gd name="T19" fmla="*/ 73443822 h 452"/>
              <a:gd name="T20" fmla="*/ 213117691 w 497"/>
              <a:gd name="T21" fmla="*/ 60972198 h 452"/>
              <a:gd name="T22" fmla="*/ 195875205 w 497"/>
              <a:gd name="T23" fmla="*/ 11779080 h 452"/>
              <a:gd name="T24" fmla="*/ 170356126 w 497"/>
              <a:gd name="T25" fmla="*/ 0 h 452"/>
              <a:gd name="T26" fmla="*/ 146216480 w 497"/>
              <a:gd name="T27" fmla="*/ 11779080 h 452"/>
              <a:gd name="T28" fmla="*/ 128284693 w 497"/>
              <a:gd name="T29" fmla="*/ 60972198 h 452"/>
              <a:gd name="T30" fmla="*/ 170356126 w 497"/>
              <a:gd name="T31" fmla="*/ 73443822 h 452"/>
              <a:gd name="T32" fmla="*/ 323469767 w 497"/>
              <a:gd name="T33" fmla="*/ 208552386 h 452"/>
              <a:gd name="T34" fmla="*/ 323469767 w 497"/>
              <a:gd name="T35" fmla="*/ 208552386 h 452"/>
              <a:gd name="T36" fmla="*/ 256569386 w 497"/>
              <a:gd name="T37" fmla="*/ 184301683 h 452"/>
              <a:gd name="T38" fmla="*/ 262776415 w 497"/>
              <a:gd name="T39" fmla="*/ 202316158 h 452"/>
              <a:gd name="T40" fmla="*/ 170356126 w 497"/>
              <a:gd name="T41" fmla="*/ 239038485 h 452"/>
              <a:gd name="T42" fmla="*/ 79316100 w 497"/>
              <a:gd name="T43" fmla="*/ 202316158 h 452"/>
              <a:gd name="T44" fmla="*/ 85523129 w 497"/>
              <a:gd name="T45" fmla="*/ 184301683 h 452"/>
              <a:gd name="T46" fmla="*/ 17932617 w 497"/>
              <a:gd name="T47" fmla="*/ 208552386 h 452"/>
              <a:gd name="T48" fmla="*/ 17932617 w 497"/>
              <a:gd name="T49" fmla="*/ 239038485 h 452"/>
              <a:gd name="T50" fmla="*/ 140009451 w 497"/>
              <a:gd name="T51" fmla="*/ 300703227 h 452"/>
              <a:gd name="T52" fmla="*/ 201392933 w 497"/>
              <a:gd name="T53" fmla="*/ 300703227 h 452"/>
              <a:gd name="T54" fmla="*/ 323469767 w 497"/>
              <a:gd name="T55" fmla="*/ 239038485 h 452"/>
              <a:gd name="T56" fmla="*/ 323469767 w 497"/>
              <a:gd name="T57" fmla="*/ 208552386 h 45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稻壳儿小白白(http://dwz.cn/Wu2UP)"/>
          <p:cNvSpPr/>
          <p:nvPr/>
        </p:nvSpPr>
        <p:spPr bwMode="auto">
          <a:xfrm>
            <a:off x="2428798" y="1799524"/>
            <a:ext cx="277813" cy="339725"/>
          </a:xfrm>
          <a:custGeom>
            <a:avLst/>
            <a:gdLst>
              <a:gd name="T0" fmla="*/ 114170426 w 337"/>
              <a:gd name="T1" fmla="*/ 0 h 409"/>
              <a:gd name="T2" fmla="*/ 114170426 w 337"/>
              <a:gd name="T3" fmla="*/ 0 h 409"/>
              <a:gd name="T4" fmla="*/ 0 w 337"/>
              <a:gd name="T5" fmla="*/ 42776278 h 409"/>
              <a:gd name="T6" fmla="*/ 23785574 w 337"/>
              <a:gd name="T7" fmla="*/ 250446267 h 409"/>
              <a:gd name="T8" fmla="*/ 114170426 w 337"/>
              <a:gd name="T9" fmla="*/ 281493311 h 409"/>
              <a:gd name="T10" fmla="*/ 204556103 w 337"/>
              <a:gd name="T11" fmla="*/ 250446267 h 409"/>
              <a:gd name="T12" fmla="*/ 228341677 w 337"/>
              <a:gd name="T13" fmla="*/ 42776278 h 409"/>
              <a:gd name="T14" fmla="*/ 114170426 w 337"/>
              <a:gd name="T15" fmla="*/ 0 h 409"/>
              <a:gd name="T16" fmla="*/ 114170426 w 337"/>
              <a:gd name="T17" fmla="*/ 73823322 h 409"/>
              <a:gd name="T18" fmla="*/ 114170426 w 337"/>
              <a:gd name="T19" fmla="*/ 73823322 h 409"/>
              <a:gd name="T20" fmla="*/ 23785574 w 337"/>
              <a:gd name="T21" fmla="*/ 48985189 h 409"/>
              <a:gd name="T22" fmla="*/ 114170426 w 337"/>
              <a:gd name="T23" fmla="*/ 24837303 h 409"/>
              <a:gd name="T24" fmla="*/ 204556103 w 337"/>
              <a:gd name="T25" fmla="*/ 48985189 h 409"/>
              <a:gd name="T26" fmla="*/ 114170426 w 337"/>
              <a:gd name="T27" fmla="*/ 73823322 h 40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TextBox 76"/>
          <p:cNvSpPr txBox="1"/>
          <p:nvPr/>
        </p:nvSpPr>
        <p:spPr>
          <a:xfrm>
            <a:off x="1731744" y="258391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17"/>
          <p:cNvSpPr txBox="1"/>
          <p:nvPr/>
        </p:nvSpPr>
        <p:spPr>
          <a:xfrm>
            <a:off x="1387399" y="2960030"/>
            <a:ext cx="2424892" cy="73250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与学科相关的自建</a:t>
            </a:r>
            <a:r>
              <a:rPr lang="en-US" altLang="zh-CN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商业数据库导航</a:t>
            </a:r>
            <a:endParaRPr lang="en-US" altLang="zh-CN" sz="16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76"/>
          <p:cNvSpPr txBox="1"/>
          <p:nvPr/>
        </p:nvSpPr>
        <p:spPr>
          <a:xfrm>
            <a:off x="1731744" y="4970114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学者信息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19"/>
          <p:cNvSpPr txBox="1"/>
          <p:nvPr/>
        </p:nvSpPr>
        <p:spPr>
          <a:xfrm>
            <a:off x="1387399" y="5346227"/>
            <a:ext cx="2424892" cy="73250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除本校相关学者的个人信息导航。</a:t>
            </a:r>
            <a:endParaRPr lang="en-US" altLang="zh-CN" sz="16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5231041" y="258391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21"/>
          <p:cNvSpPr txBox="1"/>
          <p:nvPr/>
        </p:nvSpPr>
        <p:spPr>
          <a:xfrm>
            <a:off x="4886696" y="2960030"/>
            <a:ext cx="2424892" cy="73250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与学科相关的国内外期刊导航</a:t>
            </a:r>
            <a:endParaRPr lang="en-US" altLang="zh-CN" sz="16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76"/>
          <p:cNvSpPr txBox="1"/>
          <p:nvPr/>
        </p:nvSpPr>
        <p:spPr>
          <a:xfrm>
            <a:off x="5231041" y="4970114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23"/>
          <p:cNvSpPr txBox="1"/>
          <p:nvPr/>
        </p:nvSpPr>
        <p:spPr>
          <a:xfrm>
            <a:off x="4886696" y="5346227"/>
            <a:ext cx="2424892" cy="73250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本学院用户上传的相关数据资源。</a:t>
            </a:r>
            <a:endParaRPr lang="en-US" altLang="zh-CN" sz="16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8727806" y="258391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图书及参考书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25"/>
          <p:cNvSpPr txBox="1"/>
          <p:nvPr/>
        </p:nvSpPr>
        <p:spPr>
          <a:xfrm>
            <a:off x="8383461" y="2960030"/>
            <a:ext cx="2424892" cy="73250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与学科相关的图书、教参等书籍导航。</a:t>
            </a:r>
            <a:endParaRPr lang="en-US" altLang="zh-CN" sz="16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76"/>
          <p:cNvSpPr txBox="1"/>
          <p:nvPr/>
        </p:nvSpPr>
        <p:spPr>
          <a:xfrm>
            <a:off x="8727806" y="4970114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音视频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27"/>
          <p:cNvSpPr txBox="1"/>
          <p:nvPr/>
        </p:nvSpPr>
        <p:spPr>
          <a:xfrm>
            <a:off x="8383461" y="5346227"/>
            <a:ext cx="2424892" cy="73250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与学科相关的公开</a:t>
            </a:r>
            <a:r>
              <a:rPr lang="en-US" altLang="zh-CN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自有音视频资源。</a:t>
            </a:r>
            <a:endParaRPr lang="en-US" altLang="zh-CN" sz="16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443585" y="173615"/>
            <a:ext cx="311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资源型服务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学科资源集成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122" y="1034143"/>
            <a:ext cx="7686087" cy="439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圆角矩形 26"/>
          <p:cNvSpPr/>
          <p:nvPr/>
        </p:nvSpPr>
        <p:spPr>
          <a:xfrm>
            <a:off x="8158124" y="1047020"/>
            <a:ext cx="3741601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6"/>
          <p:cNvSpPr txBox="1"/>
          <p:nvPr/>
        </p:nvSpPr>
        <p:spPr>
          <a:xfrm>
            <a:off x="8502616" y="1179738"/>
            <a:ext cx="3476441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注重资源的广度，丰富的学科资源范围，可为学科带头人扩大信息界限，更有机会创造学科新思路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 flipH="1">
            <a:off x="8304756" y="2263025"/>
            <a:ext cx="3824614" cy="3636734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 w="med" len="med"/>
            <a:tailEnd type="oval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6"/>
          <p:cNvSpPr txBox="1"/>
          <p:nvPr/>
        </p:nvSpPr>
        <p:spPr>
          <a:xfrm>
            <a:off x="8542750" y="2453963"/>
            <a:ext cx="3586619" cy="360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学科评估</a:t>
            </a:r>
            <a:r>
              <a:rPr lang="en-US" altLang="zh-CN" sz="16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科学研究水平</a:t>
            </a:r>
            <a:endParaRPr lang="en-US" altLang="zh-CN" sz="1600" b="1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为科研人员提供学科资源保障（数据库、期刊、图书）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为教务处、学院提供同学科领域人才引进参考（学者信息、数据）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为学生群体提供图书、视频教学资源（参考书、音视频）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17"/>
          <p:cNvSpPr>
            <a:spLocks noEditPoints="1"/>
          </p:cNvSpPr>
          <p:nvPr/>
        </p:nvSpPr>
        <p:spPr bwMode="auto">
          <a:xfrm>
            <a:off x="7879393" y="1262742"/>
            <a:ext cx="621136" cy="664585"/>
          </a:xfrm>
          <a:custGeom>
            <a:avLst/>
            <a:gdLst>
              <a:gd name="T0" fmla="*/ 224 w 593"/>
              <a:gd name="T1" fmla="*/ 394 h 633"/>
              <a:gd name="T2" fmla="*/ 213 w 593"/>
              <a:gd name="T3" fmla="*/ 358 h 633"/>
              <a:gd name="T4" fmla="*/ 259 w 593"/>
              <a:gd name="T5" fmla="*/ 173 h 633"/>
              <a:gd name="T6" fmla="*/ 307 w 593"/>
              <a:gd name="T7" fmla="*/ 323 h 633"/>
              <a:gd name="T8" fmla="*/ 367 w 593"/>
              <a:gd name="T9" fmla="*/ 149 h 633"/>
              <a:gd name="T10" fmla="*/ 234 w 593"/>
              <a:gd name="T11" fmla="*/ 296 h 633"/>
              <a:gd name="T12" fmla="*/ 223 w 593"/>
              <a:gd name="T13" fmla="*/ 315 h 633"/>
              <a:gd name="T14" fmla="*/ 304 w 593"/>
              <a:gd name="T15" fmla="*/ 363 h 633"/>
              <a:gd name="T16" fmla="*/ 391 w 593"/>
              <a:gd name="T17" fmla="*/ 127 h 633"/>
              <a:gd name="T18" fmla="*/ 395 w 593"/>
              <a:gd name="T19" fmla="*/ 81 h 633"/>
              <a:gd name="T20" fmla="*/ 391 w 593"/>
              <a:gd name="T21" fmla="*/ 127 h 633"/>
              <a:gd name="T22" fmla="*/ 463 w 593"/>
              <a:gd name="T23" fmla="*/ 149 h 633"/>
              <a:gd name="T24" fmla="*/ 417 w 593"/>
              <a:gd name="T25" fmla="*/ 154 h 633"/>
              <a:gd name="T26" fmla="*/ 338 w 593"/>
              <a:gd name="T27" fmla="*/ 107 h 633"/>
              <a:gd name="T28" fmla="*/ 319 w 593"/>
              <a:gd name="T29" fmla="*/ 65 h 633"/>
              <a:gd name="T30" fmla="*/ 338 w 593"/>
              <a:gd name="T31" fmla="*/ 107 h 633"/>
              <a:gd name="T32" fmla="*/ 261 w 593"/>
              <a:gd name="T33" fmla="*/ 79 h 633"/>
              <a:gd name="T34" fmla="*/ 266 w 593"/>
              <a:gd name="T35" fmla="*/ 125 h 633"/>
              <a:gd name="T36" fmla="*/ 435 w 593"/>
              <a:gd name="T37" fmla="*/ 226 h 633"/>
              <a:gd name="T38" fmla="*/ 477 w 593"/>
              <a:gd name="T39" fmla="*/ 207 h 633"/>
              <a:gd name="T40" fmla="*/ 435 w 593"/>
              <a:gd name="T41" fmla="*/ 226 h 633"/>
              <a:gd name="T42" fmla="*/ 218 w 593"/>
              <a:gd name="T43" fmla="*/ 324 h 633"/>
              <a:gd name="T44" fmla="*/ 206 w 593"/>
              <a:gd name="T45" fmla="*/ 344 h 633"/>
              <a:gd name="T46" fmla="*/ 288 w 593"/>
              <a:gd name="T47" fmla="*/ 391 h 633"/>
              <a:gd name="T48" fmla="*/ 216 w 593"/>
              <a:gd name="T49" fmla="*/ 633 h 633"/>
              <a:gd name="T50" fmla="*/ 231 w 593"/>
              <a:gd name="T51" fmla="*/ 37 h 633"/>
              <a:gd name="T52" fmla="*/ 564 w 593"/>
              <a:gd name="T53" fmla="*/ 180 h 633"/>
              <a:gd name="T54" fmla="*/ 569 w 593"/>
              <a:gd name="T55" fmla="*/ 276 h 633"/>
              <a:gd name="T56" fmla="*/ 586 w 593"/>
              <a:gd name="T57" fmla="*/ 396 h 633"/>
              <a:gd name="T58" fmla="*/ 565 w 593"/>
              <a:gd name="T59" fmla="*/ 498 h 633"/>
              <a:gd name="T60" fmla="*/ 442 w 593"/>
              <a:gd name="T61" fmla="*/ 526 h 633"/>
              <a:gd name="T62" fmla="*/ 216 w 593"/>
              <a:gd name="T6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93" h="633">
                <a:moveTo>
                  <a:pt x="213" y="358"/>
                </a:moveTo>
                <a:cubicBezTo>
                  <a:pt x="207" y="371"/>
                  <a:pt x="212" y="387"/>
                  <a:pt x="224" y="394"/>
                </a:cubicBezTo>
                <a:cubicBezTo>
                  <a:pt x="235" y="400"/>
                  <a:pt x="248" y="398"/>
                  <a:pt x="257" y="391"/>
                </a:cubicBezTo>
                <a:lnTo>
                  <a:pt x="213" y="358"/>
                </a:lnTo>
                <a:close/>
                <a:moveTo>
                  <a:pt x="367" y="149"/>
                </a:moveTo>
                <a:cubicBezTo>
                  <a:pt x="328" y="126"/>
                  <a:pt x="279" y="137"/>
                  <a:pt x="259" y="173"/>
                </a:cubicBezTo>
                <a:cubicBezTo>
                  <a:pt x="238" y="210"/>
                  <a:pt x="265" y="250"/>
                  <a:pt x="246" y="288"/>
                </a:cubicBezTo>
                <a:lnTo>
                  <a:pt x="307" y="323"/>
                </a:lnTo>
                <a:cubicBezTo>
                  <a:pt x="330" y="288"/>
                  <a:pt x="380" y="291"/>
                  <a:pt x="401" y="255"/>
                </a:cubicBezTo>
                <a:cubicBezTo>
                  <a:pt x="421" y="219"/>
                  <a:pt x="406" y="172"/>
                  <a:pt x="367" y="149"/>
                </a:cubicBezTo>
                <a:close/>
                <a:moveTo>
                  <a:pt x="301" y="346"/>
                </a:moveTo>
                <a:lnTo>
                  <a:pt x="234" y="296"/>
                </a:lnTo>
                <a:cubicBezTo>
                  <a:pt x="229" y="292"/>
                  <a:pt x="223" y="293"/>
                  <a:pt x="219" y="299"/>
                </a:cubicBezTo>
                <a:cubicBezTo>
                  <a:pt x="216" y="304"/>
                  <a:pt x="218" y="312"/>
                  <a:pt x="223" y="315"/>
                </a:cubicBezTo>
                <a:lnTo>
                  <a:pt x="289" y="366"/>
                </a:lnTo>
                <a:cubicBezTo>
                  <a:pt x="295" y="370"/>
                  <a:pt x="301" y="368"/>
                  <a:pt x="304" y="363"/>
                </a:cubicBezTo>
                <a:cubicBezTo>
                  <a:pt x="307" y="357"/>
                  <a:pt x="306" y="350"/>
                  <a:pt x="301" y="346"/>
                </a:cubicBezTo>
                <a:close/>
                <a:moveTo>
                  <a:pt x="391" y="127"/>
                </a:moveTo>
                <a:lnTo>
                  <a:pt x="412" y="90"/>
                </a:lnTo>
                <a:lnTo>
                  <a:pt x="395" y="81"/>
                </a:lnTo>
                <a:lnTo>
                  <a:pt x="374" y="117"/>
                </a:lnTo>
                <a:lnTo>
                  <a:pt x="391" y="127"/>
                </a:lnTo>
                <a:close/>
                <a:moveTo>
                  <a:pt x="426" y="170"/>
                </a:moveTo>
                <a:lnTo>
                  <a:pt x="463" y="149"/>
                </a:lnTo>
                <a:lnTo>
                  <a:pt x="453" y="133"/>
                </a:lnTo>
                <a:lnTo>
                  <a:pt x="417" y="154"/>
                </a:lnTo>
                <a:lnTo>
                  <a:pt x="426" y="170"/>
                </a:lnTo>
                <a:close/>
                <a:moveTo>
                  <a:pt x="338" y="107"/>
                </a:moveTo>
                <a:lnTo>
                  <a:pt x="338" y="65"/>
                </a:lnTo>
                <a:lnTo>
                  <a:pt x="319" y="65"/>
                </a:lnTo>
                <a:lnTo>
                  <a:pt x="319" y="107"/>
                </a:lnTo>
                <a:lnTo>
                  <a:pt x="338" y="107"/>
                </a:lnTo>
                <a:close/>
                <a:moveTo>
                  <a:pt x="282" y="116"/>
                </a:moveTo>
                <a:lnTo>
                  <a:pt x="261" y="79"/>
                </a:lnTo>
                <a:lnTo>
                  <a:pt x="245" y="89"/>
                </a:lnTo>
                <a:lnTo>
                  <a:pt x="266" y="125"/>
                </a:lnTo>
                <a:lnTo>
                  <a:pt x="282" y="116"/>
                </a:lnTo>
                <a:close/>
                <a:moveTo>
                  <a:pt x="435" y="226"/>
                </a:moveTo>
                <a:lnTo>
                  <a:pt x="477" y="226"/>
                </a:lnTo>
                <a:lnTo>
                  <a:pt x="477" y="207"/>
                </a:lnTo>
                <a:lnTo>
                  <a:pt x="436" y="207"/>
                </a:lnTo>
                <a:lnTo>
                  <a:pt x="435" y="226"/>
                </a:lnTo>
                <a:close/>
                <a:moveTo>
                  <a:pt x="284" y="375"/>
                </a:moveTo>
                <a:lnTo>
                  <a:pt x="218" y="324"/>
                </a:lnTo>
                <a:cubicBezTo>
                  <a:pt x="213" y="320"/>
                  <a:pt x="206" y="322"/>
                  <a:pt x="203" y="327"/>
                </a:cubicBezTo>
                <a:cubicBezTo>
                  <a:pt x="200" y="333"/>
                  <a:pt x="201" y="340"/>
                  <a:pt x="206" y="344"/>
                </a:cubicBezTo>
                <a:lnTo>
                  <a:pt x="273" y="394"/>
                </a:lnTo>
                <a:cubicBezTo>
                  <a:pt x="278" y="398"/>
                  <a:pt x="285" y="397"/>
                  <a:pt x="288" y="391"/>
                </a:cubicBezTo>
                <a:cubicBezTo>
                  <a:pt x="291" y="386"/>
                  <a:pt x="289" y="378"/>
                  <a:pt x="284" y="375"/>
                </a:cubicBezTo>
                <a:close/>
                <a:moveTo>
                  <a:pt x="216" y="633"/>
                </a:moveTo>
                <a:cubicBezTo>
                  <a:pt x="223" y="583"/>
                  <a:pt x="223" y="530"/>
                  <a:pt x="210" y="483"/>
                </a:cubicBezTo>
                <a:cubicBezTo>
                  <a:pt x="0" y="365"/>
                  <a:pt x="55" y="92"/>
                  <a:pt x="231" y="37"/>
                </a:cubicBezTo>
                <a:cubicBezTo>
                  <a:pt x="324" y="0"/>
                  <a:pt x="450" y="22"/>
                  <a:pt x="533" y="105"/>
                </a:cubicBezTo>
                <a:cubicBezTo>
                  <a:pt x="593" y="165"/>
                  <a:pt x="564" y="180"/>
                  <a:pt x="564" y="180"/>
                </a:cubicBezTo>
                <a:lnTo>
                  <a:pt x="551" y="187"/>
                </a:lnTo>
                <a:cubicBezTo>
                  <a:pt x="558" y="216"/>
                  <a:pt x="571" y="268"/>
                  <a:pt x="569" y="276"/>
                </a:cubicBezTo>
                <a:cubicBezTo>
                  <a:pt x="567" y="285"/>
                  <a:pt x="556" y="295"/>
                  <a:pt x="556" y="295"/>
                </a:cubicBezTo>
                <a:lnTo>
                  <a:pt x="586" y="396"/>
                </a:lnTo>
                <a:lnTo>
                  <a:pt x="559" y="407"/>
                </a:lnTo>
                <a:cubicBezTo>
                  <a:pt x="565" y="439"/>
                  <a:pt x="568" y="466"/>
                  <a:pt x="565" y="498"/>
                </a:cubicBezTo>
                <a:cubicBezTo>
                  <a:pt x="565" y="503"/>
                  <a:pt x="547" y="519"/>
                  <a:pt x="532" y="520"/>
                </a:cubicBezTo>
                <a:lnTo>
                  <a:pt x="442" y="526"/>
                </a:lnTo>
                <a:lnTo>
                  <a:pt x="448" y="633"/>
                </a:lnTo>
                <a:lnTo>
                  <a:pt x="216" y="633"/>
                </a:lnTo>
                <a:close/>
              </a:path>
            </a:pathLst>
          </a:custGeom>
          <a:solidFill>
            <a:srgbClr val="002B41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311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资源型服务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研究热点追踪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6" name="圆角矩形 25"/>
          <p:cNvSpPr/>
          <p:nvPr/>
        </p:nvSpPr>
        <p:spPr bwMode="auto">
          <a:xfrm>
            <a:off x="1090108" y="1220312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 bwMode="auto">
          <a:xfrm>
            <a:off x="6497680" y="1220312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 bwMode="auto">
          <a:xfrm>
            <a:off x="1090108" y="2639106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 bwMode="auto">
          <a:xfrm>
            <a:off x="6497680" y="2639106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1090108" y="4057900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 bwMode="auto">
          <a:xfrm>
            <a:off x="6497680" y="4057900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76"/>
          <p:cNvSpPr txBox="1"/>
          <p:nvPr/>
        </p:nvSpPr>
        <p:spPr>
          <a:xfrm>
            <a:off x="1574759" y="1150739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学科会议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11"/>
          <p:cNvSpPr txBox="1"/>
          <p:nvPr/>
        </p:nvSpPr>
        <p:spPr>
          <a:xfrm>
            <a:off x="960971" y="1501088"/>
            <a:ext cx="5164256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与服务学科相关的公开学术会议预告，往期学术会议回顾等</a:t>
            </a:r>
            <a:endParaRPr lang="en-US" altLang="zh-CN" sz="16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76"/>
          <p:cNvSpPr txBox="1"/>
          <p:nvPr/>
        </p:nvSpPr>
        <p:spPr>
          <a:xfrm>
            <a:off x="1574759" y="2560914"/>
            <a:ext cx="280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高被引</a:t>
            </a:r>
            <a:r>
              <a:rPr lang="en-US" altLang="zh-CN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热点论文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13"/>
          <p:cNvSpPr txBox="1"/>
          <p:nvPr/>
        </p:nvSpPr>
        <p:spPr>
          <a:xfrm>
            <a:off x="960971" y="2911263"/>
            <a:ext cx="4623163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ESI</a:t>
            </a: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对应学科下的高被引论文及热点论文的实时收集</a:t>
            </a:r>
            <a:endParaRPr lang="en-US" altLang="zh-CN" sz="16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1574759" y="3988327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热门图书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15"/>
          <p:cNvSpPr txBox="1"/>
          <p:nvPr/>
        </p:nvSpPr>
        <p:spPr>
          <a:xfrm>
            <a:off x="960971" y="4321438"/>
            <a:ext cx="4623163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收集获取公开图书网站的相关学科类书信息</a:t>
            </a:r>
            <a:endParaRPr lang="en-US" altLang="zh-CN" sz="16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76"/>
          <p:cNvSpPr txBox="1"/>
          <p:nvPr/>
        </p:nvSpPr>
        <p:spPr>
          <a:xfrm>
            <a:off x="6980136" y="1150739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机构论文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17"/>
          <p:cNvSpPr txBox="1"/>
          <p:nvPr/>
        </p:nvSpPr>
        <p:spPr>
          <a:xfrm>
            <a:off x="6366348" y="1501088"/>
            <a:ext cx="4623163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收集整理相近学科排名的同类机构学术论文</a:t>
            </a:r>
            <a:endParaRPr lang="en-US" altLang="zh-CN" sz="16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6980136" y="2560914"/>
            <a:ext cx="149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19"/>
          <p:cNvSpPr txBox="1"/>
          <p:nvPr/>
        </p:nvSpPr>
        <p:spPr>
          <a:xfrm>
            <a:off x="6366348" y="2911263"/>
            <a:ext cx="4623163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收集整理与学科研究方向有关的国家、省市、政府机构等发布的项目信息</a:t>
            </a:r>
            <a:endParaRPr lang="en-US" altLang="zh-CN" sz="16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76"/>
          <p:cNvSpPr txBox="1"/>
          <p:nvPr/>
        </p:nvSpPr>
        <p:spPr>
          <a:xfrm>
            <a:off x="6980136" y="3988327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21"/>
          <p:cNvSpPr txBox="1"/>
          <p:nvPr/>
        </p:nvSpPr>
        <p:spPr>
          <a:xfrm>
            <a:off x="6366348" y="4321438"/>
            <a:ext cx="4623163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收集整理与学科研究方向相关的国内外专利文献</a:t>
            </a:r>
            <a:endParaRPr lang="en-US" altLang="zh-CN" sz="16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圆角矩形 43"/>
          <p:cNvSpPr/>
          <p:nvPr/>
        </p:nvSpPr>
        <p:spPr bwMode="auto">
          <a:xfrm>
            <a:off x="1102634" y="5360607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圆角矩形 44"/>
          <p:cNvSpPr/>
          <p:nvPr/>
        </p:nvSpPr>
        <p:spPr bwMode="auto">
          <a:xfrm>
            <a:off x="6510206" y="5360607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76"/>
          <p:cNvSpPr txBox="1"/>
          <p:nvPr/>
        </p:nvSpPr>
        <p:spPr>
          <a:xfrm>
            <a:off x="1587285" y="529103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15"/>
          <p:cNvSpPr txBox="1"/>
          <p:nvPr/>
        </p:nvSpPr>
        <p:spPr>
          <a:xfrm>
            <a:off x="973497" y="5624145"/>
            <a:ext cx="4623163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收集整理与学科研究方向相关的国内外标准文献</a:t>
            </a:r>
            <a:endParaRPr lang="en-US" altLang="zh-CN" sz="16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76"/>
          <p:cNvSpPr txBox="1"/>
          <p:nvPr/>
        </p:nvSpPr>
        <p:spPr>
          <a:xfrm>
            <a:off x="6992662" y="529103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资讯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21"/>
          <p:cNvSpPr txBox="1"/>
          <p:nvPr/>
        </p:nvSpPr>
        <p:spPr>
          <a:xfrm>
            <a:off x="6378874" y="5624145"/>
            <a:ext cx="5094967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收集整理与学科发展及行业相关的国内外公开资讯情报等</a:t>
            </a:r>
            <a:endParaRPr lang="en-US" altLang="zh-CN" sz="16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417040" y="1222385"/>
            <a:ext cx="3459122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443585" y="173615"/>
            <a:ext cx="311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资源型服务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研究热点追踪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0182" y="1027134"/>
            <a:ext cx="7655104" cy="532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6"/>
          <p:cNvSpPr txBox="1"/>
          <p:nvPr/>
        </p:nvSpPr>
        <p:spPr>
          <a:xfrm>
            <a:off x="523536" y="1342576"/>
            <a:ext cx="3334481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除开基础资源保障外，学科信息的动态收集对科研项目的申报、学科前沿的追踪有着至关重要的作用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 flipH="1">
            <a:off x="150310" y="2450915"/>
            <a:ext cx="3820439" cy="4012515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 w="med" len="med"/>
            <a:tailEnd type="oval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6"/>
          <p:cNvSpPr txBox="1"/>
          <p:nvPr/>
        </p:nvSpPr>
        <p:spPr>
          <a:xfrm>
            <a:off x="475989" y="2491541"/>
            <a:ext cx="3569918" cy="409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学科评估</a:t>
            </a:r>
            <a:r>
              <a:rPr lang="en-US" altLang="zh-CN" sz="16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科学研究水平</a:t>
            </a:r>
            <a:endParaRPr lang="en-US" altLang="zh-CN" sz="1600" b="1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为科研人员提供学科前沿情报服务（学科会议、项目、资讯）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为工科类学院师生提供行业相关情报信息与制度范围（专利、标准）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为教研人员提供同行学术动态情报、学科领域情报等提供数据支撑（</a:t>
            </a:r>
            <a:r>
              <a:rPr lang="en-US" altLang="zh-CN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ESI</a:t>
            </a: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数据、机构论文、图书）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>
            <a:off x="3270712" y="726510"/>
            <a:ext cx="635928" cy="641415"/>
          </a:xfrm>
          <a:custGeom>
            <a:avLst/>
            <a:gdLst>
              <a:gd name="T0" fmla="*/ 298 w 596"/>
              <a:gd name="T1" fmla="*/ 0 h 601"/>
              <a:gd name="T2" fmla="*/ 0 w 596"/>
              <a:gd name="T3" fmla="*/ 300 h 601"/>
              <a:gd name="T4" fmla="*/ 298 w 596"/>
              <a:gd name="T5" fmla="*/ 601 h 601"/>
              <a:gd name="T6" fmla="*/ 596 w 596"/>
              <a:gd name="T7" fmla="*/ 300 h 601"/>
              <a:gd name="T8" fmla="*/ 298 w 596"/>
              <a:gd name="T9" fmla="*/ 0 h 601"/>
              <a:gd name="T10" fmla="*/ 298 w 596"/>
              <a:gd name="T11" fmla="*/ 579 h 601"/>
              <a:gd name="T12" fmla="*/ 298 w 596"/>
              <a:gd name="T13" fmla="*/ 579 h 601"/>
              <a:gd name="T14" fmla="*/ 21 w 596"/>
              <a:gd name="T15" fmla="*/ 300 h 601"/>
              <a:gd name="T16" fmla="*/ 298 w 596"/>
              <a:gd name="T17" fmla="*/ 21 h 601"/>
              <a:gd name="T18" fmla="*/ 575 w 596"/>
              <a:gd name="T19" fmla="*/ 300 h 601"/>
              <a:gd name="T20" fmla="*/ 298 w 596"/>
              <a:gd name="T21" fmla="*/ 579 h 601"/>
              <a:gd name="T22" fmla="*/ 298 w 596"/>
              <a:gd name="T23" fmla="*/ 40 h 601"/>
              <a:gd name="T24" fmla="*/ 298 w 596"/>
              <a:gd name="T25" fmla="*/ 40 h 601"/>
              <a:gd name="T26" fmla="*/ 40 w 596"/>
              <a:gd name="T27" fmla="*/ 300 h 601"/>
              <a:gd name="T28" fmla="*/ 298 w 596"/>
              <a:gd name="T29" fmla="*/ 561 h 601"/>
              <a:gd name="T30" fmla="*/ 556 w 596"/>
              <a:gd name="T31" fmla="*/ 300 h 601"/>
              <a:gd name="T32" fmla="*/ 298 w 596"/>
              <a:gd name="T33" fmla="*/ 40 h 601"/>
              <a:gd name="T34" fmla="*/ 304 w 596"/>
              <a:gd name="T35" fmla="*/ 458 h 601"/>
              <a:gd name="T36" fmla="*/ 304 w 596"/>
              <a:gd name="T37" fmla="*/ 458 h 601"/>
              <a:gd name="T38" fmla="*/ 331 w 596"/>
              <a:gd name="T39" fmla="*/ 436 h 601"/>
              <a:gd name="T40" fmla="*/ 352 w 596"/>
              <a:gd name="T41" fmla="*/ 412 h 601"/>
              <a:gd name="T42" fmla="*/ 346 w 596"/>
              <a:gd name="T43" fmla="*/ 437 h 601"/>
              <a:gd name="T44" fmla="*/ 286 w 596"/>
              <a:gd name="T45" fmla="*/ 495 h 601"/>
              <a:gd name="T46" fmla="*/ 218 w 596"/>
              <a:gd name="T47" fmla="*/ 466 h 601"/>
              <a:gd name="T48" fmla="*/ 230 w 596"/>
              <a:gd name="T49" fmla="*/ 409 h 601"/>
              <a:gd name="T50" fmla="*/ 264 w 596"/>
              <a:gd name="T51" fmla="*/ 306 h 601"/>
              <a:gd name="T52" fmla="*/ 244 w 596"/>
              <a:gd name="T53" fmla="*/ 238 h 601"/>
              <a:gd name="T54" fmla="*/ 267 w 596"/>
              <a:gd name="T55" fmla="*/ 222 h 601"/>
              <a:gd name="T56" fmla="*/ 369 w 596"/>
              <a:gd name="T57" fmla="*/ 209 h 601"/>
              <a:gd name="T58" fmla="*/ 312 w 596"/>
              <a:gd name="T59" fmla="*/ 388 h 601"/>
              <a:gd name="T60" fmla="*/ 304 w 596"/>
              <a:gd name="T61" fmla="*/ 458 h 601"/>
              <a:gd name="T62" fmla="*/ 326 w 596"/>
              <a:gd name="T63" fmla="*/ 189 h 601"/>
              <a:gd name="T64" fmla="*/ 326 w 596"/>
              <a:gd name="T65" fmla="*/ 189 h 601"/>
              <a:gd name="T66" fmla="*/ 330 w 596"/>
              <a:gd name="T67" fmla="*/ 102 h 601"/>
              <a:gd name="T68" fmla="*/ 326 w 596"/>
              <a:gd name="T69" fmla="*/ 18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6" h="601">
                <a:moveTo>
                  <a:pt x="298" y="0"/>
                </a:moveTo>
                <a:cubicBezTo>
                  <a:pt x="133" y="0"/>
                  <a:pt x="0" y="134"/>
                  <a:pt x="0" y="300"/>
                </a:cubicBezTo>
                <a:cubicBezTo>
                  <a:pt x="0" y="466"/>
                  <a:pt x="133" y="601"/>
                  <a:pt x="298" y="601"/>
                </a:cubicBezTo>
                <a:cubicBezTo>
                  <a:pt x="463" y="601"/>
                  <a:pt x="596" y="466"/>
                  <a:pt x="596" y="300"/>
                </a:cubicBezTo>
                <a:cubicBezTo>
                  <a:pt x="596" y="134"/>
                  <a:pt x="463" y="0"/>
                  <a:pt x="298" y="0"/>
                </a:cubicBezTo>
                <a:close/>
                <a:moveTo>
                  <a:pt x="298" y="579"/>
                </a:moveTo>
                <a:lnTo>
                  <a:pt x="298" y="579"/>
                </a:lnTo>
                <a:cubicBezTo>
                  <a:pt x="145" y="579"/>
                  <a:pt x="21" y="454"/>
                  <a:pt x="21" y="300"/>
                </a:cubicBezTo>
                <a:cubicBezTo>
                  <a:pt x="21" y="146"/>
                  <a:pt x="145" y="21"/>
                  <a:pt x="298" y="21"/>
                </a:cubicBezTo>
                <a:cubicBezTo>
                  <a:pt x="451" y="21"/>
                  <a:pt x="575" y="146"/>
                  <a:pt x="575" y="300"/>
                </a:cubicBezTo>
                <a:cubicBezTo>
                  <a:pt x="575" y="454"/>
                  <a:pt x="451" y="579"/>
                  <a:pt x="298" y="579"/>
                </a:cubicBezTo>
                <a:close/>
                <a:moveTo>
                  <a:pt x="298" y="40"/>
                </a:moveTo>
                <a:lnTo>
                  <a:pt x="298" y="40"/>
                </a:lnTo>
                <a:cubicBezTo>
                  <a:pt x="155" y="40"/>
                  <a:pt x="40" y="156"/>
                  <a:pt x="40" y="300"/>
                </a:cubicBezTo>
                <a:cubicBezTo>
                  <a:pt x="40" y="444"/>
                  <a:pt x="155" y="561"/>
                  <a:pt x="298" y="561"/>
                </a:cubicBezTo>
                <a:cubicBezTo>
                  <a:pt x="441" y="561"/>
                  <a:pt x="556" y="444"/>
                  <a:pt x="556" y="300"/>
                </a:cubicBezTo>
                <a:cubicBezTo>
                  <a:pt x="556" y="156"/>
                  <a:pt x="441" y="40"/>
                  <a:pt x="298" y="40"/>
                </a:cubicBezTo>
                <a:close/>
                <a:moveTo>
                  <a:pt x="304" y="458"/>
                </a:moveTo>
                <a:lnTo>
                  <a:pt x="304" y="458"/>
                </a:lnTo>
                <a:cubicBezTo>
                  <a:pt x="314" y="460"/>
                  <a:pt x="324" y="445"/>
                  <a:pt x="331" y="436"/>
                </a:cubicBezTo>
                <a:cubicBezTo>
                  <a:pt x="338" y="427"/>
                  <a:pt x="343" y="414"/>
                  <a:pt x="352" y="412"/>
                </a:cubicBezTo>
                <a:cubicBezTo>
                  <a:pt x="360" y="418"/>
                  <a:pt x="351" y="430"/>
                  <a:pt x="346" y="437"/>
                </a:cubicBezTo>
                <a:cubicBezTo>
                  <a:pt x="333" y="457"/>
                  <a:pt x="307" y="487"/>
                  <a:pt x="286" y="495"/>
                </a:cubicBezTo>
                <a:cubicBezTo>
                  <a:pt x="255" y="506"/>
                  <a:pt x="221" y="495"/>
                  <a:pt x="218" y="466"/>
                </a:cubicBezTo>
                <a:cubicBezTo>
                  <a:pt x="216" y="451"/>
                  <a:pt x="224" y="428"/>
                  <a:pt x="230" y="409"/>
                </a:cubicBezTo>
                <a:cubicBezTo>
                  <a:pt x="242" y="371"/>
                  <a:pt x="251" y="347"/>
                  <a:pt x="264" y="306"/>
                </a:cubicBezTo>
                <a:cubicBezTo>
                  <a:pt x="273" y="277"/>
                  <a:pt x="293" y="228"/>
                  <a:pt x="244" y="238"/>
                </a:cubicBezTo>
                <a:cubicBezTo>
                  <a:pt x="244" y="225"/>
                  <a:pt x="257" y="224"/>
                  <a:pt x="267" y="222"/>
                </a:cubicBezTo>
                <a:cubicBezTo>
                  <a:pt x="299" y="217"/>
                  <a:pt x="335" y="211"/>
                  <a:pt x="369" y="209"/>
                </a:cubicBezTo>
                <a:cubicBezTo>
                  <a:pt x="353" y="263"/>
                  <a:pt x="331" y="327"/>
                  <a:pt x="312" y="388"/>
                </a:cubicBezTo>
                <a:cubicBezTo>
                  <a:pt x="306" y="407"/>
                  <a:pt x="283" y="451"/>
                  <a:pt x="304" y="458"/>
                </a:cubicBezTo>
                <a:close/>
                <a:moveTo>
                  <a:pt x="326" y="189"/>
                </a:moveTo>
                <a:lnTo>
                  <a:pt x="326" y="189"/>
                </a:lnTo>
                <a:cubicBezTo>
                  <a:pt x="283" y="182"/>
                  <a:pt x="281" y="109"/>
                  <a:pt x="330" y="102"/>
                </a:cubicBezTo>
                <a:cubicBezTo>
                  <a:pt x="397" y="91"/>
                  <a:pt x="394" y="201"/>
                  <a:pt x="326" y="189"/>
                </a:cubicBezTo>
                <a:close/>
              </a:path>
            </a:pathLst>
          </a:custGeom>
          <a:solidFill>
            <a:srgbClr val="002B41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6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扩展型服务</a:t>
            </a:r>
            <a:endParaRPr lang="zh-CN" altLang="en-US" sz="32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3840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扩展型服务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学科竞争力评估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30819" y="1135149"/>
            <a:ext cx="4181773" cy="1144588"/>
            <a:chOff x="454621" y="997363"/>
            <a:chExt cx="4181773" cy="1144588"/>
          </a:xfrm>
        </p:grpSpPr>
        <p:sp>
          <p:nvSpPr>
            <p:cNvPr id="26" name="圆角矩形 25"/>
            <p:cNvSpPr/>
            <p:nvPr/>
          </p:nvSpPr>
          <p:spPr>
            <a:xfrm>
              <a:off x="940300" y="997363"/>
              <a:ext cx="3696094" cy="1144588"/>
            </a:xfrm>
            <a:prstGeom prst="roundRect">
              <a:avLst/>
            </a:prstGeom>
            <a:noFill/>
            <a:ln w="19050" cmpd="sng">
              <a:solidFill>
                <a:srgbClr val="002B41"/>
              </a:solidFill>
              <a:prstDash val="solid"/>
              <a:round/>
              <a:headEnd type="none"/>
              <a:tailEnd type="none" w="med" len="med"/>
            </a:ln>
            <a:effectLst>
              <a:outerShdw blurRad="635000" dist="254000" dir="2700000" algn="ctr" rotWithShape="0">
                <a:srgbClr val="808080">
                  <a:alpha val="2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454621" y="1050908"/>
              <a:ext cx="623346" cy="623346"/>
            </a:xfrm>
            <a:prstGeom prst="roundRect">
              <a:avLst/>
            </a:prstGeom>
            <a:solidFill>
              <a:srgbClr val="002B41"/>
            </a:solidFill>
            <a:ln w="28575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4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6"/>
            <p:cNvSpPr txBox="1"/>
            <p:nvPr/>
          </p:nvSpPr>
          <p:spPr>
            <a:xfrm>
              <a:off x="1103426" y="1039928"/>
              <a:ext cx="3443521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以学科评估指标为基准，构建包含人才、学术和师资的多维度学科竞争力评估模型和权重</a:t>
              </a:r>
              <a:endParaRPr lang="en-US" altLang="zh-CN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17939" y="2887028"/>
            <a:ext cx="4181773" cy="1208982"/>
            <a:chOff x="441742" y="1847369"/>
            <a:chExt cx="4181773" cy="1208982"/>
          </a:xfrm>
        </p:grpSpPr>
        <p:sp>
          <p:nvSpPr>
            <p:cNvPr id="31" name="文本框 6"/>
            <p:cNvSpPr txBox="1"/>
            <p:nvPr/>
          </p:nvSpPr>
          <p:spPr>
            <a:xfrm>
              <a:off x="1142067" y="1932806"/>
              <a:ext cx="335266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学科竞争力评估可明确学科建设方向，以科学数值的方式说明横向对标机构的优势与不足</a:t>
              </a:r>
              <a:endParaRPr lang="en-US" altLang="zh-CN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927421" y="1847369"/>
              <a:ext cx="3696094" cy="1208982"/>
            </a:xfrm>
            <a:prstGeom prst="roundRect">
              <a:avLst/>
            </a:prstGeom>
            <a:noFill/>
            <a:ln w="19050" cmpd="sng">
              <a:solidFill>
                <a:srgbClr val="002B41"/>
              </a:solidFill>
              <a:prstDash val="solid"/>
              <a:round/>
              <a:headEnd type="none"/>
              <a:tailEnd type="none" w="med" len="med"/>
            </a:ln>
            <a:effectLst>
              <a:outerShdw blurRad="635000" dist="254000" dir="2700000" algn="ctr" rotWithShape="0">
                <a:srgbClr val="808080">
                  <a:alpha val="2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441742" y="1900914"/>
              <a:ext cx="623346" cy="623346"/>
            </a:xfrm>
            <a:prstGeom prst="roundRect">
              <a:avLst/>
            </a:prstGeom>
            <a:solidFill>
              <a:srgbClr val="002B41"/>
            </a:solidFill>
            <a:ln w="28575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400" dirty="0" smtClean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30465" y="4578042"/>
            <a:ext cx="4181773" cy="1213189"/>
            <a:chOff x="441742" y="1847369"/>
            <a:chExt cx="4181773" cy="1213189"/>
          </a:xfrm>
        </p:grpSpPr>
        <p:sp>
          <p:nvSpPr>
            <p:cNvPr id="22" name="文本框 6"/>
            <p:cNvSpPr txBox="1"/>
            <p:nvPr/>
          </p:nvSpPr>
          <p:spPr>
            <a:xfrm>
              <a:off x="1142067" y="2007962"/>
              <a:ext cx="3352660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学科竞争力评估结果可对院校专业结构设置、人才培养机制和绩效评价机制起到数据参考价值</a:t>
              </a:r>
              <a:endParaRPr lang="en-US" altLang="zh-CN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927421" y="1847369"/>
              <a:ext cx="3696094" cy="1208982"/>
            </a:xfrm>
            <a:prstGeom prst="roundRect">
              <a:avLst/>
            </a:prstGeom>
            <a:noFill/>
            <a:ln w="19050" cmpd="sng">
              <a:solidFill>
                <a:srgbClr val="002B41"/>
              </a:solidFill>
              <a:prstDash val="solid"/>
              <a:round/>
              <a:headEnd type="none"/>
              <a:tailEnd type="none" w="med" len="med"/>
            </a:ln>
            <a:effectLst>
              <a:outerShdw blurRad="635000" dist="254000" dir="2700000" algn="ctr" rotWithShape="0">
                <a:srgbClr val="808080">
                  <a:alpha val="2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441742" y="1900914"/>
              <a:ext cx="623346" cy="623346"/>
            </a:xfrm>
            <a:prstGeom prst="roundRect">
              <a:avLst/>
            </a:prstGeom>
            <a:solidFill>
              <a:srgbClr val="002B41"/>
            </a:solidFill>
            <a:ln w="28575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400" dirty="0" smtClean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5362" name="Picture 2" descr="D:\桌面\双一流背景下的学科服务方向探讨\新建 Microsoft Office Visio 绘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9844" y="1144239"/>
            <a:ext cx="3790950" cy="461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3953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扩展型服务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学科竞争力评估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032" name="Picture 8" descr="D:\桌面\素材\教学成果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4111" y="125260"/>
            <a:ext cx="4314842" cy="3716678"/>
          </a:xfrm>
          <a:prstGeom prst="rect">
            <a:avLst/>
          </a:prstGeom>
          <a:noFill/>
        </p:spPr>
      </p:pic>
      <p:pic>
        <p:nvPicPr>
          <p:cNvPr id="1033" name="Picture 9" descr="D:\桌面\双一流背景下的学科服务方向探讨\素材\科学研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2575" y="2892062"/>
            <a:ext cx="7186722" cy="3865730"/>
          </a:xfrm>
          <a:prstGeom prst="rect">
            <a:avLst/>
          </a:prstGeom>
          <a:noFill/>
        </p:spPr>
      </p:pic>
      <p:pic>
        <p:nvPicPr>
          <p:cNvPr id="1034" name="Picture 10" descr="D:\桌面\双一流背景下的学科服务方向探讨\素材\学术队伍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876" y="563671"/>
            <a:ext cx="4394203" cy="3673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545493" y="-179684"/>
            <a:ext cx="3196202" cy="7130016"/>
            <a:chOff x="8442118" y="-179684"/>
            <a:chExt cx="3196202" cy="7130016"/>
          </a:xfrm>
        </p:grpSpPr>
        <p:sp>
          <p:nvSpPr>
            <p:cNvPr id="5" name="Line 16"/>
            <p:cNvSpPr>
              <a:spLocks noChangeShapeType="1"/>
            </p:cNvSpPr>
            <p:nvPr/>
          </p:nvSpPr>
          <p:spPr bwMode="auto">
            <a:xfrm>
              <a:off x="8442118" y="0"/>
              <a:ext cx="1966175" cy="6950332"/>
            </a:xfrm>
            <a:prstGeom prst="line">
              <a:avLst/>
            </a:prstGeom>
            <a:noFill/>
            <a:ln w="7938" cap="flat">
              <a:solidFill>
                <a:srgbClr val="002B41"/>
              </a:solidFill>
              <a:prstDash val="solid"/>
              <a:miter lim="800000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Line 18"/>
            <p:cNvSpPr>
              <a:spLocks noChangeShapeType="1"/>
            </p:cNvSpPr>
            <p:nvPr/>
          </p:nvSpPr>
          <p:spPr bwMode="auto">
            <a:xfrm flipV="1">
              <a:off x="8442118" y="-179684"/>
              <a:ext cx="3196202" cy="7037684"/>
            </a:xfrm>
            <a:prstGeom prst="line">
              <a:avLst/>
            </a:prstGeom>
            <a:noFill/>
            <a:ln w="7938" cap="flat">
              <a:solidFill>
                <a:srgbClr val="002B41"/>
              </a:solidFill>
              <a:prstDash val="solid"/>
              <a:miter lim="800000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Freeform 5"/>
          <p:cNvSpPr/>
          <p:nvPr/>
        </p:nvSpPr>
        <p:spPr bwMode="auto">
          <a:xfrm flipH="1" flipV="1">
            <a:off x="-2" y="254523"/>
            <a:ext cx="3054286" cy="660920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9307" y="2197894"/>
            <a:ext cx="17583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1"/>
          <p:cNvSpPr>
            <a:spLocks noChangeArrowheads="1"/>
          </p:cNvSpPr>
          <p:nvPr/>
        </p:nvSpPr>
        <p:spPr bwMode="auto">
          <a:xfrm>
            <a:off x="6348911" y="1257313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6412104" y="1335488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380511" y="1396076"/>
            <a:ext cx="3592285" cy="52322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一流学科政策见解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"/>
          <p:cNvSpPr>
            <a:spLocks noChangeArrowheads="1"/>
          </p:cNvSpPr>
          <p:nvPr/>
        </p:nvSpPr>
        <p:spPr bwMode="auto">
          <a:xfrm>
            <a:off x="6348911" y="2501778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6412104" y="2579953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322290" y="2629653"/>
            <a:ext cx="2897077" cy="52322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资源型服务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"/>
          <p:cNvSpPr>
            <a:spLocks noChangeArrowheads="1"/>
          </p:cNvSpPr>
          <p:nvPr/>
        </p:nvSpPr>
        <p:spPr bwMode="auto">
          <a:xfrm>
            <a:off x="6348911" y="3749140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auto">
          <a:xfrm>
            <a:off x="6412104" y="3827315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7354946" y="3855244"/>
            <a:ext cx="2897077" cy="52322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扩展型服务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1"/>
          <p:cNvSpPr>
            <a:spLocks noChangeArrowheads="1"/>
          </p:cNvSpPr>
          <p:nvPr/>
        </p:nvSpPr>
        <p:spPr bwMode="auto">
          <a:xfrm>
            <a:off x="6348911" y="4989432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6412104" y="5067607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7332132" y="5105974"/>
            <a:ext cx="2897077" cy="52322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个人总结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3629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扩展型服务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学术成果分析报告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6730633" y="3053229"/>
            <a:ext cx="1182018" cy="1364059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4279345" y="3053229"/>
            <a:ext cx="1180655" cy="1364059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4891486" y="1987898"/>
            <a:ext cx="1180655" cy="1365423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6119857" y="1987898"/>
            <a:ext cx="1180655" cy="1365423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0"/>
          <p:cNvSpPr/>
          <p:nvPr/>
        </p:nvSpPr>
        <p:spPr bwMode="auto">
          <a:xfrm>
            <a:off x="4891486" y="4111738"/>
            <a:ext cx="1180655" cy="1365423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11"/>
          <p:cNvSpPr/>
          <p:nvPr/>
        </p:nvSpPr>
        <p:spPr bwMode="auto">
          <a:xfrm>
            <a:off x="6119857" y="4111738"/>
            <a:ext cx="1180655" cy="1365423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4628361" y="3477450"/>
            <a:ext cx="526251" cy="519707"/>
          </a:xfrm>
          <a:custGeom>
            <a:avLst/>
            <a:gdLst>
              <a:gd name="T0" fmla="*/ 909 w 1006"/>
              <a:gd name="T1" fmla="*/ 858 h 995"/>
              <a:gd name="T2" fmla="*/ 805 w 1006"/>
              <a:gd name="T3" fmla="*/ 858 h 995"/>
              <a:gd name="T4" fmla="*/ 969 w 1006"/>
              <a:gd name="T5" fmla="*/ 97 h 995"/>
              <a:gd name="T6" fmla="*/ 834 w 1006"/>
              <a:gd name="T7" fmla="*/ 0 h 995"/>
              <a:gd name="T8" fmla="*/ 472 w 1006"/>
              <a:gd name="T9" fmla="*/ 323 h 995"/>
              <a:gd name="T10" fmla="*/ 421 w 1006"/>
              <a:gd name="T11" fmla="*/ 397 h 995"/>
              <a:gd name="T12" fmla="*/ 376 w 1006"/>
              <a:gd name="T13" fmla="*/ 419 h 995"/>
              <a:gd name="T14" fmla="*/ 381 w 1006"/>
              <a:gd name="T15" fmla="*/ 556 h 995"/>
              <a:gd name="T16" fmla="*/ 89 w 1006"/>
              <a:gd name="T17" fmla="*/ 810 h 995"/>
              <a:gd name="T18" fmla="*/ 57 w 1006"/>
              <a:gd name="T19" fmla="*/ 995 h 995"/>
              <a:gd name="T20" fmla="*/ 208 w 1006"/>
              <a:gd name="T21" fmla="*/ 844 h 995"/>
              <a:gd name="T22" fmla="*/ 445 w 1006"/>
              <a:gd name="T23" fmla="*/ 621 h 995"/>
              <a:gd name="T24" fmla="*/ 578 w 1006"/>
              <a:gd name="T25" fmla="*/ 621 h 995"/>
              <a:gd name="T26" fmla="*/ 616 w 1006"/>
              <a:gd name="T27" fmla="*/ 537 h 995"/>
              <a:gd name="T28" fmla="*/ 674 w 1006"/>
              <a:gd name="T29" fmla="*/ 525 h 995"/>
              <a:gd name="T30" fmla="*/ 969 w 1006"/>
              <a:gd name="T31" fmla="*/ 97 h 995"/>
              <a:gd name="T32" fmla="*/ 392 w 1006"/>
              <a:gd name="T33" fmla="*/ 325 h 995"/>
              <a:gd name="T34" fmla="*/ 404 w 1006"/>
              <a:gd name="T35" fmla="*/ 312 h 995"/>
              <a:gd name="T36" fmla="*/ 436 w 1006"/>
              <a:gd name="T37" fmla="*/ 281 h 995"/>
              <a:gd name="T38" fmla="*/ 215 w 1006"/>
              <a:gd name="T39" fmla="*/ 1 h 995"/>
              <a:gd name="T40" fmla="*/ 280 w 1006"/>
              <a:gd name="T41" fmla="*/ 160 h 995"/>
              <a:gd name="T42" fmla="*/ 21 w 1006"/>
              <a:gd name="T43" fmla="*/ 195 h 995"/>
              <a:gd name="T44" fmla="*/ 232 w 1006"/>
              <a:gd name="T45" fmla="*/ 447 h 995"/>
              <a:gd name="T46" fmla="*/ 303 w 1006"/>
              <a:gd name="T47" fmla="*/ 433 h 995"/>
              <a:gd name="T48" fmla="*/ 363 w 1006"/>
              <a:gd name="T49" fmla="*/ 354 h 995"/>
              <a:gd name="T50" fmla="*/ 672 w 1006"/>
              <a:gd name="T51" fmla="*/ 606 h 995"/>
              <a:gd name="T52" fmla="*/ 617 w 1006"/>
              <a:gd name="T53" fmla="*/ 660 h 995"/>
              <a:gd name="T54" fmla="*/ 741 w 1006"/>
              <a:gd name="T55" fmla="*/ 871 h 995"/>
              <a:gd name="T56" fmla="*/ 869 w 1006"/>
              <a:gd name="T57" fmla="*/ 995 h 995"/>
              <a:gd name="T58" fmla="*/ 980 w 1006"/>
              <a:gd name="T59" fmla="*/ 825 h 995"/>
              <a:gd name="T60" fmla="*/ 702 w 1006"/>
              <a:gd name="T61" fmla="*/ 576 h 995"/>
              <a:gd name="T62" fmla="*/ 658 w 1006"/>
              <a:gd name="T63" fmla="*/ 579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6" h="995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" name="Freeform 14"/>
          <p:cNvSpPr>
            <a:spLocks noEditPoints="1"/>
          </p:cNvSpPr>
          <p:nvPr/>
        </p:nvSpPr>
        <p:spPr bwMode="auto">
          <a:xfrm>
            <a:off x="5311395" y="2357559"/>
            <a:ext cx="377646" cy="515614"/>
          </a:xfrm>
          <a:custGeom>
            <a:avLst/>
            <a:gdLst>
              <a:gd name="T0" fmla="*/ 95 w 723"/>
              <a:gd name="T1" fmla="*/ 160 h 986"/>
              <a:gd name="T2" fmla="*/ 80 w 723"/>
              <a:gd name="T3" fmla="*/ 986 h 986"/>
              <a:gd name="T4" fmla="*/ 723 w 723"/>
              <a:gd name="T5" fmla="*/ 242 h 986"/>
              <a:gd name="T6" fmla="*/ 668 w 723"/>
              <a:gd name="T7" fmla="*/ 260 h 986"/>
              <a:gd name="T8" fmla="*/ 83 w 723"/>
              <a:gd name="T9" fmla="*/ 929 h 986"/>
              <a:gd name="T10" fmla="*/ 313 w 723"/>
              <a:gd name="T11" fmla="*/ 105 h 986"/>
              <a:gd name="T12" fmla="*/ 410 w 723"/>
              <a:gd name="T13" fmla="*/ 105 h 986"/>
              <a:gd name="T14" fmla="*/ 360 w 723"/>
              <a:gd name="T15" fmla="*/ 157 h 986"/>
              <a:gd name="T16" fmla="*/ 253 w 723"/>
              <a:gd name="T17" fmla="*/ 107 h 986"/>
              <a:gd name="T18" fmla="*/ 133 w 723"/>
              <a:gd name="T19" fmla="*/ 250 h 986"/>
              <a:gd name="T20" fmla="*/ 590 w 723"/>
              <a:gd name="T21" fmla="*/ 250 h 986"/>
              <a:gd name="T22" fmla="*/ 470 w 723"/>
              <a:gd name="T23" fmla="*/ 107 h 986"/>
              <a:gd name="T24" fmla="*/ 253 w 723"/>
              <a:gd name="T25" fmla="*/ 107 h 986"/>
              <a:gd name="T26" fmla="*/ 255 w 723"/>
              <a:gd name="T27" fmla="*/ 749 h 986"/>
              <a:gd name="T28" fmla="*/ 175 w 723"/>
              <a:gd name="T29" fmla="*/ 771 h 986"/>
              <a:gd name="T30" fmla="*/ 158 w 723"/>
              <a:gd name="T31" fmla="*/ 789 h 986"/>
              <a:gd name="T32" fmla="*/ 255 w 723"/>
              <a:gd name="T33" fmla="*/ 796 h 986"/>
              <a:gd name="T34" fmla="*/ 153 w 723"/>
              <a:gd name="T35" fmla="*/ 846 h 986"/>
              <a:gd name="T36" fmla="*/ 280 w 723"/>
              <a:gd name="T37" fmla="*/ 784 h 986"/>
              <a:gd name="T38" fmla="*/ 280 w 723"/>
              <a:gd name="T39" fmla="*/ 744 h 986"/>
              <a:gd name="T40" fmla="*/ 128 w 723"/>
              <a:gd name="T41" fmla="*/ 751 h 986"/>
              <a:gd name="T42" fmla="*/ 248 w 723"/>
              <a:gd name="T43" fmla="*/ 879 h 986"/>
              <a:gd name="T44" fmla="*/ 248 w 723"/>
              <a:gd name="T45" fmla="*/ 387 h 986"/>
              <a:gd name="T46" fmla="*/ 175 w 723"/>
              <a:gd name="T47" fmla="*/ 409 h 986"/>
              <a:gd name="T48" fmla="*/ 200 w 723"/>
              <a:gd name="T49" fmla="*/ 474 h 986"/>
              <a:gd name="T50" fmla="*/ 153 w 723"/>
              <a:gd name="T51" fmla="*/ 492 h 986"/>
              <a:gd name="T52" fmla="*/ 248 w 723"/>
              <a:gd name="T53" fmla="*/ 362 h 986"/>
              <a:gd name="T54" fmla="*/ 128 w 723"/>
              <a:gd name="T55" fmla="*/ 489 h 986"/>
              <a:gd name="T56" fmla="*/ 279 w 723"/>
              <a:gd name="T57" fmla="*/ 416 h 986"/>
              <a:gd name="T58" fmla="*/ 278 w 723"/>
              <a:gd name="T59" fmla="*/ 382 h 986"/>
              <a:gd name="T60" fmla="*/ 255 w 723"/>
              <a:gd name="T61" fmla="*/ 582 h 986"/>
              <a:gd name="T62" fmla="*/ 158 w 723"/>
              <a:gd name="T63" fmla="*/ 607 h 986"/>
              <a:gd name="T64" fmla="*/ 255 w 723"/>
              <a:gd name="T65" fmla="*/ 672 h 986"/>
              <a:gd name="T66" fmla="*/ 280 w 723"/>
              <a:gd name="T67" fmla="*/ 563 h 986"/>
              <a:gd name="T68" fmla="*/ 128 w 723"/>
              <a:gd name="T69" fmla="*/ 569 h 986"/>
              <a:gd name="T70" fmla="*/ 255 w 723"/>
              <a:gd name="T71" fmla="*/ 696 h 986"/>
              <a:gd name="T72" fmla="*/ 334 w 723"/>
              <a:gd name="T73" fmla="*/ 538 h 986"/>
              <a:gd name="T74" fmla="*/ 378 w 723"/>
              <a:gd name="T75" fmla="*/ 836 h 986"/>
              <a:gd name="T76" fmla="*/ 580 w 723"/>
              <a:gd name="T77" fmla="*/ 774 h 986"/>
              <a:gd name="T78" fmla="*/ 370 w 723"/>
              <a:gd name="T79" fmla="*/ 829 h 986"/>
              <a:gd name="T80" fmla="*/ 580 w 723"/>
              <a:gd name="T81" fmla="*/ 587 h 986"/>
              <a:gd name="T82" fmla="*/ 370 w 723"/>
              <a:gd name="T83" fmla="*/ 474 h 986"/>
              <a:gd name="T84" fmla="*/ 370 w 723"/>
              <a:gd name="T85" fmla="*/ 40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3" h="986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6411612" y="2414849"/>
            <a:ext cx="599870" cy="514251"/>
          </a:xfrm>
          <a:custGeom>
            <a:avLst/>
            <a:gdLst>
              <a:gd name="T0" fmla="*/ 737 w 1149"/>
              <a:gd name="T1" fmla="*/ 427 h 983"/>
              <a:gd name="T2" fmla="*/ 640 w 1149"/>
              <a:gd name="T3" fmla="*/ 427 h 983"/>
              <a:gd name="T4" fmla="*/ 616 w 1149"/>
              <a:gd name="T5" fmla="*/ 502 h 983"/>
              <a:gd name="T6" fmla="*/ 640 w 1149"/>
              <a:gd name="T7" fmla="*/ 810 h 983"/>
              <a:gd name="T8" fmla="*/ 575 w 1149"/>
              <a:gd name="T9" fmla="*/ 921 h 983"/>
              <a:gd name="T10" fmla="*/ 514 w 1149"/>
              <a:gd name="T11" fmla="*/ 810 h 983"/>
              <a:gd name="T12" fmla="*/ 549 w 1149"/>
              <a:gd name="T13" fmla="*/ 503 h 983"/>
              <a:gd name="T14" fmla="*/ 524 w 1149"/>
              <a:gd name="T15" fmla="*/ 427 h 983"/>
              <a:gd name="T16" fmla="*/ 417 w 1149"/>
              <a:gd name="T17" fmla="*/ 427 h 983"/>
              <a:gd name="T18" fmla="*/ 417 w 1149"/>
              <a:gd name="T19" fmla="*/ 427 h 983"/>
              <a:gd name="T20" fmla="*/ 241 w 1149"/>
              <a:gd name="T21" fmla="*/ 612 h 983"/>
              <a:gd name="T22" fmla="*/ 266 w 1149"/>
              <a:gd name="T23" fmla="*/ 801 h 983"/>
              <a:gd name="T24" fmla="*/ 443 w 1149"/>
              <a:gd name="T25" fmla="*/ 983 h 983"/>
              <a:gd name="T26" fmla="*/ 711 w 1149"/>
              <a:gd name="T27" fmla="*/ 983 h 983"/>
              <a:gd name="T28" fmla="*/ 888 w 1149"/>
              <a:gd name="T29" fmla="*/ 799 h 983"/>
              <a:gd name="T30" fmla="*/ 913 w 1149"/>
              <a:gd name="T31" fmla="*/ 609 h 983"/>
              <a:gd name="T32" fmla="*/ 737 w 1149"/>
              <a:gd name="T33" fmla="*/ 427 h 983"/>
              <a:gd name="T34" fmla="*/ 218 w 1149"/>
              <a:gd name="T35" fmla="*/ 308 h 983"/>
              <a:gd name="T36" fmla="*/ 330 w 1149"/>
              <a:gd name="T37" fmla="*/ 196 h 983"/>
              <a:gd name="T38" fmla="*/ 218 w 1149"/>
              <a:gd name="T39" fmla="*/ 83 h 983"/>
              <a:gd name="T40" fmla="*/ 105 w 1149"/>
              <a:gd name="T41" fmla="*/ 196 h 983"/>
              <a:gd name="T42" fmla="*/ 218 w 1149"/>
              <a:gd name="T43" fmla="*/ 308 h 983"/>
              <a:gd name="T44" fmla="*/ 318 w 1149"/>
              <a:gd name="T45" fmla="*/ 344 h 983"/>
              <a:gd name="T46" fmla="*/ 118 w 1149"/>
              <a:gd name="T47" fmla="*/ 344 h 983"/>
              <a:gd name="T48" fmla="*/ 118 w 1149"/>
              <a:gd name="T49" fmla="*/ 343 h 983"/>
              <a:gd name="T50" fmla="*/ 7 w 1149"/>
              <a:gd name="T51" fmla="*/ 458 h 983"/>
              <a:gd name="T52" fmla="*/ 23 w 1149"/>
              <a:gd name="T53" fmla="*/ 577 h 983"/>
              <a:gd name="T54" fmla="*/ 134 w 1149"/>
              <a:gd name="T55" fmla="*/ 689 h 983"/>
              <a:gd name="T56" fmla="*/ 191 w 1149"/>
              <a:gd name="T57" fmla="*/ 689 h 983"/>
              <a:gd name="T58" fmla="*/ 180 w 1149"/>
              <a:gd name="T59" fmla="*/ 606 h 983"/>
              <a:gd name="T60" fmla="*/ 180 w 1149"/>
              <a:gd name="T61" fmla="*/ 606 h 983"/>
              <a:gd name="T62" fmla="*/ 180 w 1149"/>
              <a:gd name="T63" fmla="*/ 606 h 983"/>
              <a:gd name="T64" fmla="*/ 231 w 1149"/>
              <a:gd name="T65" fmla="*/ 449 h 983"/>
              <a:gd name="T66" fmla="*/ 308 w 1149"/>
              <a:gd name="T67" fmla="*/ 393 h 983"/>
              <a:gd name="T68" fmla="*/ 387 w 1149"/>
              <a:gd name="T69" fmla="*/ 367 h 983"/>
              <a:gd name="T70" fmla="*/ 318 w 1149"/>
              <a:gd name="T71" fmla="*/ 344 h 983"/>
              <a:gd name="T72" fmla="*/ 931 w 1149"/>
              <a:gd name="T73" fmla="*/ 308 h 983"/>
              <a:gd name="T74" fmla="*/ 1043 w 1149"/>
              <a:gd name="T75" fmla="*/ 196 h 983"/>
              <a:gd name="T76" fmla="*/ 931 w 1149"/>
              <a:gd name="T77" fmla="*/ 83 h 983"/>
              <a:gd name="T78" fmla="*/ 819 w 1149"/>
              <a:gd name="T79" fmla="*/ 196 h 983"/>
              <a:gd name="T80" fmla="*/ 931 w 1149"/>
              <a:gd name="T81" fmla="*/ 308 h 983"/>
              <a:gd name="T82" fmla="*/ 1031 w 1149"/>
              <a:gd name="T83" fmla="*/ 344 h 983"/>
              <a:gd name="T84" fmla="*/ 831 w 1149"/>
              <a:gd name="T85" fmla="*/ 344 h 983"/>
              <a:gd name="T86" fmla="*/ 831 w 1149"/>
              <a:gd name="T87" fmla="*/ 343 h 983"/>
              <a:gd name="T88" fmla="*/ 763 w 1149"/>
              <a:gd name="T89" fmla="*/ 366 h 983"/>
              <a:gd name="T90" fmla="*/ 847 w 1149"/>
              <a:gd name="T91" fmla="*/ 393 h 983"/>
              <a:gd name="T92" fmla="*/ 925 w 1149"/>
              <a:gd name="T93" fmla="*/ 450 h 983"/>
              <a:gd name="T94" fmla="*/ 974 w 1149"/>
              <a:gd name="T95" fmla="*/ 603 h 983"/>
              <a:gd name="T96" fmla="*/ 974 w 1149"/>
              <a:gd name="T97" fmla="*/ 603 h 983"/>
              <a:gd name="T98" fmla="*/ 974 w 1149"/>
              <a:gd name="T99" fmla="*/ 603 h 983"/>
              <a:gd name="T100" fmla="*/ 962 w 1149"/>
              <a:gd name="T101" fmla="*/ 689 h 983"/>
              <a:gd name="T102" fmla="*/ 1015 w 1149"/>
              <a:gd name="T103" fmla="*/ 689 h 983"/>
              <a:gd name="T104" fmla="*/ 1126 w 1149"/>
              <a:gd name="T105" fmla="*/ 575 h 983"/>
              <a:gd name="T106" fmla="*/ 1142 w 1149"/>
              <a:gd name="T107" fmla="*/ 456 h 983"/>
              <a:gd name="T108" fmla="*/ 1031 w 1149"/>
              <a:gd name="T109" fmla="*/ 344 h 983"/>
              <a:gd name="T110" fmla="*/ 756 w 1149"/>
              <a:gd name="T111" fmla="*/ 184 h 983"/>
              <a:gd name="T112" fmla="*/ 577 w 1149"/>
              <a:gd name="T113" fmla="*/ 369 h 983"/>
              <a:gd name="T114" fmla="*/ 398 w 1149"/>
              <a:gd name="T115" fmla="*/ 184 h 983"/>
              <a:gd name="T116" fmla="*/ 577 w 1149"/>
              <a:gd name="T117" fmla="*/ 0 h 983"/>
              <a:gd name="T118" fmla="*/ 756 w 1149"/>
              <a:gd name="T119" fmla="*/ 184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49" h="983">
                <a:moveTo>
                  <a:pt x="737" y="427"/>
                </a:moveTo>
                <a:lnTo>
                  <a:pt x="640" y="427"/>
                </a:lnTo>
                <a:cubicBezTo>
                  <a:pt x="641" y="437"/>
                  <a:pt x="642" y="483"/>
                  <a:pt x="616" y="502"/>
                </a:cubicBezTo>
                <a:cubicBezTo>
                  <a:pt x="616" y="502"/>
                  <a:pt x="658" y="735"/>
                  <a:pt x="640" y="810"/>
                </a:cubicBezTo>
                <a:cubicBezTo>
                  <a:pt x="633" y="842"/>
                  <a:pt x="606" y="921"/>
                  <a:pt x="575" y="921"/>
                </a:cubicBezTo>
                <a:cubicBezTo>
                  <a:pt x="544" y="920"/>
                  <a:pt x="520" y="841"/>
                  <a:pt x="514" y="810"/>
                </a:cubicBezTo>
                <a:cubicBezTo>
                  <a:pt x="499" y="735"/>
                  <a:pt x="549" y="503"/>
                  <a:pt x="549" y="503"/>
                </a:cubicBezTo>
                <a:cubicBezTo>
                  <a:pt x="541" y="500"/>
                  <a:pt x="527" y="486"/>
                  <a:pt x="524" y="427"/>
                </a:cubicBezTo>
                <a:lnTo>
                  <a:pt x="417" y="427"/>
                </a:lnTo>
                <a:lnTo>
                  <a:pt x="417" y="427"/>
                </a:lnTo>
                <a:cubicBezTo>
                  <a:pt x="320" y="427"/>
                  <a:pt x="229" y="510"/>
                  <a:pt x="241" y="612"/>
                </a:cubicBezTo>
                <a:lnTo>
                  <a:pt x="266" y="801"/>
                </a:lnTo>
                <a:cubicBezTo>
                  <a:pt x="286" y="902"/>
                  <a:pt x="345" y="983"/>
                  <a:pt x="443" y="983"/>
                </a:cubicBezTo>
                <a:lnTo>
                  <a:pt x="711" y="983"/>
                </a:lnTo>
                <a:cubicBezTo>
                  <a:pt x="809" y="983"/>
                  <a:pt x="868" y="899"/>
                  <a:pt x="888" y="799"/>
                </a:cubicBezTo>
                <a:lnTo>
                  <a:pt x="913" y="609"/>
                </a:lnTo>
                <a:cubicBezTo>
                  <a:pt x="925" y="510"/>
                  <a:pt x="834" y="427"/>
                  <a:pt x="737" y="427"/>
                </a:cubicBezTo>
                <a:close/>
                <a:moveTo>
                  <a:pt x="218" y="308"/>
                </a:moveTo>
                <a:cubicBezTo>
                  <a:pt x="280" y="308"/>
                  <a:pt x="330" y="258"/>
                  <a:pt x="330" y="196"/>
                </a:cubicBezTo>
                <a:cubicBezTo>
                  <a:pt x="330" y="134"/>
                  <a:pt x="280" y="83"/>
                  <a:pt x="218" y="83"/>
                </a:cubicBezTo>
                <a:cubicBezTo>
                  <a:pt x="156" y="83"/>
                  <a:pt x="105" y="134"/>
                  <a:pt x="105" y="196"/>
                </a:cubicBezTo>
                <a:cubicBezTo>
                  <a:pt x="105" y="258"/>
                  <a:pt x="156" y="308"/>
                  <a:pt x="218" y="308"/>
                </a:cubicBezTo>
                <a:close/>
                <a:moveTo>
                  <a:pt x="318" y="344"/>
                </a:moveTo>
                <a:lnTo>
                  <a:pt x="118" y="344"/>
                </a:lnTo>
                <a:lnTo>
                  <a:pt x="118" y="343"/>
                </a:lnTo>
                <a:cubicBezTo>
                  <a:pt x="57" y="343"/>
                  <a:pt x="0" y="395"/>
                  <a:pt x="7" y="458"/>
                </a:cubicBezTo>
                <a:lnTo>
                  <a:pt x="23" y="577"/>
                </a:lnTo>
                <a:cubicBezTo>
                  <a:pt x="35" y="639"/>
                  <a:pt x="73" y="689"/>
                  <a:pt x="134" y="689"/>
                </a:cubicBezTo>
                <a:lnTo>
                  <a:pt x="191" y="689"/>
                </a:lnTo>
                <a:lnTo>
                  <a:pt x="180" y="606"/>
                </a:lnTo>
                <a:lnTo>
                  <a:pt x="180" y="606"/>
                </a:lnTo>
                <a:lnTo>
                  <a:pt x="180" y="606"/>
                </a:lnTo>
                <a:cubicBezTo>
                  <a:pt x="173" y="549"/>
                  <a:pt x="191" y="493"/>
                  <a:pt x="231" y="449"/>
                </a:cubicBezTo>
                <a:cubicBezTo>
                  <a:pt x="252" y="425"/>
                  <a:pt x="279" y="406"/>
                  <a:pt x="308" y="393"/>
                </a:cubicBezTo>
                <a:cubicBezTo>
                  <a:pt x="333" y="379"/>
                  <a:pt x="359" y="371"/>
                  <a:pt x="387" y="367"/>
                </a:cubicBezTo>
                <a:cubicBezTo>
                  <a:pt x="367" y="352"/>
                  <a:pt x="343" y="344"/>
                  <a:pt x="318" y="344"/>
                </a:cubicBezTo>
                <a:close/>
                <a:moveTo>
                  <a:pt x="931" y="308"/>
                </a:moveTo>
                <a:cubicBezTo>
                  <a:pt x="993" y="308"/>
                  <a:pt x="1043" y="258"/>
                  <a:pt x="1043" y="196"/>
                </a:cubicBezTo>
                <a:cubicBezTo>
                  <a:pt x="1043" y="134"/>
                  <a:pt x="993" y="83"/>
                  <a:pt x="931" y="83"/>
                </a:cubicBezTo>
                <a:cubicBezTo>
                  <a:pt x="869" y="83"/>
                  <a:pt x="819" y="134"/>
                  <a:pt x="819" y="196"/>
                </a:cubicBezTo>
                <a:cubicBezTo>
                  <a:pt x="819" y="258"/>
                  <a:pt x="869" y="308"/>
                  <a:pt x="931" y="308"/>
                </a:cubicBezTo>
                <a:close/>
                <a:moveTo>
                  <a:pt x="1031" y="344"/>
                </a:moveTo>
                <a:lnTo>
                  <a:pt x="831" y="344"/>
                </a:lnTo>
                <a:lnTo>
                  <a:pt x="831" y="343"/>
                </a:lnTo>
                <a:cubicBezTo>
                  <a:pt x="806" y="343"/>
                  <a:pt x="782" y="352"/>
                  <a:pt x="763" y="366"/>
                </a:cubicBezTo>
                <a:cubicBezTo>
                  <a:pt x="792" y="370"/>
                  <a:pt x="821" y="379"/>
                  <a:pt x="847" y="393"/>
                </a:cubicBezTo>
                <a:cubicBezTo>
                  <a:pt x="877" y="406"/>
                  <a:pt x="903" y="426"/>
                  <a:pt x="925" y="450"/>
                </a:cubicBezTo>
                <a:cubicBezTo>
                  <a:pt x="963" y="494"/>
                  <a:pt x="981" y="548"/>
                  <a:pt x="974" y="603"/>
                </a:cubicBezTo>
                <a:lnTo>
                  <a:pt x="974" y="603"/>
                </a:lnTo>
                <a:lnTo>
                  <a:pt x="974" y="603"/>
                </a:lnTo>
                <a:lnTo>
                  <a:pt x="962" y="689"/>
                </a:lnTo>
                <a:lnTo>
                  <a:pt x="1015" y="689"/>
                </a:lnTo>
                <a:cubicBezTo>
                  <a:pt x="1076" y="689"/>
                  <a:pt x="1114" y="637"/>
                  <a:pt x="1126" y="575"/>
                </a:cubicBezTo>
                <a:lnTo>
                  <a:pt x="1142" y="456"/>
                </a:lnTo>
                <a:cubicBezTo>
                  <a:pt x="1149" y="395"/>
                  <a:pt x="1092" y="344"/>
                  <a:pt x="1031" y="344"/>
                </a:cubicBezTo>
                <a:close/>
                <a:moveTo>
                  <a:pt x="756" y="184"/>
                </a:moveTo>
                <a:cubicBezTo>
                  <a:pt x="756" y="286"/>
                  <a:pt x="676" y="369"/>
                  <a:pt x="577" y="369"/>
                </a:cubicBezTo>
                <a:cubicBezTo>
                  <a:pt x="478" y="369"/>
                  <a:pt x="398" y="286"/>
                  <a:pt x="398" y="184"/>
                </a:cubicBezTo>
                <a:cubicBezTo>
                  <a:pt x="398" y="82"/>
                  <a:pt x="478" y="0"/>
                  <a:pt x="577" y="0"/>
                </a:cubicBezTo>
                <a:cubicBezTo>
                  <a:pt x="676" y="0"/>
                  <a:pt x="756" y="82"/>
                  <a:pt x="756" y="1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4" name="Freeform 17"/>
          <p:cNvSpPr>
            <a:spLocks noEditPoints="1"/>
          </p:cNvSpPr>
          <p:nvPr/>
        </p:nvSpPr>
        <p:spPr bwMode="auto">
          <a:xfrm>
            <a:off x="7043691" y="3474722"/>
            <a:ext cx="526251" cy="527891"/>
          </a:xfrm>
          <a:custGeom>
            <a:avLst/>
            <a:gdLst>
              <a:gd name="T0" fmla="*/ 504 w 1008"/>
              <a:gd name="T1" fmla="*/ 1009 h 1009"/>
              <a:gd name="T2" fmla="*/ 0 w 1008"/>
              <a:gd name="T3" fmla="*/ 504 h 1009"/>
              <a:gd name="T4" fmla="*/ 504 w 1008"/>
              <a:gd name="T5" fmla="*/ 0 h 1009"/>
              <a:gd name="T6" fmla="*/ 1008 w 1008"/>
              <a:gd name="T7" fmla="*/ 504 h 1009"/>
              <a:gd name="T8" fmla="*/ 504 w 1008"/>
              <a:gd name="T9" fmla="*/ 1009 h 1009"/>
              <a:gd name="T10" fmla="*/ 725 w 1008"/>
              <a:gd name="T11" fmla="*/ 769 h 1009"/>
              <a:gd name="T12" fmla="*/ 725 w 1008"/>
              <a:gd name="T13" fmla="*/ 769 h 1009"/>
              <a:gd name="T14" fmla="*/ 538 w 1008"/>
              <a:gd name="T15" fmla="*/ 586 h 1009"/>
              <a:gd name="T16" fmla="*/ 504 w 1008"/>
              <a:gd name="T17" fmla="*/ 592 h 1009"/>
              <a:gd name="T18" fmla="*/ 416 w 1008"/>
              <a:gd name="T19" fmla="*/ 504 h 1009"/>
              <a:gd name="T20" fmla="*/ 456 w 1008"/>
              <a:gd name="T21" fmla="*/ 431 h 1009"/>
              <a:gd name="T22" fmla="*/ 456 w 1008"/>
              <a:gd name="T23" fmla="*/ 179 h 1009"/>
              <a:gd name="T24" fmla="*/ 553 w 1008"/>
              <a:gd name="T25" fmla="*/ 179 h 1009"/>
              <a:gd name="T26" fmla="*/ 553 w 1008"/>
              <a:gd name="T27" fmla="*/ 431 h 1009"/>
              <a:gd name="T28" fmla="*/ 592 w 1008"/>
              <a:gd name="T29" fmla="*/ 504 h 1009"/>
              <a:gd name="T30" fmla="*/ 586 w 1008"/>
              <a:gd name="T31" fmla="*/ 536 h 1009"/>
              <a:gd name="T32" fmla="*/ 774 w 1008"/>
              <a:gd name="T33" fmla="*/ 719 h 1009"/>
              <a:gd name="T34" fmla="*/ 725 w 1008"/>
              <a:gd name="T35" fmla="*/ 769 h 1009"/>
              <a:gd name="T36" fmla="*/ 168 w 1008"/>
              <a:gd name="T37" fmla="*/ 471 h 1009"/>
              <a:gd name="T38" fmla="*/ 168 w 1008"/>
              <a:gd name="T39" fmla="*/ 471 h 1009"/>
              <a:gd name="T40" fmla="*/ 234 w 1008"/>
              <a:gd name="T41" fmla="*/ 471 h 1009"/>
              <a:gd name="T42" fmla="*/ 234 w 1008"/>
              <a:gd name="T43" fmla="*/ 538 h 1009"/>
              <a:gd name="T44" fmla="*/ 168 w 1008"/>
              <a:gd name="T45" fmla="*/ 538 h 1009"/>
              <a:gd name="T46" fmla="*/ 168 w 1008"/>
              <a:gd name="T47" fmla="*/ 471 h 1009"/>
              <a:gd name="T48" fmla="*/ 774 w 1008"/>
              <a:gd name="T49" fmla="*/ 471 h 1009"/>
              <a:gd name="T50" fmla="*/ 774 w 1008"/>
              <a:gd name="T51" fmla="*/ 471 h 1009"/>
              <a:gd name="T52" fmla="*/ 840 w 1008"/>
              <a:gd name="T53" fmla="*/ 471 h 1009"/>
              <a:gd name="T54" fmla="*/ 840 w 1008"/>
              <a:gd name="T55" fmla="*/ 538 h 1009"/>
              <a:gd name="T56" fmla="*/ 774 w 1008"/>
              <a:gd name="T57" fmla="*/ 538 h 1009"/>
              <a:gd name="T58" fmla="*/ 774 w 1008"/>
              <a:gd name="T59" fmla="*/ 471 h 1009"/>
              <a:gd name="T60" fmla="*/ 470 w 1008"/>
              <a:gd name="T61" fmla="*/ 840 h 1009"/>
              <a:gd name="T62" fmla="*/ 470 w 1008"/>
              <a:gd name="T63" fmla="*/ 840 h 1009"/>
              <a:gd name="T64" fmla="*/ 470 w 1008"/>
              <a:gd name="T65" fmla="*/ 775 h 1009"/>
              <a:gd name="T66" fmla="*/ 538 w 1008"/>
              <a:gd name="T67" fmla="*/ 775 h 1009"/>
              <a:gd name="T68" fmla="*/ 538 w 1008"/>
              <a:gd name="T69" fmla="*/ 840 h 1009"/>
              <a:gd name="T70" fmla="*/ 470 w 1008"/>
              <a:gd name="T71" fmla="*/ 840 h 1009"/>
              <a:gd name="T72" fmla="*/ 504 w 1008"/>
              <a:gd name="T73" fmla="*/ 912 h 1009"/>
              <a:gd name="T74" fmla="*/ 504 w 1008"/>
              <a:gd name="T75" fmla="*/ 912 h 1009"/>
              <a:gd name="T76" fmla="*/ 912 w 1008"/>
              <a:gd name="T77" fmla="*/ 504 h 1009"/>
              <a:gd name="T78" fmla="*/ 504 w 1008"/>
              <a:gd name="T79" fmla="*/ 97 h 1009"/>
              <a:gd name="T80" fmla="*/ 96 w 1008"/>
              <a:gd name="T81" fmla="*/ 504 h 1009"/>
              <a:gd name="T82" fmla="*/ 504 w 1008"/>
              <a:gd name="T83" fmla="*/ 91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08" h="1009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421528" y="4525290"/>
            <a:ext cx="580037" cy="538318"/>
            <a:chOff x="5928340" y="670992"/>
            <a:chExt cx="506444" cy="470018"/>
          </a:xfrm>
          <a:solidFill>
            <a:schemeClr val="bg1">
              <a:lumMod val="95000"/>
            </a:schemeClr>
          </a:solidFill>
        </p:grpSpPr>
        <p:sp>
          <p:nvSpPr>
            <p:cNvPr id="16" name="Freeform 36"/>
            <p:cNvSpPr>
              <a:spLocks noEditPoints="1"/>
            </p:cNvSpPr>
            <p:nvPr/>
          </p:nvSpPr>
          <p:spPr bwMode="auto">
            <a:xfrm>
              <a:off x="5993909" y="670992"/>
              <a:ext cx="241151" cy="160240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6183208" y="766203"/>
              <a:ext cx="251576" cy="263409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Freeform 38"/>
            <p:cNvSpPr>
              <a:spLocks noEditPoints="1"/>
            </p:cNvSpPr>
            <p:nvPr/>
          </p:nvSpPr>
          <p:spPr bwMode="auto">
            <a:xfrm>
              <a:off x="5928340" y="836444"/>
              <a:ext cx="304799" cy="304566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99891" y="4517161"/>
            <a:ext cx="490612" cy="536441"/>
            <a:chOff x="697828" y="4453123"/>
            <a:chExt cx="229831" cy="251300"/>
          </a:xfrm>
          <a:solidFill>
            <a:schemeClr val="bg1">
              <a:lumMod val="95000"/>
            </a:schemeClr>
          </a:solidFill>
        </p:grpSpPr>
        <p:sp>
          <p:nvSpPr>
            <p:cNvPr id="20" name="Freeform 665"/>
            <p:cNvSpPr/>
            <p:nvPr/>
          </p:nvSpPr>
          <p:spPr bwMode="auto">
            <a:xfrm>
              <a:off x="697828" y="4453123"/>
              <a:ext cx="229831" cy="177458"/>
            </a:xfrm>
            <a:custGeom>
              <a:avLst/>
              <a:gdLst>
                <a:gd name="T0" fmla="*/ 179 w 193"/>
                <a:gd name="T1" fmla="*/ 54 h 149"/>
                <a:gd name="T2" fmla="*/ 193 w 193"/>
                <a:gd name="T3" fmla="*/ 0 h 149"/>
                <a:gd name="T4" fmla="*/ 138 w 193"/>
                <a:gd name="T5" fmla="*/ 13 h 149"/>
                <a:gd name="T6" fmla="*/ 152 w 193"/>
                <a:gd name="T7" fmla="*/ 27 h 149"/>
                <a:gd name="T8" fmla="*/ 99 w 193"/>
                <a:gd name="T9" fmla="*/ 79 h 149"/>
                <a:gd name="T10" fmla="*/ 77 w 193"/>
                <a:gd name="T11" fmla="*/ 57 h 149"/>
                <a:gd name="T12" fmla="*/ 0 w 193"/>
                <a:gd name="T13" fmla="*/ 134 h 149"/>
                <a:gd name="T14" fmla="*/ 15 w 193"/>
                <a:gd name="T15" fmla="*/ 149 h 149"/>
                <a:gd name="T16" fmla="*/ 15 w 193"/>
                <a:gd name="T17" fmla="*/ 149 h 149"/>
                <a:gd name="T18" fmla="*/ 77 w 193"/>
                <a:gd name="T19" fmla="*/ 87 h 149"/>
                <a:gd name="T20" fmla="*/ 99 w 193"/>
                <a:gd name="T21" fmla="*/ 108 h 149"/>
                <a:gd name="T22" fmla="*/ 167 w 193"/>
                <a:gd name="T23" fmla="*/ 41 h 149"/>
                <a:gd name="T24" fmla="*/ 179 w 193"/>
                <a:gd name="T25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49">
                  <a:moveTo>
                    <a:pt x="179" y="54"/>
                  </a:moveTo>
                  <a:lnTo>
                    <a:pt x="193" y="0"/>
                  </a:lnTo>
                  <a:lnTo>
                    <a:pt x="138" y="13"/>
                  </a:lnTo>
                  <a:lnTo>
                    <a:pt x="152" y="27"/>
                  </a:lnTo>
                  <a:lnTo>
                    <a:pt x="99" y="79"/>
                  </a:lnTo>
                  <a:lnTo>
                    <a:pt x="77" y="57"/>
                  </a:lnTo>
                  <a:lnTo>
                    <a:pt x="0" y="134"/>
                  </a:lnTo>
                  <a:lnTo>
                    <a:pt x="15" y="149"/>
                  </a:lnTo>
                  <a:lnTo>
                    <a:pt x="15" y="149"/>
                  </a:lnTo>
                  <a:lnTo>
                    <a:pt x="77" y="87"/>
                  </a:lnTo>
                  <a:lnTo>
                    <a:pt x="99" y="108"/>
                  </a:lnTo>
                  <a:lnTo>
                    <a:pt x="167" y="41"/>
                  </a:lnTo>
                  <a:lnTo>
                    <a:pt x="179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" name="Rectangle 666"/>
            <p:cNvSpPr>
              <a:spLocks noChangeArrowheads="1"/>
            </p:cNvSpPr>
            <p:nvPr/>
          </p:nvSpPr>
          <p:spPr bwMode="auto">
            <a:xfrm>
              <a:off x="718073" y="4643682"/>
              <a:ext cx="33343" cy="6074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Rectangle 667"/>
            <p:cNvSpPr>
              <a:spLocks noChangeArrowheads="1"/>
            </p:cNvSpPr>
            <p:nvPr/>
          </p:nvSpPr>
          <p:spPr bwMode="auto">
            <a:xfrm>
              <a:off x="772851" y="4613906"/>
              <a:ext cx="33343" cy="9051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Rectangle 668"/>
            <p:cNvSpPr>
              <a:spLocks noChangeArrowheads="1"/>
            </p:cNvSpPr>
            <p:nvPr/>
          </p:nvSpPr>
          <p:spPr bwMode="auto">
            <a:xfrm>
              <a:off x="828820" y="4584131"/>
              <a:ext cx="33343" cy="120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Rectangle 669"/>
            <p:cNvSpPr>
              <a:spLocks noChangeArrowheads="1"/>
            </p:cNvSpPr>
            <p:nvPr/>
          </p:nvSpPr>
          <p:spPr bwMode="auto">
            <a:xfrm>
              <a:off x="883598" y="4554357"/>
              <a:ext cx="33343" cy="15006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5" name="TextBox 76"/>
          <p:cNvSpPr txBox="1"/>
          <p:nvPr/>
        </p:nvSpPr>
        <p:spPr>
          <a:xfrm>
            <a:off x="7729326" y="1739713"/>
            <a:ext cx="236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人才分布</a:t>
            </a:r>
            <a:r>
              <a:rPr lang="en-US" altLang="zh-CN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学术新星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729325" y="2109045"/>
            <a:ext cx="3180845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本学科国内人才归属机构分布参考，及近几年本院系学术贡献度的学者排名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7729326" y="4795244"/>
            <a:ext cx="2466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对外合作成果分布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729326" y="5164576"/>
            <a:ext cx="402008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梳理本学院作者的对外合作发文，形成国际</a:t>
            </a:r>
            <a:r>
              <a:rPr lang="en-US" altLang="zh-CN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</a:t>
            </a:r>
            <a:r>
              <a:rPr lang="en-US" altLang="zh-CN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省内机构合作分布图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8458531" y="3226731"/>
            <a:ext cx="211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ESI</a:t>
            </a:r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潜力学科分析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458530" y="3596063"/>
            <a:ext cx="344119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基于该学科所在</a:t>
            </a:r>
            <a:r>
              <a:rPr lang="en-US" altLang="zh-CN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ESI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的最低排名被引量及本学科目前被引量，以供预测潜力学科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76"/>
          <p:cNvSpPr txBox="1"/>
          <p:nvPr/>
        </p:nvSpPr>
        <p:spPr>
          <a:xfrm>
            <a:off x="2054269" y="1739713"/>
            <a:ext cx="235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学科国际</a:t>
            </a:r>
            <a:r>
              <a:rPr lang="en-US" altLang="zh-CN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国内排名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39659" y="2159149"/>
            <a:ext cx="360749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本院系所属学科在</a:t>
            </a:r>
            <a:r>
              <a:rPr lang="en-US" altLang="zh-CN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ARWU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QS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err="1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USNews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中的排名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2342367" y="4795244"/>
            <a:ext cx="206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ESI</a:t>
            </a:r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机构排名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38827" y="5164576"/>
            <a:ext cx="377099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ESI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的结果梳理国内</a:t>
            </a:r>
            <a:r>
              <a:rPr lang="en-US" altLang="zh-CN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省内的论文量、篇均被引量、高被引论文量排名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76"/>
          <p:cNvSpPr txBox="1"/>
          <p:nvPr/>
        </p:nvSpPr>
        <p:spPr>
          <a:xfrm>
            <a:off x="2217108" y="3226731"/>
            <a:ext cx="145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ESI</a:t>
            </a:r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学科排名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0" y="3583537"/>
            <a:ext cx="381331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ESI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的结果数据梳理国际</a:t>
            </a:r>
            <a:r>
              <a:rPr lang="en-US" altLang="zh-CN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</a:t>
            </a:r>
            <a:r>
              <a:rPr lang="en-US" altLang="zh-CN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省内排名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3629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扩展型服务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学术成果分析报告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25410" y="945495"/>
            <a:ext cx="5399817" cy="767841"/>
            <a:chOff x="927421" y="1847369"/>
            <a:chExt cx="3696094" cy="767841"/>
          </a:xfrm>
        </p:grpSpPr>
        <p:sp>
          <p:nvSpPr>
            <p:cNvPr id="27" name="文本框 6"/>
            <p:cNvSpPr txBox="1"/>
            <p:nvPr/>
          </p:nvSpPr>
          <p:spPr>
            <a:xfrm>
              <a:off x="1142067" y="1882702"/>
              <a:ext cx="3352660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基于数据结果，书写文字型院系学术成果分析报告或形成可视化图表的分析报告</a:t>
              </a:r>
              <a:endParaRPr lang="en-US" altLang="zh-CN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927421" y="1847369"/>
              <a:ext cx="3696094" cy="741285"/>
            </a:xfrm>
            <a:prstGeom prst="roundRect">
              <a:avLst/>
            </a:prstGeom>
            <a:noFill/>
            <a:ln w="19050" cmpd="sng">
              <a:solidFill>
                <a:srgbClr val="002B41"/>
              </a:solidFill>
              <a:prstDash val="solid"/>
              <a:round/>
              <a:headEnd type="none"/>
              <a:tailEnd type="none" w="med" len="med"/>
            </a:ln>
            <a:effectLst>
              <a:outerShdw blurRad="635000" dist="254000" dir="2700000" algn="ctr" rotWithShape="0">
                <a:srgbClr val="808080">
                  <a:alpha val="2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6476" y="352064"/>
            <a:ext cx="4942367" cy="576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29" y="1853852"/>
            <a:ext cx="6080216" cy="480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3629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扩展型服务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学习研究支撑服务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6" name="椭圆 6"/>
          <p:cNvSpPr/>
          <p:nvPr/>
        </p:nvSpPr>
        <p:spPr>
          <a:xfrm flipH="1" flipV="1">
            <a:off x="6165595" y="3582383"/>
            <a:ext cx="1639889" cy="1888738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61"/>
          <p:cNvSpPr/>
          <p:nvPr/>
        </p:nvSpPr>
        <p:spPr>
          <a:xfrm flipH="1" flipV="1">
            <a:off x="4386515" y="3831007"/>
            <a:ext cx="1888738" cy="1640112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6"/>
          <p:cNvSpPr/>
          <p:nvPr/>
        </p:nvSpPr>
        <p:spPr>
          <a:xfrm>
            <a:off x="4386515" y="2063656"/>
            <a:ext cx="1639889" cy="1888738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61"/>
          <p:cNvSpPr/>
          <p:nvPr/>
        </p:nvSpPr>
        <p:spPr>
          <a:xfrm>
            <a:off x="5904673" y="2051594"/>
            <a:ext cx="1888738" cy="1640112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21"/>
          <p:cNvSpPr txBox="1"/>
          <p:nvPr/>
        </p:nvSpPr>
        <p:spPr>
          <a:xfrm>
            <a:off x="4698240" y="2597245"/>
            <a:ext cx="107202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endParaRPr kumimoji="0" lang="en-US" altLang="zh-CN" sz="28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素养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22"/>
          <p:cNvSpPr txBox="1"/>
          <p:nvPr/>
        </p:nvSpPr>
        <p:spPr>
          <a:xfrm>
            <a:off x="6376977" y="2572958"/>
            <a:ext cx="98784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嵌入服务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23"/>
          <p:cNvSpPr txBox="1"/>
          <p:nvPr/>
        </p:nvSpPr>
        <p:spPr>
          <a:xfrm>
            <a:off x="4752714" y="4160518"/>
            <a:ext cx="110480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个人</a:t>
            </a:r>
            <a:endParaRPr kumimoji="0" lang="en-US" altLang="zh-CN" sz="280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124"/>
          <p:cNvSpPr txBox="1"/>
          <p:nvPr/>
        </p:nvSpPr>
        <p:spPr>
          <a:xfrm>
            <a:off x="6475711" y="4075360"/>
            <a:ext cx="102114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论文支撑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76"/>
          <p:cNvSpPr txBox="1"/>
          <p:nvPr/>
        </p:nvSpPr>
        <p:spPr>
          <a:xfrm>
            <a:off x="7942998" y="429082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投稿指南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14"/>
          <p:cNvSpPr txBox="1"/>
          <p:nvPr/>
        </p:nvSpPr>
        <p:spPr>
          <a:xfrm>
            <a:off x="7942998" y="4690937"/>
            <a:ext cx="3631051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提供多种数据库期刊列表，为个人用户的学术产出提供多指标的分析和指引。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7942998" y="183852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课题跟踪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16"/>
          <p:cNvSpPr txBox="1"/>
          <p:nvPr/>
        </p:nvSpPr>
        <p:spPr>
          <a:xfrm>
            <a:off x="7942998" y="2238637"/>
            <a:ext cx="4081988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结合线下的院系课题申报和实施过程，建立线上的入驻式课题服务，实时为课题小组提供支援。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76"/>
          <p:cNvSpPr txBox="1"/>
          <p:nvPr/>
        </p:nvSpPr>
        <p:spPr>
          <a:xfrm>
            <a:off x="1954060" y="4290827"/>
            <a:ext cx="222112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研究影响力测评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18"/>
          <p:cNvSpPr txBox="1"/>
          <p:nvPr/>
        </p:nvSpPr>
        <p:spPr>
          <a:xfrm>
            <a:off x="0" y="4690937"/>
            <a:ext cx="4175182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指数、</a:t>
            </a:r>
            <a:r>
              <a:rPr lang="en-US" altLang="zh-CN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指数、</a:t>
            </a:r>
            <a:r>
              <a:rPr lang="en-US" altLang="zh-CN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i10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指数、影响因子、</a:t>
            </a:r>
            <a:r>
              <a:rPr lang="en-US" altLang="zh-CN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年影响因子等各种指标入手，分析个人用户的研究影响力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76"/>
          <p:cNvSpPr txBox="1"/>
          <p:nvPr/>
        </p:nvSpPr>
        <p:spPr>
          <a:xfrm>
            <a:off x="2441511" y="183852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技巧工具汇集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20"/>
          <p:cNvSpPr txBox="1"/>
          <p:nvPr/>
        </p:nvSpPr>
        <p:spPr>
          <a:xfrm>
            <a:off x="551146" y="2238637"/>
            <a:ext cx="3624036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收集开题文献调研、如何查询核心期刊、信息检索技巧、参考文献管理软件使用等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扩展型服务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投稿指南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2" name="文本框 6"/>
          <p:cNvSpPr txBox="1"/>
          <p:nvPr/>
        </p:nvSpPr>
        <p:spPr>
          <a:xfrm>
            <a:off x="1307610" y="843043"/>
            <a:ext cx="3301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5000"/>
              </a:lnSpc>
            </a:pPr>
            <a:r>
              <a:rPr lang="zh-CN" altLang="en-US" sz="1600" b="1" dirty="0" smtClean="0">
                <a:solidFill>
                  <a:srgbClr val="002B41"/>
                </a:solidFill>
                <a:latin typeface="微软雅黑" pitchFamily="34" charset="-122"/>
                <a:ea typeface="微软雅黑" pitchFamily="34" charset="-122"/>
              </a:rPr>
              <a:t>选择投稿期刊的浅层关系链条</a:t>
            </a:r>
            <a:endParaRPr lang="en-US" altLang="zh-CN" sz="1600" b="1" dirty="0" smtClean="0">
              <a:solidFill>
                <a:srgbClr val="002B4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291428" y="748519"/>
            <a:ext cx="781845" cy="623346"/>
          </a:xfrm>
          <a:prstGeom prst="roundRect">
            <a:avLst>
              <a:gd name="adj" fmla="val 14658"/>
            </a:avLst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1088492" y="757605"/>
            <a:ext cx="3871815" cy="645310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3" name="Picture 5" descr="D:\桌面\浅层关系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79" y="1739878"/>
            <a:ext cx="5545869" cy="3671365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110" y="468944"/>
            <a:ext cx="50577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4774" y="2005469"/>
            <a:ext cx="51625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1792" y="4146506"/>
            <a:ext cx="59150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扩展型服务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投稿指南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83493" y="811150"/>
            <a:ext cx="4668879" cy="654396"/>
            <a:chOff x="491844" y="898832"/>
            <a:chExt cx="4668879" cy="654396"/>
          </a:xfrm>
        </p:grpSpPr>
        <p:sp>
          <p:nvSpPr>
            <p:cNvPr id="48" name="文本框 6"/>
            <p:cNvSpPr txBox="1"/>
            <p:nvPr/>
          </p:nvSpPr>
          <p:spPr>
            <a:xfrm>
              <a:off x="1520553" y="1043458"/>
              <a:ext cx="3301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b="1" dirty="0" smtClean="0">
                  <a:solidFill>
                    <a:srgbClr val="002B41"/>
                  </a:solidFill>
                  <a:latin typeface="微软雅黑" pitchFamily="34" charset="-122"/>
                  <a:ea typeface="微软雅黑" pitchFamily="34" charset="-122"/>
                </a:rPr>
                <a:t>选择投稿期刊的深层关系链条</a:t>
              </a:r>
              <a:endParaRPr lang="en-US" altLang="zh-CN" sz="1600" b="1" dirty="0" smtClean="0">
                <a:solidFill>
                  <a:srgbClr val="002B4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491844" y="898832"/>
              <a:ext cx="781845" cy="623346"/>
            </a:xfrm>
            <a:prstGeom prst="roundRect">
              <a:avLst>
                <a:gd name="adj" fmla="val 14658"/>
              </a:avLst>
            </a:prstGeom>
            <a:solidFill>
              <a:srgbClr val="002B41"/>
            </a:solidFill>
            <a:ln w="28575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400" dirty="0" smtClean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1288908" y="907918"/>
              <a:ext cx="3871815" cy="645310"/>
            </a:xfrm>
            <a:prstGeom prst="roundRect">
              <a:avLst/>
            </a:prstGeom>
            <a:noFill/>
            <a:ln w="19050" cmpd="sng">
              <a:solidFill>
                <a:srgbClr val="002B41"/>
              </a:solidFill>
              <a:prstDash val="solid"/>
              <a:round/>
              <a:headEnd type="none"/>
              <a:tailEnd type="none" w="med" len="med"/>
            </a:ln>
            <a:effectLst>
              <a:outerShdw blurRad="635000" dist="254000" dir="2700000" algn="ctr" rotWithShape="0">
                <a:srgbClr val="808080">
                  <a:alpha val="2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77" name="Picture 5" descr="D:\桌面\深层关系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073" y="2065557"/>
            <a:ext cx="5914244" cy="3470948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8158" y="3511138"/>
            <a:ext cx="5203781" cy="313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2869" y="50104"/>
            <a:ext cx="3755114" cy="332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1612" y="62629"/>
            <a:ext cx="4010388" cy="329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6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个人总结</a:t>
            </a:r>
            <a:endParaRPr lang="zh-CN" altLang="en-US" sz="32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个人总结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资源型服务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29669" y="899392"/>
            <a:ext cx="3882998" cy="1216882"/>
            <a:chOff x="567871" y="899392"/>
            <a:chExt cx="3882998" cy="1216882"/>
          </a:xfrm>
        </p:grpSpPr>
        <p:sp>
          <p:nvSpPr>
            <p:cNvPr id="5" name="圆角矩形 4"/>
            <p:cNvSpPr/>
            <p:nvPr/>
          </p:nvSpPr>
          <p:spPr>
            <a:xfrm>
              <a:off x="991747" y="899392"/>
              <a:ext cx="3459122" cy="1216882"/>
            </a:xfrm>
            <a:prstGeom prst="roundRect">
              <a:avLst/>
            </a:prstGeom>
            <a:noFill/>
            <a:ln w="19050" cmpd="sng">
              <a:solidFill>
                <a:srgbClr val="002B41"/>
              </a:solidFill>
              <a:prstDash val="solid"/>
              <a:round/>
              <a:headEnd type="none"/>
              <a:tailEnd type="none" w="med" len="med"/>
            </a:ln>
            <a:effectLst>
              <a:outerShdw blurRad="635000" dist="254000" dir="2700000" algn="ctr" rotWithShape="0">
                <a:srgbClr val="808080">
                  <a:alpha val="2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567871" y="1081372"/>
              <a:ext cx="876002" cy="876002"/>
            </a:xfrm>
            <a:prstGeom prst="roundRect">
              <a:avLst/>
            </a:prstGeom>
            <a:solidFill>
              <a:srgbClr val="002B41"/>
            </a:solidFill>
            <a:ln w="28575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8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549181" y="1220000"/>
              <a:ext cx="2798108" cy="52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院系学术成果梳理</a:t>
              </a:r>
              <a:endParaRPr lang="en-US" altLang="zh-CN" sz="2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 flipH="1">
            <a:off x="62630" y="2500275"/>
            <a:ext cx="4728907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适合高校</a:t>
            </a:r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：普通及重点高校</a:t>
            </a:r>
            <a:endParaRPr lang="en-US" altLang="zh-CN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学科建设</a:t>
            </a:r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：以机构库的前提梳理单个院系的学术成果，明确本学院的自身学术能力</a:t>
            </a:r>
            <a:endParaRPr lang="en-US" altLang="zh-CN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5679" y="839244"/>
            <a:ext cx="7490958" cy="5423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个人总结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资源型服务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grpSp>
        <p:nvGrpSpPr>
          <p:cNvPr id="3" name="组合 16"/>
          <p:cNvGrpSpPr/>
          <p:nvPr/>
        </p:nvGrpSpPr>
        <p:grpSpPr>
          <a:xfrm>
            <a:off x="229669" y="899392"/>
            <a:ext cx="3882998" cy="1216882"/>
            <a:chOff x="567871" y="899392"/>
            <a:chExt cx="3882998" cy="1216882"/>
          </a:xfrm>
        </p:grpSpPr>
        <p:sp>
          <p:nvSpPr>
            <p:cNvPr id="5" name="圆角矩形 4"/>
            <p:cNvSpPr/>
            <p:nvPr/>
          </p:nvSpPr>
          <p:spPr>
            <a:xfrm>
              <a:off x="991747" y="899392"/>
              <a:ext cx="3459122" cy="1216882"/>
            </a:xfrm>
            <a:prstGeom prst="roundRect">
              <a:avLst/>
            </a:prstGeom>
            <a:noFill/>
            <a:ln w="19050" cmpd="sng">
              <a:solidFill>
                <a:srgbClr val="002B41"/>
              </a:solidFill>
              <a:prstDash val="solid"/>
              <a:round/>
              <a:headEnd type="none"/>
              <a:tailEnd type="none" w="med" len="med"/>
            </a:ln>
            <a:effectLst>
              <a:outerShdw blurRad="635000" dist="254000" dir="2700000" algn="ctr" rotWithShape="0">
                <a:srgbClr val="808080">
                  <a:alpha val="2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567871" y="1081372"/>
              <a:ext cx="876002" cy="876002"/>
            </a:xfrm>
            <a:prstGeom prst="roundRect">
              <a:avLst/>
            </a:prstGeom>
            <a:solidFill>
              <a:srgbClr val="002B41"/>
            </a:solidFill>
            <a:ln w="28575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800" dirty="0" smtClean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549181" y="1220000"/>
              <a:ext cx="2798108" cy="52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学科资源集成</a:t>
              </a:r>
              <a:endParaRPr lang="en-US" altLang="zh-CN" sz="2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 flipH="1">
            <a:off x="62630" y="2500275"/>
            <a:ext cx="472890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适合高校</a:t>
            </a:r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：所有高校</a:t>
            </a:r>
            <a:endParaRPr lang="en-US" altLang="zh-CN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学科建设</a:t>
            </a:r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：完整梳理本学科的多类型资源，实现最基础的资源学科积累，可服务于多种应用场景</a:t>
            </a:r>
            <a:endParaRPr lang="en-US" altLang="zh-CN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1703" y="964503"/>
            <a:ext cx="7091780" cy="506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个人总结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资源型服务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grpSp>
        <p:nvGrpSpPr>
          <p:cNvPr id="3" name="组合 16"/>
          <p:cNvGrpSpPr/>
          <p:nvPr/>
        </p:nvGrpSpPr>
        <p:grpSpPr>
          <a:xfrm>
            <a:off x="229669" y="899392"/>
            <a:ext cx="3882998" cy="1216882"/>
            <a:chOff x="567871" y="899392"/>
            <a:chExt cx="3882998" cy="1216882"/>
          </a:xfrm>
        </p:grpSpPr>
        <p:sp>
          <p:nvSpPr>
            <p:cNvPr id="5" name="圆角矩形 4"/>
            <p:cNvSpPr/>
            <p:nvPr/>
          </p:nvSpPr>
          <p:spPr>
            <a:xfrm>
              <a:off x="991747" y="899392"/>
              <a:ext cx="3459122" cy="1216882"/>
            </a:xfrm>
            <a:prstGeom prst="roundRect">
              <a:avLst/>
            </a:prstGeom>
            <a:noFill/>
            <a:ln w="19050" cmpd="sng">
              <a:solidFill>
                <a:srgbClr val="002B41"/>
              </a:solidFill>
              <a:prstDash val="solid"/>
              <a:round/>
              <a:headEnd type="none"/>
              <a:tailEnd type="none" w="med" len="med"/>
            </a:ln>
            <a:effectLst>
              <a:outerShdw blurRad="635000" dist="254000" dir="2700000" algn="ctr" rotWithShape="0">
                <a:srgbClr val="808080">
                  <a:alpha val="2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567871" y="1081372"/>
              <a:ext cx="876002" cy="876002"/>
            </a:xfrm>
            <a:prstGeom prst="roundRect">
              <a:avLst/>
            </a:prstGeom>
            <a:solidFill>
              <a:srgbClr val="002B41"/>
            </a:solidFill>
            <a:ln w="28575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800" dirty="0" smtClean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549181" y="1220000"/>
              <a:ext cx="2798108" cy="52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研究热点追踪</a:t>
              </a:r>
              <a:endParaRPr lang="en-US" altLang="zh-CN" sz="2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 flipH="1">
            <a:off x="62630" y="2500275"/>
            <a:ext cx="472890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适合高校</a:t>
            </a:r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：所有高校</a:t>
            </a:r>
            <a:endParaRPr lang="en-US" altLang="zh-CN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学科建设</a:t>
            </a:r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：学科前沿情报动态梳理可提高科研人员的嗅觉灵敏性，有助于院系的科研定题、申报等</a:t>
            </a:r>
            <a:endParaRPr lang="en-US" altLang="zh-CN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9324" y="400834"/>
            <a:ext cx="6899671" cy="608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个人总结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扩展型服务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grpSp>
        <p:nvGrpSpPr>
          <p:cNvPr id="3" name="组合 16"/>
          <p:cNvGrpSpPr/>
          <p:nvPr/>
        </p:nvGrpSpPr>
        <p:grpSpPr>
          <a:xfrm>
            <a:off x="7455179" y="799184"/>
            <a:ext cx="4072148" cy="1216882"/>
            <a:chOff x="991747" y="899392"/>
            <a:chExt cx="4072148" cy="1216882"/>
          </a:xfrm>
        </p:grpSpPr>
        <p:sp>
          <p:nvSpPr>
            <p:cNvPr id="5" name="圆角矩形 4"/>
            <p:cNvSpPr/>
            <p:nvPr/>
          </p:nvSpPr>
          <p:spPr>
            <a:xfrm>
              <a:off x="991747" y="899392"/>
              <a:ext cx="3459122" cy="1216882"/>
            </a:xfrm>
            <a:prstGeom prst="roundRect">
              <a:avLst/>
            </a:prstGeom>
            <a:noFill/>
            <a:ln w="19050" cmpd="sng">
              <a:solidFill>
                <a:srgbClr val="002B41"/>
              </a:solidFill>
              <a:prstDash val="solid"/>
              <a:round/>
              <a:headEnd type="none"/>
              <a:tailEnd type="none" w="med" len="med"/>
            </a:ln>
            <a:effectLst>
              <a:outerShdw blurRad="635000" dist="254000" dir="2700000" algn="ctr" rotWithShape="0">
                <a:srgbClr val="808080">
                  <a:alpha val="2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4187893" y="1068846"/>
              <a:ext cx="876002" cy="876002"/>
            </a:xfrm>
            <a:prstGeom prst="roundRect">
              <a:avLst/>
            </a:prstGeom>
            <a:solidFill>
              <a:srgbClr val="002B41"/>
            </a:solidFill>
            <a:ln w="28575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800" dirty="0" smtClean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23713" y="1207473"/>
              <a:ext cx="2798108" cy="52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学科竞争力评估</a:t>
              </a:r>
              <a:endParaRPr lang="en-US" altLang="zh-CN" sz="2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 flipH="1">
            <a:off x="7463093" y="2400067"/>
            <a:ext cx="4728907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适合高校</a:t>
            </a:r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：重点高校</a:t>
            </a:r>
            <a:endParaRPr lang="en-US" altLang="zh-CN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学科建设</a:t>
            </a:r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：学科竞争力评估是契合“一流学科”的数据化分析，能反应出自身学科在争创一流过程中的人才培养、学科素养、科学研究和社会服务等方面的数字化体现</a:t>
            </a:r>
            <a:endParaRPr lang="en-US" altLang="zh-CN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图表 11"/>
          <p:cNvGraphicFramePr/>
          <p:nvPr/>
        </p:nvGraphicFramePr>
        <p:xfrm>
          <a:off x="425886" y="0"/>
          <a:ext cx="6801632" cy="347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图表 12"/>
          <p:cNvGraphicFramePr/>
          <p:nvPr/>
        </p:nvGraphicFramePr>
        <p:xfrm>
          <a:off x="318166" y="3419605"/>
          <a:ext cx="6938580" cy="3199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977745" y="1992830"/>
            <a:ext cx="223651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4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3886200" y="3333989"/>
            <a:ext cx="398275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“双一流”政策见解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个人总结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扩展型服务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grpSp>
        <p:nvGrpSpPr>
          <p:cNvPr id="3" name="组合 16"/>
          <p:cNvGrpSpPr/>
          <p:nvPr/>
        </p:nvGrpSpPr>
        <p:grpSpPr>
          <a:xfrm>
            <a:off x="7455179" y="799184"/>
            <a:ext cx="4072148" cy="1216882"/>
            <a:chOff x="991747" y="899392"/>
            <a:chExt cx="4072148" cy="1216882"/>
          </a:xfrm>
        </p:grpSpPr>
        <p:sp>
          <p:nvSpPr>
            <p:cNvPr id="5" name="圆角矩形 4"/>
            <p:cNvSpPr/>
            <p:nvPr/>
          </p:nvSpPr>
          <p:spPr>
            <a:xfrm>
              <a:off x="991747" y="899392"/>
              <a:ext cx="3459122" cy="1216882"/>
            </a:xfrm>
            <a:prstGeom prst="roundRect">
              <a:avLst/>
            </a:prstGeom>
            <a:noFill/>
            <a:ln w="19050" cmpd="sng">
              <a:solidFill>
                <a:srgbClr val="002B41"/>
              </a:solidFill>
              <a:prstDash val="solid"/>
              <a:round/>
              <a:headEnd type="none"/>
              <a:tailEnd type="none" w="med" len="med"/>
            </a:ln>
            <a:effectLst>
              <a:outerShdw blurRad="635000" dist="254000" dir="2700000" algn="ctr" rotWithShape="0">
                <a:srgbClr val="808080">
                  <a:alpha val="2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4187893" y="1068846"/>
              <a:ext cx="876002" cy="876002"/>
            </a:xfrm>
            <a:prstGeom prst="roundRect">
              <a:avLst/>
            </a:prstGeom>
            <a:solidFill>
              <a:srgbClr val="002B41"/>
            </a:solidFill>
            <a:ln w="28575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800" dirty="0" smtClean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8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23713" y="1207473"/>
              <a:ext cx="2798108" cy="52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学术成果分析报告</a:t>
              </a:r>
              <a:endParaRPr lang="en-US" altLang="zh-CN" sz="2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 flipH="1">
            <a:off x="7463093" y="2400067"/>
            <a:ext cx="4728907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适合高校</a:t>
            </a:r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：普通及重点高校</a:t>
            </a:r>
            <a:endParaRPr lang="en-US" altLang="zh-CN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学科建设</a:t>
            </a:r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：相较于学科竞争力评估，学术成果分析报告具象到科研成果等指标，是贴合一流学科建设目标中，最直观和相对科学的结论性报告</a:t>
            </a:r>
            <a:endParaRPr lang="en-US" altLang="zh-CN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278" y="876821"/>
            <a:ext cx="5499920" cy="56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个人总结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扩展型服务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grpSp>
        <p:nvGrpSpPr>
          <p:cNvPr id="3" name="组合 16"/>
          <p:cNvGrpSpPr/>
          <p:nvPr/>
        </p:nvGrpSpPr>
        <p:grpSpPr>
          <a:xfrm>
            <a:off x="7455179" y="799184"/>
            <a:ext cx="4072148" cy="1216882"/>
            <a:chOff x="991747" y="899392"/>
            <a:chExt cx="4072148" cy="1216882"/>
          </a:xfrm>
        </p:grpSpPr>
        <p:sp>
          <p:nvSpPr>
            <p:cNvPr id="5" name="圆角矩形 4"/>
            <p:cNvSpPr/>
            <p:nvPr/>
          </p:nvSpPr>
          <p:spPr>
            <a:xfrm>
              <a:off x="991747" y="899392"/>
              <a:ext cx="3459122" cy="1216882"/>
            </a:xfrm>
            <a:prstGeom prst="roundRect">
              <a:avLst/>
            </a:prstGeom>
            <a:noFill/>
            <a:ln w="19050" cmpd="sng">
              <a:solidFill>
                <a:srgbClr val="002B41"/>
              </a:solidFill>
              <a:prstDash val="solid"/>
              <a:round/>
              <a:headEnd type="none"/>
              <a:tailEnd type="none" w="med" len="med"/>
            </a:ln>
            <a:effectLst>
              <a:outerShdw blurRad="635000" dist="254000" dir="2700000" algn="ctr" rotWithShape="0">
                <a:srgbClr val="808080">
                  <a:alpha val="20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ker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4187893" y="1068846"/>
              <a:ext cx="876002" cy="876002"/>
            </a:xfrm>
            <a:prstGeom prst="roundRect">
              <a:avLst/>
            </a:prstGeom>
            <a:solidFill>
              <a:srgbClr val="002B41"/>
            </a:solidFill>
            <a:ln w="28575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800" dirty="0" smtClean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28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23713" y="1207473"/>
              <a:ext cx="2798108" cy="52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学习研究支撑服务</a:t>
              </a:r>
              <a:endParaRPr lang="en-US" altLang="zh-CN" sz="2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 flipH="1">
            <a:off x="7463093" y="2400067"/>
            <a:ext cx="472890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适合高校</a:t>
            </a:r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：所有高校</a:t>
            </a:r>
            <a:endParaRPr lang="en-US" altLang="zh-CN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学科建设</a:t>
            </a:r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：从信息素养、研究影响力、入驻式支援及投稿指南分析等模式，主要应用与图书馆针对科研者、学习者的个人价值服务</a:t>
            </a:r>
            <a:endParaRPr lang="en-US" altLang="zh-CN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266" y="676406"/>
            <a:ext cx="5906824" cy="578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3459637" y="0"/>
            <a:ext cx="7651028" cy="6860440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PA_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045145" y="-179684"/>
            <a:ext cx="4011737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PA_Line 1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17715" y="-37707"/>
            <a:ext cx="10674284" cy="4949588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PA_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9747262" y="-179684"/>
            <a:ext cx="1891058" cy="703355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PA_椭圆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05344" y="171067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PA_椭圆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435706" y="4050757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PA_任意多边形 5"/>
          <p:cNvSpPr/>
          <p:nvPr>
            <p:custDataLst>
              <p:tags r:id="rId7"/>
            </p:custDataLst>
          </p:nvPr>
        </p:nvSpPr>
        <p:spPr bwMode="auto">
          <a:xfrm>
            <a:off x="9257122" y="0"/>
            <a:ext cx="2926691" cy="491188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</a:endParaRPr>
          </a:p>
        </p:txBody>
      </p:sp>
      <p:sp>
        <p:nvSpPr>
          <p:cNvPr id="15" name="PA_椭圆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7630" y="286074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40874" y="2997736"/>
            <a:ext cx="5500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zh-CN" altLang="en-US" sz="72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26107" y="2260191"/>
            <a:ext cx="9539785" cy="2781884"/>
          </a:xfrm>
          <a:prstGeom prst="rect">
            <a:avLst/>
          </a:prstGeom>
          <a:noFill/>
          <a:ln w="28575">
            <a:solidFill>
              <a:srgbClr val="002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1698622" y="256260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双一流大学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1698622" y="2962718"/>
            <a:ext cx="7891692" cy="13469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21</a:t>
            </a:r>
            <a:r>
              <a:rPr lang="zh-CN" altLang="en-US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日，教育部、财政部、国家发展改革委联合发布</a:t>
            </a:r>
            <a:r>
              <a:rPr lang="en-US" altLang="zh-CN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关于公布世界一流大学和一流学科建设高校及建设学科名单的通知</a:t>
            </a:r>
            <a:r>
              <a:rPr lang="en-US" altLang="zh-CN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，世界一流大学和一流学科建设高校及建设学科名单正式确认公布，首批双一流大学建设高校共计</a:t>
            </a:r>
            <a:r>
              <a:rPr lang="en-US" altLang="zh-CN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137</a:t>
            </a:r>
            <a:r>
              <a:rPr lang="zh-CN" altLang="en-US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所，其中世界一流大学建设高校</a:t>
            </a:r>
            <a:r>
              <a:rPr lang="en-US" altLang="zh-CN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42</a:t>
            </a:r>
            <a:r>
              <a:rPr lang="zh-CN" altLang="en-US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所（</a:t>
            </a:r>
            <a:r>
              <a:rPr lang="en-US" altLang="zh-CN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类</a:t>
            </a:r>
            <a:r>
              <a:rPr lang="en-US" altLang="zh-CN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36</a:t>
            </a:r>
            <a:r>
              <a:rPr lang="zh-CN" altLang="en-US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所，</a:t>
            </a:r>
            <a:r>
              <a:rPr lang="en-US" altLang="zh-CN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类</a:t>
            </a:r>
            <a:r>
              <a:rPr lang="en-US" altLang="zh-CN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所），世界一流学科建设高校</a:t>
            </a:r>
            <a:r>
              <a:rPr lang="en-US" altLang="zh-CN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95</a:t>
            </a:r>
            <a:r>
              <a:rPr lang="zh-CN" altLang="en-US" sz="14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rPr>
              <a:t>所。</a:t>
            </a:r>
            <a:endParaRPr lang="zh-CN" altLang="en-US" sz="1400" b="1" dirty="0">
              <a:solidFill>
                <a:srgbClr val="1B2F4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443585" y="173615"/>
            <a:ext cx="4309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一流学科政策见解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双一流大学公布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58419" y="3173927"/>
            <a:ext cx="4041656" cy="2694437"/>
            <a:chOff x="230126" y="2180286"/>
            <a:chExt cx="4399970" cy="2933313"/>
          </a:xfrm>
        </p:grpSpPr>
        <p:graphicFrame>
          <p:nvGraphicFramePr>
            <p:cNvPr id="6" name="图表 5"/>
            <p:cNvGraphicFramePr/>
            <p:nvPr>
              <p:extLst>
                <p:ext uri="{D42A27DB-BD31-4B8C-83A1-F6EECF244321}">
                  <p14:modId xmlns="" xmlns:p14="http://schemas.microsoft.com/office/powerpoint/2010/main" val="1075541688"/>
                </p:ext>
              </p:extLst>
            </p:nvPr>
          </p:nvGraphicFramePr>
          <p:xfrm>
            <a:off x="230126" y="2180286"/>
            <a:ext cx="4399970" cy="2933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3"/>
            <p:cNvSpPr txBox="1"/>
            <p:nvPr/>
          </p:nvSpPr>
          <p:spPr>
            <a:xfrm>
              <a:off x="2027648" y="3171446"/>
              <a:ext cx="1014262" cy="703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64</a:t>
              </a:r>
              <a:r>
                <a:rPr lang="en-US" altLang="zh-CN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36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77978" y="3173927"/>
            <a:ext cx="4041656" cy="2694437"/>
            <a:chOff x="230126" y="2180286"/>
            <a:chExt cx="4399970" cy="2933313"/>
          </a:xfrm>
        </p:grpSpPr>
        <p:graphicFrame>
          <p:nvGraphicFramePr>
            <p:cNvPr id="9" name="图表 8"/>
            <p:cNvGraphicFramePr/>
            <p:nvPr>
              <p:extLst>
                <p:ext uri="{D42A27DB-BD31-4B8C-83A1-F6EECF244321}">
                  <p14:modId xmlns="" xmlns:p14="http://schemas.microsoft.com/office/powerpoint/2010/main" val="4065947450"/>
                </p:ext>
              </p:extLst>
            </p:nvPr>
          </p:nvGraphicFramePr>
          <p:xfrm>
            <a:off x="230126" y="2180286"/>
            <a:ext cx="4399970" cy="2933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3"/>
            <p:cNvSpPr txBox="1"/>
            <p:nvPr/>
          </p:nvSpPr>
          <p:spPr>
            <a:xfrm>
              <a:off x="2080841" y="3171446"/>
              <a:ext cx="1014262" cy="703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36</a:t>
              </a:r>
              <a:r>
                <a:rPr lang="en-US" altLang="zh-CN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36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1628358" y="1565595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主要指标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28358" y="1934927"/>
            <a:ext cx="2932068" cy="13415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</a:t>
            </a:r>
            <a:r>
              <a:rPr lang="en-US" altLang="zh-CN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985</a:t>
            </a: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211</a:t>
            </a: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的政策延续性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特殊地域高校的政策性照顾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人才培养质量</a:t>
            </a:r>
            <a:r>
              <a:rPr lang="en-US" altLang="zh-CN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···</a:t>
            </a:r>
          </a:p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教育建设程度</a:t>
            </a:r>
            <a:r>
              <a:rPr lang="en-US" altLang="zh-CN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···</a:t>
            </a:r>
          </a:p>
        </p:txBody>
      </p:sp>
      <p:sp>
        <p:nvSpPr>
          <p:cNvPr id="13" name="TextBox 76"/>
          <p:cNvSpPr txBox="1"/>
          <p:nvPr/>
        </p:nvSpPr>
        <p:spPr>
          <a:xfrm>
            <a:off x="7308460" y="1565595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辅助指标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08460" y="1934927"/>
            <a:ext cx="2932068" cy="13415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</a:t>
            </a: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高校排名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 News</a:t>
            </a: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高校排名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QS</a:t>
            </a: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高校排名</a:t>
            </a:r>
            <a:endParaRPr lang="en-US" altLang="zh-CN" sz="16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ARWU</a:t>
            </a:r>
            <a:r>
              <a:rPr lang="zh-CN" altLang="en-US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高校排名</a:t>
            </a:r>
            <a:r>
              <a:rPr lang="en-US" altLang="zh-CN" sz="16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···</a:t>
            </a:r>
          </a:p>
        </p:txBody>
      </p:sp>
      <p:sp>
        <p:nvSpPr>
          <p:cNvPr id="15" name="TextBox 76"/>
          <p:cNvSpPr txBox="1"/>
          <p:nvPr/>
        </p:nvSpPr>
        <p:spPr>
          <a:xfrm>
            <a:off x="443585" y="173615"/>
            <a:ext cx="4822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一流学科政策见解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双一流大学评估分析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443585" y="173615"/>
            <a:ext cx="4052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一流学科政策见解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排名指标权重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891" y="613005"/>
            <a:ext cx="3619159" cy="307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3862" y="609599"/>
            <a:ext cx="3857762" cy="309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8236" y="580583"/>
            <a:ext cx="3602500" cy="30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610" y="3800475"/>
            <a:ext cx="1131411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54471" y="260701"/>
            <a:ext cx="3311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一流学科政策见解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905813" y="2242457"/>
            <a:ext cx="4164835" cy="3895539"/>
            <a:chOff x="3836335" y="2394857"/>
            <a:chExt cx="4397599" cy="4113253"/>
          </a:xfrm>
        </p:grpSpPr>
        <p:sp>
          <p:nvSpPr>
            <p:cNvPr id="5" name="Freeform 5"/>
            <p:cNvSpPr/>
            <p:nvPr/>
          </p:nvSpPr>
          <p:spPr bwMode="auto">
            <a:xfrm>
              <a:off x="3836335" y="3898154"/>
              <a:ext cx="3542466" cy="2609956"/>
            </a:xfrm>
            <a:custGeom>
              <a:avLst/>
              <a:gdLst>
                <a:gd name="T0" fmla="*/ 134 w 608"/>
                <a:gd name="T1" fmla="*/ 0 h 480"/>
                <a:gd name="T2" fmla="*/ 136 w 608"/>
                <a:gd name="T3" fmla="*/ 2 h 480"/>
                <a:gd name="T4" fmla="*/ 118 w 608"/>
                <a:gd name="T5" fmla="*/ 78 h 480"/>
                <a:gd name="T6" fmla="*/ 91 w 608"/>
                <a:gd name="T7" fmla="*/ 291 h 480"/>
                <a:gd name="T8" fmla="*/ 317 w 608"/>
                <a:gd name="T9" fmla="*/ 355 h 480"/>
                <a:gd name="T10" fmla="*/ 482 w 608"/>
                <a:gd name="T11" fmla="*/ 187 h 480"/>
                <a:gd name="T12" fmla="*/ 512 w 608"/>
                <a:gd name="T13" fmla="*/ 128 h 480"/>
                <a:gd name="T14" fmla="*/ 473 w 608"/>
                <a:gd name="T15" fmla="*/ 115 h 480"/>
                <a:gd name="T16" fmla="*/ 576 w 608"/>
                <a:gd name="T17" fmla="*/ 20 h 480"/>
                <a:gd name="T18" fmla="*/ 608 w 608"/>
                <a:gd name="T19" fmla="*/ 154 h 480"/>
                <a:gd name="T20" fmla="*/ 603 w 608"/>
                <a:gd name="T21" fmla="*/ 155 h 480"/>
                <a:gd name="T22" fmla="*/ 546 w 608"/>
                <a:gd name="T23" fmla="*/ 183 h 480"/>
                <a:gd name="T24" fmla="*/ 355 w 608"/>
                <a:gd name="T25" fmla="*/ 397 h 480"/>
                <a:gd name="T26" fmla="*/ 7 w 608"/>
                <a:gd name="T27" fmla="*/ 211 h 480"/>
                <a:gd name="T28" fmla="*/ 134 w 608"/>
                <a:gd name="T29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8" h="480">
                  <a:moveTo>
                    <a:pt x="134" y="0"/>
                  </a:moveTo>
                  <a:cubicBezTo>
                    <a:pt x="135" y="1"/>
                    <a:pt x="136" y="2"/>
                    <a:pt x="136" y="2"/>
                  </a:cubicBezTo>
                  <a:cubicBezTo>
                    <a:pt x="148" y="32"/>
                    <a:pt x="147" y="53"/>
                    <a:pt x="118" y="78"/>
                  </a:cubicBezTo>
                  <a:cubicBezTo>
                    <a:pt x="53" y="133"/>
                    <a:pt x="45" y="224"/>
                    <a:pt x="91" y="291"/>
                  </a:cubicBezTo>
                  <a:cubicBezTo>
                    <a:pt x="144" y="367"/>
                    <a:pt x="237" y="394"/>
                    <a:pt x="317" y="355"/>
                  </a:cubicBezTo>
                  <a:cubicBezTo>
                    <a:pt x="392" y="319"/>
                    <a:pt x="443" y="258"/>
                    <a:pt x="482" y="187"/>
                  </a:cubicBezTo>
                  <a:cubicBezTo>
                    <a:pt x="492" y="168"/>
                    <a:pt x="501" y="149"/>
                    <a:pt x="512" y="128"/>
                  </a:cubicBezTo>
                  <a:cubicBezTo>
                    <a:pt x="498" y="123"/>
                    <a:pt x="487" y="120"/>
                    <a:pt x="473" y="115"/>
                  </a:cubicBezTo>
                  <a:cubicBezTo>
                    <a:pt x="507" y="83"/>
                    <a:pt x="540" y="53"/>
                    <a:pt x="576" y="20"/>
                  </a:cubicBezTo>
                  <a:cubicBezTo>
                    <a:pt x="587" y="68"/>
                    <a:pt x="598" y="111"/>
                    <a:pt x="608" y="154"/>
                  </a:cubicBezTo>
                  <a:cubicBezTo>
                    <a:pt x="604" y="155"/>
                    <a:pt x="603" y="156"/>
                    <a:pt x="603" y="155"/>
                  </a:cubicBezTo>
                  <a:cubicBezTo>
                    <a:pt x="563" y="146"/>
                    <a:pt x="564" y="146"/>
                    <a:pt x="546" y="183"/>
                  </a:cubicBezTo>
                  <a:cubicBezTo>
                    <a:pt x="503" y="273"/>
                    <a:pt x="443" y="348"/>
                    <a:pt x="355" y="397"/>
                  </a:cubicBezTo>
                  <a:cubicBezTo>
                    <a:pt x="206" y="480"/>
                    <a:pt x="20" y="381"/>
                    <a:pt x="7" y="211"/>
                  </a:cubicBezTo>
                  <a:cubicBezTo>
                    <a:pt x="0" y="130"/>
                    <a:pt x="63" y="26"/>
                    <a:pt x="134" y="0"/>
                  </a:cubicBezTo>
                  <a:close/>
                </a:path>
              </a:pathLst>
            </a:custGeom>
            <a:solidFill>
              <a:srgbClr val="002B41"/>
            </a:solidFill>
            <a:ln w="28575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en-US"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815008" y="3407136"/>
              <a:ext cx="3418926" cy="2906998"/>
            </a:xfrm>
            <a:custGeom>
              <a:avLst/>
              <a:gdLst>
                <a:gd name="T0" fmla="*/ 0 w 587"/>
                <a:gd name="T1" fmla="*/ 91 h 535"/>
                <a:gd name="T2" fmla="*/ 98 w 587"/>
                <a:gd name="T3" fmla="*/ 0 h 535"/>
                <a:gd name="T4" fmla="*/ 104 w 587"/>
                <a:gd name="T5" fmla="*/ 5 h 535"/>
                <a:gd name="T6" fmla="*/ 150 w 587"/>
                <a:gd name="T7" fmla="*/ 36 h 535"/>
                <a:gd name="T8" fmla="*/ 411 w 587"/>
                <a:gd name="T9" fmla="*/ 79 h 535"/>
                <a:gd name="T10" fmla="*/ 478 w 587"/>
                <a:gd name="T11" fmla="*/ 466 h 535"/>
                <a:gd name="T12" fmla="*/ 245 w 587"/>
                <a:gd name="T13" fmla="*/ 506 h 535"/>
                <a:gd name="T14" fmla="*/ 216 w 587"/>
                <a:gd name="T15" fmla="*/ 493 h 535"/>
                <a:gd name="T16" fmla="*/ 203 w 587"/>
                <a:gd name="T17" fmla="*/ 484 h 535"/>
                <a:gd name="T18" fmla="*/ 237 w 587"/>
                <a:gd name="T19" fmla="*/ 451 h 535"/>
                <a:gd name="T20" fmla="*/ 255 w 587"/>
                <a:gd name="T21" fmla="*/ 452 h 535"/>
                <a:gd name="T22" fmla="*/ 349 w 587"/>
                <a:gd name="T23" fmla="*/ 466 h 535"/>
                <a:gd name="T24" fmla="*/ 490 w 587"/>
                <a:gd name="T25" fmla="*/ 248 h 535"/>
                <a:gd name="T26" fmla="*/ 358 w 587"/>
                <a:gd name="T27" fmla="*/ 116 h 535"/>
                <a:gd name="T28" fmla="*/ 137 w 587"/>
                <a:gd name="T29" fmla="*/ 92 h 535"/>
                <a:gd name="T30" fmla="*/ 127 w 587"/>
                <a:gd name="T31" fmla="*/ 95 h 535"/>
                <a:gd name="T32" fmla="*/ 131 w 587"/>
                <a:gd name="T33" fmla="*/ 131 h 535"/>
                <a:gd name="T34" fmla="*/ 0 w 587"/>
                <a:gd name="T35" fmla="*/ 9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7" h="535">
                  <a:moveTo>
                    <a:pt x="0" y="91"/>
                  </a:moveTo>
                  <a:cubicBezTo>
                    <a:pt x="35" y="59"/>
                    <a:pt x="67" y="29"/>
                    <a:pt x="98" y="0"/>
                  </a:cubicBezTo>
                  <a:cubicBezTo>
                    <a:pt x="101" y="2"/>
                    <a:pt x="103" y="3"/>
                    <a:pt x="104" y="5"/>
                  </a:cubicBezTo>
                  <a:cubicBezTo>
                    <a:pt x="115" y="38"/>
                    <a:pt x="115" y="39"/>
                    <a:pt x="150" y="36"/>
                  </a:cubicBezTo>
                  <a:cubicBezTo>
                    <a:pt x="241" y="29"/>
                    <a:pt x="328" y="40"/>
                    <a:pt x="411" y="79"/>
                  </a:cubicBezTo>
                  <a:cubicBezTo>
                    <a:pt x="584" y="161"/>
                    <a:pt x="587" y="364"/>
                    <a:pt x="478" y="466"/>
                  </a:cubicBezTo>
                  <a:cubicBezTo>
                    <a:pt x="411" y="529"/>
                    <a:pt x="330" y="535"/>
                    <a:pt x="245" y="506"/>
                  </a:cubicBezTo>
                  <a:cubicBezTo>
                    <a:pt x="235" y="503"/>
                    <a:pt x="225" y="498"/>
                    <a:pt x="216" y="493"/>
                  </a:cubicBezTo>
                  <a:cubicBezTo>
                    <a:pt x="211" y="491"/>
                    <a:pt x="208" y="488"/>
                    <a:pt x="203" y="484"/>
                  </a:cubicBezTo>
                  <a:cubicBezTo>
                    <a:pt x="214" y="472"/>
                    <a:pt x="225" y="460"/>
                    <a:pt x="237" y="451"/>
                  </a:cubicBezTo>
                  <a:cubicBezTo>
                    <a:pt x="240" y="448"/>
                    <a:pt x="249" y="451"/>
                    <a:pt x="255" y="452"/>
                  </a:cubicBezTo>
                  <a:cubicBezTo>
                    <a:pt x="286" y="457"/>
                    <a:pt x="318" y="468"/>
                    <a:pt x="349" y="466"/>
                  </a:cubicBezTo>
                  <a:cubicBezTo>
                    <a:pt x="472" y="455"/>
                    <a:pt x="513" y="330"/>
                    <a:pt x="490" y="248"/>
                  </a:cubicBezTo>
                  <a:cubicBezTo>
                    <a:pt x="472" y="180"/>
                    <a:pt x="422" y="140"/>
                    <a:pt x="358" y="116"/>
                  </a:cubicBezTo>
                  <a:cubicBezTo>
                    <a:pt x="286" y="88"/>
                    <a:pt x="213" y="84"/>
                    <a:pt x="137" y="92"/>
                  </a:cubicBezTo>
                  <a:cubicBezTo>
                    <a:pt x="134" y="93"/>
                    <a:pt x="131" y="94"/>
                    <a:pt x="127" y="95"/>
                  </a:cubicBezTo>
                  <a:cubicBezTo>
                    <a:pt x="128" y="106"/>
                    <a:pt x="129" y="116"/>
                    <a:pt x="131" y="131"/>
                  </a:cubicBezTo>
                  <a:cubicBezTo>
                    <a:pt x="87" y="118"/>
                    <a:pt x="46" y="105"/>
                    <a:pt x="0" y="91"/>
                  </a:cubicBezTo>
                  <a:close/>
                </a:path>
              </a:pathLst>
            </a:custGeom>
            <a:solidFill>
              <a:srgbClr val="002B41"/>
            </a:solidFill>
            <a:ln w="28575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en-US"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528457" y="2394857"/>
              <a:ext cx="2748732" cy="3452060"/>
            </a:xfrm>
            <a:custGeom>
              <a:avLst/>
              <a:gdLst>
                <a:gd name="T0" fmla="*/ 226 w 472"/>
                <a:gd name="T1" fmla="*/ 635 h 635"/>
                <a:gd name="T2" fmla="*/ 104 w 472"/>
                <a:gd name="T3" fmla="*/ 597 h 635"/>
                <a:gd name="T4" fmla="*/ 108 w 472"/>
                <a:gd name="T5" fmla="*/ 589 h 635"/>
                <a:gd name="T6" fmla="*/ 108 w 472"/>
                <a:gd name="T7" fmla="*/ 533 h 635"/>
                <a:gd name="T8" fmla="*/ 84 w 472"/>
                <a:gd name="T9" fmla="*/ 502 h 635"/>
                <a:gd name="T10" fmla="*/ 20 w 472"/>
                <a:gd name="T11" fmla="*/ 327 h 635"/>
                <a:gd name="T12" fmla="*/ 177 w 472"/>
                <a:gd name="T13" fmla="*/ 41 h 635"/>
                <a:gd name="T14" fmla="*/ 457 w 472"/>
                <a:gd name="T15" fmla="*/ 181 h 635"/>
                <a:gd name="T16" fmla="*/ 467 w 472"/>
                <a:gd name="T17" fmla="*/ 261 h 635"/>
                <a:gd name="T18" fmla="*/ 414 w 472"/>
                <a:gd name="T19" fmla="*/ 223 h 635"/>
                <a:gd name="T20" fmla="*/ 134 w 472"/>
                <a:gd name="T21" fmla="*/ 121 h 635"/>
                <a:gd name="T22" fmla="*/ 69 w 472"/>
                <a:gd name="T23" fmla="*/ 306 h 635"/>
                <a:gd name="T24" fmla="*/ 123 w 472"/>
                <a:gd name="T25" fmla="*/ 459 h 635"/>
                <a:gd name="T26" fmla="*/ 154 w 472"/>
                <a:gd name="T27" fmla="*/ 508 h 635"/>
                <a:gd name="T28" fmla="*/ 183 w 472"/>
                <a:gd name="T29" fmla="*/ 516 h 635"/>
                <a:gd name="T30" fmla="*/ 206 w 472"/>
                <a:gd name="T31" fmla="*/ 528 h 635"/>
                <a:gd name="T32" fmla="*/ 222 w 472"/>
                <a:gd name="T33" fmla="*/ 610 h 635"/>
                <a:gd name="T34" fmla="*/ 226 w 472"/>
                <a:gd name="T35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2" h="635">
                  <a:moveTo>
                    <a:pt x="226" y="635"/>
                  </a:moveTo>
                  <a:cubicBezTo>
                    <a:pt x="183" y="622"/>
                    <a:pt x="144" y="609"/>
                    <a:pt x="104" y="597"/>
                  </a:cubicBezTo>
                  <a:cubicBezTo>
                    <a:pt x="106" y="593"/>
                    <a:pt x="107" y="590"/>
                    <a:pt x="108" y="589"/>
                  </a:cubicBezTo>
                  <a:cubicBezTo>
                    <a:pt x="131" y="566"/>
                    <a:pt x="131" y="557"/>
                    <a:pt x="108" y="533"/>
                  </a:cubicBezTo>
                  <a:cubicBezTo>
                    <a:pt x="99" y="524"/>
                    <a:pt x="90" y="514"/>
                    <a:pt x="84" y="502"/>
                  </a:cubicBezTo>
                  <a:cubicBezTo>
                    <a:pt x="57" y="446"/>
                    <a:pt x="29" y="390"/>
                    <a:pt x="20" y="327"/>
                  </a:cubicBezTo>
                  <a:cubicBezTo>
                    <a:pt x="0" y="194"/>
                    <a:pt x="49" y="86"/>
                    <a:pt x="177" y="41"/>
                  </a:cubicBezTo>
                  <a:cubicBezTo>
                    <a:pt x="294" y="0"/>
                    <a:pt x="418" y="62"/>
                    <a:pt x="457" y="181"/>
                  </a:cubicBezTo>
                  <a:cubicBezTo>
                    <a:pt x="465" y="207"/>
                    <a:pt x="472" y="233"/>
                    <a:pt x="467" y="261"/>
                  </a:cubicBezTo>
                  <a:cubicBezTo>
                    <a:pt x="432" y="263"/>
                    <a:pt x="421" y="253"/>
                    <a:pt x="414" y="223"/>
                  </a:cubicBezTo>
                  <a:cubicBezTo>
                    <a:pt x="383" y="75"/>
                    <a:pt x="235" y="44"/>
                    <a:pt x="134" y="121"/>
                  </a:cubicBezTo>
                  <a:cubicBezTo>
                    <a:pt x="73" y="169"/>
                    <a:pt x="62" y="235"/>
                    <a:pt x="69" y="306"/>
                  </a:cubicBezTo>
                  <a:cubicBezTo>
                    <a:pt x="75" y="361"/>
                    <a:pt x="98" y="411"/>
                    <a:pt x="123" y="459"/>
                  </a:cubicBezTo>
                  <a:cubicBezTo>
                    <a:pt x="131" y="477"/>
                    <a:pt x="143" y="493"/>
                    <a:pt x="154" y="508"/>
                  </a:cubicBezTo>
                  <a:cubicBezTo>
                    <a:pt x="161" y="518"/>
                    <a:pt x="170" y="523"/>
                    <a:pt x="183" y="516"/>
                  </a:cubicBezTo>
                  <a:cubicBezTo>
                    <a:pt x="200" y="506"/>
                    <a:pt x="203" y="509"/>
                    <a:pt x="206" y="528"/>
                  </a:cubicBezTo>
                  <a:cubicBezTo>
                    <a:pt x="211" y="555"/>
                    <a:pt x="217" y="582"/>
                    <a:pt x="222" y="610"/>
                  </a:cubicBezTo>
                  <a:cubicBezTo>
                    <a:pt x="223" y="617"/>
                    <a:pt x="224" y="624"/>
                    <a:pt x="226" y="635"/>
                  </a:cubicBezTo>
                  <a:close/>
                </a:path>
              </a:pathLst>
            </a:custGeom>
            <a:solidFill>
              <a:srgbClr val="002B41"/>
            </a:solidFill>
            <a:ln w="28575">
              <a:noFill/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en-US"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8300837" y="4596146"/>
            <a:ext cx="2704207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五年内获得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国家自然科学奖二等奖及以上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技术发明一等奖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科技进步奖一等奖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8984428" y="4166158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一票上位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67814" y="4563489"/>
            <a:ext cx="233941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ESI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学科排名中的中国高校在全球的表现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1653434" y="4166158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学科排名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09030" y="1487111"/>
            <a:ext cx="308919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以学科评估结果为入选范围，评估各高校学科的参评数量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5323249" y="1089780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学科评估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3611" y="826718"/>
            <a:ext cx="3984926" cy="4972833"/>
          </a:xfrm>
          <a:prstGeom prst="rect">
            <a:avLst/>
          </a:prstGeom>
          <a:noFill/>
          <a:ln w="28575">
            <a:solidFill>
              <a:srgbClr val="002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45603" y="1034433"/>
            <a:ext cx="3675044" cy="4580145"/>
            <a:chOff x="1598414" y="2537556"/>
            <a:chExt cx="3675044" cy="4580145"/>
          </a:xfrm>
        </p:grpSpPr>
        <p:sp>
          <p:nvSpPr>
            <p:cNvPr id="9" name="TextBox 76"/>
            <p:cNvSpPr txBox="1"/>
            <p:nvPr/>
          </p:nvSpPr>
          <p:spPr>
            <a:xfrm>
              <a:off x="2462710" y="2537556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学科评估等级</a:t>
              </a:r>
              <a:endParaRPr lang="zh-CN" altLang="en-US" sz="2000" b="1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7"/>
            <p:cNvSpPr txBox="1"/>
            <p:nvPr/>
          </p:nvSpPr>
          <p:spPr>
            <a:xfrm>
              <a:off x="1598414" y="2962717"/>
              <a:ext cx="3675044" cy="41549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indent="457200"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按“学科整体水平得分”的位次百分位，将前</a:t>
              </a: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70%</a:t>
              </a: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的学科分</a:t>
              </a: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9</a:t>
              </a: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档：</a:t>
              </a:r>
              <a:endParaRPr lang="en-US" altLang="zh-CN" sz="16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indent="457200" algn="just">
                <a:lnSpc>
                  <a:spcPct val="150000"/>
                </a:lnSpc>
              </a:pP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A+</a:t>
              </a: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：前</a:t>
              </a: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2%</a:t>
              </a: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（或前</a:t>
              </a: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名）</a:t>
              </a:r>
              <a:endParaRPr lang="en-US" altLang="zh-CN" sz="16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indent="457200" algn="just">
                <a:lnSpc>
                  <a:spcPct val="150000"/>
                </a:lnSpc>
              </a:pP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A </a:t>
              </a: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：</a:t>
              </a: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2%</a:t>
              </a: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～</a:t>
              </a: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5%</a:t>
              </a: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（不含</a:t>
              </a: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2%</a:t>
              </a: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，下同）</a:t>
              </a:r>
              <a:endParaRPr lang="en-US" altLang="zh-CN" sz="1600" b="1" dirty="0" smtClean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indent="457200" algn="just">
                <a:lnSpc>
                  <a:spcPct val="150000"/>
                </a:lnSpc>
              </a:pP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A- </a:t>
              </a: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：</a:t>
              </a: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5%</a:t>
              </a: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～</a:t>
              </a: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10%</a:t>
              </a:r>
            </a:p>
            <a:p>
              <a:pPr indent="457200" algn="just">
                <a:lnSpc>
                  <a:spcPct val="150000"/>
                </a:lnSpc>
              </a:pP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B+</a:t>
              </a: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：</a:t>
              </a: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10%</a:t>
              </a: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～</a:t>
              </a: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20%</a:t>
              </a:r>
            </a:p>
            <a:p>
              <a:pPr indent="457200" algn="just">
                <a:lnSpc>
                  <a:spcPct val="150000"/>
                </a:lnSpc>
              </a:pP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B   </a:t>
              </a: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：</a:t>
              </a: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20%</a:t>
              </a: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～</a:t>
              </a: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30%</a:t>
              </a:r>
            </a:p>
            <a:p>
              <a:pPr indent="457200" algn="just">
                <a:lnSpc>
                  <a:spcPct val="150000"/>
                </a:lnSpc>
              </a:pP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B- </a:t>
              </a: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：</a:t>
              </a: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30%</a:t>
              </a: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～</a:t>
              </a: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40%</a:t>
              </a:r>
            </a:p>
            <a:p>
              <a:pPr indent="457200" algn="just">
                <a:lnSpc>
                  <a:spcPct val="150000"/>
                </a:lnSpc>
              </a:pP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C+ </a:t>
              </a: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：</a:t>
              </a: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40%</a:t>
              </a: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～</a:t>
              </a: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50%</a:t>
              </a:r>
            </a:p>
            <a:p>
              <a:pPr indent="457200" algn="just">
                <a:lnSpc>
                  <a:spcPct val="150000"/>
                </a:lnSpc>
              </a:pP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C   </a:t>
              </a: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：</a:t>
              </a: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50%</a:t>
              </a: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～</a:t>
              </a: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60%</a:t>
              </a:r>
            </a:p>
            <a:p>
              <a:pPr indent="457200" algn="just">
                <a:lnSpc>
                  <a:spcPct val="150000"/>
                </a:lnSpc>
              </a:pP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C-  </a:t>
              </a: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：</a:t>
              </a: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60%</a:t>
              </a:r>
              <a:r>
                <a:rPr lang="zh-CN" altLang="en-US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～</a:t>
              </a:r>
              <a:r>
                <a:rPr lang="en-US" altLang="zh-CN" sz="1600" b="1" dirty="0" smtClean="0">
                  <a:solidFill>
                    <a:srgbClr val="1B2F47"/>
                  </a:solidFill>
                  <a:latin typeface="微软雅黑" pitchFamily="34" charset="-122"/>
                  <a:ea typeface="微软雅黑" pitchFamily="34" charset="-122"/>
                </a:rPr>
                <a:t>70%</a:t>
              </a:r>
              <a:endParaRPr lang="zh-CN" altLang="en-US" sz="1600" b="1" dirty="0">
                <a:solidFill>
                  <a:srgbClr val="1B2F47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443585" y="173615"/>
            <a:ext cx="4309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一流学科政策见解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第四轮学科评估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221272" y="807349"/>
          <a:ext cx="750309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802"/>
                <a:gridCol w="1428802"/>
                <a:gridCol w="1428802"/>
                <a:gridCol w="1428802"/>
                <a:gridCol w="17878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大学名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A+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A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A-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itchFamily="34" charset="-122"/>
                          <a:ea typeface="微软雅黑" pitchFamily="34" charset="-122"/>
                        </a:rPr>
                        <a:t>双一流学科数</a:t>
                      </a:r>
                      <a:endParaRPr lang="zh-CN" altLang="en-US" sz="20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浙江大学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17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18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清华大学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21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34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北京大学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21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41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上海交大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17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复旦大学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8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17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南京大学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15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武汉大学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110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哈工业大学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9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四川大学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14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北师大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中科大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北航大学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2B4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  <a:endParaRPr lang="zh-CN" altLang="en-US" sz="1600" dirty="0">
                        <a:solidFill>
                          <a:srgbClr val="002B4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3539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一流学科政策见解</a:t>
            </a:r>
            <a:r>
              <a:rPr lang="en-US" altLang="zh-CN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评估指标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 rot="2700000">
            <a:off x="4378802" y="2654529"/>
            <a:ext cx="3419578" cy="1548942"/>
          </a:xfrm>
          <a:prstGeom prst="ellipse">
            <a:avLst/>
          </a:prstGeom>
          <a:noFill/>
          <a:ln w="19050" cap="rnd">
            <a:solidFill>
              <a:srgbClr val="002B4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002B4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 rot="8100000">
            <a:off x="4375997" y="2651725"/>
            <a:ext cx="3419578" cy="1548942"/>
          </a:xfrm>
          <a:prstGeom prst="ellipse">
            <a:avLst/>
          </a:prstGeom>
          <a:noFill/>
          <a:ln w="19050" cap="rnd">
            <a:solidFill>
              <a:srgbClr val="002B4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002B41"/>
              </a:solidFill>
            </a:endParaRPr>
          </a:p>
        </p:txBody>
      </p:sp>
      <p:sp>
        <p:nvSpPr>
          <p:cNvPr id="15" name="流程图: 决策 14"/>
          <p:cNvSpPr/>
          <p:nvPr/>
        </p:nvSpPr>
        <p:spPr>
          <a:xfrm>
            <a:off x="5339202" y="1432577"/>
            <a:ext cx="1496604" cy="1496604"/>
          </a:xfrm>
          <a:prstGeom prst="flowChartDecision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流程图: 决策 15"/>
          <p:cNvSpPr/>
          <p:nvPr/>
        </p:nvSpPr>
        <p:spPr>
          <a:xfrm>
            <a:off x="6644859" y="2738234"/>
            <a:ext cx="1496604" cy="1496604"/>
          </a:xfrm>
          <a:prstGeom prst="flowChartDecision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流程图: 决策 16"/>
          <p:cNvSpPr/>
          <p:nvPr/>
        </p:nvSpPr>
        <p:spPr>
          <a:xfrm>
            <a:off x="5383481" y="3999612"/>
            <a:ext cx="1496604" cy="1496604"/>
          </a:xfrm>
          <a:prstGeom prst="flowChartDecision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流程图: 决策 17"/>
          <p:cNvSpPr/>
          <p:nvPr/>
        </p:nvSpPr>
        <p:spPr>
          <a:xfrm>
            <a:off x="4066961" y="2704819"/>
            <a:ext cx="1496604" cy="1496604"/>
          </a:xfrm>
          <a:prstGeom prst="flowChartDecision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7979907" y="4121858"/>
            <a:ext cx="292388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社会服务与学科声誉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979908" y="4521968"/>
            <a:ext cx="3084393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社会服务贡献（社会服务特色与贡献）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学科声誉（同行和行业专家评议）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8105167" y="1669558"/>
            <a:ext cx="303643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人才培养质量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105168" y="2069668"/>
            <a:ext cx="3885521" cy="14927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培养过程质量（课程教学质量、导师指导质量、学生国际交流）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在校生质量（学位论文质量、优秀在校生、授予学位数）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毕业生质量（优秀毕业生、用人单位评价）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2478421" y="41218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科学研究水平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1540" y="4521968"/>
            <a:ext cx="4212092" cy="9325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科研成果（学术论文质量、出版专著、出版教材）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科研获奖（国家自然</a:t>
            </a:r>
            <a:r>
              <a:rPr lang="en-US" altLang="zh-CN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社科奖及各国内学科最高奖）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科研项目（含人均情况）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1894114" y="1669558"/>
            <a:ext cx="231797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师资队伍与资源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127698" y="2069668"/>
            <a:ext cx="3084393" cy="6524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师资质量（师资队伍质量）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师资数量（专任教师数）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2021</Words>
  <Application>Microsoft Office PowerPoint</Application>
  <PresentationFormat>自定义</PresentationFormat>
  <Paragraphs>301</Paragraphs>
  <Slides>32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19</vt:i4>
      </vt:variant>
      <vt:variant>
        <vt:lpstr>幻灯片标题</vt:lpstr>
      </vt:variant>
      <vt:variant>
        <vt:i4>32</vt:i4>
      </vt:variant>
    </vt:vector>
  </HeadingPairs>
  <TitlesOfParts>
    <vt:vector size="51" baseType="lpstr">
      <vt:lpstr>第一PPT，www.1ppt.com</vt:lpstr>
      <vt:lpstr>1_第一PPT，www.1ppt.com</vt:lpstr>
      <vt:lpstr>2_第一PPT，www.1ppt.com</vt:lpstr>
      <vt:lpstr>3_第一PPT，www.1ppt.com</vt:lpstr>
      <vt:lpstr>4_第一PPT，www.1ppt.com</vt:lpstr>
      <vt:lpstr>5_第一PPT，www.1ppt.com</vt:lpstr>
      <vt:lpstr>6_第一PPT，www.1ppt.com</vt:lpstr>
      <vt:lpstr>7_第一PPT，www.1ppt.com</vt:lpstr>
      <vt:lpstr>8_第一PPT，www.1ppt.com</vt:lpstr>
      <vt:lpstr>9_第一PPT，www.1ppt.com</vt:lpstr>
      <vt:lpstr>10_第一PPT，www.1ppt.com</vt:lpstr>
      <vt:lpstr>11_第一PPT，www.1ppt.com</vt:lpstr>
      <vt:lpstr>12_第一PPT，www.1ppt.com</vt:lpstr>
      <vt:lpstr>13_第一PPT，www.1ppt.com</vt:lpstr>
      <vt:lpstr>14_第一PPT，www.1ppt.com</vt:lpstr>
      <vt:lpstr>15_第一PPT，www.1ppt.com</vt:lpstr>
      <vt:lpstr>16_第一PPT，www.1ppt.com</vt:lpstr>
      <vt:lpstr>17_第一PPT，www.1ppt.com</vt:lpstr>
      <vt:lpstr>18_第一PPT，www.1ppt.com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Company>http://www.ypppt.com/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简洁几何</dc:title>
  <dc:creator>第一PPT</dc:creator>
  <cp:keywords>www.1ppt.com</cp:keywords>
  <dc:description>http://www.ypppt.com/</dc:description>
  <cp:lastModifiedBy>德小波</cp:lastModifiedBy>
  <cp:revision>244</cp:revision>
  <dcterms:created xsi:type="dcterms:W3CDTF">2016-12-09T01:44:00Z</dcterms:created>
  <dcterms:modified xsi:type="dcterms:W3CDTF">2018-10-15T07:22:44Z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