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xml" ContentType="application/vnd.openxmlformats-officedocument.presentationml.tags+xml"/>
  <Override PartName="/ppt/notesSlides/notesSlide49.xml" ContentType="application/vnd.openxmlformats-officedocument.presentationml.notesSlide+xml"/>
  <Override PartName="/ppt/tags/tag2.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79"/>
  </p:notesMasterIdLst>
  <p:handoutMasterIdLst>
    <p:handoutMasterId r:id="rId80"/>
  </p:handoutMasterIdLst>
  <p:sldIdLst>
    <p:sldId id="256" r:id="rId2"/>
    <p:sldId id="258" r:id="rId3"/>
    <p:sldId id="259" r:id="rId4"/>
    <p:sldId id="260" r:id="rId5"/>
    <p:sldId id="298" r:id="rId6"/>
    <p:sldId id="261" r:id="rId7"/>
    <p:sldId id="262" r:id="rId8"/>
    <p:sldId id="299" r:id="rId9"/>
    <p:sldId id="266" r:id="rId10"/>
    <p:sldId id="300" r:id="rId11"/>
    <p:sldId id="265"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301" r:id="rId25"/>
    <p:sldId id="280" r:id="rId26"/>
    <p:sldId id="281" r:id="rId27"/>
    <p:sldId id="282" r:id="rId28"/>
    <p:sldId id="283" r:id="rId29"/>
    <p:sldId id="284" r:id="rId30"/>
    <p:sldId id="285" r:id="rId31"/>
    <p:sldId id="302" r:id="rId32"/>
    <p:sldId id="286" r:id="rId33"/>
    <p:sldId id="287" r:id="rId34"/>
    <p:sldId id="288" r:id="rId35"/>
    <p:sldId id="303" r:id="rId36"/>
    <p:sldId id="291" r:id="rId37"/>
    <p:sldId id="304" r:id="rId38"/>
    <p:sldId id="290" r:id="rId39"/>
    <p:sldId id="293" r:id="rId40"/>
    <p:sldId id="307" r:id="rId41"/>
    <p:sldId id="309" r:id="rId42"/>
    <p:sldId id="310" r:id="rId43"/>
    <p:sldId id="311" r:id="rId44"/>
    <p:sldId id="312" r:id="rId45"/>
    <p:sldId id="313" r:id="rId46"/>
    <p:sldId id="308" r:id="rId47"/>
    <p:sldId id="305" r:id="rId48"/>
    <p:sldId id="306" r:id="rId49"/>
    <p:sldId id="315" r:id="rId50"/>
    <p:sldId id="322" r:id="rId51"/>
    <p:sldId id="324" r:id="rId52"/>
    <p:sldId id="323" r:id="rId53"/>
    <p:sldId id="327" r:id="rId54"/>
    <p:sldId id="316"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0" r:id="rId68"/>
    <p:sldId id="341" r:id="rId69"/>
    <p:sldId id="342" r:id="rId70"/>
    <p:sldId id="343" r:id="rId71"/>
    <p:sldId id="344" r:id="rId72"/>
    <p:sldId id="345" r:id="rId73"/>
    <p:sldId id="346" r:id="rId74"/>
    <p:sldId id="317" r:id="rId75"/>
    <p:sldId id="347" r:id="rId76"/>
    <p:sldId id="296" r:id="rId77"/>
    <p:sldId id="297" r:id="rId78"/>
  </p:sldIdLst>
  <p:sldSz cx="9144000" cy="6858000" type="screen4x3"/>
  <p:notesSz cx="6858000" cy="9144000"/>
  <p:embeddedFontLst>
    <p:embeddedFont>
      <p:font typeface="经典美黑简" panose="02010600030101010101" charset="-122"/>
      <p:regular r:id="rId81"/>
    </p:embeddedFont>
    <p:embeddedFont>
      <p:font typeface="微软雅黑" panose="020B0503020204020204" pitchFamily="34" charset="-122"/>
      <p:regular r:id="rId82"/>
      <p:bold r:id="rId83"/>
    </p:embeddedFont>
    <p:embeddedFont>
      <p:font typeface="Calibri" panose="020F0502020204030204" pitchFamily="34" charset="0"/>
      <p:regular r:id="rId84"/>
      <p:bold r:id="rId85"/>
      <p:italic r:id="rId86"/>
      <p:boldItalic r:id="rId87"/>
    </p:embeddedFont>
    <p:embeddedFont>
      <p:font typeface="Impact" panose="020B0806030902050204" pitchFamily="34" charset="0"/>
      <p:regular r:id="rId88"/>
    </p:embeddedFont>
    <p:embeddedFont>
      <p:font typeface="Century Gothic" panose="020B0502020202020204" pitchFamily="34" charset="0"/>
      <p:regular r:id="rId89"/>
      <p:bold r:id="rId90"/>
      <p:italic r:id="rId91"/>
      <p:boldItalic r:id="rId92"/>
    </p:embeddedFont>
    <p:embeddedFont>
      <p:font typeface="方正兰亭超细黑简体" panose="02000000000000000000" pitchFamily="2" charset="-122"/>
      <p:regular r:id="rId93"/>
    </p:embeddedFont>
    <p:embeddedFont>
      <p:font typeface="DotumChe" panose="020B0609000101010101" pitchFamily="49" charset="-127"/>
      <p:regular r:id="rId94"/>
    </p:embeddedFont>
  </p:embeddedFontLst>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44546A"/>
    <a:srgbClr val="000000"/>
    <a:srgbClr val="708180"/>
    <a:srgbClr val="003E3E"/>
    <a:srgbClr val="F8F8F8"/>
    <a:srgbClr val="292929"/>
    <a:srgbClr val="060706"/>
    <a:srgbClr val="E6EEEE"/>
    <a:srgbClr val="1B2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86257" autoAdjust="0"/>
  </p:normalViewPr>
  <p:slideViewPr>
    <p:cSldViewPr snapToGrid="0" snapToObjects="1">
      <p:cViewPr>
        <p:scale>
          <a:sx n="75" d="100"/>
          <a:sy n="75" d="100"/>
        </p:scale>
        <p:origin x="-123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68" d="100"/>
          <a:sy n="68" d="100"/>
        </p:scale>
        <p:origin x="-285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4.fntdata"/><Relationship Id="rId89" Type="http://schemas.openxmlformats.org/officeDocument/2006/relationships/font" Target="fonts/font9.fntdata"/><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87"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font" Target="fonts/font10.fntdata"/><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font" Target="fonts/font5.fntdata"/><Relationship Id="rId93" Type="http://schemas.openxmlformats.org/officeDocument/2006/relationships/font" Target="fonts/font13.fntdata"/><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F9BB86-BD91-4FF2-9A48-E07696BCF4BD}" type="doc">
      <dgm:prSet loTypeId="urn:microsoft.com/office/officeart/2005/8/layout/pyramid2" loCatId="pyramid" qsTypeId="urn:microsoft.com/office/officeart/2005/8/quickstyle/simple1" qsCatId="simple" csTypeId="urn:microsoft.com/office/officeart/2005/8/colors/accent1_2" csCatId="accent1" phldr="1"/>
      <dgm:spPr/>
    </dgm:pt>
    <dgm:pt modelId="{9E011364-EDA6-4AB7-BF42-C079E08CD9F1}">
      <dgm:prSet phldrT="[文本]" custT="1"/>
      <dgm:spPr>
        <a:effectLst>
          <a:softEdge rad="127000"/>
        </a:effectLst>
      </dgm:spPr>
      <dgm:t>
        <a:bodyPr/>
        <a:lstStyle/>
        <a:p>
          <a:r>
            <a:rPr lang="zh-CN" altLang="en-US" sz="2800" dirty="0" smtClean="0">
              <a:solidFill>
                <a:srgbClr val="02AFF3"/>
              </a:solidFill>
            </a:rPr>
            <a:t>一级机构</a:t>
          </a:r>
          <a:endParaRPr lang="zh-CN" altLang="en-US" sz="2800" dirty="0">
            <a:solidFill>
              <a:srgbClr val="02AFF3"/>
            </a:solidFill>
          </a:endParaRPr>
        </a:p>
      </dgm:t>
    </dgm:pt>
    <dgm:pt modelId="{A1202EF0-D5E2-40E9-9994-4110B832BDD8}" type="parTrans" cxnId="{A862BF5F-B45D-4ADC-916B-6B38B1CA566D}">
      <dgm:prSet/>
      <dgm:spPr/>
      <dgm:t>
        <a:bodyPr/>
        <a:lstStyle/>
        <a:p>
          <a:endParaRPr lang="zh-CN" altLang="en-US"/>
        </a:p>
      </dgm:t>
    </dgm:pt>
    <dgm:pt modelId="{BC257AEF-1393-4F42-AC67-AC0D1673FEB2}" type="sibTrans" cxnId="{A862BF5F-B45D-4ADC-916B-6B38B1CA566D}">
      <dgm:prSet/>
      <dgm:spPr/>
      <dgm:t>
        <a:bodyPr/>
        <a:lstStyle/>
        <a:p>
          <a:endParaRPr lang="zh-CN" altLang="en-US"/>
        </a:p>
      </dgm:t>
    </dgm:pt>
    <dgm:pt modelId="{F11D38B8-65AB-4723-AC0D-D2E1AA94C9F8}">
      <dgm:prSet phldrT="[文本]" custT="1"/>
      <dgm:spPr>
        <a:effectLst>
          <a:softEdge rad="127000"/>
        </a:effectLst>
      </dgm:spPr>
      <dgm:t>
        <a:bodyPr/>
        <a:lstStyle/>
        <a:p>
          <a:r>
            <a:rPr lang="zh-CN" altLang="en-US" sz="2800" dirty="0" smtClean="0">
              <a:solidFill>
                <a:srgbClr val="02AFF3"/>
              </a:solidFill>
            </a:rPr>
            <a:t>二级机构</a:t>
          </a:r>
          <a:endParaRPr lang="zh-CN" altLang="en-US" sz="2800" dirty="0">
            <a:solidFill>
              <a:srgbClr val="02AFF3"/>
            </a:solidFill>
          </a:endParaRPr>
        </a:p>
      </dgm:t>
    </dgm:pt>
    <dgm:pt modelId="{5A900D0E-99AF-4EFC-B806-6AE5C5CF6B4B}" type="parTrans" cxnId="{D277DC83-ABA0-4F3A-8A9C-D1B0BB657260}">
      <dgm:prSet/>
      <dgm:spPr/>
      <dgm:t>
        <a:bodyPr/>
        <a:lstStyle/>
        <a:p>
          <a:endParaRPr lang="zh-CN" altLang="en-US"/>
        </a:p>
      </dgm:t>
    </dgm:pt>
    <dgm:pt modelId="{A1D464AA-1D88-4761-8455-E007DE972662}" type="sibTrans" cxnId="{D277DC83-ABA0-4F3A-8A9C-D1B0BB657260}">
      <dgm:prSet/>
      <dgm:spPr/>
      <dgm:t>
        <a:bodyPr/>
        <a:lstStyle/>
        <a:p>
          <a:endParaRPr lang="zh-CN" altLang="en-US"/>
        </a:p>
      </dgm:t>
    </dgm:pt>
    <dgm:pt modelId="{832593EB-E22D-48E9-AF59-B3FEB7BDCD67}">
      <dgm:prSet phldrT="[文本]" custT="1"/>
      <dgm:spPr>
        <a:effectLst>
          <a:softEdge rad="127000"/>
        </a:effectLst>
      </dgm:spPr>
      <dgm:t>
        <a:bodyPr/>
        <a:lstStyle/>
        <a:p>
          <a:r>
            <a:rPr lang="zh-CN" altLang="en-US" sz="2800" dirty="0" smtClean="0">
              <a:solidFill>
                <a:srgbClr val="02AFF3"/>
              </a:solidFill>
            </a:rPr>
            <a:t>三级机构</a:t>
          </a:r>
          <a:endParaRPr lang="zh-CN" altLang="en-US" sz="2800" dirty="0">
            <a:solidFill>
              <a:srgbClr val="02AFF3"/>
            </a:solidFill>
          </a:endParaRPr>
        </a:p>
      </dgm:t>
    </dgm:pt>
    <dgm:pt modelId="{BC0A90F0-6A73-410E-BBC5-98FC057AB4CB}" type="parTrans" cxnId="{7EF3DB1B-12F7-424F-884E-13272E428939}">
      <dgm:prSet/>
      <dgm:spPr/>
      <dgm:t>
        <a:bodyPr/>
        <a:lstStyle/>
        <a:p>
          <a:endParaRPr lang="zh-CN" altLang="en-US"/>
        </a:p>
      </dgm:t>
    </dgm:pt>
    <dgm:pt modelId="{BF787446-810F-445A-A798-97ECE0D53177}" type="sibTrans" cxnId="{7EF3DB1B-12F7-424F-884E-13272E428939}">
      <dgm:prSet/>
      <dgm:spPr/>
      <dgm:t>
        <a:bodyPr/>
        <a:lstStyle/>
        <a:p>
          <a:endParaRPr lang="zh-CN" altLang="en-US"/>
        </a:p>
      </dgm:t>
    </dgm:pt>
    <dgm:pt modelId="{9B43B552-DBB0-4BF4-B057-E3D7E997D33A}" type="pres">
      <dgm:prSet presAssocID="{EBF9BB86-BD91-4FF2-9A48-E07696BCF4BD}" presName="compositeShape" presStyleCnt="0">
        <dgm:presLayoutVars>
          <dgm:dir/>
          <dgm:resizeHandles/>
        </dgm:presLayoutVars>
      </dgm:prSet>
      <dgm:spPr/>
    </dgm:pt>
    <dgm:pt modelId="{5A67DABB-F0D3-4374-A6B4-106BB7A2E0D7}" type="pres">
      <dgm:prSet presAssocID="{EBF9BB86-BD91-4FF2-9A48-E07696BCF4BD}" presName="pyramid" presStyleLbl="node1" presStyleIdx="0" presStyleCnt="1" custLinFactNeighborX="79504"/>
      <dgm:spPr/>
    </dgm:pt>
    <dgm:pt modelId="{C7C69414-77E4-4EF2-83E0-63D7F387B072}" type="pres">
      <dgm:prSet presAssocID="{EBF9BB86-BD91-4FF2-9A48-E07696BCF4BD}" presName="theList" presStyleCnt="0"/>
      <dgm:spPr/>
    </dgm:pt>
    <dgm:pt modelId="{BD0D9923-3C4B-4185-A88D-C8BB6F122002}" type="pres">
      <dgm:prSet presAssocID="{9E011364-EDA6-4AB7-BF42-C079E08CD9F1}" presName="aNode" presStyleLbl="fgAcc1" presStyleIdx="0" presStyleCnt="3">
        <dgm:presLayoutVars>
          <dgm:bulletEnabled val="1"/>
        </dgm:presLayoutVars>
      </dgm:prSet>
      <dgm:spPr/>
      <dgm:t>
        <a:bodyPr/>
        <a:lstStyle/>
        <a:p>
          <a:endParaRPr lang="zh-CN" altLang="en-US"/>
        </a:p>
      </dgm:t>
    </dgm:pt>
    <dgm:pt modelId="{ED802300-CBB3-47DF-8AFB-3D0C25572D92}" type="pres">
      <dgm:prSet presAssocID="{9E011364-EDA6-4AB7-BF42-C079E08CD9F1}" presName="aSpace" presStyleCnt="0"/>
      <dgm:spPr/>
    </dgm:pt>
    <dgm:pt modelId="{BD1DFB30-2FDA-4B6C-83AE-714C6AC0D4F1}" type="pres">
      <dgm:prSet presAssocID="{F11D38B8-65AB-4723-AC0D-D2E1AA94C9F8}" presName="aNode" presStyleLbl="fgAcc1" presStyleIdx="1" presStyleCnt="3">
        <dgm:presLayoutVars>
          <dgm:bulletEnabled val="1"/>
        </dgm:presLayoutVars>
      </dgm:prSet>
      <dgm:spPr/>
      <dgm:t>
        <a:bodyPr/>
        <a:lstStyle/>
        <a:p>
          <a:endParaRPr lang="zh-CN" altLang="en-US"/>
        </a:p>
      </dgm:t>
    </dgm:pt>
    <dgm:pt modelId="{00E8B23F-7479-4ACF-836C-352071003E3E}" type="pres">
      <dgm:prSet presAssocID="{F11D38B8-65AB-4723-AC0D-D2E1AA94C9F8}" presName="aSpace" presStyleCnt="0"/>
      <dgm:spPr/>
    </dgm:pt>
    <dgm:pt modelId="{B1DCABDD-0875-417F-8D58-8FC71A580F88}" type="pres">
      <dgm:prSet presAssocID="{832593EB-E22D-48E9-AF59-B3FEB7BDCD67}" presName="aNode" presStyleLbl="fgAcc1" presStyleIdx="2" presStyleCnt="3">
        <dgm:presLayoutVars>
          <dgm:bulletEnabled val="1"/>
        </dgm:presLayoutVars>
      </dgm:prSet>
      <dgm:spPr/>
      <dgm:t>
        <a:bodyPr/>
        <a:lstStyle/>
        <a:p>
          <a:endParaRPr lang="zh-CN" altLang="en-US"/>
        </a:p>
      </dgm:t>
    </dgm:pt>
    <dgm:pt modelId="{B9059123-7F87-47DF-8479-719557C6DA76}" type="pres">
      <dgm:prSet presAssocID="{832593EB-E22D-48E9-AF59-B3FEB7BDCD67}" presName="aSpace" presStyleCnt="0"/>
      <dgm:spPr/>
    </dgm:pt>
  </dgm:ptLst>
  <dgm:cxnLst>
    <dgm:cxn modelId="{D277DC83-ABA0-4F3A-8A9C-D1B0BB657260}" srcId="{EBF9BB86-BD91-4FF2-9A48-E07696BCF4BD}" destId="{F11D38B8-65AB-4723-AC0D-D2E1AA94C9F8}" srcOrd="1" destOrd="0" parTransId="{5A900D0E-99AF-4EFC-B806-6AE5C5CF6B4B}" sibTransId="{A1D464AA-1D88-4761-8455-E007DE972662}"/>
    <dgm:cxn modelId="{6B78FC9C-2652-4F0A-BDAB-B23E33D028C8}" type="presOf" srcId="{832593EB-E22D-48E9-AF59-B3FEB7BDCD67}" destId="{B1DCABDD-0875-417F-8D58-8FC71A580F88}" srcOrd="0" destOrd="0" presId="urn:microsoft.com/office/officeart/2005/8/layout/pyramid2"/>
    <dgm:cxn modelId="{9456668C-D881-4AD4-AD3F-3F282FEA4809}" type="presOf" srcId="{9E011364-EDA6-4AB7-BF42-C079E08CD9F1}" destId="{BD0D9923-3C4B-4185-A88D-C8BB6F122002}" srcOrd="0" destOrd="0" presId="urn:microsoft.com/office/officeart/2005/8/layout/pyramid2"/>
    <dgm:cxn modelId="{7EF3DB1B-12F7-424F-884E-13272E428939}" srcId="{EBF9BB86-BD91-4FF2-9A48-E07696BCF4BD}" destId="{832593EB-E22D-48E9-AF59-B3FEB7BDCD67}" srcOrd="2" destOrd="0" parTransId="{BC0A90F0-6A73-410E-BBC5-98FC057AB4CB}" sibTransId="{BF787446-810F-445A-A798-97ECE0D53177}"/>
    <dgm:cxn modelId="{F0D91016-C366-4203-B722-0B4EB49E5739}" type="presOf" srcId="{EBF9BB86-BD91-4FF2-9A48-E07696BCF4BD}" destId="{9B43B552-DBB0-4BF4-B057-E3D7E997D33A}" srcOrd="0" destOrd="0" presId="urn:microsoft.com/office/officeart/2005/8/layout/pyramid2"/>
    <dgm:cxn modelId="{251737E1-D198-4406-9EBF-714A08BB4F48}" type="presOf" srcId="{F11D38B8-65AB-4723-AC0D-D2E1AA94C9F8}" destId="{BD1DFB30-2FDA-4B6C-83AE-714C6AC0D4F1}" srcOrd="0" destOrd="0" presId="urn:microsoft.com/office/officeart/2005/8/layout/pyramid2"/>
    <dgm:cxn modelId="{A862BF5F-B45D-4ADC-916B-6B38B1CA566D}" srcId="{EBF9BB86-BD91-4FF2-9A48-E07696BCF4BD}" destId="{9E011364-EDA6-4AB7-BF42-C079E08CD9F1}" srcOrd="0" destOrd="0" parTransId="{A1202EF0-D5E2-40E9-9994-4110B832BDD8}" sibTransId="{BC257AEF-1393-4F42-AC67-AC0D1673FEB2}"/>
    <dgm:cxn modelId="{BFE7856C-004D-4A19-88A6-179B7620F2DF}" type="presParOf" srcId="{9B43B552-DBB0-4BF4-B057-E3D7E997D33A}" destId="{5A67DABB-F0D3-4374-A6B4-106BB7A2E0D7}" srcOrd="0" destOrd="0" presId="urn:microsoft.com/office/officeart/2005/8/layout/pyramid2"/>
    <dgm:cxn modelId="{63CF1CD3-132A-48DD-BF78-6B184694BBC5}" type="presParOf" srcId="{9B43B552-DBB0-4BF4-B057-E3D7E997D33A}" destId="{C7C69414-77E4-4EF2-83E0-63D7F387B072}" srcOrd="1" destOrd="0" presId="urn:microsoft.com/office/officeart/2005/8/layout/pyramid2"/>
    <dgm:cxn modelId="{D5C0DE65-C244-4397-9609-C84BC83C8512}" type="presParOf" srcId="{C7C69414-77E4-4EF2-83E0-63D7F387B072}" destId="{BD0D9923-3C4B-4185-A88D-C8BB6F122002}" srcOrd="0" destOrd="0" presId="urn:microsoft.com/office/officeart/2005/8/layout/pyramid2"/>
    <dgm:cxn modelId="{66DE126D-5A2F-4A52-9A88-D30C50E14231}" type="presParOf" srcId="{C7C69414-77E4-4EF2-83E0-63D7F387B072}" destId="{ED802300-CBB3-47DF-8AFB-3D0C25572D92}" srcOrd="1" destOrd="0" presId="urn:microsoft.com/office/officeart/2005/8/layout/pyramid2"/>
    <dgm:cxn modelId="{102D9DBE-E29C-40C3-A34D-3E94A8B1D2E6}" type="presParOf" srcId="{C7C69414-77E4-4EF2-83E0-63D7F387B072}" destId="{BD1DFB30-2FDA-4B6C-83AE-714C6AC0D4F1}" srcOrd="2" destOrd="0" presId="urn:microsoft.com/office/officeart/2005/8/layout/pyramid2"/>
    <dgm:cxn modelId="{55E944B0-0969-4724-AC68-BCB1521B453D}" type="presParOf" srcId="{C7C69414-77E4-4EF2-83E0-63D7F387B072}" destId="{00E8B23F-7479-4ACF-836C-352071003E3E}" srcOrd="3" destOrd="0" presId="urn:microsoft.com/office/officeart/2005/8/layout/pyramid2"/>
    <dgm:cxn modelId="{B4F88304-8700-4199-B14D-FAD4395642D6}" type="presParOf" srcId="{C7C69414-77E4-4EF2-83E0-63D7F387B072}" destId="{B1DCABDD-0875-417F-8D58-8FC71A580F88}" srcOrd="4" destOrd="0" presId="urn:microsoft.com/office/officeart/2005/8/layout/pyramid2"/>
    <dgm:cxn modelId="{B5FDDA9E-E41D-4E25-8367-D8B8BD91384A}" type="presParOf" srcId="{C7C69414-77E4-4EF2-83E0-63D7F387B072}" destId="{B9059123-7F87-47DF-8479-719557C6DA76}" srcOrd="5"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7DABB-F0D3-4374-A6B4-106BB7A2E0D7}">
      <dsp:nvSpPr>
        <dsp:cNvPr id="0" name=""/>
        <dsp:cNvSpPr/>
      </dsp:nvSpPr>
      <dsp:spPr>
        <a:xfrm>
          <a:off x="545171" y="0"/>
          <a:ext cx="2659487" cy="2659487"/>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0D9923-3C4B-4185-A88D-C8BB6F122002}">
      <dsp:nvSpPr>
        <dsp:cNvPr id="0" name=""/>
        <dsp:cNvSpPr/>
      </dsp:nvSpPr>
      <dsp:spPr>
        <a:xfrm>
          <a:off x="1402867" y="267377"/>
          <a:ext cx="1728666" cy="62955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a:softEdge rad="127000"/>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02AFF3"/>
              </a:solidFill>
            </a:rPr>
            <a:t>一级机构</a:t>
          </a:r>
          <a:endParaRPr lang="zh-CN" altLang="en-US" sz="2800" kern="1200" dirty="0">
            <a:solidFill>
              <a:srgbClr val="02AFF3"/>
            </a:solidFill>
          </a:endParaRPr>
        </a:p>
      </dsp:txBody>
      <dsp:txXfrm>
        <a:off x="1433599" y="298109"/>
        <a:ext cx="1667202" cy="568086"/>
      </dsp:txXfrm>
    </dsp:sp>
    <dsp:sp modelId="{BD1DFB30-2FDA-4B6C-83AE-714C6AC0D4F1}">
      <dsp:nvSpPr>
        <dsp:cNvPr id="0" name=""/>
        <dsp:cNvSpPr/>
      </dsp:nvSpPr>
      <dsp:spPr>
        <a:xfrm>
          <a:off x="1402867" y="975621"/>
          <a:ext cx="1728666" cy="62955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a:softEdge rad="127000"/>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02AFF3"/>
              </a:solidFill>
            </a:rPr>
            <a:t>二级机构</a:t>
          </a:r>
          <a:endParaRPr lang="zh-CN" altLang="en-US" sz="2800" kern="1200" dirty="0">
            <a:solidFill>
              <a:srgbClr val="02AFF3"/>
            </a:solidFill>
          </a:endParaRPr>
        </a:p>
      </dsp:txBody>
      <dsp:txXfrm>
        <a:off x="1433599" y="1006353"/>
        <a:ext cx="1667202" cy="568086"/>
      </dsp:txXfrm>
    </dsp:sp>
    <dsp:sp modelId="{B1DCABDD-0875-417F-8D58-8FC71A580F88}">
      <dsp:nvSpPr>
        <dsp:cNvPr id="0" name=""/>
        <dsp:cNvSpPr/>
      </dsp:nvSpPr>
      <dsp:spPr>
        <a:xfrm>
          <a:off x="1402867" y="1683865"/>
          <a:ext cx="1728666" cy="62955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a:softEdge rad="127000"/>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02AFF3"/>
              </a:solidFill>
            </a:rPr>
            <a:t>三级机构</a:t>
          </a:r>
          <a:endParaRPr lang="zh-CN" altLang="en-US" sz="2800" kern="1200" dirty="0">
            <a:solidFill>
              <a:srgbClr val="02AFF3"/>
            </a:solidFill>
          </a:endParaRPr>
        </a:p>
      </dsp:txBody>
      <dsp:txXfrm>
        <a:off x="1433599" y="1714597"/>
        <a:ext cx="1667202" cy="56808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B3A024-FEF4-4BF6-90A2-F282CA153775}" type="datetimeFigureOut">
              <a:rPr lang="zh-CN" altLang="en-US" smtClean="0"/>
              <a:t>2017/6/14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2D1962-F7D2-46CE-A837-07B94B0A746F}" type="slidenum">
              <a:rPr lang="zh-CN" altLang="en-US" smtClean="0"/>
              <a:t>‹#›</a:t>
            </a:fld>
            <a:endParaRPr lang="zh-CN" altLang="en-US"/>
          </a:p>
        </p:txBody>
      </p:sp>
    </p:spTree>
    <p:extLst>
      <p:ext uri="{BB962C8B-B14F-4D97-AF65-F5344CB8AC3E}">
        <p14:creationId xmlns:p14="http://schemas.microsoft.com/office/powerpoint/2010/main" val="3598591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6898BA-A784-43AC-A2D3-581D005406F3}" type="datetimeFigureOut">
              <a:rPr lang="zh-CN" altLang="en-US" smtClean="0"/>
              <a:t>2017/6/14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FF25CE-97F7-4CE5-9418-97DBD13F90C8}" type="slidenum">
              <a:rPr lang="zh-CN" altLang="en-US" smtClean="0"/>
              <a:t>‹#›</a:t>
            </a:fld>
            <a:endParaRPr lang="zh-CN" altLang="en-US"/>
          </a:p>
        </p:txBody>
      </p:sp>
    </p:spTree>
    <p:extLst>
      <p:ext uri="{BB962C8B-B14F-4D97-AF65-F5344CB8AC3E}">
        <p14:creationId xmlns:p14="http://schemas.microsoft.com/office/powerpoint/2010/main" val="1031855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各位读者朋友，大家好！我将向各位介绍《中文期刊服务平台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》的功能特色和应用技巧，希望能给各位读者今后的学习、工作和生活带来帮助。</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接下来，我将向各位读者一一介绍平台上的</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个功能，首先是：文献检索</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在文献检索方面</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检索功能简洁而强大，支持同类数据库所具备的各类检索方式，例如：默认检索、向导式检索、高级检索等多种检索方式。在默认检索页面，我们可以直接在检索框输入检索词，通过检索词智能提示及主题词扩展功能，反复修正检索策略，从而获得最佳检索结果。</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同时，平台也提供了向导式检索和高级检索</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我们可以运用逻辑组配关系，在多个检索条件限定下进行检索，例如：我们可以根据需要，限定时间范围、期刊来源范围、学科范围，选择对应的检索字段进行检索，从而得到最优的检索结果</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如果您对检索结果的全面性和精确性有很高要求，同时也拥有专业的检索知识和较高的检索技巧的话，您可以使用检索式检索的方式进行查找文章。可以直接在检索框中输入字段标志和逻辑运算符来发起检索。</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第</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个功能是结果筛选（寻优）。在检索结果的二次分析方面，平台开创性地设计了“分面聚类”功能，可通过左聚类面板，快速对检索结果进行聚类筛选。对检索结果还支持时效排序、被引量排序、相关度排序等多种排序方式，其中相关度排序也是同类数据库首创。我们分别来了解一下平台给我们提供的两个检索结果寻优功能。</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首先，左聚类面板支持“收录对象”、 “年份”、“学科类别”、“主题设定”、 “作者”、“发文机构”、“被引量”的多类别层叠筛选，实现在任意检索条件下对检索结果进行再次组配，提高资源深度筛选效率。</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其次，平台提供了按时效排序、被引量排序、相关度排序等多种排序方式，可以有针对性的对检索结果进行页面展示。例如，我需要查看的文章主题必须与计算机辅助设计高度契合，那么，我们就可以选择相关度排序。</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第</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个功能是完善的全文保障方式。维普中文期刊服务平台的文献保障能力较强，在对传统的在线阅读、下载全文、文献传递全文保障方式进行了功能优化的同时，平台还整合了开放资源获取渠道，通过</a:t>
            </a:r>
            <a:r>
              <a:rPr lang="en-US" altLang="zh-CN" sz="1200" kern="1200" dirty="0" smtClean="0">
                <a:solidFill>
                  <a:schemeClr val="tx1"/>
                </a:solidFill>
                <a:effectLst/>
                <a:latin typeface="+mn-lt"/>
                <a:ea typeface="+mn-ea"/>
                <a:cs typeface="+mn-cs"/>
              </a:rPr>
              <a:t>OA</a:t>
            </a:r>
            <a:r>
              <a:rPr lang="zh-CN" altLang="zh-CN" sz="1200" kern="1200" dirty="0" smtClean="0">
                <a:solidFill>
                  <a:schemeClr val="tx1"/>
                </a:solidFill>
                <a:effectLst/>
                <a:latin typeface="+mn-lt"/>
                <a:ea typeface="+mn-ea"/>
                <a:cs typeface="+mn-cs"/>
              </a:rPr>
              <a:t>期刊整合下载、网络链接，使其在全文保障能力上得到了大幅提升，处在同类数据库前列。</a:t>
            </a:r>
          </a:p>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在在线阅读方面，平台在原有的在线阅读功能的基础上，新增了全新的“放大镜”阅读预览体验，无需打开文献，即可实现全文预览。</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在下载全文方面，在优化了传统的</a:t>
            </a:r>
            <a:r>
              <a:rPr lang="en-US" altLang="zh-CN" sz="1200" kern="1200" dirty="0" smtClean="0">
                <a:solidFill>
                  <a:schemeClr val="tx1"/>
                </a:solidFill>
                <a:effectLst/>
                <a:latin typeface="+mn-lt"/>
                <a:ea typeface="+mn-ea"/>
                <a:cs typeface="+mn-cs"/>
              </a:rPr>
              <a:t>PC</a:t>
            </a:r>
            <a:r>
              <a:rPr lang="zh-CN" altLang="zh-CN" sz="1200" kern="1200" dirty="0" smtClean="0">
                <a:solidFill>
                  <a:schemeClr val="tx1"/>
                </a:solidFill>
                <a:effectLst/>
                <a:latin typeface="+mn-lt"/>
                <a:ea typeface="+mn-ea"/>
                <a:cs typeface="+mn-cs"/>
              </a:rPr>
              <a:t>端下载体验的基础上，新增移动端下载功能。如果读者安装了“中文期刊手机助手”的移动端设备，就可以通过扫描二维码，将文献下载到移动设备上。</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我将从平台简介、平台参数、六大功能、平台价值</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个方面向各位做一个比较系统的介绍、</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在文献传递方面，部分不能直接通过在线阅读或下载的方式获取全文的文献，可通过第三方机构提供的“文献传递”方式，使用邮箱索取文献全文。</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除此之外，平台还新增了</a:t>
            </a:r>
            <a:r>
              <a:rPr lang="en-US" altLang="zh-CN" sz="1200" kern="1200" dirty="0" smtClean="0">
                <a:solidFill>
                  <a:schemeClr val="tx1"/>
                </a:solidFill>
                <a:effectLst/>
                <a:latin typeface="+mn-lt"/>
                <a:ea typeface="+mn-ea"/>
                <a:cs typeface="+mn-cs"/>
              </a:rPr>
              <a:t>OA</a:t>
            </a:r>
            <a:r>
              <a:rPr lang="zh-CN" altLang="zh-CN" sz="1200" kern="1200" dirty="0" smtClean="0">
                <a:solidFill>
                  <a:schemeClr val="tx1"/>
                </a:solidFill>
                <a:effectLst/>
                <a:latin typeface="+mn-lt"/>
                <a:ea typeface="+mn-ea"/>
                <a:cs typeface="+mn-cs"/>
              </a:rPr>
              <a:t>下载的全文保障方式，我们可以通过</a:t>
            </a:r>
            <a:r>
              <a:rPr lang="en-US" altLang="zh-CN" sz="1200" kern="1200" dirty="0" smtClean="0">
                <a:solidFill>
                  <a:schemeClr val="tx1"/>
                </a:solidFill>
                <a:effectLst/>
                <a:latin typeface="+mn-lt"/>
                <a:ea typeface="+mn-ea"/>
                <a:cs typeface="+mn-cs"/>
              </a:rPr>
              <a:t>OA</a:t>
            </a:r>
            <a:r>
              <a:rPr lang="zh-CN" altLang="zh-CN" sz="1200" kern="1200" dirty="0" smtClean="0">
                <a:solidFill>
                  <a:schemeClr val="tx1"/>
                </a:solidFill>
                <a:effectLst/>
                <a:latin typeface="+mn-lt"/>
                <a:ea typeface="+mn-ea"/>
                <a:cs typeface="+mn-cs"/>
              </a:rPr>
              <a:t>平台下载指引对部分</a:t>
            </a:r>
            <a:r>
              <a:rPr lang="en-US" altLang="zh-CN" sz="1200" kern="1200" dirty="0" smtClean="0">
                <a:solidFill>
                  <a:schemeClr val="tx1"/>
                </a:solidFill>
                <a:effectLst/>
                <a:latin typeface="+mn-lt"/>
                <a:ea typeface="+mn-ea"/>
                <a:cs typeface="+mn-cs"/>
              </a:rPr>
              <a:t>OA</a:t>
            </a:r>
            <a:r>
              <a:rPr lang="zh-CN" altLang="zh-CN" sz="1200" kern="1200" dirty="0" smtClean="0">
                <a:solidFill>
                  <a:schemeClr val="tx1"/>
                </a:solidFill>
                <a:effectLst/>
                <a:latin typeface="+mn-lt"/>
                <a:ea typeface="+mn-ea"/>
                <a:cs typeface="+mn-cs"/>
              </a:rPr>
              <a:t>期刊或文献进行下载。</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第</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个功能是引文分析功能。平台提供了在国内独家提供一站式的引文检索功能，可以一键式双重检索来源文献和被引文献，并具备对多篇文献的引用追踪功能，追踪和揭示中文科技文献的相互引用关系，真实展现引证关系全貌。</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同时，平台也支持多篇文章的题录信息多种导出格式。</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也支持多篇文章的参考文献、引证文献汇总功能。</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我们可以通过深入的引文分布追踪，帮助我们直观地分析该文献课题的总体发展趋势和学术影响力情况，揭示该课题目前是处于快速上升、平稳积累、还是成熟发展阶段。</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第</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个功能是计量分析。该平台在分析报告方面具有独创性，且表现惊艳。对每一次的检索操作均可快速生成检索报告，系统性概括检索主题全貌，并能按照标准检索报告格式生成报告文档供下载使用。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同时，对于期刊、作者、机构等对象数据，还能提供对象分析报告，并能对各个对象进行比较分析，生成各种对比分析报告。</a:t>
            </a:r>
            <a:r>
              <a:rPr lang="zh-CN" altLang="zh-CN" dirty="0" smtClean="0">
                <a:effectLst/>
              </a:rPr>
              <a:t> </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第</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个功能是数据对象化。平台首次将“数据对象化”要素引入期刊全文数据库，除了提供传统的文献检索、期刊检索外，还支持主题检索、作者检索、机构检索、基金检索、学科检索、地区检索，多维度展示期刊文献全貌。</a:t>
            </a:r>
            <a:r>
              <a:rPr lang="zh-CN" altLang="zh-CN" dirty="0" smtClean="0">
                <a:effectLst/>
              </a:rPr>
              <a:t> </a:t>
            </a:r>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在此基础上，平台也做了基于期刊文献资源解析的作者、机构、主题、期刊、基金等各种知识对象，提供其详尽的知识本体内容描述。</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大家可以直接在浏览器中，输入网址进入维普中文期刊服务平台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。网址是：。。。欢迎大家登陆体验</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并对此描述支持分析报告导出。</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31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在导航方面，平台做了基于期刊文献资源解析的期刊、学科、地区知识本体内容的详尽描述，并提供整理、统计及分析服务，提供相关内容的导航导读功能。</a:t>
            </a:r>
          </a:p>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不仅如此，平台还提供作者、机构、基金、期刊、主题等同类对象两两间的产出对比，知识脉络关联及延伸的比较报告功能。</a:t>
            </a:r>
          </a:p>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好的，关于维普中文期刊服务平台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的六大功能，就向大家介绍完了。最后，我们了解一下，基于平台的功能，能够为我们带来什么样的价值。</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5CFF25CE-97F7-4CE5-9418-97DBD13F90C8}"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已经安装了中文期刊手机助手的小伙伴，请将手机接入任意</a:t>
            </a:r>
            <a:r>
              <a:rPr lang="en-US" altLang="zh-CN" sz="1200" b="0" i="0" kern="1200" dirty="0" err="1" smtClean="0">
                <a:solidFill>
                  <a:schemeClr val="tx1"/>
                </a:solidFill>
                <a:effectLst/>
                <a:latin typeface="+mn-lt"/>
                <a:ea typeface="+mn-ea"/>
                <a:cs typeface="+mn-cs"/>
              </a:rPr>
              <a:t>wifi</a:t>
            </a:r>
            <a:r>
              <a:rPr lang="zh-CN" altLang="en-US" sz="1200" b="0" i="0" kern="1200" dirty="0" smtClean="0">
                <a:solidFill>
                  <a:schemeClr val="tx1"/>
                </a:solidFill>
                <a:effectLst/>
                <a:latin typeface="+mn-lt"/>
                <a:ea typeface="+mn-ea"/>
                <a:cs typeface="+mn-cs"/>
              </a:rPr>
              <a:t>，</a:t>
            </a:r>
            <a:r>
              <a:rPr lang="en-US" altLang="zh-CN" sz="1200" b="0" i="0" kern="1200" dirty="0" smtClean="0">
                <a:solidFill>
                  <a:schemeClr val="tx1"/>
                </a:solidFill>
                <a:effectLst/>
                <a:latin typeface="+mn-lt"/>
                <a:ea typeface="+mn-ea"/>
                <a:cs typeface="+mn-cs"/>
              </a:rPr>
              <a:t>APP</a:t>
            </a:r>
            <a:r>
              <a:rPr lang="zh-CN" altLang="en-US" sz="1200" b="0" i="0" kern="1200" dirty="0" smtClean="0">
                <a:solidFill>
                  <a:schemeClr val="tx1"/>
                </a:solidFill>
                <a:effectLst/>
                <a:latin typeface="+mn-lt"/>
                <a:ea typeface="+mn-ea"/>
                <a:cs typeface="+mn-cs"/>
              </a:rPr>
              <a:t>将自动提示更新升级。</a:t>
            </a:r>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　如果你是第一次使用</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中文期刊手机助手</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，需要进行账号（手机号）权限认证。有两种认证方式：</a:t>
            </a:r>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43</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有小伙伴会说，手机上查看学术论文多不方便啊！屏幕又小，文件有大，关键还不能“</a:t>
            </a:r>
            <a:r>
              <a:rPr lang="en-US" altLang="zh-CN" sz="1200" b="0" i="0" kern="1200" dirty="0" err="1" smtClean="0">
                <a:solidFill>
                  <a:schemeClr val="tx1"/>
                </a:solidFill>
                <a:effectLst/>
                <a:latin typeface="+mn-lt"/>
                <a:ea typeface="+mn-ea"/>
                <a:cs typeface="+mn-cs"/>
              </a:rPr>
              <a:t>ctrl+c</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，要是能在家里的电脑上查阅、下载就好了。怎么办？别急！大招后面还有杀招！</a:t>
            </a:r>
            <a:endParaRPr lang="en-US" altLang="zh-CN"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 方法：</a:t>
            </a:r>
            <a:r>
              <a:rPr lang="en-US" altLang="zh-CN" sz="1200" b="0" i="0" kern="1200" dirty="0" smtClean="0">
                <a:solidFill>
                  <a:schemeClr val="tx1"/>
                </a:solidFill>
                <a:effectLst/>
                <a:latin typeface="+mn-lt"/>
                <a:ea typeface="+mn-ea"/>
                <a:cs typeface="+mn-cs"/>
              </a:rPr>
              <a:t>PC</a:t>
            </a:r>
            <a:r>
              <a:rPr lang="zh-CN" altLang="en-US" sz="1200" b="0" i="0" kern="1200" dirty="0" smtClean="0">
                <a:solidFill>
                  <a:schemeClr val="tx1"/>
                </a:solidFill>
                <a:effectLst/>
                <a:latin typeface="+mn-lt"/>
                <a:ea typeface="+mn-ea"/>
                <a:cs typeface="+mn-cs"/>
              </a:rPr>
              <a:t>上打开</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中文期刊服务平台</a:t>
            </a:r>
            <a:r>
              <a:rPr lang="en-US" altLang="zh-CN" sz="1200" b="0" i="0" kern="1200" dirty="0" smtClean="0">
                <a:solidFill>
                  <a:schemeClr val="tx1"/>
                </a:solidFill>
                <a:effectLst/>
                <a:latin typeface="+mn-lt"/>
                <a:ea typeface="+mn-ea"/>
                <a:cs typeface="+mn-cs"/>
              </a:rPr>
              <a:t>》http://qikan.cqvip.com/</a:t>
            </a:r>
            <a:r>
              <a:rPr lang="zh-CN" altLang="en-US" sz="1200" b="0" i="0" kern="1200" dirty="0" smtClean="0">
                <a:solidFill>
                  <a:schemeClr val="tx1"/>
                </a:solidFill>
                <a:effectLst/>
                <a:latin typeface="+mn-lt"/>
                <a:ea typeface="+mn-ea"/>
                <a:cs typeface="+mn-cs"/>
              </a:rPr>
              <a:t>，点击“登陆”，弹出登录框，选择扫码登陆；打开你已经获得了权限认证的中文期刊手机助手</a:t>
            </a:r>
            <a:r>
              <a:rPr lang="en-US" altLang="zh-CN" sz="1200" b="0" i="0" kern="1200" dirty="0" smtClean="0">
                <a:solidFill>
                  <a:schemeClr val="tx1"/>
                </a:solidFill>
                <a:effectLst/>
                <a:latin typeface="+mn-lt"/>
                <a:ea typeface="+mn-ea"/>
                <a:cs typeface="+mn-cs"/>
              </a:rPr>
              <a:t>APP</a:t>
            </a:r>
            <a:r>
              <a:rPr lang="zh-CN" altLang="en-US" sz="1200" b="0" i="0" kern="1200" dirty="0" smtClean="0">
                <a:solidFill>
                  <a:schemeClr val="tx1"/>
                </a:solidFill>
                <a:effectLst/>
                <a:latin typeface="+mn-lt"/>
                <a:ea typeface="+mn-ea"/>
                <a:cs typeface="+mn-cs"/>
              </a:rPr>
              <a:t>，扫描登陆二维码，即可完成对此台</a:t>
            </a:r>
            <a:r>
              <a:rPr lang="en-US" altLang="zh-CN" sz="1200" b="0" i="0" kern="1200" dirty="0" smtClean="0">
                <a:solidFill>
                  <a:schemeClr val="tx1"/>
                </a:solidFill>
                <a:effectLst/>
                <a:latin typeface="+mn-lt"/>
                <a:ea typeface="+mn-ea"/>
                <a:cs typeface="+mn-cs"/>
              </a:rPr>
              <a:t>PC</a:t>
            </a:r>
            <a:r>
              <a:rPr lang="zh-CN" altLang="en-US" sz="1200" b="0" i="0" kern="1200" dirty="0" smtClean="0">
                <a:solidFill>
                  <a:schemeClr val="tx1"/>
                </a:solidFill>
                <a:effectLst/>
                <a:latin typeface="+mn-lt"/>
                <a:ea typeface="+mn-ea"/>
                <a:cs typeface="+mn-cs"/>
              </a:rPr>
              <a:t>的反向授权，你就可以跳出校园网</a:t>
            </a:r>
            <a:r>
              <a:rPr lang="en-US" altLang="zh-CN" sz="1200" b="0" i="0" kern="1200" dirty="0" smtClean="0">
                <a:solidFill>
                  <a:schemeClr val="tx1"/>
                </a:solidFill>
                <a:effectLst/>
                <a:latin typeface="+mn-lt"/>
                <a:ea typeface="+mn-ea"/>
                <a:cs typeface="+mn-cs"/>
              </a:rPr>
              <a:t>IP</a:t>
            </a:r>
            <a:r>
              <a:rPr lang="zh-CN" altLang="en-US" sz="1200" b="0" i="0" kern="1200" dirty="0" smtClean="0">
                <a:solidFill>
                  <a:schemeClr val="tx1"/>
                </a:solidFill>
                <a:effectLst/>
                <a:latin typeface="+mn-lt"/>
                <a:ea typeface="+mn-ea"/>
                <a:cs typeface="+mn-cs"/>
              </a:rPr>
              <a:t>限制在个人电脑上使用</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中文期刊服务平台</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了。</a:t>
            </a:r>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44</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好的，关于维普中文期刊服务平台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的六大功能，就向大家介绍完了。最后，我们了解一下，基于平台的功能，能够为我们带来什么样的价值。</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《中文期刊服务平台</a:t>
            </a:r>
            <a:r>
              <a:rPr lang="en-US" altLang="zh-CN" sz="1200" kern="1200" dirty="0" smtClean="0">
                <a:solidFill>
                  <a:schemeClr val="tx1"/>
                </a:solidFill>
                <a:effectLst/>
                <a:latin typeface="+mn-lt"/>
                <a:ea typeface="+mn-ea"/>
                <a:cs typeface="+mn-cs"/>
              </a:rPr>
              <a:t>7.0</a:t>
            </a:r>
            <a:r>
              <a:rPr lang="zh-CN" altLang="zh-CN" sz="1200" kern="1200" smtClean="0">
                <a:solidFill>
                  <a:schemeClr val="tx1"/>
                </a:solidFill>
                <a:effectLst/>
                <a:latin typeface="+mn-lt"/>
                <a:ea typeface="+mn-ea"/>
                <a:cs typeface="+mn-cs"/>
              </a:rPr>
              <a:t>》广泛应用于课题调研、科技查新、项目评估、成果申报、人才选拔、科研管理、期刊投稿等用途。希望能够对您有所帮助。</a:t>
            </a:r>
          </a:p>
          <a:p>
            <a:endParaRPr lang="zh-CN" altLang="en-US"/>
          </a:p>
        </p:txBody>
      </p:sp>
      <p:sp>
        <p:nvSpPr>
          <p:cNvPr id="4" name="灯片编号占位符 3"/>
          <p:cNvSpPr>
            <a:spLocks noGrp="1"/>
          </p:cNvSpPr>
          <p:nvPr>
            <p:ph type="sldNum" sz="quarter" idx="10"/>
          </p:nvPr>
        </p:nvSpPr>
        <p:spPr/>
        <p:txBody>
          <a:bodyPr/>
          <a:lstStyle/>
          <a:p>
            <a:fld id="{5CFF25CE-97F7-4CE5-9418-97DBD13F90C8}" type="slidenum">
              <a:rPr lang="zh-CN" altLang="en-US" smtClean="0"/>
              <a:t>48</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好的，关于维普中文期刊服务平台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的六大功能，就向大家介绍完了。最后，我们了解一下，基于平台的功能，能够为我们带来什么样的价值。</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49</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6EB7437-B157-4408-BD42-8ACCEE3C60C2}" type="slidenum">
              <a:rPr lang="zh-CN" altLang="en-US" smtClean="0"/>
              <a:pPr>
                <a:defRPr/>
              </a:pPr>
              <a:t>50</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6EB7437-B157-4408-BD42-8ACCEE3C60C2}" type="slidenum">
              <a:rPr lang="zh-CN" altLang="en-US" smtClean="0"/>
              <a:pPr>
                <a:defRPr/>
              </a:pPr>
              <a:t>52</a:t>
            </a:fld>
            <a:endParaRPr 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好的，关于维普中文期刊服务平台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的六大功能，就向大家介绍完了。最后，我们了解一下，基于平台的功能，能够为我们带来什么样的价值。</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54</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fld id="{2E4511D2-40FE-44F7-998A-C15B55F9BFA5}" type="slidenum">
              <a:rPr lang="zh-CN" altLang="en-US" sz="1200" smtClean="0"/>
              <a:pPr/>
              <a:t>55</a:t>
            </a:fld>
            <a:endParaRPr lang="en-US" altLang="zh-CN"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维普资讯《中文期刊服务平台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》是重庆维普资讯有限公司</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年推出的中文期刊换代产品，资源覆盖公开期刊、特色内刊、以及</a:t>
            </a:r>
            <a:r>
              <a:rPr lang="en-US" altLang="zh-CN" sz="1200" kern="1200" dirty="0" smtClean="0">
                <a:solidFill>
                  <a:schemeClr val="tx1"/>
                </a:solidFill>
                <a:effectLst/>
                <a:latin typeface="+mn-lt"/>
                <a:ea typeface="+mn-ea"/>
                <a:cs typeface="+mn-cs"/>
              </a:rPr>
              <a:t>OA</a:t>
            </a:r>
            <a:r>
              <a:rPr lang="zh-CN" altLang="zh-CN" sz="1200" kern="1200" dirty="0" smtClean="0">
                <a:solidFill>
                  <a:schemeClr val="tx1"/>
                </a:solidFill>
                <a:effectLst/>
                <a:latin typeface="+mn-lt"/>
                <a:ea typeface="+mn-ea"/>
                <a:cs typeface="+mn-cs"/>
              </a:rPr>
              <a:t>期刊。服务深度从“期刊文献库”到“期刊大数据”。使中文期刊平台兼具资源保障价值和知识情报价值。平台采用了先进的大数据构架与云端服务模式，着力提升读者信息服务体验与效率。</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p:sp>
      <p:sp>
        <p:nvSpPr>
          <p:cNvPr id="727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27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fld id="{E0ECEA67-7F78-46F6-B283-769D6C50E491}" type="slidenum">
              <a:rPr lang="zh-CN" altLang="en-US" sz="1200" smtClean="0"/>
              <a:pPr/>
              <a:t>56</a:t>
            </a:fld>
            <a:endParaRPr lang="en-US" altLang="zh-CN" sz="120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p:sp>
      <p:sp>
        <p:nvSpPr>
          <p:cNvPr id="7782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78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38434D2B-5366-40FE-AEC5-14816685732C}" type="slidenum">
              <a:rPr lang="zh-CN" altLang="en-US" sz="1200" smtClean="0"/>
              <a:pPr>
                <a:buFontTx/>
                <a:buNone/>
              </a:pPr>
              <a:t>57</a:t>
            </a:fld>
            <a:endParaRPr lang="en-US" altLang="zh-CN" sz="120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88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07E3F598-2591-4011-B5DE-AC79E3E358D8}" type="slidenum">
              <a:rPr lang="zh-CN" altLang="en-US" sz="1200" smtClean="0"/>
              <a:pPr>
                <a:buFontTx/>
                <a:buNone/>
              </a:pPr>
              <a:t>58</a:t>
            </a:fld>
            <a:endParaRPr lang="en-US" altLang="zh-CN" sz="120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987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CDB7C566-CFEA-4594-8386-A9CB4C569EDC}" type="slidenum">
              <a:rPr lang="zh-CN" altLang="en-US" sz="1200" smtClean="0"/>
              <a:pPr>
                <a:buFontTx/>
                <a:buNone/>
              </a:pPr>
              <a:t>60</a:t>
            </a:fld>
            <a:endParaRPr lang="en-US" altLang="zh-CN" sz="120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p:sp>
      <p:sp>
        <p:nvSpPr>
          <p:cNvPr id="808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090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3D13B382-05C1-4926-8F9C-78A67A887AED}" type="slidenum">
              <a:rPr lang="zh-CN" altLang="en-US" sz="1200" smtClean="0"/>
              <a:pPr>
                <a:buFontTx/>
                <a:buNone/>
              </a:pPr>
              <a:t>62</a:t>
            </a:fld>
            <a:endParaRPr lang="en-US" altLang="zh-CN" sz="120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p:sp>
      <p:sp>
        <p:nvSpPr>
          <p:cNvPr id="819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19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3D285F80-2B13-4DD4-9D85-ED5F529CEB9D}" type="slidenum">
              <a:rPr lang="zh-CN" altLang="en-US" sz="1200" smtClean="0"/>
              <a:pPr>
                <a:buFontTx/>
                <a:buNone/>
              </a:pPr>
              <a:t>68</a:t>
            </a:fld>
            <a:endParaRPr lang="en-US" altLang="zh-CN" sz="120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29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88B84526-71E2-4D21-9796-B2FBAAE00518}" type="slidenum">
              <a:rPr lang="zh-CN" altLang="en-US" sz="1200" smtClean="0"/>
              <a:pPr>
                <a:buFontTx/>
                <a:buNone/>
              </a:pPr>
              <a:t>69</a:t>
            </a:fld>
            <a:endParaRPr lang="en-US" altLang="zh-CN" sz="120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397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586A9AFF-1D79-4D94-BDBF-BB8762C7D8B0}" type="slidenum">
              <a:rPr lang="zh-CN" altLang="en-US" sz="1200" smtClean="0"/>
              <a:pPr>
                <a:buFontTx/>
                <a:buNone/>
              </a:pPr>
              <a:t>70</a:t>
            </a:fld>
            <a:endParaRPr lang="en-US" altLang="zh-CN" sz="120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p:sp>
      <p:sp>
        <p:nvSpPr>
          <p:cNvPr id="849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49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15A25DE6-030B-41B0-B647-83A0CA6C791F}" type="slidenum">
              <a:rPr lang="zh-CN" altLang="en-US" sz="1200" smtClean="0"/>
              <a:pPr>
                <a:buFontTx/>
                <a:buNone/>
              </a:pPr>
              <a:t>71</a:t>
            </a:fld>
            <a:endParaRPr lang="en-US" altLang="zh-CN" sz="120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p:sp>
      <p:sp>
        <p:nvSpPr>
          <p:cNvPr id="860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60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1DE02F54-08EA-4131-A54C-492E758CCB1D}" type="slidenum">
              <a:rPr lang="zh-CN" altLang="en-US" sz="1200" smtClean="0"/>
              <a:pPr>
                <a:buFontTx/>
                <a:buNone/>
              </a:pPr>
              <a:t>72</a:t>
            </a:fld>
            <a:endParaRPr lang="en-US" altLang="zh-CN"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我们让数据说话，来看一下平台参数</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p:sp>
      <p:sp>
        <p:nvSpPr>
          <p:cNvPr id="870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70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BCF7EDC6-E1C2-4933-B043-83B3425B2848}" type="slidenum">
              <a:rPr lang="zh-CN" altLang="en-US" sz="1200" smtClean="0"/>
              <a:pPr>
                <a:buFontTx/>
                <a:buNone/>
              </a:pPr>
              <a:t>73</a:t>
            </a:fld>
            <a:endParaRPr lang="en-US" altLang="zh-CN" sz="120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好的，关于维普中文期刊服务平台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的六大功能，就向大家介绍完了。最后，我们了解一下，基于平台的功能，能够为我们带来什么样的价值。</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74</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p:sp>
      <p:sp>
        <p:nvSpPr>
          <p:cNvPr id="870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70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宋体" pitchFamily="2" charset="-122"/>
              </a:defRPr>
            </a:lvl1pPr>
            <a:lvl2pPr marL="742950" indent="-285750">
              <a:defRPr sz="2400">
                <a:solidFill>
                  <a:schemeClr val="tx1"/>
                </a:solidFill>
                <a:latin typeface="Arial" pitchFamily="34" charset="0"/>
                <a:ea typeface="宋体" pitchFamily="2" charset="-122"/>
              </a:defRPr>
            </a:lvl2pPr>
            <a:lvl3pPr marL="1143000" indent="-228600">
              <a:defRPr sz="2400">
                <a:solidFill>
                  <a:schemeClr val="tx1"/>
                </a:solidFill>
                <a:latin typeface="Arial" pitchFamily="34" charset="0"/>
                <a:ea typeface="宋体" pitchFamily="2" charset="-122"/>
              </a:defRPr>
            </a:lvl3pPr>
            <a:lvl4pPr marL="1600200" indent="-228600">
              <a:defRPr sz="2400">
                <a:solidFill>
                  <a:schemeClr val="tx1"/>
                </a:solidFill>
                <a:latin typeface="Arial" pitchFamily="34" charset="0"/>
                <a:ea typeface="宋体" pitchFamily="2" charset="-122"/>
              </a:defRPr>
            </a:lvl4pPr>
            <a:lvl5pPr marL="2057400" indent="-22860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a:buFontTx/>
              <a:buNone/>
            </a:pPr>
            <a:fld id="{BCF7EDC6-E1C2-4933-B043-83B3425B2848}" type="slidenum">
              <a:rPr lang="zh-CN" altLang="en-US" sz="1200" smtClean="0"/>
              <a:pPr>
                <a:buFontTx/>
                <a:buNone/>
              </a:pPr>
              <a:t>75</a:t>
            </a:fld>
            <a:endParaRPr lang="en-US" altLang="zh-CN" sz="120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最后，欢迎各位同学关注维普的订阅号--维普信使。添加名称或者扫二维码都是可以的。系统会定期推送一些大家感兴趣的话题，也会提供详细的有关系统的功能使用讲解。最后，我们还会通过微信举办各种大赛，奖品十分丰厚，只要参与都有机会获得礼品，希望同学们能经常关注我们的订阅号。</a:t>
            </a:r>
          </a:p>
        </p:txBody>
      </p:sp>
      <p:sp>
        <p:nvSpPr>
          <p:cNvPr id="4" name="灯片编号占位符 3"/>
          <p:cNvSpPr>
            <a:spLocks noGrp="1"/>
          </p:cNvSpPr>
          <p:nvPr>
            <p:ph type="sldNum" sz="quarter" idx="10"/>
          </p:nvPr>
        </p:nvSpPr>
        <p:spPr/>
        <p:txBody>
          <a:bodyPr/>
          <a:lstStyle/>
          <a:p>
            <a:fld id="{5CFF25CE-97F7-4CE5-9418-97DBD13F90C8}" type="slidenum">
              <a:rPr lang="zh-CN" altLang="en-US" smtClean="0"/>
              <a:t>76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资源覆盖面较大，能够满足广大读者日常学习和科研工作的需求。期刊和文献均按《中图法》做人工标引，每篇文献入类时以文献内容特征为依据，科学准确，保证查全率和数据统计准确性。</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接下来，我们看一下期刊服务平台</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的六大功能</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智能的文献检索系统，系统采用联想式信息检索模式，大大提高了检索效率；</a:t>
            </a:r>
          </a:p>
          <a:p>
            <a:r>
              <a:rPr lang="zh-CN" altLang="zh-CN" sz="1200" kern="1200" dirty="0" smtClean="0">
                <a:solidFill>
                  <a:schemeClr val="tx1"/>
                </a:solidFill>
                <a:effectLst/>
                <a:latin typeface="+mn-lt"/>
                <a:ea typeface="+mn-ea"/>
                <a:cs typeface="+mn-cs"/>
              </a:rPr>
              <a:t>灵活的聚类组配方式，在任意检索条件下，我们可以对检索结果进行再次组配</a:t>
            </a:r>
          </a:p>
          <a:p>
            <a:r>
              <a:rPr lang="zh-CN" altLang="zh-CN" sz="1200" kern="1200" dirty="0" smtClean="0">
                <a:solidFill>
                  <a:schemeClr val="tx1"/>
                </a:solidFill>
                <a:effectLst/>
                <a:latin typeface="+mn-lt"/>
                <a:ea typeface="+mn-ea"/>
                <a:cs typeface="+mn-cs"/>
              </a:rPr>
              <a:t>完善的全文保障服务，保证了全方面的资源获取渠道</a:t>
            </a:r>
          </a:p>
          <a:p>
            <a:r>
              <a:rPr lang="zh-CN" altLang="zh-CN" sz="1200" kern="1200" dirty="0" smtClean="0">
                <a:solidFill>
                  <a:schemeClr val="tx1"/>
                </a:solidFill>
                <a:effectLst/>
                <a:latin typeface="+mn-lt"/>
                <a:ea typeface="+mn-ea"/>
                <a:cs typeface="+mn-cs"/>
              </a:rPr>
              <a:t>深入的引文追踪分析，我们能够利用此功能，深入追踪研究课题的来龙去脉</a:t>
            </a:r>
          </a:p>
          <a:p>
            <a:r>
              <a:rPr lang="zh-CN" altLang="zh-CN" sz="1200" kern="1200" dirty="0" smtClean="0">
                <a:solidFill>
                  <a:schemeClr val="tx1"/>
                </a:solidFill>
                <a:effectLst/>
                <a:latin typeface="+mn-lt"/>
                <a:ea typeface="+mn-ea"/>
                <a:cs typeface="+mn-cs"/>
              </a:rPr>
              <a:t>详尽的计量分析报告，帮助我们快速掌握相关领域内的前沿学术成果</a:t>
            </a:r>
          </a:p>
          <a:p>
            <a:r>
              <a:rPr lang="zh-CN" altLang="zh-CN" sz="1200" kern="1200" dirty="0" smtClean="0">
                <a:solidFill>
                  <a:schemeClr val="tx1"/>
                </a:solidFill>
                <a:effectLst/>
                <a:latin typeface="+mn-lt"/>
                <a:ea typeface="+mn-ea"/>
                <a:cs typeface="+mn-cs"/>
              </a:rPr>
              <a:t>精确的对象数据对比，平台提供了两两对象之间的，知识脉络关联及延伸</a:t>
            </a:r>
          </a:p>
          <a:p>
            <a:endParaRPr lang="zh-CN" altLang="en-US" dirty="0"/>
          </a:p>
        </p:txBody>
      </p:sp>
      <p:sp>
        <p:nvSpPr>
          <p:cNvPr id="4" name="灯片编号占位符 3"/>
          <p:cNvSpPr>
            <a:spLocks noGrp="1"/>
          </p:cNvSpPr>
          <p:nvPr>
            <p:ph type="sldNum" sz="quarter" idx="10"/>
          </p:nvPr>
        </p:nvSpPr>
        <p:spPr/>
        <p:txBody>
          <a:bodyPr/>
          <a:lstStyle/>
          <a:p>
            <a:fld id="{5CFF25CE-97F7-4CE5-9418-97DBD13F90C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831681804"/>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1"/>
          <p:cNvGrpSpPr/>
          <p:nvPr userDrawn="1"/>
        </p:nvGrpSpPr>
        <p:grpSpPr>
          <a:xfrm>
            <a:off x="281525" y="0"/>
            <a:ext cx="105725" cy="962147"/>
            <a:chOff x="281524" y="0"/>
            <a:chExt cx="105725" cy="721610"/>
          </a:xfrm>
          <a:solidFill>
            <a:srgbClr val="1A7BAE"/>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rot="10800000">
            <a:off x="8801757" y="6617464"/>
            <a:ext cx="105725" cy="240536"/>
            <a:chOff x="281524" y="0"/>
            <a:chExt cx="105725" cy="721610"/>
          </a:xfrm>
          <a:solidFill>
            <a:srgbClr val="1A7BAE"/>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0643046"/>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标题幻灯片">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E6EEEE"/>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708180"/>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1B2135"/>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1A569E"/>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3F89D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40D55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42" name="Picture 2" descr="E:\工作网盘\维普\市场部\PPT2016\图片1.jpg"/>
          <p:cNvPicPr>
            <a:picLocks noChangeAspect="1" noChangeArrowheads="1"/>
          </p:cNvPicPr>
          <p:nvPr userDrawn="1"/>
        </p:nvPicPr>
        <p:blipFill>
          <a:blip r:embed="rId13"/>
          <a:srcRect l="7147" r="17853"/>
          <a:stretch>
            <a:fillRect/>
          </a:stretch>
        </p:blipFill>
        <p:spPr bwMode="auto">
          <a:xfrm>
            <a:off x="0" y="0"/>
            <a:ext cx="9144000" cy="68580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png"/><Relationship Id="rId4" Type="http://schemas.openxmlformats.org/officeDocument/2006/relationships/image" Target="../media/image19.jpeg"/><Relationship Id="rId9"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1.xml"/><Relationship Id="rId5" Type="http://schemas.openxmlformats.org/officeDocument/2006/relationships/image" Target="../media/image77.png"/><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tags" Target="../tags/tag2.xml"/><Relationship Id="rId4" Type="http://schemas.openxmlformats.org/officeDocument/2006/relationships/image" Target="../media/image78.png"/></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0.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6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5.xml"/><Relationship Id="rId1" Type="http://schemas.openxmlformats.org/officeDocument/2006/relationships/slideLayout" Target="../slideLayouts/slideLayout10.xml"/><Relationship Id="rId4" Type="http://schemas.openxmlformats.org/officeDocument/2006/relationships/image" Target="../media/image97.png"/></Relationships>
</file>

<file path=ppt/slides/_rels/slide6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9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7.xml"/><Relationship Id="rId1" Type="http://schemas.openxmlformats.org/officeDocument/2006/relationships/slideLayout" Target="../slideLayouts/slideLayout10.xml"/><Relationship Id="rId5" Type="http://schemas.openxmlformats.org/officeDocument/2006/relationships/image" Target="../media/image102.png"/><Relationship Id="rId4" Type="http://schemas.openxmlformats.org/officeDocument/2006/relationships/image" Target="../media/image101.png"/></Relationships>
</file>

<file path=ppt/slides/_rels/slide7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8.xml"/><Relationship Id="rId1" Type="http://schemas.openxmlformats.org/officeDocument/2006/relationships/slideLayout" Target="../slideLayouts/slideLayout10.xml"/><Relationship Id="rId4" Type="http://schemas.openxmlformats.org/officeDocument/2006/relationships/image" Target="../media/image104.png"/></Relationships>
</file>

<file path=ppt/slides/_rels/slide7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6.png"/><Relationship Id="rId7" Type="http://schemas.openxmlformats.org/officeDocument/2006/relationships/diagramColors" Target="../diagrams/colors1.xml"/><Relationship Id="rId2" Type="http://schemas.openxmlformats.org/officeDocument/2006/relationships/notesSlide" Target="../notesSlides/notesSlide60.xml"/><Relationship Id="rId1" Type="http://schemas.openxmlformats.org/officeDocument/2006/relationships/slideLayout" Target="../slideLayouts/slideLayout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07.png"/></Relationships>
</file>

<file path=ppt/slides/_rels/slide7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10.jpeg"/></Relationships>
</file>

<file path=ppt/slides/_rels/slide7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网盘\工作杂\Office模版\IOS9 STYLE [TEMPLATE]\背景图\5.jpg"/>
          <p:cNvPicPr>
            <a:picLocks noChangeAspect="1" noChangeArrowheads="1"/>
          </p:cNvPicPr>
          <p:nvPr/>
        </p:nvPicPr>
        <p:blipFill>
          <a:blip r:embed="rId3"/>
          <a:srcRect/>
          <a:stretch>
            <a:fillRect/>
          </a:stretch>
        </p:blipFill>
        <p:spPr bwMode="auto">
          <a:xfrm>
            <a:off x="0" y="1"/>
            <a:ext cx="9144000" cy="5143500"/>
          </a:xfrm>
          <a:prstGeom prst="rect">
            <a:avLst/>
          </a:prstGeom>
          <a:noFill/>
        </p:spPr>
      </p:pic>
      <p:sp>
        <p:nvSpPr>
          <p:cNvPr id="6" name="矩形 5"/>
          <p:cNvSpPr/>
          <p:nvPr/>
        </p:nvSpPr>
        <p:spPr>
          <a:xfrm>
            <a:off x="0" y="5021456"/>
            <a:ext cx="9144000" cy="183654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文本框 4"/>
          <p:cNvSpPr txBox="1"/>
          <p:nvPr/>
        </p:nvSpPr>
        <p:spPr>
          <a:xfrm>
            <a:off x="365760" y="682730"/>
            <a:ext cx="8302751" cy="1322070"/>
          </a:xfrm>
          <a:prstGeom prst="rect">
            <a:avLst/>
          </a:prstGeom>
          <a:noFill/>
        </p:spPr>
        <p:txBody>
          <a:bodyPr wrap="square" rtlCol="0">
            <a:spAutoFit/>
          </a:bodyPr>
          <a:lstStyle/>
          <a:p>
            <a:pPr algn="ctr"/>
            <a:r>
              <a:rPr lang="en-US" altLang="zh-CN" sz="4000" dirty="0" smtClean="0">
                <a:solidFill>
                  <a:srgbClr val="F8F9FA"/>
                </a:solidFill>
                <a:latin typeface="思源黑体 CN Medium" pitchFamily="34" charset="-122"/>
                <a:ea typeface="思源黑体 CN Medium" pitchFamily="34" charset="-122"/>
              </a:rPr>
              <a:t>《</a:t>
            </a:r>
            <a:r>
              <a:rPr lang="zh-CN" altLang="en-US" sz="4000" dirty="0" smtClean="0">
                <a:solidFill>
                  <a:srgbClr val="F8F9FA"/>
                </a:solidFill>
                <a:latin typeface="思源黑体 CN Medium" pitchFamily="34" charset="-122"/>
                <a:ea typeface="思源黑体 CN Medium" pitchFamily="34" charset="-122"/>
              </a:rPr>
              <a:t>中文期刊服务平台</a:t>
            </a:r>
            <a:r>
              <a:rPr lang="en-US" altLang="zh-CN" sz="4000" dirty="0" smtClean="0">
                <a:solidFill>
                  <a:srgbClr val="F8F9FA"/>
                </a:solidFill>
                <a:latin typeface="思源黑体 CN Medium" pitchFamily="34" charset="-122"/>
                <a:ea typeface="思源黑体 CN Medium" pitchFamily="34" charset="-122"/>
              </a:rPr>
              <a:t>7.0》</a:t>
            </a:r>
            <a:r>
              <a:rPr lang="zh-CN" altLang="en-US" sz="4000" dirty="0" smtClean="0">
                <a:solidFill>
                  <a:srgbClr val="F8F9FA"/>
                </a:solidFill>
                <a:latin typeface="思源黑体 CN Medium" pitchFamily="34" charset="-122"/>
                <a:ea typeface="思源黑体 CN Medium" pitchFamily="34" charset="-122"/>
              </a:rPr>
              <a:t>应用培训</a:t>
            </a:r>
          </a:p>
          <a:p>
            <a:pPr algn="ctr"/>
            <a:r>
              <a:rPr lang="zh-CN" altLang="en-US" sz="4000" dirty="0">
                <a:solidFill>
                  <a:srgbClr val="F8F9FA"/>
                </a:solidFill>
                <a:latin typeface="思源黑体 CN Medium" pitchFamily="34" charset="-122"/>
                <a:ea typeface="思源黑体 CN Medium" pitchFamily="34" charset="-122"/>
                <a:sym typeface="+mn-ea"/>
              </a:rPr>
              <a:t>从</a:t>
            </a:r>
            <a:r>
              <a:rPr lang="en-US" altLang="zh-CN" sz="4000" dirty="0">
                <a:solidFill>
                  <a:srgbClr val="F8F9FA"/>
                </a:solidFill>
                <a:latin typeface="思源黑体 CN Medium" pitchFamily="34" charset="-122"/>
                <a:ea typeface="思源黑体 CN Medium" pitchFamily="34" charset="-122"/>
                <a:sym typeface="+mn-ea"/>
              </a:rPr>
              <a:t>“</a:t>
            </a:r>
            <a:r>
              <a:rPr lang="zh-CN" altLang="en-US" sz="4000" dirty="0">
                <a:solidFill>
                  <a:srgbClr val="F8F9FA"/>
                </a:solidFill>
                <a:latin typeface="思源黑体 CN Medium" pitchFamily="34" charset="-122"/>
                <a:ea typeface="思源黑体 CN Medium" pitchFamily="34" charset="-122"/>
                <a:sym typeface="+mn-ea"/>
              </a:rPr>
              <a:t>文献</a:t>
            </a:r>
            <a:r>
              <a:rPr lang="en-US" altLang="zh-CN" sz="4000" dirty="0">
                <a:solidFill>
                  <a:srgbClr val="F8F9FA"/>
                </a:solidFill>
                <a:latin typeface="思源黑体 CN Medium" pitchFamily="34" charset="-122"/>
                <a:ea typeface="思源黑体 CN Medium" pitchFamily="34" charset="-122"/>
                <a:sym typeface="+mn-ea"/>
              </a:rPr>
              <a:t>”</a:t>
            </a:r>
            <a:r>
              <a:rPr lang="zh-CN" altLang="en-US" sz="4000" dirty="0">
                <a:solidFill>
                  <a:srgbClr val="F8F9FA"/>
                </a:solidFill>
                <a:latin typeface="思源黑体 CN Medium" pitchFamily="34" charset="-122"/>
                <a:ea typeface="思源黑体 CN Medium" pitchFamily="34" charset="-122"/>
                <a:sym typeface="+mn-ea"/>
              </a:rPr>
              <a:t>到</a:t>
            </a:r>
            <a:r>
              <a:rPr lang="en-US" altLang="zh-CN" sz="4000" dirty="0">
                <a:solidFill>
                  <a:srgbClr val="F8F9FA"/>
                </a:solidFill>
                <a:latin typeface="思源黑体 CN Medium" pitchFamily="34" charset="-122"/>
                <a:ea typeface="思源黑体 CN Medium" pitchFamily="34" charset="-122"/>
                <a:sym typeface="+mn-ea"/>
              </a:rPr>
              <a:t>“</a:t>
            </a:r>
            <a:r>
              <a:rPr lang="zh-CN" altLang="en-US" sz="4000" dirty="0">
                <a:solidFill>
                  <a:srgbClr val="F8F9FA"/>
                </a:solidFill>
                <a:latin typeface="思源黑体 CN Medium" pitchFamily="34" charset="-122"/>
                <a:ea typeface="思源黑体 CN Medium" pitchFamily="34" charset="-122"/>
                <a:sym typeface="+mn-ea"/>
              </a:rPr>
              <a:t>数据</a:t>
            </a:r>
            <a:r>
              <a:rPr lang="en-US" altLang="zh-CN" sz="4000" dirty="0">
                <a:solidFill>
                  <a:srgbClr val="F8F9FA"/>
                </a:solidFill>
                <a:latin typeface="思源黑体 CN Medium" pitchFamily="34" charset="-122"/>
                <a:ea typeface="思源黑体 CN Medium" pitchFamily="34" charset="-122"/>
                <a:sym typeface="+mn-ea"/>
              </a:rPr>
              <a:t>”</a:t>
            </a:r>
            <a:r>
              <a:rPr lang="zh-CN" altLang="en-US" sz="4000" dirty="0">
                <a:solidFill>
                  <a:srgbClr val="F8F9FA"/>
                </a:solidFill>
                <a:latin typeface="思源黑体 CN Medium" pitchFamily="34" charset="-122"/>
                <a:ea typeface="思源黑体 CN Medium" pitchFamily="34" charset="-122"/>
                <a:sym typeface="+mn-ea"/>
              </a:rPr>
              <a:t>的服务转变</a:t>
            </a:r>
            <a:endParaRPr lang="zh-CN" altLang="en-US" sz="4000" dirty="0">
              <a:solidFill>
                <a:srgbClr val="F8F9FA"/>
              </a:solidFill>
              <a:latin typeface="思源黑体 CN Medium" pitchFamily="34" charset="-122"/>
              <a:ea typeface="思源黑体 CN Medium" pitchFamily="34" charset="-122"/>
            </a:endParaRPr>
          </a:p>
        </p:txBody>
      </p:sp>
      <p:sp>
        <p:nvSpPr>
          <p:cNvPr id="11" name="文本框 3"/>
          <p:cNvSpPr txBox="1"/>
          <p:nvPr/>
        </p:nvSpPr>
        <p:spPr>
          <a:xfrm>
            <a:off x="3478795" y="6125936"/>
            <a:ext cx="3544305" cy="446276"/>
          </a:xfrm>
          <a:prstGeom prst="rect">
            <a:avLst/>
          </a:prstGeom>
          <a:noFill/>
        </p:spPr>
        <p:txBody>
          <a:bodyPr wrap="square" rtlCol="0">
            <a:spAutoFit/>
          </a:bodyPr>
          <a:lstStyle/>
          <a:p>
            <a:r>
              <a:rPr lang="zh-CN" altLang="en-US" sz="2300" dirty="0" smtClean="0">
                <a:solidFill>
                  <a:srgbClr val="003E3E"/>
                </a:solidFill>
                <a:latin typeface="思源黑体 CN Medium" pitchFamily="34" charset="-122"/>
                <a:ea typeface="思源黑体 CN Medium" pitchFamily="34" charset="-122"/>
              </a:rPr>
              <a:t>重庆维普资讯有限公司</a:t>
            </a:r>
            <a:endParaRPr lang="zh-CN" altLang="en-US" sz="2300" dirty="0">
              <a:solidFill>
                <a:srgbClr val="003E3E"/>
              </a:solidFill>
              <a:latin typeface="思源黑体 CN Medium" pitchFamily="34" charset="-122"/>
              <a:ea typeface="思源黑体 CN Medium" pitchFamily="34" charset="-122"/>
            </a:endParaRPr>
          </a:p>
        </p:txBody>
      </p:sp>
      <p:pic>
        <p:nvPicPr>
          <p:cNvPr id="14" name="Picture 2" descr="E:\工作网盘\维普\VIPLOGO副本.png"/>
          <p:cNvPicPr>
            <a:picLocks noChangeAspect="1" noChangeArrowheads="1"/>
          </p:cNvPicPr>
          <p:nvPr/>
        </p:nvPicPr>
        <p:blipFill>
          <a:blip r:embed="rId4" cstate="print">
            <a:lum bright="10000" contrast="-10000"/>
          </a:blip>
          <a:srcRect/>
          <a:stretch>
            <a:fillRect/>
          </a:stretch>
        </p:blipFill>
        <p:spPr bwMode="auto">
          <a:xfrm>
            <a:off x="2694527" y="6138992"/>
            <a:ext cx="733468" cy="420164"/>
          </a:xfrm>
          <a:prstGeom prst="rect">
            <a:avLst/>
          </a:prstGeom>
          <a:noFill/>
          <a:effectLst>
            <a:innerShdw blurRad="88900" dist="38100" dir="16980000">
              <a:prstClr val="black">
                <a:alpha val="67000"/>
              </a:prstClr>
            </a:innerShdw>
          </a:effectLst>
        </p:spPr>
      </p:pic>
      <p:sp>
        <p:nvSpPr>
          <p:cNvPr id="15" name="圆角矩形 14"/>
          <p:cNvSpPr/>
          <p:nvPr/>
        </p:nvSpPr>
        <p:spPr>
          <a:xfrm>
            <a:off x="2274208" y="6125936"/>
            <a:ext cx="4571092" cy="446276"/>
          </a:xfrm>
          <a:prstGeom prst="roundRect">
            <a:avLst/>
          </a:prstGeom>
          <a:noFill/>
          <a:ln w="12700">
            <a:solidFill>
              <a:schemeClr val="tx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0" name="图片 3" descr="维普资讯中文期刊服务平台- 首页.png"/>
          <p:cNvPicPr>
            <a:picLocks noChangeAspect="1"/>
          </p:cNvPicPr>
          <p:nvPr/>
        </p:nvPicPr>
        <p:blipFill>
          <a:blip r:embed="rId5" cstate="print"/>
          <a:srcRect t="3610" r="1936"/>
          <a:stretch>
            <a:fillRect/>
          </a:stretch>
        </p:blipFill>
        <p:spPr bwMode="auto">
          <a:xfrm>
            <a:off x="2266315" y="2838450"/>
            <a:ext cx="4745990" cy="176276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6765" y="2642870"/>
            <a:ext cx="5165725" cy="3191510"/>
          </a:xfrm>
          <a:prstGeom prst="rect">
            <a:avLst/>
          </a:prstGeom>
        </p:spPr>
      </p:pic>
    </p:spTree>
  </p:cSld>
  <p:clrMapOvr>
    <a:masterClrMapping/>
  </p:clrMapOvr>
  <p:transition>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rot="3897139">
            <a:off x="3169178" y="3417120"/>
            <a:ext cx="1402494" cy="1402495"/>
            <a:chOff x="2753786" y="1608937"/>
            <a:chExt cx="2980266" cy="2980266"/>
          </a:xfrm>
        </p:grpSpPr>
        <p:sp>
          <p:nvSpPr>
            <p:cNvPr id="46" name="形状 45"/>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47" name="同心圆 46"/>
            <p:cNvSpPr/>
            <p:nvPr/>
          </p:nvSpPr>
          <p:spPr>
            <a:xfrm rot="9900000">
              <a:off x="3395828" y="2250979"/>
              <a:ext cx="1696180" cy="1696180"/>
            </a:xfrm>
            <a:prstGeom prst="donut">
              <a:avLst>
                <a:gd name="adj" fmla="val 20165"/>
              </a:avLst>
            </a:prstGeom>
            <a:gradFill flip="none" rotWithShape="1">
              <a:gsLst>
                <a:gs pos="0">
                  <a:srgbClr val="A6A6A6">
                    <a:lumMod val="0"/>
                    <a:lumOff val="100000"/>
                  </a:srgbClr>
                </a:gs>
                <a:gs pos="35000">
                  <a:srgbClr val="A6A6A6">
                    <a:lumMod val="0"/>
                    <a:lumOff val="100000"/>
                  </a:srgbClr>
                </a:gs>
                <a:gs pos="100000">
                  <a:srgbClr val="A6A6A6">
                    <a:lumMod val="100000"/>
                  </a:srgbClr>
                </a:gs>
              </a:gsLst>
              <a:path path="circle">
                <a:fillToRect l="100000" b="100000"/>
              </a:path>
              <a:tileRect t="-100000" r="-100000"/>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48" name="组合 47"/>
          <p:cNvGrpSpPr/>
          <p:nvPr/>
        </p:nvGrpSpPr>
        <p:grpSpPr>
          <a:xfrm rot="3897139">
            <a:off x="3920343" y="923367"/>
            <a:ext cx="1563823" cy="1563823"/>
            <a:chOff x="2753786" y="1608937"/>
            <a:chExt cx="2980266" cy="2980266"/>
          </a:xfrm>
        </p:grpSpPr>
        <p:sp>
          <p:nvSpPr>
            <p:cNvPr id="49" name="形状 48"/>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50" name="同心圆 49"/>
            <p:cNvSpPr/>
            <p:nvPr/>
          </p:nvSpPr>
          <p:spPr>
            <a:xfrm rot="9000000">
              <a:off x="3395829" y="2250980"/>
              <a:ext cx="1696180" cy="1696180"/>
            </a:xfrm>
            <a:prstGeom prst="donut">
              <a:avLst>
                <a:gd name="adj" fmla="val 16571"/>
              </a:avLst>
            </a:prstGeom>
            <a:gradFill flip="none" rotWithShape="1">
              <a:gsLst>
                <a:gs pos="0">
                  <a:srgbClr val="A6A6A6">
                    <a:lumMod val="67000"/>
                  </a:srgbClr>
                </a:gs>
                <a:gs pos="23280">
                  <a:srgbClr val="969696"/>
                </a:gs>
                <a:gs pos="48000">
                  <a:sysClr val="window" lastClr="FFFFFF">
                    <a:lumMod val="75000"/>
                  </a:sysClr>
                </a:gs>
                <a:gs pos="100000">
                  <a:sysClr val="window" lastClr="FFFFFF">
                    <a:lumMod val="85000"/>
                  </a:sysClr>
                </a:gs>
              </a:gsLst>
              <a:lin ang="18900000" scaled="1"/>
              <a:tileRect/>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51" name="组合 50"/>
          <p:cNvGrpSpPr/>
          <p:nvPr/>
        </p:nvGrpSpPr>
        <p:grpSpPr>
          <a:xfrm rot="4228104">
            <a:off x="4235896" y="2349824"/>
            <a:ext cx="1598465" cy="1598465"/>
            <a:chOff x="2753786" y="1608937"/>
            <a:chExt cx="2980266" cy="2980266"/>
          </a:xfrm>
        </p:grpSpPr>
        <p:sp>
          <p:nvSpPr>
            <p:cNvPr id="52" name="形状 51"/>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53" name="同心圆 52"/>
            <p:cNvSpPr/>
            <p:nvPr/>
          </p:nvSpPr>
          <p:spPr>
            <a:xfrm rot="8690424">
              <a:off x="3395829" y="2250980"/>
              <a:ext cx="1696180" cy="1696180"/>
            </a:xfrm>
            <a:prstGeom prst="donut">
              <a:avLst>
                <a:gd name="adj" fmla="val 17692"/>
              </a:avLst>
            </a:prstGeom>
            <a:gradFill flip="none" rotWithShape="1">
              <a:gsLst>
                <a:gs pos="0">
                  <a:srgbClr val="44546A">
                    <a:lumMod val="20000"/>
                    <a:lumOff val="80000"/>
                  </a:srgbClr>
                </a:gs>
                <a:gs pos="49000">
                  <a:srgbClr val="44546A"/>
                </a:gs>
                <a:gs pos="24000">
                  <a:srgbClr val="44546A">
                    <a:lumMod val="60000"/>
                    <a:lumOff val="40000"/>
                  </a:srgbClr>
                </a:gs>
                <a:gs pos="100000">
                  <a:srgbClr val="44546A">
                    <a:lumMod val="75000"/>
                  </a:srgbClr>
                </a:gs>
              </a:gsLst>
              <a:path path="circle">
                <a:fillToRect l="100000" b="100000"/>
              </a:path>
              <a:tileRect t="-100000" r="-100000"/>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54" name="组合 53"/>
          <p:cNvGrpSpPr/>
          <p:nvPr/>
        </p:nvGrpSpPr>
        <p:grpSpPr>
          <a:xfrm rot="3897139">
            <a:off x="2827418" y="1993771"/>
            <a:ext cx="1531169" cy="1531170"/>
            <a:chOff x="2753786" y="1608937"/>
            <a:chExt cx="2980266" cy="2980266"/>
          </a:xfrm>
        </p:grpSpPr>
        <p:sp>
          <p:nvSpPr>
            <p:cNvPr id="55" name="形状 54"/>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56" name="同心圆 55"/>
            <p:cNvSpPr/>
            <p:nvPr/>
          </p:nvSpPr>
          <p:spPr>
            <a:xfrm rot="9900000">
              <a:off x="3395828" y="2250979"/>
              <a:ext cx="1696180" cy="1696180"/>
            </a:xfrm>
            <a:prstGeom prst="donut">
              <a:avLst>
                <a:gd name="adj" fmla="val 20165"/>
              </a:avLst>
            </a:prstGeom>
            <a:gradFill flip="none" rotWithShape="1">
              <a:gsLst>
                <a:gs pos="0">
                  <a:srgbClr val="02AFF3">
                    <a:lumMod val="67000"/>
                  </a:srgbClr>
                </a:gs>
                <a:gs pos="61000">
                  <a:srgbClr val="02AFF3">
                    <a:lumMod val="97000"/>
                    <a:lumOff val="3000"/>
                  </a:srgbClr>
                </a:gs>
                <a:gs pos="85000">
                  <a:srgbClr val="02AFF3">
                    <a:lumMod val="60000"/>
                    <a:lumOff val="40000"/>
                  </a:srgbClr>
                </a:gs>
              </a:gsLst>
              <a:lin ang="18900000" scaled="1"/>
              <a:tileRect/>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rot="3897139">
            <a:off x="4015318" y="4585563"/>
            <a:ext cx="1312187" cy="1312187"/>
            <a:chOff x="2753786" y="1608937"/>
            <a:chExt cx="2980266" cy="2980266"/>
          </a:xfrm>
        </p:grpSpPr>
        <p:sp>
          <p:nvSpPr>
            <p:cNvPr id="66" name="形状 65"/>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67" name="同心圆 66"/>
            <p:cNvSpPr/>
            <p:nvPr/>
          </p:nvSpPr>
          <p:spPr>
            <a:xfrm rot="8690424">
              <a:off x="3395829" y="2250980"/>
              <a:ext cx="1696180" cy="1696180"/>
            </a:xfrm>
            <a:prstGeom prst="donut">
              <a:avLst>
                <a:gd name="adj" fmla="val 17692"/>
              </a:avLst>
            </a:prstGeom>
            <a:gradFill flip="none" rotWithShape="1">
              <a:gsLst>
                <a:gs pos="0">
                  <a:srgbClr val="44546A">
                    <a:lumMod val="20000"/>
                    <a:lumOff val="80000"/>
                  </a:srgbClr>
                </a:gs>
                <a:gs pos="49000">
                  <a:srgbClr val="44546A"/>
                </a:gs>
                <a:gs pos="24000">
                  <a:srgbClr val="44546A">
                    <a:lumMod val="60000"/>
                    <a:lumOff val="40000"/>
                  </a:srgbClr>
                </a:gs>
                <a:gs pos="100000">
                  <a:srgbClr val="44546A">
                    <a:lumMod val="75000"/>
                  </a:srgbClr>
                </a:gs>
              </a:gsLst>
              <a:path path="circle">
                <a:fillToRect l="100000" b="100000"/>
              </a:path>
              <a:tileRect t="-100000" r="-100000"/>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rot="3338418">
            <a:off x="5034211" y="3640370"/>
            <a:ext cx="1737741" cy="1737741"/>
            <a:chOff x="2753786" y="1608937"/>
            <a:chExt cx="2980266" cy="2980266"/>
          </a:xfrm>
        </p:grpSpPr>
        <p:sp>
          <p:nvSpPr>
            <p:cNvPr id="69" name="形状 68"/>
            <p:cNvSpPr/>
            <p:nvPr/>
          </p:nvSpPr>
          <p:spPr>
            <a:xfrm>
              <a:off x="2753786" y="1608937"/>
              <a:ext cx="2980266" cy="2980266"/>
            </a:xfrm>
            <a:prstGeom prst="gear9">
              <a:avLst>
                <a:gd name="adj1" fmla="val 10472"/>
                <a:gd name="adj2" fmla="val 1763"/>
              </a:avLst>
            </a:prstGeom>
            <a:solidFill>
              <a:sysClr val="window" lastClr="FFFFFF">
                <a:lumMod val="95000"/>
              </a:sysClr>
            </a:solidFill>
            <a:ln w="12700" cap="flat" cmpd="sng" algn="ctr">
              <a:noFill/>
              <a:prstDash val="solid"/>
              <a:miter lim="800000"/>
            </a:ln>
            <a:effectLst>
              <a:outerShdw blurRad="152400" dist="139700" dir="8100000" algn="tr" rotWithShape="0">
                <a:prstClr val="black">
                  <a:alpha val="40000"/>
                </a:prstClr>
              </a:outerShdw>
            </a:effectLst>
          </p:spPr>
        </p:sp>
        <p:sp>
          <p:nvSpPr>
            <p:cNvPr id="70" name="同心圆 69"/>
            <p:cNvSpPr/>
            <p:nvPr/>
          </p:nvSpPr>
          <p:spPr>
            <a:xfrm rot="9900000">
              <a:off x="3395828" y="2250979"/>
              <a:ext cx="1696180" cy="1696180"/>
            </a:xfrm>
            <a:prstGeom prst="donut">
              <a:avLst>
                <a:gd name="adj" fmla="val 20165"/>
              </a:avLst>
            </a:prstGeom>
            <a:gradFill flip="none" rotWithShape="1">
              <a:gsLst>
                <a:gs pos="0">
                  <a:srgbClr val="02AFF3">
                    <a:lumMod val="67000"/>
                  </a:srgbClr>
                </a:gs>
                <a:gs pos="61000">
                  <a:srgbClr val="02AFF3">
                    <a:lumMod val="97000"/>
                    <a:lumOff val="3000"/>
                  </a:srgbClr>
                </a:gs>
                <a:gs pos="85000">
                  <a:srgbClr val="02AFF3">
                    <a:lumMod val="60000"/>
                    <a:lumOff val="40000"/>
                  </a:srgbClr>
                </a:gs>
              </a:gsLst>
              <a:lin ang="18900000" scaled="1"/>
              <a:tileRect/>
            </a:gra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 name="文本框 4"/>
          <p:cNvSpPr txBox="1"/>
          <p:nvPr/>
        </p:nvSpPr>
        <p:spPr>
          <a:xfrm>
            <a:off x="899742" y="406781"/>
            <a:ext cx="2694357"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六大功能</a:t>
            </a:r>
          </a:p>
        </p:txBody>
      </p:sp>
      <p:sp>
        <p:nvSpPr>
          <p:cNvPr id="3" name="矩形 2"/>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60" name="矩形 59"/>
          <p:cNvSpPr/>
          <p:nvPr/>
        </p:nvSpPr>
        <p:spPr>
          <a:xfrm>
            <a:off x="5531717" y="1296672"/>
            <a:ext cx="2262158" cy="369332"/>
          </a:xfrm>
          <a:prstGeom prst="rect">
            <a:avLst/>
          </a:prstGeom>
        </p:spPr>
        <p:txBody>
          <a:bodyPr wrap="none">
            <a:spAutoFit/>
          </a:bodyPr>
          <a:lstStyle/>
          <a:p>
            <a:r>
              <a:rPr lang="zh-CN" altLang="en-US" dirty="0" smtClean="0">
                <a:solidFill>
                  <a:prstClr val="black">
                    <a:lumMod val="75000"/>
                    <a:lumOff val="25000"/>
                  </a:prstClr>
                </a:solidFill>
                <a:latin typeface="思源黑体 CN Bold" pitchFamily="34" charset="-122"/>
                <a:ea typeface="思源黑体 CN Bold" pitchFamily="34" charset="-122"/>
                <a:cs typeface="Arial" panose="020B0604020202020204" pitchFamily="34" charset="0"/>
              </a:rPr>
              <a:t>智能的文献检索系统</a:t>
            </a:r>
            <a:endParaRPr lang="zh-CN" altLang="en-US" dirty="0">
              <a:solidFill>
                <a:prstClr val="black">
                  <a:lumMod val="75000"/>
                  <a:lumOff val="25000"/>
                </a:prstClr>
              </a:solidFill>
              <a:latin typeface="思源黑体 CN Bold" pitchFamily="34" charset="-122"/>
              <a:ea typeface="思源黑体 CN Bold" pitchFamily="34" charset="-122"/>
            </a:endParaRPr>
          </a:p>
        </p:txBody>
      </p:sp>
      <p:sp>
        <p:nvSpPr>
          <p:cNvPr id="61" name="矩形 60"/>
          <p:cNvSpPr/>
          <p:nvPr/>
        </p:nvSpPr>
        <p:spPr>
          <a:xfrm>
            <a:off x="5551035" y="1665453"/>
            <a:ext cx="2103942" cy="523220"/>
          </a:xfrm>
          <a:prstGeom prst="rect">
            <a:avLst/>
          </a:prstGeom>
        </p:spPr>
        <p:txBody>
          <a:bodyPr wrap="square">
            <a:spAutoFit/>
          </a:bodyPr>
          <a:lstStyle/>
          <a:p>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联想式信息检索模式</a:t>
            </a:r>
            <a:endParaRPr lang="en-US" altLang="zh-CN"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大大提高检索效率</a:t>
            </a:r>
            <a:endParaRPr lang="zh-CN" altLang="en-US"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57" name="文本框 14"/>
          <p:cNvSpPr txBox="1"/>
          <p:nvPr/>
        </p:nvSpPr>
        <p:spPr>
          <a:xfrm>
            <a:off x="4503389" y="1349599"/>
            <a:ext cx="380232" cy="707886"/>
          </a:xfrm>
          <a:prstGeom prst="rect">
            <a:avLst/>
          </a:prstGeom>
          <a:noFill/>
        </p:spPr>
        <p:txBody>
          <a:bodyPr wrap="none" rtlCol="0">
            <a:spAutoFit/>
          </a:bodyPr>
          <a:lstStyle/>
          <a:p>
            <a:pPr algn="ctr"/>
            <a:r>
              <a:rPr lang="en-US" altLang="zh-CN" sz="4000" dirty="0" smtClean="0">
                <a:solidFill>
                  <a:prstClr val="black">
                    <a:lumMod val="75000"/>
                    <a:lumOff val="25000"/>
                  </a:prstClr>
                </a:solidFill>
                <a:latin typeface="Impact" panose="020B0806030902050204" pitchFamily="34" charset="0"/>
              </a:rPr>
              <a:t>1</a:t>
            </a:r>
            <a:endParaRPr lang="zh-CN" altLang="en-US" sz="4000" dirty="0">
              <a:solidFill>
                <a:prstClr val="black">
                  <a:lumMod val="75000"/>
                  <a:lumOff val="25000"/>
                </a:prstClr>
              </a:solidFill>
              <a:latin typeface="Impact" panose="020B0806030902050204" pitchFamily="34" charset="0"/>
            </a:endParaRPr>
          </a:p>
        </p:txBody>
      </p:sp>
      <p:sp>
        <p:nvSpPr>
          <p:cNvPr id="58" name="文本框 33"/>
          <p:cNvSpPr txBox="1"/>
          <p:nvPr/>
        </p:nvSpPr>
        <p:spPr>
          <a:xfrm>
            <a:off x="4819688" y="2797962"/>
            <a:ext cx="457176" cy="707886"/>
          </a:xfrm>
          <a:prstGeom prst="rect">
            <a:avLst/>
          </a:prstGeom>
          <a:noFill/>
        </p:spPr>
        <p:txBody>
          <a:bodyPr wrap="none" rtlCol="0">
            <a:spAutoFit/>
          </a:bodyPr>
          <a:lstStyle/>
          <a:p>
            <a:pPr algn="ctr"/>
            <a:r>
              <a:rPr lang="en-US" altLang="zh-CN" sz="4000" dirty="0" smtClean="0">
                <a:solidFill>
                  <a:srgbClr val="44546A"/>
                </a:solidFill>
                <a:latin typeface="Impact" panose="020B0806030902050204" pitchFamily="34" charset="0"/>
              </a:rPr>
              <a:t>3</a:t>
            </a:r>
          </a:p>
        </p:txBody>
      </p:sp>
      <p:sp>
        <p:nvSpPr>
          <p:cNvPr id="59" name="文本框 34"/>
          <p:cNvSpPr txBox="1"/>
          <p:nvPr/>
        </p:nvSpPr>
        <p:spPr>
          <a:xfrm>
            <a:off x="3373468" y="2446622"/>
            <a:ext cx="410689" cy="630942"/>
          </a:xfrm>
          <a:prstGeom prst="rect">
            <a:avLst/>
          </a:prstGeom>
          <a:noFill/>
        </p:spPr>
        <p:txBody>
          <a:bodyPr wrap="none" rtlCol="0">
            <a:spAutoFit/>
          </a:bodyPr>
          <a:lstStyle/>
          <a:p>
            <a:pPr algn="ctr"/>
            <a:r>
              <a:rPr lang="en-US" altLang="zh-CN" sz="3500" dirty="0" smtClean="0">
                <a:solidFill>
                  <a:srgbClr val="02AFF3"/>
                </a:solidFill>
                <a:latin typeface="Impact" panose="020B0806030902050204" pitchFamily="34" charset="0"/>
              </a:rPr>
              <a:t>2</a:t>
            </a:r>
          </a:p>
        </p:txBody>
      </p:sp>
      <p:sp>
        <p:nvSpPr>
          <p:cNvPr id="71" name="文本框 34"/>
          <p:cNvSpPr txBox="1"/>
          <p:nvPr/>
        </p:nvSpPr>
        <p:spPr>
          <a:xfrm>
            <a:off x="5676527" y="4126153"/>
            <a:ext cx="494046" cy="784830"/>
          </a:xfrm>
          <a:prstGeom prst="rect">
            <a:avLst/>
          </a:prstGeom>
          <a:noFill/>
        </p:spPr>
        <p:txBody>
          <a:bodyPr wrap="none" rtlCol="0">
            <a:spAutoFit/>
          </a:bodyPr>
          <a:lstStyle/>
          <a:p>
            <a:pPr algn="ctr"/>
            <a:r>
              <a:rPr lang="en-US" altLang="zh-CN" sz="4500" dirty="0" smtClean="0">
                <a:solidFill>
                  <a:srgbClr val="02AFF3"/>
                </a:solidFill>
                <a:latin typeface="Impact" panose="020B0806030902050204" pitchFamily="34" charset="0"/>
              </a:rPr>
              <a:t>5</a:t>
            </a:r>
          </a:p>
        </p:txBody>
      </p:sp>
      <p:sp>
        <p:nvSpPr>
          <p:cNvPr id="72" name="文本框 14"/>
          <p:cNvSpPr txBox="1"/>
          <p:nvPr/>
        </p:nvSpPr>
        <p:spPr>
          <a:xfrm>
            <a:off x="3739053" y="3840570"/>
            <a:ext cx="291612" cy="584775"/>
          </a:xfrm>
          <a:prstGeom prst="rect">
            <a:avLst/>
          </a:prstGeom>
          <a:noFill/>
        </p:spPr>
        <p:txBody>
          <a:bodyPr wrap="square" rtlCol="0">
            <a:spAutoFit/>
          </a:bodyPr>
          <a:lstStyle/>
          <a:p>
            <a:pPr algn="ctr"/>
            <a:r>
              <a:rPr lang="en-US" altLang="zh-CN" sz="3200" dirty="0" smtClean="0">
                <a:solidFill>
                  <a:prstClr val="black">
                    <a:lumMod val="75000"/>
                    <a:lumOff val="25000"/>
                  </a:prstClr>
                </a:solidFill>
                <a:latin typeface="Impact" panose="020B0806030902050204" pitchFamily="34" charset="0"/>
              </a:rPr>
              <a:t>4</a:t>
            </a:r>
          </a:p>
        </p:txBody>
      </p:sp>
      <p:sp>
        <p:nvSpPr>
          <p:cNvPr id="73" name="文本框 33"/>
          <p:cNvSpPr txBox="1"/>
          <p:nvPr/>
        </p:nvSpPr>
        <p:spPr>
          <a:xfrm>
            <a:off x="4463092" y="4949083"/>
            <a:ext cx="413896" cy="600164"/>
          </a:xfrm>
          <a:prstGeom prst="rect">
            <a:avLst/>
          </a:prstGeom>
          <a:noFill/>
        </p:spPr>
        <p:txBody>
          <a:bodyPr wrap="none" rtlCol="0">
            <a:spAutoFit/>
          </a:bodyPr>
          <a:lstStyle/>
          <a:p>
            <a:pPr algn="ctr"/>
            <a:r>
              <a:rPr lang="en-US" altLang="zh-CN" sz="3300" dirty="0" smtClean="0">
                <a:solidFill>
                  <a:srgbClr val="44546A"/>
                </a:solidFill>
                <a:latin typeface="Impact" panose="020B0806030902050204" pitchFamily="34" charset="0"/>
              </a:rPr>
              <a:t>6</a:t>
            </a:r>
            <a:endParaRPr lang="zh-CN" altLang="en-US" sz="3300" dirty="0">
              <a:solidFill>
                <a:srgbClr val="44546A"/>
              </a:solidFill>
              <a:latin typeface="Impact" panose="020B0806030902050204" pitchFamily="34" charset="0"/>
            </a:endParaRPr>
          </a:p>
        </p:txBody>
      </p:sp>
      <p:sp>
        <p:nvSpPr>
          <p:cNvPr id="77" name="矩形 76"/>
          <p:cNvSpPr/>
          <p:nvPr/>
        </p:nvSpPr>
        <p:spPr>
          <a:xfrm>
            <a:off x="109721" y="2752358"/>
            <a:ext cx="2598214" cy="523220"/>
          </a:xfrm>
          <a:prstGeom prst="rect">
            <a:avLst/>
          </a:prstGeom>
        </p:spPr>
        <p:txBody>
          <a:bodyPr wrap="square">
            <a:spAutoFit/>
          </a:bodyPr>
          <a:lstStyle/>
          <a:p>
            <a:pPr algn="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任意检索条件下</a:t>
            </a:r>
            <a:endParaRPr lang="en-US" altLang="zh-CN"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gn="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对检索结果进行再次组配</a:t>
            </a:r>
            <a:endParaRPr lang="zh-CN" altLang="en-US"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78" name="矩形 77"/>
          <p:cNvSpPr/>
          <p:nvPr/>
        </p:nvSpPr>
        <p:spPr>
          <a:xfrm>
            <a:off x="5965250" y="2789426"/>
            <a:ext cx="2262158" cy="369332"/>
          </a:xfrm>
          <a:prstGeom prst="rect">
            <a:avLst/>
          </a:prstGeom>
        </p:spPr>
        <p:txBody>
          <a:bodyPr wrap="none">
            <a:spAutoFit/>
          </a:bodyPr>
          <a:lstStyle/>
          <a:p>
            <a:pPr algn="r"/>
            <a:r>
              <a:rPr lang="zh-CN" altLang="en-US" dirty="0" smtClean="0">
                <a:solidFill>
                  <a:srgbClr val="44546A"/>
                </a:solidFill>
                <a:latin typeface="思源黑体 CN Bold" pitchFamily="34" charset="-122"/>
                <a:ea typeface="思源黑体 CN Bold" pitchFamily="34" charset="-122"/>
              </a:rPr>
              <a:t>完善的全文保障服务</a:t>
            </a:r>
          </a:p>
        </p:txBody>
      </p:sp>
      <p:sp>
        <p:nvSpPr>
          <p:cNvPr id="79" name="矩形 78"/>
          <p:cNvSpPr/>
          <p:nvPr/>
        </p:nvSpPr>
        <p:spPr>
          <a:xfrm>
            <a:off x="5979159" y="3082095"/>
            <a:ext cx="2076483" cy="415498"/>
          </a:xfrm>
          <a:prstGeom prst="rect">
            <a:avLst/>
          </a:prstGeom>
        </p:spPr>
        <p:txBody>
          <a:bodyPr wrap="square">
            <a:spAutoFit/>
          </a:bodyPr>
          <a:lstStyle/>
          <a:p>
            <a:pPr>
              <a:lnSpc>
                <a:spcPct val="150000"/>
              </a:lnSpc>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全方面的资源获取渠道</a:t>
            </a:r>
            <a:endParaRPr lang="en-US" altLang="zh-CN"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81" name="矩形 80"/>
          <p:cNvSpPr/>
          <p:nvPr/>
        </p:nvSpPr>
        <p:spPr>
          <a:xfrm>
            <a:off x="600133" y="5300945"/>
            <a:ext cx="3202405" cy="415498"/>
          </a:xfrm>
          <a:prstGeom prst="rect">
            <a:avLst/>
          </a:prstGeom>
        </p:spPr>
        <p:txBody>
          <a:bodyPr wrap="square">
            <a:spAutoFit/>
          </a:bodyPr>
          <a:lstStyle/>
          <a:p>
            <a:pPr algn="r">
              <a:lnSpc>
                <a:spcPct val="150000"/>
              </a:lnSpc>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两两对象之间的知识脉络关联及延伸</a:t>
            </a:r>
            <a:endParaRPr lang="zh-CN" altLang="en-US"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82" name="矩形 81"/>
          <p:cNvSpPr/>
          <p:nvPr/>
        </p:nvSpPr>
        <p:spPr>
          <a:xfrm>
            <a:off x="1572799" y="4986990"/>
            <a:ext cx="2262158" cy="369332"/>
          </a:xfrm>
          <a:prstGeom prst="rect">
            <a:avLst/>
          </a:prstGeom>
        </p:spPr>
        <p:txBody>
          <a:bodyPr wrap="none">
            <a:spAutoFit/>
          </a:bodyPr>
          <a:lstStyle/>
          <a:p>
            <a:r>
              <a:rPr lang="zh-CN" altLang="en-US" dirty="0" smtClean="0">
                <a:solidFill>
                  <a:srgbClr val="44546A"/>
                </a:solidFill>
                <a:latin typeface="思源黑体 CN Bold" pitchFamily="34" charset="-122"/>
                <a:ea typeface="思源黑体 CN Bold" pitchFamily="34" charset="-122"/>
                <a:cs typeface="Arial" panose="020B0604020202020204" pitchFamily="34" charset="0"/>
              </a:rPr>
              <a:t>精确的对象数据对比</a:t>
            </a:r>
          </a:p>
        </p:txBody>
      </p:sp>
      <p:sp>
        <p:nvSpPr>
          <p:cNvPr id="84" name="矩形 83"/>
          <p:cNvSpPr/>
          <p:nvPr/>
        </p:nvSpPr>
        <p:spPr>
          <a:xfrm>
            <a:off x="638233" y="3827870"/>
            <a:ext cx="2262158" cy="369332"/>
          </a:xfrm>
          <a:prstGeom prst="rect">
            <a:avLst/>
          </a:prstGeom>
        </p:spPr>
        <p:txBody>
          <a:bodyPr wrap="none">
            <a:spAutoFit/>
          </a:bodyPr>
          <a:lstStyle/>
          <a:p>
            <a:pPr algn="r"/>
            <a:r>
              <a:rPr lang="zh-CN" altLang="en-US" dirty="0" smtClean="0">
                <a:solidFill>
                  <a:prstClr val="black">
                    <a:lumMod val="75000"/>
                    <a:lumOff val="25000"/>
                  </a:prstClr>
                </a:solidFill>
                <a:latin typeface="思源黑体 CN Bold" pitchFamily="34" charset="-122"/>
                <a:ea typeface="思源黑体 CN Bold" pitchFamily="34" charset="-122"/>
                <a:cs typeface="Arial" panose="020B0604020202020204" pitchFamily="34" charset="0"/>
              </a:rPr>
              <a:t>深入的引文追踪分析</a:t>
            </a:r>
            <a:endParaRPr lang="zh-CN" altLang="en-US" dirty="0">
              <a:solidFill>
                <a:prstClr val="black">
                  <a:lumMod val="75000"/>
                  <a:lumOff val="25000"/>
                </a:prstClr>
              </a:solidFill>
              <a:latin typeface="思源黑体 CN Bold" pitchFamily="34" charset="-122"/>
              <a:ea typeface="思源黑体 CN Bold" pitchFamily="34" charset="-122"/>
            </a:endParaRPr>
          </a:p>
        </p:txBody>
      </p:sp>
      <p:sp>
        <p:nvSpPr>
          <p:cNvPr id="85" name="矩形 84"/>
          <p:cNvSpPr/>
          <p:nvPr/>
        </p:nvSpPr>
        <p:spPr>
          <a:xfrm>
            <a:off x="6635181" y="4369492"/>
            <a:ext cx="2090392" cy="738664"/>
          </a:xfrm>
          <a:prstGeom prst="rect">
            <a:avLst/>
          </a:prstGeom>
        </p:spPr>
        <p:txBody>
          <a:bodyPr wrap="square">
            <a:spAutoFit/>
          </a:bodyPr>
          <a:lstStyle/>
          <a:p>
            <a:pPr>
              <a:lnSpc>
                <a:spcPct val="150000"/>
              </a:lnSpc>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快速掌握相关领域内</a:t>
            </a:r>
            <a:endParaRPr lang="en-US" altLang="zh-CN"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的前沿学术成果</a:t>
            </a:r>
            <a:endParaRPr lang="zh-CN" altLang="en-US"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86" name="矩形 85"/>
          <p:cNvSpPr/>
          <p:nvPr/>
        </p:nvSpPr>
        <p:spPr>
          <a:xfrm>
            <a:off x="223767" y="4158419"/>
            <a:ext cx="2663670" cy="381708"/>
          </a:xfrm>
          <a:prstGeom prst="rect">
            <a:avLst/>
          </a:prstGeom>
        </p:spPr>
        <p:txBody>
          <a:bodyPr wrap="square">
            <a:spAutoFit/>
          </a:bodyPr>
          <a:lstStyle/>
          <a:p>
            <a:pPr algn="r">
              <a:lnSpc>
                <a:spcPct val="150000"/>
              </a:lnSpc>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深入追踪研究课题的来龙去脉</a:t>
            </a:r>
            <a:endParaRPr lang="en-US" altLang="zh-CN" sz="14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89" name="矩形 88"/>
          <p:cNvSpPr/>
          <p:nvPr/>
        </p:nvSpPr>
        <p:spPr>
          <a:xfrm>
            <a:off x="460433" y="2370326"/>
            <a:ext cx="2262158" cy="369332"/>
          </a:xfrm>
          <a:prstGeom prst="rect">
            <a:avLst/>
          </a:prstGeom>
        </p:spPr>
        <p:txBody>
          <a:bodyPr wrap="none">
            <a:spAutoFit/>
          </a:bodyPr>
          <a:lstStyle/>
          <a:p>
            <a:pPr algn="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灵活的聚类组配方式</a:t>
            </a:r>
          </a:p>
        </p:txBody>
      </p:sp>
      <p:sp>
        <p:nvSpPr>
          <p:cNvPr id="90" name="矩形 89"/>
          <p:cNvSpPr/>
          <p:nvPr/>
        </p:nvSpPr>
        <p:spPr>
          <a:xfrm>
            <a:off x="6607127" y="4075353"/>
            <a:ext cx="2262158" cy="369332"/>
          </a:xfrm>
          <a:prstGeom prst="rect">
            <a:avLst/>
          </a:prstGeom>
        </p:spPr>
        <p:txBody>
          <a:bodyPr wrap="none">
            <a:spAutoFit/>
          </a:bodyPr>
          <a:lstStyle/>
          <a:p>
            <a:pPr algn="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详尽的计量分析报告</a:t>
            </a:r>
          </a:p>
        </p:txBody>
      </p:sp>
    </p:spTree>
  </p:cSld>
  <p:clrMapOvr>
    <a:masterClrMapping/>
  </p:clrMapOvr>
  <p:transition>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3" cstate="print"/>
          <a:srcRect/>
          <a:stretch>
            <a:fillRect/>
          </a:stretch>
        </p:blipFill>
        <p:spPr bwMode="auto">
          <a:xfrm>
            <a:off x="904084" y="2661924"/>
            <a:ext cx="7280130" cy="3872745"/>
          </a:xfrm>
          <a:prstGeom prst="rect">
            <a:avLst/>
          </a:prstGeom>
          <a:noFill/>
          <a:ln w="28575">
            <a:noFill/>
            <a:miter lim="800000"/>
            <a:headEnd/>
            <a:tailEnd/>
          </a:ln>
          <a:effectLst>
            <a:outerShdw blurRad="63500" sx="102000" sy="102000" algn="ctr" rotWithShape="0">
              <a:prstClr val="black">
                <a:alpha val="40000"/>
              </a:prstClr>
            </a:outerShdw>
          </a:effectLst>
        </p:spPr>
      </p:pic>
      <p:sp>
        <p:nvSpPr>
          <p:cNvPr id="2" name="文本框 4"/>
          <p:cNvSpPr txBox="1"/>
          <p:nvPr/>
        </p:nvSpPr>
        <p:spPr>
          <a:xfrm>
            <a:off x="899742" y="394983"/>
            <a:ext cx="2694357"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功能一：文献检索</a:t>
            </a:r>
          </a:p>
        </p:txBody>
      </p:sp>
      <p:sp>
        <p:nvSpPr>
          <p:cNvPr id="3" name="矩形 2"/>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grpSp>
        <p:nvGrpSpPr>
          <p:cNvPr id="25" name="组合 24"/>
          <p:cNvGrpSpPr/>
          <p:nvPr/>
        </p:nvGrpSpPr>
        <p:grpSpPr>
          <a:xfrm>
            <a:off x="1741285" y="3986126"/>
            <a:ext cx="5489021" cy="2262274"/>
            <a:chOff x="1518406" y="3000805"/>
            <a:chExt cx="4946704" cy="2019262"/>
          </a:xfrm>
        </p:grpSpPr>
        <p:sp>
          <p:nvSpPr>
            <p:cNvPr id="26" name="矩形 25"/>
            <p:cNvSpPr/>
            <p:nvPr/>
          </p:nvSpPr>
          <p:spPr>
            <a:xfrm>
              <a:off x="1518406" y="3000805"/>
              <a:ext cx="4267825" cy="2019262"/>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1230"/>
            <p:cNvGrpSpPr/>
            <p:nvPr/>
          </p:nvGrpSpPr>
          <p:grpSpPr>
            <a:xfrm>
              <a:off x="5629450" y="3469739"/>
              <a:ext cx="835660" cy="835660"/>
              <a:chOff x="3612391" y="2447763"/>
              <a:chExt cx="835660" cy="835660"/>
            </a:xfrm>
          </p:grpSpPr>
          <p:grpSp>
            <p:nvGrpSpPr>
              <p:cNvPr id="28" name="组合 1226"/>
              <p:cNvGrpSpPr/>
              <p:nvPr/>
            </p:nvGrpSpPr>
            <p:grpSpPr>
              <a:xfrm>
                <a:off x="3612391" y="2447763"/>
                <a:ext cx="835660" cy="835660"/>
                <a:chOff x="8122422" y="2445351"/>
                <a:chExt cx="1938714" cy="1938714"/>
              </a:xfrm>
            </p:grpSpPr>
            <p:sp>
              <p:nvSpPr>
                <p:cNvPr id="30" name="椭圆 29"/>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8146800" y="2501531"/>
                  <a:ext cx="1826361"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29" name="文本框 1229"/>
              <p:cNvSpPr txBox="1"/>
              <p:nvPr/>
            </p:nvSpPr>
            <p:spPr>
              <a:xfrm>
                <a:off x="3797625" y="2586001"/>
                <a:ext cx="46519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A</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sp>
        <p:nvSpPr>
          <p:cNvPr id="39" name="矩形 38"/>
          <p:cNvSpPr/>
          <p:nvPr/>
        </p:nvSpPr>
        <p:spPr>
          <a:xfrm>
            <a:off x="866849" y="1623931"/>
            <a:ext cx="4937051"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输入检索词，通过检索词智能提示及主题词扩展功能，反复修正检索策略，从而获得最佳检索结果。</a:t>
            </a:r>
          </a:p>
        </p:txBody>
      </p:sp>
      <p:sp>
        <p:nvSpPr>
          <p:cNvPr id="40" name="矩形 39"/>
          <p:cNvSpPr/>
          <p:nvPr/>
        </p:nvSpPr>
        <p:spPr>
          <a:xfrm>
            <a:off x="874048" y="1108341"/>
            <a:ext cx="1467068" cy="477054"/>
          </a:xfrm>
          <a:prstGeom prst="rect">
            <a:avLst/>
          </a:prstGeom>
        </p:spPr>
        <p:txBody>
          <a:bodyPr wrap="non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默认检索</a:t>
            </a:r>
          </a:p>
        </p:txBody>
      </p:sp>
      <p:sp>
        <p:nvSpPr>
          <p:cNvPr id="41" name="矩形 40"/>
          <p:cNvSpPr/>
          <p:nvPr/>
        </p:nvSpPr>
        <p:spPr>
          <a:xfrm>
            <a:off x="6144902" y="1531598"/>
            <a:ext cx="2204450" cy="923330"/>
          </a:xfrm>
          <a:prstGeom prst="rect">
            <a:avLst/>
          </a:prstGeom>
        </p:spPr>
        <p:txBody>
          <a:bodyPr wrap="none">
            <a:spAutoFit/>
          </a:bodyPr>
          <a:lstStyle/>
          <a:p>
            <a:pPr>
              <a:lnSpc>
                <a:spcPct val="150000"/>
              </a:lnSpc>
            </a:pPr>
            <a:r>
              <a:rPr lang="en-US" altLang="zh-CN" b="1" dirty="0" smtClean="0">
                <a:solidFill>
                  <a:srgbClr val="02AFF3"/>
                </a:solidFill>
                <a:latin typeface="思源黑体 CN Bold" pitchFamily="34" charset="-122"/>
                <a:ea typeface="思源黑体 CN Bold" pitchFamily="34" charset="-122"/>
                <a:cs typeface="Arial" panose="020B0604020202020204" pitchFamily="34" charset="0"/>
              </a:rPr>
              <a:t>A</a:t>
            </a:r>
            <a:r>
              <a:rPr lang="zh-CN" altLang="en-US" b="1" dirty="0" smtClean="0">
                <a:solidFill>
                  <a:srgbClr val="02AFF3"/>
                </a:solidFill>
                <a:latin typeface="思源黑体 CN Bold" pitchFamily="34" charset="-122"/>
                <a:ea typeface="思源黑体 CN Bold" pitchFamily="34" charset="-122"/>
                <a:cs typeface="Arial" panose="020B0604020202020204" pitchFamily="34" charset="0"/>
              </a:rPr>
              <a:t>：检索词智能提示</a:t>
            </a:r>
            <a:endParaRPr lang="en-US" altLang="zh-CN" b="1" dirty="0" smtClean="0">
              <a:solidFill>
                <a:srgbClr val="02AFF3"/>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b="1" dirty="0" smtClean="0">
                <a:solidFill>
                  <a:srgbClr val="02AFF3"/>
                </a:solidFill>
                <a:latin typeface="思源黑体 CN Bold" pitchFamily="34" charset="-122"/>
                <a:ea typeface="思源黑体 CN Bold" pitchFamily="34" charset="-122"/>
                <a:cs typeface="Arial" panose="020B0604020202020204" pitchFamily="34" charset="0"/>
              </a:rPr>
              <a:t>B</a:t>
            </a:r>
            <a:r>
              <a:rPr lang="zh-CN" altLang="en-US" b="1" dirty="0" smtClean="0">
                <a:solidFill>
                  <a:srgbClr val="02AFF3"/>
                </a:solidFill>
                <a:latin typeface="思源黑体 CN Bold" pitchFamily="34" charset="-122"/>
                <a:ea typeface="思源黑体 CN Bold" pitchFamily="34" charset="-122"/>
                <a:cs typeface="Arial" panose="020B0604020202020204" pitchFamily="34" charset="0"/>
              </a:rPr>
              <a:t>：主题词扩展</a:t>
            </a:r>
            <a:endParaRPr lang="zh-CN" altLang="en-US" b="1" dirty="0">
              <a:solidFill>
                <a:srgbClr val="02AFF3"/>
              </a:solidFill>
              <a:latin typeface="思源黑体 CN Bold" pitchFamily="34" charset="-122"/>
              <a:ea typeface="思源黑体 CN Bold" pitchFamily="34" charset="-122"/>
            </a:endParaRPr>
          </a:p>
        </p:txBody>
      </p:sp>
      <p:pic>
        <p:nvPicPr>
          <p:cNvPr id="43" name="Picture 3"/>
          <p:cNvPicPr>
            <a:picLocks noChangeAspect="1" noChangeArrowheads="1"/>
          </p:cNvPicPr>
          <p:nvPr/>
        </p:nvPicPr>
        <p:blipFill>
          <a:blip r:embed="rId4" cstate="print"/>
          <a:srcRect/>
          <a:stretch>
            <a:fillRect/>
          </a:stretch>
        </p:blipFill>
        <p:spPr bwMode="auto">
          <a:xfrm>
            <a:off x="483832" y="3575771"/>
            <a:ext cx="7980424" cy="1537895"/>
          </a:xfrm>
          <a:prstGeom prst="rect">
            <a:avLst/>
          </a:prstGeom>
          <a:noFill/>
          <a:ln w="9525">
            <a:noFill/>
            <a:miter lim="800000"/>
            <a:headEnd/>
            <a:tailEnd/>
          </a:ln>
        </p:spPr>
      </p:pic>
      <p:grpSp>
        <p:nvGrpSpPr>
          <p:cNvPr id="32" name="组合 31"/>
          <p:cNvGrpSpPr/>
          <p:nvPr/>
        </p:nvGrpSpPr>
        <p:grpSpPr>
          <a:xfrm>
            <a:off x="471132" y="4240906"/>
            <a:ext cx="8617141" cy="943835"/>
            <a:chOff x="333375" y="5759609"/>
            <a:chExt cx="7087330" cy="776810"/>
          </a:xfrm>
        </p:grpSpPr>
        <p:sp>
          <p:nvSpPr>
            <p:cNvPr id="33" name="矩形 32"/>
            <p:cNvSpPr/>
            <p:nvPr/>
          </p:nvSpPr>
          <p:spPr>
            <a:xfrm>
              <a:off x="333375" y="5782120"/>
              <a:ext cx="6848475" cy="695802"/>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4" name="组合 1230"/>
            <p:cNvGrpSpPr/>
            <p:nvPr/>
          </p:nvGrpSpPr>
          <p:grpSpPr>
            <a:xfrm>
              <a:off x="6646520" y="5759609"/>
              <a:ext cx="774185" cy="776810"/>
              <a:chOff x="3612390" y="2447763"/>
              <a:chExt cx="835660" cy="835660"/>
            </a:xfrm>
          </p:grpSpPr>
          <p:grpSp>
            <p:nvGrpSpPr>
              <p:cNvPr id="35" name="组合 1226"/>
              <p:cNvGrpSpPr/>
              <p:nvPr/>
            </p:nvGrpSpPr>
            <p:grpSpPr>
              <a:xfrm>
                <a:off x="3612390" y="2447763"/>
                <a:ext cx="835660" cy="835660"/>
                <a:chOff x="8122422" y="2445351"/>
                <a:chExt cx="1938714" cy="1938714"/>
              </a:xfrm>
            </p:grpSpPr>
            <p:sp>
              <p:nvSpPr>
                <p:cNvPr id="37" name="椭圆 36"/>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8199112" y="2501532"/>
                  <a:ext cx="1826359" cy="1826362"/>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36" name="文本框 1229"/>
              <p:cNvSpPr txBox="1"/>
              <p:nvPr/>
            </p:nvSpPr>
            <p:spPr>
              <a:xfrm>
                <a:off x="3791266" y="2583950"/>
                <a:ext cx="477907" cy="69529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B</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8" fill="hold" nodeType="clickEffect">
                                  <p:stCondLst>
                                    <p:cond delay="0"/>
                                  </p:stCondLst>
                                  <p:childTnLst>
                                    <p:anim calcmode="lin" valueType="num">
                                      <p:cBhvr additive="base">
                                        <p:cTn id="13" dur="500"/>
                                        <p:tgtEl>
                                          <p:spTgt spid="42"/>
                                        </p:tgtEl>
                                        <p:attrNameLst>
                                          <p:attrName>ppt_x</p:attrName>
                                        </p:attrNameLst>
                                      </p:cBhvr>
                                      <p:tavLst>
                                        <p:tav tm="0">
                                          <p:val>
                                            <p:strVal val="ppt_x"/>
                                          </p:val>
                                        </p:tav>
                                        <p:tav tm="100000">
                                          <p:val>
                                            <p:strVal val="0-ppt_w/2"/>
                                          </p:val>
                                        </p:tav>
                                      </p:tavLst>
                                    </p:anim>
                                    <p:anim calcmode="lin" valueType="num">
                                      <p:cBhvr additive="base">
                                        <p:cTn id="14" dur="500"/>
                                        <p:tgtEl>
                                          <p:spTgt spid="42"/>
                                        </p:tgtEl>
                                        <p:attrNameLst>
                                          <p:attrName>ppt_y</p:attrName>
                                        </p:attrNameLst>
                                      </p:cBhvr>
                                      <p:tavLst>
                                        <p:tav tm="0">
                                          <p:val>
                                            <p:strVal val="ppt_y"/>
                                          </p:val>
                                        </p:tav>
                                        <p:tav tm="100000">
                                          <p:val>
                                            <p:strVal val="ppt_y"/>
                                          </p:val>
                                        </p:tav>
                                      </p:tavLst>
                                    </p:anim>
                                    <p:set>
                                      <p:cBhvr>
                                        <p:cTn id="15" dur="1" fill="hold">
                                          <p:stCondLst>
                                            <p:cond delay="499"/>
                                          </p:stCondLst>
                                        </p:cTn>
                                        <p:tgtEl>
                                          <p:spTgt spid="42"/>
                                        </p:tgtEl>
                                        <p:attrNameLst>
                                          <p:attrName>style.visibility</p:attrName>
                                        </p:attrNameLst>
                                      </p:cBhvr>
                                      <p:to>
                                        <p:strVal val="hidden"/>
                                      </p:to>
                                    </p:set>
                                  </p:childTnLst>
                                </p:cTn>
                              </p:par>
                              <p:par>
                                <p:cTn id="16" presetID="2" presetClass="exit" presetSubtype="8" fill="hold" nodeType="withEffect">
                                  <p:stCondLst>
                                    <p:cond delay="0"/>
                                  </p:stCondLst>
                                  <p:childTnLst>
                                    <p:anim calcmode="lin" valueType="num">
                                      <p:cBhvr additive="base">
                                        <p:cTn id="17" dur="500"/>
                                        <p:tgtEl>
                                          <p:spTgt spid="25"/>
                                        </p:tgtEl>
                                        <p:attrNameLst>
                                          <p:attrName>ppt_x</p:attrName>
                                        </p:attrNameLst>
                                      </p:cBhvr>
                                      <p:tavLst>
                                        <p:tav tm="0">
                                          <p:val>
                                            <p:strVal val="ppt_x"/>
                                          </p:val>
                                        </p:tav>
                                        <p:tav tm="100000">
                                          <p:val>
                                            <p:strVal val="0-ppt_w/2"/>
                                          </p:val>
                                        </p:tav>
                                      </p:tavLst>
                                    </p:anim>
                                    <p:anim calcmode="lin" valueType="num">
                                      <p:cBhvr additive="base">
                                        <p:cTn id="18" dur="500"/>
                                        <p:tgtEl>
                                          <p:spTgt spid="25"/>
                                        </p:tgtEl>
                                        <p:attrNameLst>
                                          <p:attrName>ppt_y</p:attrName>
                                        </p:attrNameLst>
                                      </p:cBhvr>
                                      <p:tavLst>
                                        <p:tav tm="0">
                                          <p:val>
                                            <p:strVal val="ppt_y"/>
                                          </p:val>
                                        </p:tav>
                                        <p:tav tm="100000">
                                          <p:val>
                                            <p:strVal val="ppt_y"/>
                                          </p:val>
                                        </p:tav>
                                      </p:tavLst>
                                    </p:anim>
                                    <p:set>
                                      <p:cBhvr>
                                        <p:cTn id="19" dur="1" fill="hold">
                                          <p:stCondLst>
                                            <p:cond delay="499"/>
                                          </p:stCondLst>
                                        </p:cTn>
                                        <p:tgtEl>
                                          <p:spTgt spid="25"/>
                                        </p:tgtEl>
                                        <p:attrNameLst>
                                          <p:attrName>style.visibility</p:attrName>
                                        </p:attrNameLst>
                                      </p:cBhvr>
                                      <p:to>
                                        <p:strVal val="hidden"/>
                                      </p:to>
                                    </p:set>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anim calcmode="lin" valueType="num">
                                      <p:cBhvr>
                                        <p:cTn id="29" dur="500" fill="hold"/>
                                        <p:tgtEl>
                                          <p:spTgt spid="32"/>
                                        </p:tgtEl>
                                        <p:attrNameLst>
                                          <p:attrName>ppt_x</p:attrName>
                                        </p:attrNameLst>
                                      </p:cBhvr>
                                      <p:tavLst>
                                        <p:tav tm="0">
                                          <p:val>
                                            <p:strVal val="#ppt_x"/>
                                          </p:val>
                                        </p:tav>
                                        <p:tav tm="100000">
                                          <p:val>
                                            <p:strVal val="#ppt_x"/>
                                          </p:val>
                                        </p:tav>
                                      </p:tavLst>
                                    </p:anim>
                                    <p:anim calcmode="lin" valueType="num">
                                      <p:cBhvr>
                                        <p:cTn id="30"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4"/>
          <p:cNvPicPr>
            <a:picLocks noChangeAspect="1" noChangeArrowheads="1"/>
          </p:cNvPicPr>
          <p:nvPr/>
        </p:nvPicPr>
        <p:blipFill>
          <a:blip r:embed="rId3" cstate="print"/>
          <a:srcRect/>
          <a:stretch>
            <a:fillRect/>
          </a:stretch>
        </p:blipFill>
        <p:spPr bwMode="auto">
          <a:xfrm>
            <a:off x="828394" y="1297918"/>
            <a:ext cx="5353610" cy="1281206"/>
          </a:xfrm>
          <a:prstGeom prst="rect">
            <a:avLst/>
          </a:prstGeom>
          <a:noFill/>
          <a:ln w="9525">
            <a:noFill/>
            <a:miter lim="800000"/>
            <a:headEnd/>
            <a:tailEnd/>
          </a:ln>
        </p:spPr>
      </p:pic>
      <p:sp>
        <p:nvSpPr>
          <p:cNvPr id="2" name="文本框 4"/>
          <p:cNvSpPr txBox="1"/>
          <p:nvPr/>
        </p:nvSpPr>
        <p:spPr>
          <a:xfrm>
            <a:off x="899742" y="394983"/>
            <a:ext cx="2694357"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功能一：文献检索</a:t>
            </a:r>
          </a:p>
        </p:txBody>
      </p:sp>
      <p:sp>
        <p:nvSpPr>
          <p:cNvPr id="3" name="矩形 2"/>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grpSp>
        <p:nvGrpSpPr>
          <p:cNvPr id="5" name="组合 4"/>
          <p:cNvGrpSpPr/>
          <p:nvPr/>
        </p:nvGrpSpPr>
        <p:grpSpPr>
          <a:xfrm>
            <a:off x="525956" y="2813691"/>
            <a:ext cx="3932951" cy="3461037"/>
            <a:chOff x="525956" y="2813691"/>
            <a:chExt cx="3932951" cy="3461037"/>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754" y="3387965"/>
              <a:ext cx="3818153" cy="2886763"/>
            </a:xfrm>
            <a:prstGeom prst="rect">
              <a:avLst/>
            </a:prstGeom>
            <a:ln>
              <a:noFill/>
            </a:ln>
            <a:effectLst>
              <a:outerShdw blurRad="190500" algn="tl" rotWithShape="0">
                <a:srgbClr val="000000">
                  <a:alpha val="70000"/>
                </a:srgbClr>
              </a:outerShdw>
            </a:effectLst>
          </p:spPr>
        </p:pic>
        <p:grpSp>
          <p:nvGrpSpPr>
            <p:cNvPr id="30" name="组合 1230"/>
            <p:cNvGrpSpPr/>
            <p:nvPr/>
          </p:nvGrpSpPr>
          <p:grpSpPr>
            <a:xfrm>
              <a:off x="525956" y="2813691"/>
              <a:ext cx="693774" cy="710377"/>
              <a:chOff x="3612390" y="2447763"/>
              <a:chExt cx="835660" cy="853644"/>
            </a:xfrm>
          </p:grpSpPr>
          <p:grpSp>
            <p:nvGrpSpPr>
              <p:cNvPr id="31" name="组合 1226"/>
              <p:cNvGrpSpPr/>
              <p:nvPr/>
            </p:nvGrpSpPr>
            <p:grpSpPr>
              <a:xfrm>
                <a:off x="3612390" y="2447763"/>
                <a:ext cx="835660" cy="835660"/>
                <a:chOff x="8122422" y="2445351"/>
                <a:chExt cx="1938714" cy="1938714"/>
              </a:xfrm>
            </p:grpSpPr>
            <p:sp>
              <p:nvSpPr>
                <p:cNvPr id="33" name="椭圆 32"/>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8146798" y="2501530"/>
                  <a:ext cx="1826361" cy="1826361"/>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32" name="文本框 1229"/>
              <p:cNvSpPr txBox="1"/>
              <p:nvPr/>
            </p:nvSpPr>
            <p:spPr>
              <a:xfrm>
                <a:off x="3807015" y="2560596"/>
                <a:ext cx="446409" cy="74081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A</a:t>
                </a:r>
                <a:endParaRPr kumimoji="0" lang="zh-CN" altLang="en-US" sz="24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grpSp>
        <p:nvGrpSpPr>
          <p:cNvPr id="6" name="组合 5"/>
          <p:cNvGrpSpPr/>
          <p:nvPr/>
        </p:nvGrpSpPr>
        <p:grpSpPr>
          <a:xfrm>
            <a:off x="4890910" y="2833842"/>
            <a:ext cx="3824526" cy="3440886"/>
            <a:chOff x="4890910" y="2833842"/>
            <a:chExt cx="3824526" cy="3440886"/>
          </a:xfrm>
        </p:grpSpPr>
        <p:pic>
          <p:nvPicPr>
            <p:cNvPr id="53" name="Picture 3"/>
            <p:cNvPicPr>
              <a:picLocks noChangeAspect="1" noChangeArrowheads="1"/>
            </p:cNvPicPr>
            <p:nvPr/>
          </p:nvPicPr>
          <p:blipFill>
            <a:blip r:embed="rId5" cstate="print"/>
            <a:srcRect t="5430"/>
            <a:stretch>
              <a:fillRect/>
            </a:stretch>
          </p:blipFill>
          <p:spPr bwMode="auto">
            <a:xfrm>
              <a:off x="4890910" y="3349252"/>
              <a:ext cx="3824526" cy="2925476"/>
            </a:xfrm>
            <a:prstGeom prst="rect">
              <a:avLst/>
            </a:prstGeom>
            <a:ln>
              <a:noFill/>
            </a:ln>
            <a:effectLst>
              <a:outerShdw blurRad="190500" algn="tl" rotWithShape="0">
                <a:srgbClr val="000000">
                  <a:alpha val="70000"/>
                </a:srgbClr>
              </a:outerShdw>
            </a:effectLst>
          </p:spPr>
        </p:pic>
        <p:grpSp>
          <p:nvGrpSpPr>
            <p:cNvPr id="35" name="组合 1230"/>
            <p:cNvGrpSpPr/>
            <p:nvPr/>
          </p:nvGrpSpPr>
          <p:grpSpPr>
            <a:xfrm>
              <a:off x="4954896" y="2833842"/>
              <a:ext cx="693774" cy="764593"/>
              <a:chOff x="3612390" y="2447763"/>
              <a:chExt cx="835660" cy="935614"/>
            </a:xfrm>
          </p:grpSpPr>
          <p:grpSp>
            <p:nvGrpSpPr>
              <p:cNvPr id="36" name="组合 1226"/>
              <p:cNvGrpSpPr/>
              <p:nvPr/>
            </p:nvGrpSpPr>
            <p:grpSpPr>
              <a:xfrm>
                <a:off x="3612390" y="2447763"/>
                <a:ext cx="835660" cy="835660"/>
                <a:chOff x="8122422" y="2445351"/>
                <a:chExt cx="1938714" cy="1938714"/>
              </a:xfrm>
            </p:grpSpPr>
            <p:sp>
              <p:nvSpPr>
                <p:cNvPr id="38" name="椭圆 37"/>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8146798" y="2501530"/>
                  <a:ext cx="1826361" cy="1826361"/>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37" name="文本框 1229"/>
              <p:cNvSpPr txBox="1"/>
              <p:nvPr/>
            </p:nvSpPr>
            <p:spPr>
              <a:xfrm>
                <a:off x="3779879" y="2543792"/>
                <a:ext cx="465718" cy="83958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B</a:t>
                </a:r>
                <a:endParaRPr kumimoji="0" lang="zh-CN" altLang="en-US" sz="28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sp>
        <p:nvSpPr>
          <p:cNvPr id="40" name="矩形 39"/>
          <p:cNvSpPr/>
          <p:nvPr/>
        </p:nvSpPr>
        <p:spPr>
          <a:xfrm>
            <a:off x="7009555" y="1770585"/>
            <a:ext cx="1555234" cy="830997"/>
          </a:xfrm>
          <a:prstGeom prst="rect">
            <a:avLst/>
          </a:prstGeom>
        </p:spPr>
        <p:txBody>
          <a:bodyPr wrap="none">
            <a:spAutoFit/>
          </a:bodyPr>
          <a:lstStyle/>
          <a:p>
            <a:pPr>
              <a:lnSpc>
                <a:spcPct val="150000"/>
              </a:lnSpc>
            </a:pPr>
            <a:r>
              <a:rPr lang="en-US" altLang="zh-CN" sz="1600" dirty="0" smtClean="0">
                <a:solidFill>
                  <a:srgbClr val="02AFF3"/>
                </a:solidFill>
                <a:latin typeface="思源黑体 CN Bold" pitchFamily="34" charset="-122"/>
                <a:ea typeface="思源黑体 CN Bold" pitchFamily="34" charset="-122"/>
                <a:cs typeface="Arial" panose="020B0604020202020204" pitchFamily="34" charset="0"/>
              </a:rPr>
              <a:t>A</a:t>
            </a:r>
            <a:r>
              <a:rPr lang="zh-CN" altLang="en-US" sz="1600" dirty="0" smtClean="0">
                <a:solidFill>
                  <a:srgbClr val="02AFF3"/>
                </a:solidFill>
                <a:latin typeface="思源黑体 CN Bold" pitchFamily="34" charset="-122"/>
                <a:ea typeface="思源黑体 CN Bold" pitchFamily="34" charset="-122"/>
                <a:cs typeface="Arial" panose="020B0604020202020204" pitchFamily="34" charset="0"/>
              </a:rPr>
              <a:t>：向导式检索</a:t>
            </a:r>
            <a:endParaRPr lang="en-US" altLang="zh-CN" sz="1600" dirty="0" smtClean="0">
              <a:solidFill>
                <a:srgbClr val="02AFF3"/>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sz="1600" dirty="0" smtClean="0">
                <a:solidFill>
                  <a:srgbClr val="02AFF3"/>
                </a:solidFill>
                <a:latin typeface="思源黑体 CN Bold" pitchFamily="34" charset="-122"/>
                <a:ea typeface="思源黑体 CN Bold" pitchFamily="34" charset="-122"/>
                <a:cs typeface="Arial" panose="020B0604020202020204" pitchFamily="34" charset="0"/>
              </a:rPr>
              <a:t>B</a:t>
            </a:r>
            <a:r>
              <a:rPr lang="zh-CN" altLang="en-US" sz="1600" dirty="0" smtClean="0">
                <a:solidFill>
                  <a:srgbClr val="02AFF3"/>
                </a:solidFill>
                <a:latin typeface="思源黑体 CN Bold" pitchFamily="34" charset="-122"/>
                <a:ea typeface="思源黑体 CN Bold" pitchFamily="34" charset="-122"/>
                <a:cs typeface="Arial" panose="020B0604020202020204" pitchFamily="34" charset="0"/>
              </a:rPr>
              <a:t>：检索式检索</a:t>
            </a:r>
            <a:endParaRPr lang="en-US" altLang="zh-CN" sz="1600" dirty="0" smtClean="0">
              <a:solidFill>
                <a:srgbClr val="02AFF3"/>
              </a:solidFill>
              <a:latin typeface="思源黑体 CN Bold" pitchFamily="34" charset="-122"/>
              <a:ea typeface="思源黑体 CN Bold" pitchFamily="34" charset="-122"/>
              <a:cs typeface="Arial" panose="020B0604020202020204" pitchFamily="34" charset="0"/>
            </a:endParaRPr>
          </a:p>
        </p:txBody>
      </p:sp>
      <p:grpSp>
        <p:nvGrpSpPr>
          <p:cNvPr id="41" name="组合 40"/>
          <p:cNvGrpSpPr/>
          <p:nvPr/>
        </p:nvGrpSpPr>
        <p:grpSpPr>
          <a:xfrm>
            <a:off x="5613752" y="1890007"/>
            <a:ext cx="1370480" cy="691775"/>
            <a:chOff x="6319370" y="2082800"/>
            <a:chExt cx="1370480" cy="691775"/>
          </a:xfrm>
        </p:grpSpPr>
        <p:sp>
          <p:nvSpPr>
            <p:cNvPr id="42" name="椭圆 41"/>
            <p:cNvSpPr/>
            <p:nvPr/>
          </p:nvSpPr>
          <p:spPr>
            <a:xfrm>
              <a:off x="6319370" y="2277034"/>
              <a:ext cx="497541" cy="497541"/>
            </a:xfrm>
            <a:prstGeom prst="ellipse">
              <a:avLst/>
            </a:prstGeom>
            <a:no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43" name="肘形连接符 42"/>
            <p:cNvCxnSpPr/>
            <p:nvPr/>
          </p:nvCxnSpPr>
          <p:spPr>
            <a:xfrm flipV="1">
              <a:off x="6851650" y="2082800"/>
              <a:ext cx="838200" cy="444500"/>
            </a:xfrm>
            <a:prstGeom prst="bentConnector3">
              <a:avLst>
                <a:gd name="adj1" fmla="val 50000"/>
              </a:avLst>
            </a:prstGeom>
            <a:noFill/>
            <a:ln w="19050" cap="flat" cmpd="sng" algn="ctr">
              <a:solidFill>
                <a:srgbClr val="02AFF3"/>
              </a:solidFill>
              <a:prstDash val="solid"/>
              <a:miter lim="800000"/>
              <a:tailEnd type="triangle"/>
            </a:ln>
            <a:effectLst/>
          </p:spPr>
        </p:cxnSp>
      </p:grpSp>
      <p:sp>
        <p:nvSpPr>
          <p:cNvPr id="50" name="矩形 49"/>
          <p:cNvSpPr/>
          <p:nvPr/>
        </p:nvSpPr>
        <p:spPr>
          <a:xfrm>
            <a:off x="7059191" y="1323318"/>
            <a:ext cx="1467068" cy="477054"/>
          </a:xfrm>
          <a:prstGeom prst="rect">
            <a:avLst/>
          </a:prstGeom>
        </p:spPr>
        <p:txBody>
          <a:bodyPr wrap="non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高级检索</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1315" y="1208388"/>
            <a:ext cx="5072033" cy="4616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运用逻辑组配关系，在多个检索条件限定下进行检索。</a:t>
            </a:r>
          </a:p>
        </p:txBody>
      </p:sp>
      <p:sp>
        <p:nvSpPr>
          <p:cNvPr id="3" name="矩形 2"/>
          <p:cNvSpPr/>
          <p:nvPr/>
        </p:nvSpPr>
        <p:spPr>
          <a:xfrm>
            <a:off x="882412" y="1197237"/>
            <a:ext cx="1787669" cy="477054"/>
          </a:xfrm>
          <a:prstGeom prst="rect">
            <a:avLst/>
          </a:prstGeom>
        </p:spPr>
        <p:txBody>
          <a:bodyPr wrap="non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向导式检索</a:t>
            </a:r>
          </a:p>
        </p:txBody>
      </p:sp>
      <p:pic>
        <p:nvPicPr>
          <p:cNvPr id="5" name="Picture 2"/>
          <p:cNvPicPr>
            <a:picLocks noChangeAspect="1" noChangeArrowheads="1"/>
          </p:cNvPicPr>
          <p:nvPr/>
        </p:nvPicPr>
        <p:blipFill>
          <a:blip r:embed="rId3" cstate="print"/>
          <a:srcRect/>
          <a:stretch>
            <a:fillRect/>
          </a:stretch>
        </p:blipFill>
        <p:spPr bwMode="auto">
          <a:xfrm>
            <a:off x="7275467" y="1947079"/>
            <a:ext cx="774700" cy="107425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3"/>
          <p:cNvPicPr>
            <a:picLocks noChangeAspect="1" noChangeArrowheads="1"/>
          </p:cNvPicPr>
          <p:nvPr/>
        </p:nvPicPr>
        <p:blipFill>
          <a:blip r:embed="rId4" cstate="print"/>
          <a:srcRect/>
          <a:stretch>
            <a:fillRect/>
          </a:stretch>
        </p:blipFill>
        <p:spPr bwMode="auto">
          <a:xfrm>
            <a:off x="7275467" y="3186430"/>
            <a:ext cx="1181100" cy="33147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文本框 4"/>
          <p:cNvSpPr txBox="1"/>
          <p:nvPr/>
        </p:nvSpPr>
        <p:spPr>
          <a:xfrm>
            <a:off x="899742" y="394983"/>
            <a:ext cx="2694357"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功能一：文献检索</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990" y="1947079"/>
            <a:ext cx="5769734" cy="4554051"/>
          </a:xfrm>
          <a:prstGeom prst="rect">
            <a:avLst/>
          </a:prstGeom>
          <a:ln>
            <a:noFill/>
          </a:ln>
          <a:effectLst>
            <a:outerShdw blurRad="190500" algn="tl" rotWithShape="0">
              <a:srgbClr val="000000">
                <a:alpha val="70000"/>
              </a:srgbClr>
            </a:outerShdw>
          </a:effec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38512" y="1056301"/>
            <a:ext cx="5290340" cy="4616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在检索框中直接输入字段标识和逻辑运算符来发起检索。</a:t>
            </a:r>
          </a:p>
        </p:txBody>
      </p:sp>
      <p:sp>
        <p:nvSpPr>
          <p:cNvPr id="3" name="矩形 2"/>
          <p:cNvSpPr/>
          <p:nvPr/>
        </p:nvSpPr>
        <p:spPr>
          <a:xfrm>
            <a:off x="887042" y="1078576"/>
            <a:ext cx="1787669" cy="477054"/>
          </a:xfrm>
          <a:prstGeom prst="rect">
            <a:avLst/>
          </a:prstGeom>
        </p:spPr>
        <p:txBody>
          <a:bodyPr wrap="non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检索式检索</a:t>
            </a:r>
          </a:p>
        </p:txBody>
      </p:sp>
      <p:sp>
        <p:nvSpPr>
          <p:cNvPr id="5" name="矩形 4"/>
          <p:cNvSpPr/>
          <p:nvPr/>
        </p:nvSpPr>
        <p:spPr>
          <a:xfrm>
            <a:off x="6404827" y="2614950"/>
            <a:ext cx="2497874" cy="2308324"/>
          </a:xfrm>
          <a:prstGeom prst="rect">
            <a:avLst/>
          </a:prstGeom>
        </p:spPr>
        <p:txBody>
          <a:bodyPr wrap="square">
            <a:spAutoFit/>
          </a:bodyPr>
          <a:lstStyle/>
          <a:p>
            <a:pPr>
              <a:lnSpc>
                <a:spcPct val="150000"/>
              </a:lnSpc>
            </a:pPr>
            <a:r>
              <a:rPr lang="zh-CN" altLang="en-US" sz="1600" dirty="0" smtClean="0">
                <a:solidFill>
                  <a:srgbClr val="003E3E"/>
                </a:solidFill>
                <a:latin typeface="思源黑体 CN Bold" pitchFamily="34" charset="-122"/>
                <a:ea typeface="思源黑体 CN Bold" pitchFamily="34" charset="-122"/>
                <a:cs typeface="Arial" panose="020B0604020202020204" pitchFamily="34" charset="0"/>
              </a:rPr>
              <a:t>检索规则说明：</a:t>
            </a:r>
            <a:endParaRPr lang="en-US" altLang="zh-CN" sz="1600" dirty="0" smtClean="0">
              <a:solidFill>
                <a:srgbClr val="003E3E"/>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rPr>
              <a:t>AND</a:t>
            </a:r>
            <a:r>
              <a:rPr lang="zh-CN" altLang="en-US" sz="1600" dirty="0" smtClean="0">
                <a:solidFill>
                  <a:srgbClr val="292929"/>
                </a:solidFill>
                <a:latin typeface="思源黑体 CN Medium" pitchFamily="34" charset="-122"/>
                <a:ea typeface="思源黑体 CN Medium" pitchFamily="34" charset="-122"/>
                <a:cs typeface="Arial" panose="020B0604020202020204" pitchFamily="34" charset="0"/>
              </a:rPr>
              <a:t>代表“并且”；</a:t>
            </a:r>
            <a:endPar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endParaRPr>
          </a:p>
          <a:p>
            <a:pPr>
              <a:lnSpc>
                <a:spcPct val="150000"/>
              </a:lnSpc>
            </a:pPr>
            <a:r>
              <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rPr>
              <a:t>OR</a:t>
            </a:r>
            <a:r>
              <a:rPr lang="zh-CN" altLang="en-US" sz="1600" dirty="0" smtClean="0">
                <a:solidFill>
                  <a:srgbClr val="292929"/>
                </a:solidFill>
                <a:latin typeface="思源黑体 CN Medium" pitchFamily="34" charset="-122"/>
                <a:ea typeface="思源黑体 CN Medium" pitchFamily="34" charset="-122"/>
                <a:cs typeface="Arial" panose="020B0604020202020204" pitchFamily="34" charset="0"/>
              </a:rPr>
              <a:t>代表“或者”；</a:t>
            </a:r>
            <a:endPar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endParaRPr>
          </a:p>
          <a:p>
            <a:pPr>
              <a:lnSpc>
                <a:spcPct val="150000"/>
              </a:lnSpc>
            </a:pPr>
            <a:r>
              <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rPr>
              <a:t>NOT</a:t>
            </a:r>
            <a:r>
              <a:rPr lang="zh-CN" altLang="en-US" sz="1600" dirty="0" smtClean="0">
                <a:solidFill>
                  <a:srgbClr val="292929"/>
                </a:solidFill>
                <a:latin typeface="思源黑体 CN Medium" pitchFamily="34" charset="-122"/>
                <a:ea typeface="思源黑体 CN Medium" pitchFamily="34" charset="-122"/>
                <a:cs typeface="Arial" panose="020B0604020202020204" pitchFamily="34" charset="0"/>
              </a:rPr>
              <a:t>代表“不包含”。</a:t>
            </a:r>
            <a:endPar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srgbClr val="292929"/>
                </a:solidFill>
                <a:latin typeface="思源黑体 CN Medium" pitchFamily="34" charset="-122"/>
                <a:ea typeface="思源黑体 CN Medium" pitchFamily="34" charset="-122"/>
                <a:cs typeface="Arial" panose="020B0604020202020204" pitchFamily="34" charset="0"/>
              </a:rPr>
              <a:t>注意必须大写，</a:t>
            </a:r>
            <a:endPar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srgbClr val="292929"/>
                </a:solidFill>
                <a:latin typeface="思源黑体 CN Medium" pitchFamily="34" charset="-122"/>
                <a:ea typeface="思源黑体 CN Medium" pitchFamily="34" charset="-122"/>
                <a:cs typeface="Arial" panose="020B0604020202020204" pitchFamily="34" charset="0"/>
              </a:rPr>
              <a:t>运算符两边需空一格。</a:t>
            </a:r>
            <a:endParaRPr lang="en-US" altLang="zh-CN" sz="1600" dirty="0" smtClean="0">
              <a:solidFill>
                <a:srgbClr val="292929"/>
              </a:solidFill>
              <a:latin typeface="思源黑体 CN Medium" pitchFamily="34" charset="-122"/>
              <a:ea typeface="思源黑体 CN Medium" pitchFamily="34" charset="-122"/>
              <a:cs typeface="Arial" panose="020B0604020202020204" pitchFamily="34" charset="0"/>
            </a:endParaRPr>
          </a:p>
        </p:txBody>
      </p:sp>
      <p:sp>
        <p:nvSpPr>
          <p:cNvPr id="6" name="矩形 5"/>
          <p:cNvSpPr/>
          <p:nvPr/>
        </p:nvSpPr>
        <p:spPr>
          <a:xfrm>
            <a:off x="823542" y="6102836"/>
            <a:ext cx="6948858" cy="464101"/>
          </a:xfrm>
          <a:prstGeom prst="rect">
            <a:avLst/>
          </a:prstGeom>
        </p:spPr>
        <p:txBody>
          <a:bodyPr wrap="square">
            <a:spAutoFit/>
          </a:bodyPr>
          <a:lstStyle/>
          <a:p>
            <a:pPr>
              <a:lnSpc>
                <a:spcPct val="150000"/>
              </a:lnSpc>
            </a:pP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检索式范例：（</a:t>
            </a:r>
            <a:r>
              <a:rPr lang="en-US" altLang="zh-CN" dirty="0" smtClean="0">
                <a:solidFill>
                  <a:srgbClr val="02AFF3"/>
                </a:solidFill>
                <a:latin typeface="思源黑体 CN Bold" pitchFamily="34" charset="-122"/>
                <a:ea typeface="思源黑体 CN Bold" pitchFamily="34" charset="-122"/>
                <a:cs typeface="Arial" panose="020B0604020202020204" pitchFamily="34" charset="0"/>
              </a:rPr>
              <a:t>K=</a:t>
            </a: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图书馆学 </a:t>
            </a:r>
            <a:r>
              <a:rPr lang="en-US" altLang="zh-CN" dirty="0" smtClean="0">
                <a:solidFill>
                  <a:srgbClr val="02AFF3"/>
                </a:solidFill>
                <a:latin typeface="思源黑体 CN Bold" pitchFamily="34" charset="-122"/>
                <a:ea typeface="思源黑体 CN Bold" pitchFamily="34" charset="-122"/>
                <a:cs typeface="Arial" panose="020B0604020202020204" pitchFamily="34" charset="0"/>
              </a:rPr>
              <a:t>OR K=</a:t>
            </a: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情报学）</a:t>
            </a:r>
            <a:r>
              <a:rPr lang="en-US" altLang="zh-CN" dirty="0" smtClean="0">
                <a:solidFill>
                  <a:srgbClr val="02AFF3"/>
                </a:solidFill>
                <a:latin typeface="思源黑体 CN Bold" pitchFamily="34" charset="-122"/>
                <a:ea typeface="思源黑体 CN Bold" pitchFamily="34" charset="-122"/>
                <a:cs typeface="Arial" panose="020B0604020202020204" pitchFamily="34" charset="0"/>
              </a:rPr>
              <a:t>AND A=</a:t>
            </a:r>
            <a:r>
              <a:rPr lang="zh-CN" altLang="en-US" dirty="0" smtClean="0">
                <a:solidFill>
                  <a:srgbClr val="02AFF3"/>
                </a:solidFill>
                <a:latin typeface="思源黑体 CN Bold" pitchFamily="34" charset="-122"/>
                <a:ea typeface="思源黑体 CN Bold" pitchFamily="34" charset="-122"/>
                <a:cs typeface="Arial" panose="020B0604020202020204" pitchFamily="34" charset="0"/>
              </a:rPr>
              <a:t>范并思</a:t>
            </a:r>
          </a:p>
        </p:txBody>
      </p:sp>
      <p:sp>
        <p:nvSpPr>
          <p:cNvPr id="7" name="文本框 4"/>
          <p:cNvSpPr txBox="1"/>
          <p:nvPr/>
        </p:nvSpPr>
        <p:spPr>
          <a:xfrm>
            <a:off x="899742" y="394983"/>
            <a:ext cx="2694357"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功能一：文献检索</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4021" y="1863086"/>
            <a:ext cx="4556341" cy="3812052"/>
          </a:xfrm>
          <a:prstGeom prst="rect">
            <a:avLst/>
          </a:prstGeom>
          <a:ln>
            <a:noFill/>
          </a:ln>
          <a:effectLst>
            <a:outerShdw blurRad="190500" algn="tl" rotWithShape="0">
              <a:srgbClr val="000000">
                <a:alpha val="70000"/>
              </a:srgbClr>
            </a:outerShdw>
          </a:effectLst>
        </p:spPr>
      </p:pic>
    </p:spTree>
  </p:cSld>
  <p:clrMapOvr>
    <a:masterClrMapping/>
  </p:clrMapOvr>
  <p:transition>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54" y="1292877"/>
            <a:ext cx="7848600" cy="4669116"/>
          </a:xfrm>
          <a:prstGeom prst="rect">
            <a:avLst/>
          </a:prstGeom>
          <a:ln>
            <a:noFill/>
          </a:ln>
          <a:effectLst>
            <a:outerShdw blurRad="190500" algn="tl" rotWithShape="0">
              <a:srgbClr val="000000">
                <a:alpha val="70000"/>
              </a:srgbClr>
            </a:outerShdw>
          </a:effectLst>
        </p:spPr>
      </p:pic>
      <p:grpSp>
        <p:nvGrpSpPr>
          <p:cNvPr id="19" name="组合 18"/>
          <p:cNvGrpSpPr/>
          <p:nvPr/>
        </p:nvGrpSpPr>
        <p:grpSpPr>
          <a:xfrm>
            <a:off x="673527" y="1638434"/>
            <a:ext cx="2359233" cy="4323559"/>
            <a:chOff x="4061385" y="2568684"/>
            <a:chExt cx="2102581" cy="4553976"/>
          </a:xfrm>
        </p:grpSpPr>
        <p:sp>
          <p:nvSpPr>
            <p:cNvPr id="20" name="矩形 19"/>
            <p:cNvSpPr/>
            <p:nvPr/>
          </p:nvSpPr>
          <p:spPr>
            <a:xfrm>
              <a:off x="4061385" y="3093239"/>
              <a:ext cx="1663700" cy="4029421"/>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1" name="组合 1230"/>
            <p:cNvGrpSpPr/>
            <p:nvPr/>
          </p:nvGrpSpPr>
          <p:grpSpPr>
            <a:xfrm>
              <a:off x="5389781" y="2568684"/>
              <a:ext cx="774185" cy="776810"/>
              <a:chOff x="3612390" y="2447763"/>
              <a:chExt cx="835660" cy="835660"/>
            </a:xfrm>
          </p:grpSpPr>
          <p:grpSp>
            <p:nvGrpSpPr>
              <p:cNvPr id="22" name="组合 1226"/>
              <p:cNvGrpSpPr/>
              <p:nvPr/>
            </p:nvGrpSpPr>
            <p:grpSpPr>
              <a:xfrm>
                <a:off x="3612390" y="2447763"/>
                <a:ext cx="835660" cy="835660"/>
                <a:chOff x="8122422" y="2445351"/>
                <a:chExt cx="1938714" cy="1938714"/>
              </a:xfrm>
            </p:grpSpPr>
            <p:sp>
              <p:nvSpPr>
                <p:cNvPr id="24" name="椭圆 23"/>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8146796" y="2501530"/>
                  <a:ext cx="1826360" cy="1826363"/>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23" name="文本框 1229"/>
              <p:cNvSpPr txBox="1"/>
              <p:nvPr/>
            </p:nvSpPr>
            <p:spPr>
              <a:xfrm>
                <a:off x="3797624" y="2508272"/>
                <a:ext cx="46519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A</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grpSp>
        <p:nvGrpSpPr>
          <p:cNvPr id="26" name="组合 25"/>
          <p:cNvGrpSpPr/>
          <p:nvPr/>
        </p:nvGrpSpPr>
        <p:grpSpPr>
          <a:xfrm>
            <a:off x="5313471" y="3406524"/>
            <a:ext cx="1980685" cy="776810"/>
            <a:chOff x="9936381" y="1273284"/>
            <a:chExt cx="1980685" cy="776810"/>
          </a:xfrm>
        </p:grpSpPr>
        <p:sp>
          <p:nvSpPr>
            <p:cNvPr id="27" name="矩形 26"/>
            <p:cNvSpPr/>
            <p:nvPr/>
          </p:nvSpPr>
          <p:spPr>
            <a:xfrm>
              <a:off x="10723266" y="1514404"/>
              <a:ext cx="1193800" cy="301583"/>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8" name="组合 1230"/>
            <p:cNvGrpSpPr/>
            <p:nvPr/>
          </p:nvGrpSpPr>
          <p:grpSpPr>
            <a:xfrm>
              <a:off x="9936381" y="1273284"/>
              <a:ext cx="774185" cy="776810"/>
              <a:chOff x="3612390" y="2447763"/>
              <a:chExt cx="835660" cy="835660"/>
            </a:xfrm>
          </p:grpSpPr>
          <p:grpSp>
            <p:nvGrpSpPr>
              <p:cNvPr id="29" name="组合 1226"/>
              <p:cNvGrpSpPr/>
              <p:nvPr/>
            </p:nvGrpSpPr>
            <p:grpSpPr>
              <a:xfrm>
                <a:off x="3612390" y="2447763"/>
                <a:ext cx="835660" cy="835660"/>
                <a:chOff x="8122422" y="2445353"/>
                <a:chExt cx="1938714" cy="1938714"/>
              </a:xfrm>
            </p:grpSpPr>
            <p:sp>
              <p:nvSpPr>
                <p:cNvPr id="31" name="椭圆 30"/>
                <p:cNvSpPr/>
                <p:nvPr/>
              </p:nvSpPr>
              <p:spPr>
                <a:xfrm>
                  <a:off x="8122422" y="2445353"/>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32" name="椭圆 31"/>
                <p:cNvSpPr/>
                <p:nvPr/>
              </p:nvSpPr>
              <p:spPr>
                <a:xfrm>
                  <a:off x="8146795" y="2501530"/>
                  <a:ext cx="1826361" cy="1826363"/>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30" name="文本框 1229"/>
              <p:cNvSpPr txBox="1"/>
              <p:nvPr/>
            </p:nvSpPr>
            <p:spPr>
              <a:xfrm>
                <a:off x="3791266" y="2508272"/>
                <a:ext cx="477907" cy="69529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rPr>
                  <a:t>B</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endParaRPr>
              </a:p>
            </p:txBody>
          </p:sp>
        </p:grpSp>
      </p:grpSp>
      <p:sp>
        <p:nvSpPr>
          <p:cNvPr id="33" name="矩形 32"/>
          <p:cNvSpPr/>
          <p:nvPr/>
        </p:nvSpPr>
        <p:spPr>
          <a:xfrm>
            <a:off x="5008828" y="6144873"/>
            <a:ext cx="3804247" cy="507831"/>
          </a:xfrm>
          <a:prstGeom prst="rect">
            <a:avLst/>
          </a:prstGeom>
        </p:spPr>
        <p:txBody>
          <a:bodyPr wrap="none">
            <a:spAutoFit/>
          </a:bodyPr>
          <a:lstStyle/>
          <a:p>
            <a:pPr>
              <a:lnSpc>
                <a:spcPct val="150000"/>
              </a:lnSpc>
            </a:pPr>
            <a:r>
              <a:rPr lang="en-US" altLang="zh-CN" b="1" dirty="0" smtClean="0">
                <a:solidFill>
                  <a:srgbClr val="02AFF3"/>
                </a:solidFill>
                <a:latin typeface="思源黑体 CN Bold" pitchFamily="34" charset="-122"/>
                <a:ea typeface="思源黑体 CN Bold" pitchFamily="34" charset="-122"/>
                <a:cs typeface="Arial" panose="020B0604020202020204" pitchFamily="34" charset="0"/>
              </a:rPr>
              <a:t>A</a:t>
            </a:r>
            <a:r>
              <a:rPr lang="zh-CN" altLang="en-US" b="1" dirty="0" smtClean="0">
                <a:solidFill>
                  <a:srgbClr val="02AFF3"/>
                </a:solidFill>
                <a:latin typeface="思源黑体 CN Bold" pitchFamily="34" charset="-122"/>
                <a:ea typeface="思源黑体 CN Bold" pitchFamily="34" charset="-122"/>
                <a:cs typeface="Arial" panose="020B0604020202020204" pitchFamily="34" charset="0"/>
              </a:rPr>
              <a:t>：分面聚类</a:t>
            </a:r>
            <a:r>
              <a:rPr lang="en-US" altLang="zh-CN" b="1" dirty="0" smtClean="0">
                <a:solidFill>
                  <a:srgbClr val="02AFF3"/>
                </a:solidFill>
                <a:latin typeface="思源黑体 CN Bold" pitchFamily="34" charset="-122"/>
                <a:ea typeface="思源黑体 CN Bold" pitchFamily="34" charset="-122"/>
                <a:cs typeface="Arial" panose="020B0604020202020204" pitchFamily="34" charset="0"/>
              </a:rPr>
              <a:t>		B</a:t>
            </a:r>
            <a:r>
              <a:rPr lang="zh-CN" altLang="en-US" b="1" dirty="0" smtClean="0">
                <a:solidFill>
                  <a:srgbClr val="02AFF3"/>
                </a:solidFill>
                <a:latin typeface="思源黑体 CN Bold" pitchFamily="34" charset="-122"/>
                <a:ea typeface="思源黑体 CN Bold" pitchFamily="34" charset="-122"/>
                <a:cs typeface="Arial" panose="020B0604020202020204" pitchFamily="34" charset="0"/>
              </a:rPr>
              <a:t>：多种排序方式</a:t>
            </a:r>
            <a:endParaRPr lang="zh-CN" altLang="en-US" b="1" dirty="0">
              <a:solidFill>
                <a:srgbClr val="02AFF3"/>
              </a:solidFill>
              <a:latin typeface="思源黑体 CN Bold" pitchFamily="34" charset="-122"/>
              <a:ea typeface="思源黑体 CN Bold" pitchFamily="34" charset="-122"/>
            </a:endParaRPr>
          </a:p>
        </p:txBody>
      </p:sp>
      <p:sp>
        <p:nvSpPr>
          <p:cNvPr id="34"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功能二：结果筛选（寻优）</a:t>
            </a:r>
          </a:p>
        </p:txBody>
      </p:sp>
      <p:sp>
        <p:nvSpPr>
          <p:cNvPr id="35" name="矩形 34"/>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653627" y="3276685"/>
            <a:ext cx="1838737" cy="135331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61827" y="3287834"/>
            <a:ext cx="1838738" cy="134595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8"/>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870027" y="3300414"/>
            <a:ext cx="1821553" cy="133337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0027" y="3288894"/>
            <a:ext cx="1821553" cy="133337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1"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功能二：结果筛选（寻优）</a:t>
            </a:r>
          </a:p>
        </p:txBody>
      </p:sp>
      <p:sp>
        <p:nvSpPr>
          <p:cNvPr id="12" name="矩形 11"/>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3" name="矩形 12"/>
          <p:cNvSpPr/>
          <p:nvPr/>
        </p:nvSpPr>
        <p:spPr>
          <a:xfrm>
            <a:off x="899742" y="1747490"/>
            <a:ext cx="7685458" cy="830997"/>
          </a:xfrm>
          <a:prstGeom prst="rect">
            <a:avLst/>
          </a:prstGeom>
        </p:spPr>
        <p:txBody>
          <a:bodyPr wrap="square">
            <a:spAutoFit/>
          </a:bodyPr>
          <a:lstStyle/>
          <a:p>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左聚类面板支持“文献类型”、“期刊收录”、“领域”、“主题”、“机构”、“作者”、“传媒”、“年份”、“被引范围”的多类别层叠筛选，实现在任意检索条件下对检索结果进行再次组配，提高资源深度筛选效率。</a:t>
            </a:r>
          </a:p>
        </p:txBody>
      </p:sp>
      <p:sp>
        <p:nvSpPr>
          <p:cNvPr id="14" name="矩形 13"/>
          <p:cNvSpPr/>
          <p:nvPr/>
        </p:nvSpPr>
        <p:spPr>
          <a:xfrm>
            <a:off x="906940" y="1231900"/>
            <a:ext cx="2174599" cy="477054"/>
          </a:xfrm>
          <a:prstGeom prst="rect">
            <a:avLst/>
          </a:prstGeom>
        </p:spPr>
        <p:txBody>
          <a:bodyPr wrap="square">
            <a:spAutoFit/>
          </a:bodyPr>
          <a:lstStyle/>
          <a:p>
            <a:r>
              <a:rPr lang="zh-CN" altLang="en-US" sz="2500" dirty="0" smtClean="0">
                <a:solidFill>
                  <a:schemeClr val="tx2">
                    <a:lumMod val="50000"/>
                  </a:schemeClr>
                </a:solidFill>
                <a:latin typeface="思源黑体 CN Bold" pitchFamily="34" charset="-122"/>
                <a:ea typeface="思源黑体 CN Bold" pitchFamily="34" charset="-122"/>
                <a:cs typeface="Arial" panose="020B0604020202020204" pitchFamily="34" charset="0"/>
              </a:rPr>
              <a:t>分面聚类</a:t>
            </a:r>
          </a:p>
        </p:txBody>
      </p:sp>
      <p:grpSp>
        <p:nvGrpSpPr>
          <p:cNvPr id="15" name="组合 14"/>
          <p:cNvGrpSpPr/>
          <p:nvPr/>
        </p:nvGrpSpPr>
        <p:grpSpPr>
          <a:xfrm>
            <a:off x="553345" y="4794474"/>
            <a:ext cx="8138235" cy="1354306"/>
            <a:chOff x="553345" y="4794474"/>
            <a:chExt cx="8138235" cy="1354306"/>
          </a:xfrm>
        </p:grpSpPr>
        <p:pic>
          <p:nvPicPr>
            <p:cNvPr id="4" name="Picture 6"/>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770420" y="4794474"/>
              <a:ext cx="1830145" cy="134698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 name="Picture 9"/>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53345" y="4801794"/>
              <a:ext cx="1830145" cy="134698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 name="Picture 10"/>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674918" y="4801794"/>
              <a:ext cx="1830146" cy="13396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70027" y="4817119"/>
              <a:ext cx="1821553" cy="1331661"/>
            </a:xfrm>
            <a:prstGeom prst="rect">
              <a:avLst/>
            </a:prstGeom>
            <a:ln>
              <a:noFill/>
            </a:ln>
            <a:effectLst>
              <a:outerShdw blurRad="190500" algn="tl" rotWithShape="0">
                <a:srgbClr val="000000">
                  <a:alpha val="70000"/>
                </a:srgbClr>
              </a:outerShdw>
            </a:effectLst>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cstate="print"/>
          <a:srcRect/>
          <a:stretch>
            <a:fillRect/>
          </a:stretch>
        </p:blipFill>
        <p:spPr bwMode="auto">
          <a:xfrm>
            <a:off x="1398102" y="1680898"/>
            <a:ext cx="6261100" cy="482626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矩形 5"/>
          <p:cNvSpPr/>
          <p:nvPr/>
        </p:nvSpPr>
        <p:spPr>
          <a:xfrm>
            <a:off x="4075444" y="1016000"/>
            <a:ext cx="3289454" cy="4616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提供检索结果的多种排序方式。</a:t>
            </a:r>
          </a:p>
        </p:txBody>
      </p:sp>
      <p:sp>
        <p:nvSpPr>
          <p:cNvPr id="7" name="矩形 6"/>
          <p:cNvSpPr/>
          <p:nvPr/>
        </p:nvSpPr>
        <p:spPr>
          <a:xfrm>
            <a:off x="1593288" y="1038711"/>
            <a:ext cx="2174599"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多种排序方式</a:t>
            </a:r>
          </a:p>
        </p:txBody>
      </p:sp>
      <p:sp>
        <p:nvSpPr>
          <p:cNvPr id="9" name="矩形 8"/>
          <p:cNvSpPr/>
          <p:nvPr/>
        </p:nvSpPr>
        <p:spPr>
          <a:xfrm>
            <a:off x="5391815" y="2210439"/>
            <a:ext cx="1020429" cy="902875"/>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功能二：结果筛选（寻优）</a:t>
            </a:r>
          </a:p>
        </p:txBody>
      </p:sp>
      <p:sp>
        <p:nvSpPr>
          <p:cNvPr id="11" name="矩形 10"/>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p:cNvPicPr>
            <a:picLocks noChangeAspect="1" noChangeArrowheads="1"/>
          </p:cNvPicPr>
          <p:nvPr/>
        </p:nvPicPr>
        <p:blipFill>
          <a:blip r:embed="rId3" cstate="print"/>
          <a:srcRect r="1135"/>
          <a:stretch>
            <a:fillRect/>
          </a:stretch>
        </p:blipFill>
        <p:spPr bwMode="auto">
          <a:xfrm>
            <a:off x="2950936" y="3982299"/>
            <a:ext cx="5837465" cy="157733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 name="Picture 5"/>
          <p:cNvPicPr>
            <a:picLocks noChangeAspect="1" noChangeArrowheads="1"/>
          </p:cNvPicPr>
          <p:nvPr/>
        </p:nvPicPr>
        <p:blipFill>
          <a:blip r:embed="rId4" cstate="print"/>
          <a:srcRect/>
          <a:stretch>
            <a:fillRect/>
          </a:stretch>
        </p:blipFill>
        <p:spPr bwMode="auto">
          <a:xfrm>
            <a:off x="2941865" y="1803014"/>
            <a:ext cx="5846536" cy="16620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9" name="矩形 8"/>
          <p:cNvSpPr/>
          <p:nvPr/>
        </p:nvSpPr>
        <p:spPr>
          <a:xfrm>
            <a:off x="382602" y="2904872"/>
            <a:ext cx="3289454" cy="2126095"/>
          </a:xfrm>
          <a:prstGeom prst="rect">
            <a:avLst/>
          </a:prstGeom>
        </p:spPr>
        <p:txBody>
          <a:bodyPr wrap="square">
            <a:spAutoFit/>
          </a:bodyPr>
          <a:lstStyle/>
          <a:p>
            <a:pPr>
              <a:lnSpc>
                <a:spcPct val="150000"/>
              </a:lnSpc>
            </a:pPr>
            <a:r>
              <a:rPr lang="en-US" altLang="zh-CN" dirty="0" smtClean="0">
                <a:solidFill>
                  <a:srgbClr val="00B0F0"/>
                </a:solidFill>
                <a:latin typeface="思源黑体 CN Bold" pitchFamily="34" charset="-122"/>
                <a:ea typeface="思源黑体 CN Bold" pitchFamily="34" charset="-122"/>
                <a:cs typeface="Arial" panose="020B0604020202020204" pitchFamily="34" charset="0"/>
              </a:rPr>
              <a:t>·	</a:t>
            </a: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在线阅读</a:t>
            </a:r>
            <a:endParaRPr lang="en-US" altLang="zh-CN" dirty="0" smtClean="0">
              <a:solidFill>
                <a:srgbClr val="00B0F0"/>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dirty="0" smtClean="0">
                <a:solidFill>
                  <a:srgbClr val="00B0F0"/>
                </a:solidFill>
                <a:latin typeface="思源黑体 CN Bold" pitchFamily="34" charset="-122"/>
                <a:ea typeface="思源黑体 CN Bold" pitchFamily="34" charset="-122"/>
                <a:cs typeface="Arial" panose="020B0604020202020204" pitchFamily="34" charset="0"/>
              </a:rPr>
              <a:t>·	</a:t>
            </a: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下载全文</a:t>
            </a:r>
            <a:endParaRPr lang="en-US" altLang="zh-CN" dirty="0" smtClean="0">
              <a:solidFill>
                <a:srgbClr val="00B0F0"/>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dirty="0" smtClean="0">
                <a:solidFill>
                  <a:srgbClr val="00B0F0"/>
                </a:solidFill>
                <a:latin typeface="思源黑体 CN Bold" pitchFamily="34" charset="-122"/>
                <a:ea typeface="思源黑体 CN Bold" pitchFamily="34" charset="-122"/>
                <a:cs typeface="Arial" panose="020B0604020202020204" pitchFamily="34" charset="0"/>
              </a:rPr>
              <a:t>·	</a:t>
            </a: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文献传递</a:t>
            </a:r>
            <a:endParaRPr lang="en-US" altLang="zh-CN" dirty="0" smtClean="0">
              <a:solidFill>
                <a:srgbClr val="00B0F0"/>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dirty="0" smtClean="0">
                <a:solidFill>
                  <a:srgbClr val="00B0F0"/>
                </a:solidFill>
                <a:latin typeface="思源黑体 CN Bold" pitchFamily="34" charset="-122"/>
                <a:ea typeface="思源黑体 CN Bold" pitchFamily="34" charset="-122"/>
                <a:cs typeface="Arial" panose="020B0604020202020204" pitchFamily="34" charset="0"/>
              </a:rPr>
              <a:t>·	OA</a:t>
            </a: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期刊链接</a:t>
            </a:r>
            <a:endParaRPr lang="en-US" altLang="zh-CN" dirty="0" smtClean="0">
              <a:solidFill>
                <a:srgbClr val="00B0F0"/>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dirty="0" smtClean="0">
                <a:solidFill>
                  <a:srgbClr val="00B0F0"/>
                </a:solidFill>
                <a:latin typeface="思源黑体 CN Bold" pitchFamily="34" charset="-122"/>
                <a:ea typeface="思源黑体 CN Bold" pitchFamily="34" charset="-122"/>
                <a:cs typeface="Arial" panose="020B0604020202020204" pitchFamily="34" charset="0"/>
              </a:rPr>
              <a:t>·	</a:t>
            </a: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网络资源链接</a:t>
            </a:r>
          </a:p>
        </p:txBody>
      </p:sp>
      <p:sp>
        <p:nvSpPr>
          <p:cNvPr id="10" name="矩形 9"/>
          <p:cNvSpPr/>
          <p:nvPr/>
        </p:nvSpPr>
        <p:spPr>
          <a:xfrm>
            <a:off x="427206" y="2294970"/>
            <a:ext cx="3142556" cy="400110"/>
          </a:xfrm>
          <a:prstGeom prst="rect">
            <a:avLst/>
          </a:prstGeom>
        </p:spPr>
        <p:txBody>
          <a:bodyPr wrap="square">
            <a:spAutoFit/>
          </a:bodyPr>
          <a:lstStyle/>
          <a:p>
            <a:r>
              <a:rPr lang="zh-CN" altLang="en-US" sz="2000" dirty="0" smtClean="0">
                <a:solidFill>
                  <a:srgbClr val="44546A"/>
                </a:solidFill>
                <a:latin typeface="思源黑体 CN Bold" pitchFamily="34" charset="-122"/>
                <a:ea typeface="思源黑体 CN Bold" pitchFamily="34" charset="-122"/>
                <a:cs typeface="Arial" panose="020B0604020202020204" pitchFamily="34" charset="0"/>
              </a:rPr>
              <a:t>五大全文保障模式</a:t>
            </a:r>
          </a:p>
        </p:txBody>
      </p:sp>
      <p:sp>
        <p:nvSpPr>
          <p:cNvPr id="11" name="矩形 10"/>
          <p:cNvSpPr/>
          <p:nvPr/>
        </p:nvSpPr>
        <p:spPr>
          <a:xfrm>
            <a:off x="3870298" y="3132085"/>
            <a:ext cx="3165502" cy="333017"/>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3863949" y="5194689"/>
            <a:ext cx="1706587" cy="332967"/>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15" name="矩形 14"/>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0038" y="1479917"/>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在线阅读</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10195" r="10531"/>
          <a:stretch>
            <a:fillRect/>
          </a:stretch>
        </p:blipFill>
        <p:spPr bwMode="auto">
          <a:xfrm>
            <a:off x="4443725" y="3094556"/>
            <a:ext cx="4353006" cy="27128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71049" y="3094557"/>
            <a:ext cx="3971310" cy="27464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椭圆 5"/>
          <p:cNvSpPr/>
          <p:nvPr/>
        </p:nvSpPr>
        <p:spPr>
          <a:xfrm>
            <a:off x="499228" y="3841632"/>
            <a:ext cx="433385" cy="433385"/>
          </a:xfrm>
          <a:prstGeom prst="ellipse">
            <a:avLst/>
          </a:prstGeom>
          <a:noFill/>
          <a:ln w="57150">
            <a:solidFill>
              <a:srgbClr val="029B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2613" y="3747336"/>
            <a:ext cx="3409746" cy="1240608"/>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2340" y="1979273"/>
            <a:ext cx="7821436"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原有的（浏览器）在线阅读功能的基础上，新增了全新的“放大镜”阅读预览体验，无需打开文献，即可实现全文预览。</a:t>
            </a:r>
          </a:p>
        </p:txBody>
      </p:sp>
      <p:sp>
        <p:nvSpPr>
          <p:cNvPr id="9"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10" name="矩形 9"/>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Tree>
  </p:cSld>
  <p:clrMapOvr>
    <a:masterClrMapping/>
  </p:clrMapOvr>
  <p:transition>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grpSp>
        <p:nvGrpSpPr>
          <p:cNvPr id="42" name="组合 41"/>
          <p:cNvGrpSpPr/>
          <p:nvPr/>
        </p:nvGrpSpPr>
        <p:grpSpPr>
          <a:xfrm>
            <a:off x="2737441" y="608381"/>
            <a:ext cx="3794230" cy="817850"/>
            <a:chOff x="551544" y="1570357"/>
            <a:chExt cx="5354324" cy="1154131"/>
          </a:xfrm>
        </p:grpSpPr>
        <p:sp>
          <p:nvSpPr>
            <p:cNvPr id="43" name="矩形 42"/>
            <p:cNvSpPr/>
            <p:nvPr/>
          </p:nvSpPr>
          <p:spPr>
            <a:xfrm>
              <a:off x="551544" y="1572151"/>
              <a:ext cx="5354324" cy="1107996"/>
            </a:xfrm>
            <a:prstGeom prst="rect">
              <a:avLst/>
            </a:prstGeom>
            <a:pattFill prst="wdUpDiag">
              <a:fgClr>
                <a:sysClr val="window" lastClr="FFFFFF">
                  <a:lumMod val="95000"/>
                </a:sysClr>
              </a:fgClr>
              <a:bgClr>
                <a:sysClr val="window" lastClr="FFFFFF"/>
              </a:bgClr>
            </a:pattFill>
            <a:ln w="12700" cap="flat" cmpd="sng" algn="ctr">
              <a:no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4" name="文本框 56"/>
            <p:cNvSpPr txBox="1"/>
            <p:nvPr/>
          </p:nvSpPr>
          <p:spPr>
            <a:xfrm>
              <a:off x="2685471" y="1868434"/>
              <a:ext cx="1997903" cy="65149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lvl="0" defTabSz="914400">
                <a:defRPr/>
              </a:pPr>
              <a:r>
                <a:rPr lang="zh-CN" altLang="en-US" sz="2400" kern="0" dirty="0" smtClean="0">
                  <a:solidFill>
                    <a:srgbClr val="44546A"/>
                  </a:solidFill>
                  <a:latin typeface="思源黑体 CN Bold" pitchFamily="34" charset="-122"/>
                  <a:ea typeface="思源黑体 CN Bold" pitchFamily="34" charset="-122"/>
                  <a:cs typeface="经典美黑简" panose="02010600030101010101" pitchFamily="49" charset="-122"/>
                </a:rPr>
                <a:t>平台简介</a:t>
              </a:r>
            </a:p>
          </p:txBody>
        </p:sp>
        <p:sp>
          <p:nvSpPr>
            <p:cNvPr id="45" name="文本框 21"/>
            <p:cNvSpPr txBox="1"/>
            <p:nvPr/>
          </p:nvSpPr>
          <p:spPr>
            <a:xfrm>
              <a:off x="1689449" y="1616955"/>
              <a:ext cx="1007095" cy="110753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rPr>
                <a:t>01</a:t>
              </a:r>
              <a:endParaRPr kumimoji="0" lang="zh-CN" altLang="en-US" sz="4500" b="0" i="0" u="none" strike="noStrike" kern="0" cap="none" spc="0" normalizeH="0" baseline="0" noProof="0" dirty="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endParaRPr>
            </a:p>
          </p:txBody>
        </p:sp>
        <p:sp>
          <p:nvSpPr>
            <p:cNvPr id="51" name="直角三角形 50"/>
            <p:cNvSpPr/>
            <p:nvPr/>
          </p:nvSpPr>
          <p:spPr>
            <a:xfrm rot="5400000">
              <a:off x="587156" y="1534745"/>
              <a:ext cx="1107995" cy="1179220"/>
            </a:xfrm>
            <a:prstGeom prst="rtTriangl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9" name="直角三角形 48"/>
            <p:cNvSpPr/>
            <p:nvPr/>
          </p:nvSpPr>
          <p:spPr>
            <a:xfrm rot="16200000">
              <a:off x="4757986" y="1532267"/>
              <a:ext cx="1103951" cy="1191811"/>
            </a:xfrm>
            <a:prstGeom prst="rtTriangle">
              <a:avLst/>
            </a:prstGeom>
            <a:gradFill>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3" name="组合 82"/>
          <p:cNvGrpSpPr/>
          <p:nvPr/>
        </p:nvGrpSpPr>
        <p:grpSpPr>
          <a:xfrm>
            <a:off x="2737441" y="1798061"/>
            <a:ext cx="3794230" cy="817851"/>
            <a:chOff x="551544" y="1570357"/>
            <a:chExt cx="5354324" cy="1154132"/>
          </a:xfrm>
        </p:grpSpPr>
        <p:sp>
          <p:nvSpPr>
            <p:cNvPr id="84" name="矩形 83"/>
            <p:cNvSpPr/>
            <p:nvPr/>
          </p:nvSpPr>
          <p:spPr>
            <a:xfrm>
              <a:off x="551544" y="1572151"/>
              <a:ext cx="5354324" cy="1107996"/>
            </a:xfrm>
            <a:prstGeom prst="rect">
              <a:avLst/>
            </a:prstGeom>
            <a:pattFill prst="wdUpDiag">
              <a:fgClr>
                <a:sysClr val="window" lastClr="FFFFFF">
                  <a:lumMod val="95000"/>
                </a:sysClr>
              </a:fgClr>
              <a:bgClr>
                <a:sysClr val="window" lastClr="FFFFFF"/>
              </a:bgClr>
            </a:pattFill>
            <a:ln w="12700" cap="flat" cmpd="sng" algn="ctr">
              <a:no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5" name="文本框 56"/>
            <p:cNvSpPr txBox="1"/>
            <p:nvPr/>
          </p:nvSpPr>
          <p:spPr>
            <a:xfrm>
              <a:off x="2685471" y="1868434"/>
              <a:ext cx="1997902" cy="65149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lvl="0" defTabSz="914400">
                <a:defRPr/>
              </a:pPr>
              <a:r>
                <a:rPr lang="zh-CN" altLang="en-US" sz="2400" kern="0" dirty="0" smtClean="0">
                  <a:solidFill>
                    <a:srgbClr val="44546A"/>
                  </a:solidFill>
                  <a:latin typeface="思源黑体 CN Bold" pitchFamily="34" charset="-122"/>
                  <a:ea typeface="思源黑体 CN Bold" pitchFamily="34" charset="-122"/>
                  <a:cs typeface="经典美黑简" panose="02010600030101010101" pitchFamily="49" charset="-122"/>
                </a:rPr>
                <a:t>平台参数</a:t>
              </a:r>
            </a:p>
          </p:txBody>
        </p:sp>
        <p:sp>
          <p:nvSpPr>
            <p:cNvPr id="86" name="文本框 21"/>
            <p:cNvSpPr txBox="1"/>
            <p:nvPr/>
          </p:nvSpPr>
          <p:spPr>
            <a:xfrm>
              <a:off x="1689448" y="1616955"/>
              <a:ext cx="1106628" cy="11075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rPr>
                <a:t>02</a:t>
              </a:r>
              <a:endParaRPr kumimoji="0" lang="zh-CN" altLang="en-US" sz="4500" b="0" i="0" u="none" strike="noStrike" kern="0" cap="none" spc="0" normalizeH="0" baseline="0" noProof="0" dirty="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endParaRPr>
            </a:p>
          </p:txBody>
        </p:sp>
        <p:sp>
          <p:nvSpPr>
            <p:cNvPr id="92" name="直角三角形 91"/>
            <p:cNvSpPr/>
            <p:nvPr/>
          </p:nvSpPr>
          <p:spPr>
            <a:xfrm rot="5400000">
              <a:off x="587156" y="1534745"/>
              <a:ext cx="1107995" cy="1179220"/>
            </a:xfrm>
            <a:prstGeom prst="rtTriangl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0" name="直角三角形 89"/>
            <p:cNvSpPr/>
            <p:nvPr/>
          </p:nvSpPr>
          <p:spPr>
            <a:xfrm rot="16200000">
              <a:off x="4757987" y="1532267"/>
              <a:ext cx="1103951" cy="1191811"/>
            </a:xfrm>
            <a:prstGeom prst="rtTriangle">
              <a:avLst/>
            </a:prstGeom>
            <a:gradFill>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3" name="组合 92"/>
          <p:cNvGrpSpPr/>
          <p:nvPr/>
        </p:nvGrpSpPr>
        <p:grpSpPr>
          <a:xfrm>
            <a:off x="2737441" y="2987742"/>
            <a:ext cx="3794230" cy="817851"/>
            <a:chOff x="551544" y="1570357"/>
            <a:chExt cx="5354324" cy="1154132"/>
          </a:xfrm>
        </p:grpSpPr>
        <p:sp>
          <p:nvSpPr>
            <p:cNvPr id="94" name="矩形 93"/>
            <p:cNvSpPr/>
            <p:nvPr/>
          </p:nvSpPr>
          <p:spPr>
            <a:xfrm>
              <a:off x="551544" y="1572151"/>
              <a:ext cx="5354324" cy="1107996"/>
            </a:xfrm>
            <a:prstGeom prst="rect">
              <a:avLst/>
            </a:prstGeom>
            <a:pattFill prst="wdUpDiag">
              <a:fgClr>
                <a:sysClr val="window" lastClr="FFFFFF">
                  <a:lumMod val="95000"/>
                </a:sysClr>
              </a:fgClr>
              <a:bgClr>
                <a:sysClr val="window" lastClr="FFFFFF"/>
              </a:bgClr>
            </a:pattFill>
            <a:ln w="12700" cap="flat" cmpd="sng" algn="ctr">
              <a:no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5" name="文本框 56"/>
            <p:cNvSpPr txBox="1"/>
            <p:nvPr/>
          </p:nvSpPr>
          <p:spPr>
            <a:xfrm>
              <a:off x="2685471" y="1868434"/>
              <a:ext cx="1997902" cy="65149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lvl="0" defTabSz="914400">
                <a:defRPr/>
              </a:pPr>
              <a:r>
                <a:rPr lang="zh-CN" altLang="en-US" sz="2400" kern="0" dirty="0" smtClean="0">
                  <a:solidFill>
                    <a:srgbClr val="44546A"/>
                  </a:solidFill>
                  <a:latin typeface="思源黑体 CN Bold" pitchFamily="34" charset="-122"/>
                  <a:ea typeface="思源黑体 CN Bold" pitchFamily="34" charset="-122"/>
                  <a:cs typeface="经典美黑简" panose="02010600030101010101" pitchFamily="49" charset="-122"/>
                </a:rPr>
                <a:t>六大功能</a:t>
              </a:r>
            </a:p>
          </p:txBody>
        </p:sp>
        <p:sp>
          <p:nvSpPr>
            <p:cNvPr id="96" name="文本框 21"/>
            <p:cNvSpPr txBox="1"/>
            <p:nvPr/>
          </p:nvSpPr>
          <p:spPr>
            <a:xfrm>
              <a:off x="1689448" y="1616955"/>
              <a:ext cx="1129249" cy="11075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rPr>
                <a:t>03</a:t>
              </a:r>
              <a:endParaRPr kumimoji="0" lang="zh-CN" altLang="en-US" sz="4500" b="0" i="0" u="none" strike="noStrike" kern="0" cap="none" spc="0" normalizeH="0" baseline="0" noProof="0" dirty="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endParaRPr>
            </a:p>
          </p:txBody>
        </p:sp>
        <p:sp>
          <p:nvSpPr>
            <p:cNvPr id="102" name="直角三角形 101"/>
            <p:cNvSpPr/>
            <p:nvPr/>
          </p:nvSpPr>
          <p:spPr>
            <a:xfrm rot="5400000">
              <a:off x="587156" y="1534745"/>
              <a:ext cx="1107995" cy="1179220"/>
            </a:xfrm>
            <a:prstGeom prst="rtTriangl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0" name="直角三角形 99"/>
            <p:cNvSpPr/>
            <p:nvPr/>
          </p:nvSpPr>
          <p:spPr>
            <a:xfrm rot="16200000">
              <a:off x="4757987" y="1532267"/>
              <a:ext cx="1103951" cy="1191811"/>
            </a:xfrm>
            <a:prstGeom prst="rtTriangle">
              <a:avLst/>
            </a:prstGeom>
            <a:gradFill>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03" name="组合 102"/>
          <p:cNvGrpSpPr/>
          <p:nvPr/>
        </p:nvGrpSpPr>
        <p:grpSpPr>
          <a:xfrm>
            <a:off x="2737441" y="4177423"/>
            <a:ext cx="3794230" cy="817851"/>
            <a:chOff x="551544" y="1570357"/>
            <a:chExt cx="5354324" cy="1154132"/>
          </a:xfrm>
        </p:grpSpPr>
        <p:sp>
          <p:nvSpPr>
            <p:cNvPr id="104" name="矩形 103"/>
            <p:cNvSpPr/>
            <p:nvPr/>
          </p:nvSpPr>
          <p:spPr>
            <a:xfrm>
              <a:off x="551544" y="1572151"/>
              <a:ext cx="5354324" cy="1107996"/>
            </a:xfrm>
            <a:prstGeom prst="rect">
              <a:avLst/>
            </a:prstGeom>
            <a:pattFill prst="wdUpDiag">
              <a:fgClr>
                <a:sysClr val="window" lastClr="FFFFFF">
                  <a:lumMod val="95000"/>
                </a:sysClr>
              </a:fgClr>
              <a:bgClr>
                <a:sysClr val="window" lastClr="FFFFFF"/>
              </a:bgClr>
            </a:pattFill>
            <a:ln w="12700" cap="flat" cmpd="sng" algn="ctr">
              <a:no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5" name="文本框 56"/>
            <p:cNvSpPr txBox="1"/>
            <p:nvPr/>
          </p:nvSpPr>
          <p:spPr>
            <a:xfrm>
              <a:off x="2685471" y="1868434"/>
              <a:ext cx="1997903" cy="65149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lvl="0" defTabSz="914400">
                <a:defRPr/>
              </a:pPr>
              <a:r>
                <a:rPr lang="zh-CN" altLang="en-US" sz="2400" kern="0" dirty="0" smtClean="0">
                  <a:solidFill>
                    <a:srgbClr val="44546A"/>
                  </a:solidFill>
                  <a:latin typeface="思源黑体 CN Bold" pitchFamily="34" charset="-122"/>
                  <a:ea typeface="思源黑体 CN Bold" pitchFamily="34" charset="-122"/>
                  <a:cs typeface="经典美黑简" panose="02010600030101010101" pitchFamily="49" charset="-122"/>
                </a:rPr>
                <a:t>移动应用</a:t>
              </a:r>
            </a:p>
          </p:txBody>
        </p:sp>
        <p:sp>
          <p:nvSpPr>
            <p:cNvPr id="106" name="文本框 21"/>
            <p:cNvSpPr txBox="1"/>
            <p:nvPr/>
          </p:nvSpPr>
          <p:spPr>
            <a:xfrm>
              <a:off x="1689448" y="1616955"/>
              <a:ext cx="1129249" cy="11075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rPr>
                <a:t>04</a:t>
              </a:r>
              <a:endParaRPr kumimoji="0" lang="zh-CN" altLang="en-US" sz="4500" b="0" i="0" u="none" strike="noStrike" kern="0" cap="none" spc="0" normalizeH="0" baseline="0" noProof="0" dirty="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endParaRPr>
            </a:p>
          </p:txBody>
        </p:sp>
        <p:sp>
          <p:nvSpPr>
            <p:cNvPr id="112" name="直角三角形 111"/>
            <p:cNvSpPr/>
            <p:nvPr/>
          </p:nvSpPr>
          <p:spPr>
            <a:xfrm rot="5400000">
              <a:off x="587156" y="1534745"/>
              <a:ext cx="1107995" cy="1179220"/>
            </a:xfrm>
            <a:prstGeom prst="rtTriangl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0" name="直角三角形 109"/>
            <p:cNvSpPr/>
            <p:nvPr/>
          </p:nvSpPr>
          <p:spPr>
            <a:xfrm rot="16200000">
              <a:off x="4757987" y="1532267"/>
              <a:ext cx="1103951" cy="1191811"/>
            </a:xfrm>
            <a:prstGeom prst="rtTriangle">
              <a:avLst/>
            </a:prstGeom>
            <a:gradFill>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7" name="组合 26"/>
          <p:cNvGrpSpPr/>
          <p:nvPr/>
        </p:nvGrpSpPr>
        <p:grpSpPr>
          <a:xfrm>
            <a:off x="2737441" y="5367103"/>
            <a:ext cx="3794230" cy="817851"/>
            <a:chOff x="551544" y="1570357"/>
            <a:chExt cx="5354324" cy="1154132"/>
          </a:xfrm>
        </p:grpSpPr>
        <p:sp>
          <p:nvSpPr>
            <p:cNvPr id="28" name="矩形 27"/>
            <p:cNvSpPr/>
            <p:nvPr/>
          </p:nvSpPr>
          <p:spPr>
            <a:xfrm>
              <a:off x="551544" y="1572151"/>
              <a:ext cx="5354324" cy="1107996"/>
            </a:xfrm>
            <a:prstGeom prst="rect">
              <a:avLst/>
            </a:prstGeom>
            <a:pattFill prst="wdUpDiag">
              <a:fgClr>
                <a:sysClr val="window" lastClr="FFFFFF">
                  <a:lumMod val="95000"/>
                </a:sysClr>
              </a:fgClr>
              <a:bgClr>
                <a:sysClr val="window" lastClr="FFFFFF"/>
              </a:bgClr>
            </a:pattFill>
            <a:ln w="12700" cap="flat" cmpd="sng" algn="ctr">
              <a:no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文本框 56"/>
            <p:cNvSpPr txBox="1"/>
            <p:nvPr/>
          </p:nvSpPr>
          <p:spPr>
            <a:xfrm>
              <a:off x="2685471" y="1868434"/>
              <a:ext cx="1997902" cy="65149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lvl="0" defTabSz="914400">
                <a:defRPr/>
              </a:pPr>
              <a:r>
                <a:rPr lang="zh-CN" altLang="en-US" sz="2400" kern="0" dirty="0" smtClean="0">
                  <a:solidFill>
                    <a:srgbClr val="44546A"/>
                  </a:solidFill>
                  <a:latin typeface="思源黑体 CN Bold" pitchFamily="34" charset="-122"/>
                  <a:ea typeface="思源黑体 CN Bold" pitchFamily="34" charset="-122"/>
                  <a:cs typeface="经典美黑简" panose="02010600030101010101" pitchFamily="49" charset="-122"/>
                </a:rPr>
                <a:t>平台价值</a:t>
              </a:r>
            </a:p>
          </p:txBody>
        </p:sp>
        <p:sp>
          <p:nvSpPr>
            <p:cNvPr id="30" name="文本框 21"/>
            <p:cNvSpPr txBox="1"/>
            <p:nvPr/>
          </p:nvSpPr>
          <p:spPr>
            <a:xfrm>
              <a:off x="1689448" y="1616955"/>
              <a:ext cx="1129249" cy="11075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rPr>
                <a:t>05</a:t>
              </a:r>
              <a:endParaRPr kumimoji="0" lang="zh-CN" altLang="en-US" sz="4500" b="0" i="0" u="none" strike="noStrike" kern="0" cap="none" spc="0" normalizeH="0" baseline="0" noProof="0" dirty="0">
                <a:ln w="28575">
                  <a:solidFill>
                    <a:sysClr val="window" lastClr="FFFFFF"/>
                  </a:solidFill>
                </a:ln>
                <a:solidFill>
                  <a:srgbClr val="02AFF3"/>
                </a:solidFill>
                <a:effectLst>
                  <a:outerShdw blurRad="88900" dist="38100" dir="8100000" algn="tr" rotWithShape="0">
                    <a:prstClr val="black">
                      <a:alpha val="40000"/>
                    </a:prstClr>
                  </a:outerShdw>
                </a:effectLst>
                <a:uLnTx/>
                <a:uFillTx/>
                <a:latin typeface="Impact" panose="020B0806030902050204" pitchFamily="34" charset="0"/>
              </a:endParaRPr>
            </a:p>
          </p:txBody>
        </p:sp>
        <p:sp>
          <p:nvSpPr>
            <p:cNvPr id="31" name="直角三角形 30"/>
            <p:cNvSpPr/>
            <p:nvPr/>
          </p:nvSpPr>
          <p:spPr>
            <a:xfrm rot="5400000">
              <a:off x="587156" y="1534745"/>
              <a:ext cx="1107995" cy="1179220"/>
            </a:xfrm>
            <a:prstGeom prst="rtTriangl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2" name="直角三角形 31"/>
            <p:cNvSpPr/>
            <p:nvPr/>
          </p:nvSpPr>
          <p:spPr>
            <a:xfrm rot="16200000">
              <a:off x="4757987" y="1532267"/>
              <a:ext cx="1103951" cy="1191811"/>
            </a:xfrm>
            <a:prstGeom prst="rtTriangle">
              <a:avLst/>
            </a:prstGeom>
            <a:gradFill>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Tree>
  </p:cSld>
  <p:clrMapOvr>
    <a:masterClrMapping/>
  </p:clrMapOvr>
  <p:transition>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7792" y="1105180"/>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下载全文</a:t>
            </a:r>
          </a:p>
        </p:txBody>
      </p:sp>
      <p:sp>
        <p:nvSpPr>
          <p:cNvPr id="6" name="矩形 5"/>
          <p:cNvSpPr/>
          <p:nvPr/>
        </p:nvSpPr>
        <p:spPr>
          <a:xfrm>
            <a:off x="798142" y="1579136"/>
            <a:ext cx="7990258"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在优化了传统的</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PC</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端下载体验的基础上，新增移动端下载功能。</a:t>
            </a: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安装了“中文期刊手机助手”的移动端设备，可扫描二维码，通过移动设备下载全文。</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9" name="Picture 2"/>
          <p:cNvPicPr>
            <a:picLocks noChangeAspect="1" noChangeArrowheads="1"/>
          </p:cNvPicPr>
          <p:nvPr/>
        </p:nvPicPr>
        <p:blipFill>
          <a:blip r:embed="rId3" cstate="print"/>
          <a:srcRect/>
          <a:stretch>
            <a:fillRect/>
          </a:stretch>
        </p:blipFill>
        <p:spPr bwMode="auto">
          <a:xfrm>
            <a:off x="1229974" y="2498725"/>
            <a:ext cx="6657975" cy="40290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矩形 9"/>
          <p:cNvSpPr/>
          <p:nvPr/>
        </p:nvSpPr>
        <p:spPr>
          <a:xfrm>
            <a:off x="4872259" y="2908300"/>
            <a:ext cx="1437715" cy="158750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907" y="1661529"/>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文献传递</a:t>
            </a:r>
          </a:p>
        </p:txBody>
      </p:sp>
      <p:sp>
        <p:nvSpPr>
          <p:cNvPr id="6" name="矩形 5"/>
          <p:cNvSpPr/>
          <p:nvPr/>
        </p:nvSpPr>
        <p:spPr>
          <a:xfrm>
            <a:off x="392916" y="2475568"/>
            <a:ext cx="3171547" cy="3416320"/>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部分不能直接通过在线阅读或下载的方式获取全文的文献，可通过 “文献传递”方式，使用邮箱索取文献全文。</a:t>
            </a:r>
          </a:p>
          <a:p>
            <a:pPr>
              <a:lnSpc>
                <a:spcPct val="150000"/>
              </a:lnSpc>
            </a:pPr>
            <a:endPar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只需输入邮箱以及验证码，系统将会自动处理请求，</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5</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分钟之内将文章的下载链接发送到邮箱当中，点击即可获取。</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9" name="图片 8" descr="QQ截图20150322181854_副本.png"/>
          <p:cNvPicPr>
            <a:picLocks noChangeAspect="1"/>
          </p:cNvPicPr>
          <p:nvPr/>
        </p:nvPicPr>
        <p:blipFill>
          <a:blip r:embed="rId3" cstate="print"/>
          <a:srcRect/>
          <a:stretch>
            <a:fillRect/>
          </a:stretch>
        </p:blipFill>
        <p:spPr bwMode="auto">
          <a:xfrm>
            <a:off x="3791569" y="1494264"/>
            <a:ext cx="4996950" cy="4528295"/>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29055" y="1470382"/>
            <a:ext cx="3142556" cy="477054"/>
          </a:xfrm>
          <a:prstGeom prst="rect">
            <a:avLst/>
          </a:prstGeom>
        </p:spPr>
        <p:txBody>
          <a:bodyPr wrap="square">
            <a:spAutoFit/>
          </a:bodyPr>
          <a:lstStyle/>
          <a:p>
            <a:r>
              <a:rPr lang="en-US" altLang="zh-CN" sz="2500" dirty="0" smtClean="0">
                <a:solidFill>
                  <a:srgbClr val="44546A"/>
                </a:solidFill>
                <a:latin typeface="思源黑体 CN Bold" pitchFamily="34" charset="-122"/>
                <a:ea typeface="思源黑体 CN Bold" pitchFamily="34" charset="-122"/>
                <a:cs typeface="Arial" panose="020B0604020202020204" pitchFamily="34" charset="0"/>
              </a:rPr>
              <a:t>OA</a:t>
            </a:r>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期刊链接</a:t>
            </a:r>
          </a:p>
        </p:txBody>
      </p:sp>
      <p:sp>
        <p:nvSpPr>
          <p:cNvPr id="6" name="矩形 5"/>
          <p:cNvSpPr/>
          <p:nvPr/>
        </p:nvSpPr>
        <p:spPr>
          <a:xfrm>
            <a:off x="1351357" y="1969738"/>
            <a:ext cx="6659845" cy="4230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部分</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OA</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（开放存取</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Open Access</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）期刊或文献，提供</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OA</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平台下载指引。</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10" name="图片 9"/>
          <p:cNvPicPr>
            <a:picLocks noChangeAspect="1" noChangeArrowheads="1"/>
          </p:cNvPicPr>
          <p:nvPr/>
        </p:nvPicPr>
        <p:blipFill>
          <a:blip r:embed="rId3" cstate="print"/>
          <a:srcRect t="48415"/>
          <a:stretch>
            <a:fillRect/>
          </a:stretch>
        </p:blipFill>
        <p:spPr bwMode="auto">
          <a:xfrm>
            <a:off x="421456" y="2724150"/>
            <a:ext cx="8245580" cy="35941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1" name="矩形 10"/>
          <p:cNvSpPr/>
          <p:nvPr/>
        </p:nvSpPr>
        <p:spPr>
          <a:xfrm>
            <a:off x="416301" y="5543550"/>
            <a:ext cx="8272855" cy="77470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34061" y="1035159"/>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网络资源链接</a:t>
            </a:r>
          </a:p>
        </p:txBody>
      </p:sp>
      <p:sp>
        <p:nvSpPr>
          <p:cNvPr id="6" name="矩形 5"/>
          <p:cNvSpPr/>
          <p:nvPr/>
        </p:nvSpPr>
        <p:spPr>
          <a:xfrm>
            <a:off x="1445212" y="1501062"/>
            <a:ext cx="6659845" cy="792396"/>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部分文献可通过解析取得网络下载地址，根据链接热度排行选择下载，</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直接跳转至相应网站获取全文。</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4986" y="2458714"/>
            <a:ext cx="5898993" cy="4166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1708548" y="3884916"/>
            <a:ext cx="5825346" cy="2020927"/>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743" y="1289159"/>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版权联盟保障</a:t>
            </a:r>
          </a:p>
        </p:txBody>
      </p:sp>
      <p:sp>
        <p:nvSpPr>
          <p:cNvPr id="6" name="矩形 5"/>
          <p:cNvSpPr/>
          <p:nvPr/>
        </p:nvSpPr>
        <p:spPr>
          <a:xfrm>
            <a:off x="910894" y="1755062"/>
            <a:ext cx="7509206"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另外，针对用户的需求，我们可以为用户搭建图书馆馆藏文献共享服务联盟的服务平台。平台内的所有文章均可直接下载和在线阅读。其法律依据基于以下法规：</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功能三：全文保障</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9" name="矩形 8"/>
          <p:cNvSpPr/>
          <p:nvPr/>
        </p:nvSpPr>
        <p:spPr>
          <a:xfrm>
            <a:off x="882412" y="2587925"/>
            <a:ext cx="7520308" cy="1477328"/>
          </a:xfrm>
          <a:prstGeom prst="rect">
            <a:avLst/>
          </a:prstGeom>
        </p:spPr>
        <p:txBody>
          <a:bodyPr wrap="square">
            <a:spAutoFit/>
          </a:bodyPr>
          <a:lstStyle/>
          <a:p>
            <a:pPr>
              <a:lnSpc>
                <a:spcPct val="150000"/>
              </a:lnSpc>
            </a:pP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A</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 </a:t>
            </a: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著作权法</a:t>
            </a: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 </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第二十二条第（八）项：图书馆、档案馆、纪念馆、博物馆、美术馆等为陈列或者保存版本的需要，复制本馆收藏的作品；</a:t>
            </a:r>
            <a:endParaRPr lang="en-US" altLang="zh-CN" sz="1200" dirty="0" smtClean="0">
              <a:solidFill>
                <a:srgbClr val="02AFF3"/>
              </a:solidFill>
              <a:latin typeface="思源黑体 CN Bold" pitchFamily="34" charset="-122"/>
              <a:ea typeface="思源黑体 CN Bold" pitchFamily="34" charset="-122"/>
              <a:cs typeface="Arial" panose="020B0604020202020204" pitchFamily="34" charset="0"/>
            </a:endParaRPr>
          </a:p>
          <a:p>
            <a:pPr>
              <a:lnSpc>
                <a:spcPct val="150000"/>
              </a:lnSpc>
            </a:pP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B</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 </a:t>
            </a: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信息网络传播权保护条例</a:t>
            </a:r>
            <a:r>
              <a:rPr lang="en-US" altLang="zh-CN" sz="1200" dirty="0" smtClean="0">
                <a:solidFill>
                  <a:srgbClr val="02AFF3"/>
                </a:solidFill>
                <a:latin typeface="思源黑体 CN Bold" pitchFamily="34" charset="-122"/>
                <a:ea typeface="思源黑体 CN Bold" pitchFamily="34" charset="-122"/>
                <a:cs typeface="Arial" panose="020B0604020202020204" pitchFamily="34" charset="0"/>
              </a:rPr>
              <a:t>》 </a:t>
            </a:r>
            <a:r>
              <a:rPr lang="zh-CN" altLang="en-US" sz="1200" dirty="0" smtClean="0">
                <a:solidFill>
                  <a:srgbClr val="02AFF3"/>
                </a:solidFill>
                <a:latin typeface="思源黑体 CN Bold" pitchFamily="34" charset="-122"/>
                <a:ea typeface="思源黑体 CN Bold" pitchFamily="34" charset="-122"/>
                <a:cs typeface="Arial" panose="020B0604020202020204" pitchFamily="34" charset="0"/>
              </a:rPr>
              <a:t>第七条 图书馆、档案馆、纪念馆、博物馆、美术馆等可以不经著作权人许可，通过信息网络向本馆馆舍内服务对象提供本馆收藏的合法出版的作品和依法为陈列或者保存版本的需要以数字化形式复制的作品。</a:t>
            </a:r>
            <a:endParaRPr lang="zh-CN" altLang="en-US" sz="1200" dirty="0">
              <a:solidFill>
                <a:srgbClr val="02AFF3"/>
              </a:solidFill>
              <a:latin typeface="思源黑体 CN Bold" pitchFamily="34" charset="-122"/>
              <a:ea typeface="思源黑体 CN Bold" pitchFamily="34" charset="-122"/>
            </a:endParaRPr>
          </a:p>
        </p:txBody>
      </p:sp>
      <p:pic>
        <p:nvPicPr>
          <p:cNvPr id="12" name="Picture 2"/>
          <p:cNvPicPr>
            <a:picLocks noChangeAspect="1" noChangeArrowheads="1"/>
          </p:cNvPicPr>
          <p:nvPr/>
        </p:nvPicPr>
        <p:blipFill>
          <a:blip r:embed="rId3" cstate="print"/>
          <a:srcRect/>
          <a:stretch>
            <a:fillRect/>
          </a:stretch>
        </p:blipFill>
        <p:spPr bwMode="auto">
          <a:xfrm>
            <a:off x="885494" y="4269014"/>
            <a:ext cx="3820572" cy="183771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 name="Picture 2"/>
          <p:cNvPicPr>
            <a:picLocks noChangeAspect="1" noChangeArrowheads="1"/>
          </p:cNvPicPr>
          <p:nvPr/>
        </p:nvPicPr>
        <p:blipFill>
          <a:blip r:embed="rId4" cstate="print"/>
          <a:srcRect/>
          <a:stretch>
            <a:fillRect/>
          </a:stretch>
        </p:blipFill>
        <p:spPr bwMode="auto">
          <a:xfrm>
            <a:off x="4828080" y="4269014"/>
            <a:ext cx="3549240" cy="1837715"/>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59616" y="1881731"/>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文献细览查看</a:t>
            </a:r>
          </a:p>
        </p:txBody>
      </p:sp>
      <p:sp>
        <p:nvSpPr>
          <p:cNvPr id="6" name="矩形 5"/>
          <p:cNvSpPr/>
          <p:nvPr/>
        </p:nvSpPr>
        <p:spPr>
          <a:xfrm>
            <a:off x="659616" y="2381087"/>
            <a:ext cx="2216469" cy="1200329"/>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单篇文献的知识梳理与知识节点的呈现，可作相关的引文分析。</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功能四：引文分析</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651860" y="4356135"/>
            <a:ext cx="4154427" cy="15694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2" name="矩形 11"/>
          <p:cNvSpPr/>
          <p:nvPr/>
        </p:nvSpPr>
        <p:spPr>
          <a:xfrm>
            <a:off x="649302" y="4534698"/>
            <a:ext cx="3289454" cy="1295098"/>
          </a:xfrm>
          <a:prstGeom prst="rect">
            <a:avLst/>
          </a:prstGeom>
        </p:spPr>
        <p:txBody>
          <a:bodyPr wrap="square">
            <a:spAutoFit/>
          </a:bodyPr>
          <a:lstStyle/>
          <a:p>
            <a:pPr>
              <a:lnSpc>
                <a:spcPct val="150000"/>
              </a:lnSpc>
            </a:pP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通过参考文献，越查越旧。</a:t>
            </a:r>
          </a:p>
          <a:p>
            <a:pPr>
              <a:lnSpc>
                <a:spcPct val="150000"/>
              </a:lnSpc>
            </a:pP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通过引证文献，越查越新。</a:t>
            </a:r>
          </a:p>
          <a:p>
            <a:pPr>
              <a:lnSpc>
                <a:spcPct val="150000"/>
              </a:lnSpc>
            </a:pP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通过耦合文献，越查越深。</a:t>
            </a:r>
          </a:p>
        </p:txBody>
      </p:sp>
      <p:pic>
        <p:nvPicPr>
          <p:cNvPr id="9" name="Picture 2"/>
          <p:cNvPicPr>
            <a:picLocks noChangeAspect="1" noChangeArrowheads="1"/>
          </p:cNvPicPr>
          <p:nvPr/>
        </p:nvPicPr>
        <p:blipFill>
          <a:blip r:embed="rId4" cstate="print"/>
          <a:srcRect/>
          <a:stretch>
            <a:fillRect/>
          </a:stretch>
        </p:blipFill>
        <p:spPr bwMode="auto">
          <a:xfrm>
            <a:off x="3550534" y="1143000"/>
            <a:ext cx="5268453" cy="2971835"/>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1269186" y="1660737"/>
            <a:ext cx="7029450" cy="48577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矩形 4"/>
          <p:cNvSpPr/>
          <p:nvPr/>
        </p:nvSpPr>
        <p:spPr>
          <a:xfrm>
            <a:off x="1192986" y="1107483"/>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题录导出</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功能四：引文分析</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4" name="矩形 13"/>
          <p:cNvSpPr/>
          <p:nvPr/>
        </p:nvSpPr>
        <p:spPr>
          <a:xfrm>
            <a:off x="1951305" y="1697735"/>
            <a:ext cx="595045" cy="31750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3"/>
          <p:cNvPicPr>
            <a:picLocks noChangeAspect="1" noChangeArrowheads="1"/>
          </p:cNvPicPr>
          <p:nvPr/>
        </p:nvPicPr>
        <p:blipFill>
          <a:blip r:embed="rId4" cstate="print"/>
          <a:srcRect/>
          <a:stretch>
            <a:fillRect/>
          </a:stretch>
        </p:blipFill>
        <p:spPr bwMode="auto">
          <a:xfrm>
            <a:off x="1269186" y="2106303"/>
            <a:ext cx="7029450" cy="210658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5" name="矩形 14"/>
          <p:cNvSpPr/>
          <p:nvPr/>
        </p:nvSpPr>
        <p:spPr>
          <a:xfrm>
            <a:off x="1319986" y="2638894"/>
            <a:ext cx="4552043" cy="31750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print"/>
          <a:srcRect b="48235"/>
          <a:stretch>
            <a:fillRect/>
          </a:stretch>
        </p:blipFill>
        <p:spPr bwMode="auto">
          <a:xfrm>
            <a:off x="545316" y="2947832"/>
            <a:ext cx="6534150" cy="23374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矩形 4"/>
          <p:cNvSpPr/>
          <p:nvPr/>
        </p:nvSpPr>
        <p:spPr>
          <a:xfrm>
            <a:off x="611765" y="1501183"/>
            <a:ext cx="4803892"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参考文献、引证文献汇总</a:t>
            </a:r>
          </a:p>
        </p:txBody>
      </p:sp>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功能四：引文分析</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21" name="矩形 20"/>
          <p:cNvSpPr/>
          <p:nvPr/>
        </p:nvSpPr>
        <p:spPr>
          <a:xfrm>
            <a:off x="1684020" y="3009426"/>
            <a:ext cx="1074231" cy="249393"/>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4"/>
          <p:cNvPicPr>
            <a:picLocks noChangeAspect="1" noChangeArrowheads="1"/>
          </p:cNvPicPr>
          <p:nvPr/>
        </p:nvPicPr>
        <p:blipFill>
          <a:blip r:embed="rId4" cstate="print"/>
          <a:srcRect b="53321"/>
          <a:stretch>
            <a:fillRect/>
          </a:stretch>
        </p:blipFill>
        <p:spPr bwMode="auto">
          <a:xfrm>
            <a:off x="4089855" y="2452153"/>
            <a:ext cx="4431846" cy="1613331"/>
          </a:xfrm>
          <a:prstGeom prst="rect">
            <a:avLst/>
          </a:prstGeom>
          <a:noFill/>
          <a:ln w="9525">
            <a:solidFill>
              <a:schemeClr val="tx1"/>
            </a:solidFill>
            <a:miter lim="800000"/>
            <a:headEnd/>
            <a:tailEnd/>
          </a:ln>
        </p:spPr>
      </p:pic>
      <p:pic>
        <p:nvPicPr>
          <p:cNvPr id="13" name="Picture 5"/>
          <p:cNvPicPr>
            <a:picLocks noChangeAspect="1" noChangeArrowheads="1"/>
          </p:cNvPicPr>
          <p:nvPr/>
        </p:nvPicPr>
        <p:blipFill>
          <a:blip r:embed="rId5" cstate="print"/>
          <a:srcRect b="43136"/>
          <a:stretch>
            <a:fillRect/>
          </a:stretch>
        </p:blipFill>
        <p:spPr bwMode="auto">
          <a:xfrm>
            <a:off x="4093539" y="4303079"/>
            <a:ext cx="4415970" cy="1603375"/>
          </a:xfrm>
          <a:prstGeom prst="rect">
            <a:avLst/>
          </a:prstGeom>
          <a:noFill/>
          <a:ln w="9525">
            <a:solidFill>
              <a:schemeClr val="tx1"/>
            </a:solidFill>
            <a:miter lim="800000"/>
            <a:headEnd/>
            <a:tailEnd/>
          </a:ln>
        </p:spPr>
      </p:pic>
      <p:sp>
        <p:nvSpPr>
          <p:cNvPr id="22" name="矩形 21"/>
          <p:cNvSpPr/>
          <p:nvPr/>
        </p:nvSpPr>
        <p:spPr>
          <a:xfrm>
            <a:off x="4108270" y="2458297"/>
            <a:ext cx="1421278" cy="216384"/>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08270" y="4322129"/>
            <a:ext cx="1421278" cy="216384"/>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功能四：引文分析</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1" name="矩形 10"/>
          <p:cNvSpPr/>
          <p:nvPr/>
        </p:nvSpPr>
        <p:spPr>
          <a:xfrm>
            <a:off x="361795" y="1424862"/>
            <a:ext cx="2533805"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引用追踪</a:t>
            </a:r>
          </a:p>
        </p:txBody>
      </p:sp>
      <p:sp>
        <p:nvSpPr>
          <p:cNvPr id="12" name="矩形 11"/>
          <p:cNvSpPr/>
          <p:nvPr/>
        </p:nvSpPr>
        <p:spPr>
          <a:xfrm>
            <a:off x="380592" y="1878065"/>
            <a:ext cx="2794408" cy="2308324"/>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深入的引文分布追踪，帮助用户直观地分析该文献课题的总体发展趋势和学术影响力情况，揭示该课题目前是处于快速上升、平稳积累、还是成熟发展阶段。</a:t>
            </a:r>
          </a:p>
        </p:txBody>
      </p:sp>
      <p:pic>
        <p:nvPicPr>
          <p:cNvPr id="10" name="Picture 2"/>
          <p:cNvPicPr>
            <a:picLocks noChangeAspect="1" noChangeArrowheads="1"/>
          </p:cNvPicPr>
          <p:nvPr/>
        </p:nvPicPr>
        <p:blipFill>
          <a:blip r:embed="rId3" cstate="print"/>
          <a:srcRect/>
          <a:stretch>
            <a:fillRect/>
          </a:stretch>
        </p:blipFill>
        <p:spPr bwMode="auto">
          <a:xfrm>
            <a:off x="3441700" y="847429"/>
            <a:ext cx="5333284" cy="3685459"/>
          </a:xfrm>
          <a:prstGeom prst="rect">
            <a:avLst/>
          </a:prstGeom>
          <a:noFill/>
          <a:ln w="9525">
            <a:solidFill>
              <a:schemeClr val="tx1"/>
            </a:solidFill>
            <a:miter lim="800000"/>
            <a:headEnd/>
            <a:tailEnd/>
          </a:ln>
        </p:spPr>
      </p:pic>
      <p:sp>
        <p:nvSpPr>
          <p:cNvPr id="17" name="矩形 16"/>
          <p:cNvSpPr/>
          <p:nvPr/>
        </p:nvSpPr>
        <p:spPr>
          <a:xfrm>
            <a:off x="5156200" y="847429"/>
            <a:ext cx="609600" cy="327102"/>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p:cNvPicPr>
            <a:picLocks noChangeAspect="1" noChangeArrowheads="1"/>
          </p:cNvPicPr>
          <p:nvPr/>
        </p:nvPicPr>
        <p:blipFill>
          <a:blip r:embed="rId4" cstate="print"/>
          <a:srcRect/>
          <a:stretch>
            <a:fillRect/>
          </a:stretch>
        </p:blipFill>
        <p:spPr bwMode="auto">
          <a:xfrm>
            <a:off x="460057" y="4716462"/>
            <a:ext cx="3262787" cy="1951038"/>
          </a:xfrm>
          <a:prstGeom prst="rect">
            <a:avLst/>
          </a:prstGeom>
          <a:noFill/>
          <a:ln w="9525">
            <a:solidFill>
              <a:schemeClr val="tx1"/>
            </a:solidFill>
            <a:miter lim="800000"/>
            <a:headEnd/>
            <a:tailEnd/>
          </a:ln>
        </p:spPr>
      </p:pic>
      <p:pic>
        <p:nvPicPr>
          <p:cNvPr id="19" name="Picture 3"/>
          <p:cNvPicPr>
            <a:picLocks noChangeAspect="1" noChangeArrowheads="1"/>
          </p:cNvPicPr>
          <p:nvPr/>
        </p:nvPicPr>
        <p:blipFill>
          <a:blip r:embed="rId5" cstate="print"/>
          <a:srcRect/>
          <a:stretch>
            <a:fillRect/>
          </a:stretch>
        </p:blipFill>
        <p:spPr bwMode="auto">
          <a:xfrm>
            <a:off x="1861344" y="4716462"/>
            <a:ext cx="4330334" cy="1366096"/>
          </a:xfrm>
          <a:prstGeom prst="rect">
            <a:avLst/>
          </a:prstGeom>
          <a:noFill/>
          <a:ln w="9525">
            <a:solidFill>
              <a:schemeClr val="tx1"/>
            </a:solidFill>
            <a:miter lim="800000"/>
            <a:headEnd/>
            <a:tailEnd/>
          </a:ln>
        </p:spPr>
      </p:pic>
      <p:pic>
        <p:nvPicPr>
          <p:cNvPr id="20" name="Picture 4"/>
          <p:cNvPicPr>
            <a:picLocks noChangeAspect="1" noChangeArrowheads="1"/>
          </p:cNvPicPr>
          <p:nvPr/>
        </p:nvPicPr>
        <p:blipFill>
          <a:blip r:embed="rId6" cstate="print"/>
          <a:srcRect/>
          <a:stretch>
            <a:fillRect/>
          </a:stretch>
        </p:blipFill>
        <p:spPr bwMode="auto">
          <a:xfrm>
            <a:off x="4431892" y="4716462"/>
            <a:ext cx="4355792" cy="1793499"/>
          </a:xfrm>
          <a:prstGeom prst="rect">
            <a:avLst/>
          </a:prstGeom>
          <a:noFill/>
          <a:ln w="9525">
            <a:solidFill>
              <a:schemeClr val="tx1"/>
            </a:solidFill>
            <a:miter lim="800000"/>
            <a:headEnd/>
            <a:tailEnd/>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229" y="3213100"/>
            <a:ext cx="7618852" cy="2639060"/>
          </a:xfrm>
          <a:prstGeom prst="rect">
            <a:avLst/>
          </a:prstGeom>
          <a:ln>
            <a:noFill/>
          </a:ln>
          <a:effectLst>
            <a:outerShdw blurRad="190500" algn="tl" rotWithShape="0">
              <a:srgbClr val="000000">
                <a:alpha val="70000"/>
              </a:srgbClr>
            </a:outerShdw>
          </a:effectLst>
        </p:spPr>
      </p:pic>
      <p:sp>
        <p:nvSpPr>
          <p:cNvPr id="5" name="矩形 4"/>
          <p:cNvSpPr/>
          <p:nvPr/>
        </p:nvSpPr>
        <p:spPr>
          <a:xfrm>
            <a:off x="798142" y="1370905"/>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检索结果分析</a:t>
            </a:r>
          </a:p>
        </p:txBody>
      </p:sp>
      <p:sp>
        <p:nvSpPr>
          <p:cNvPr id="6" name="矩形 5"/>
          <p:cNvSpPr/>
          <p:nvPr/>
        </p:nvSpPr>
        <p:spPr>
          <a:xfrm>
            <a:off x="809293" y="1836808"/>
            <a:ext cx="7864807"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主题发文及被引趋势图谱。支持折线图、柱状图两种图谱分析，用户还可将分析图谱下载保存到本地。</a:t>
            </a:r>
          </a:p>
        </p:txBody>
      </p:sp>
      <p:sp>
        <p:nvSpPr>
          <p:cNvPr id="7"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功能五：计量评价</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1" name="矩形 10"/>
          <p:cNvSpPr/>
          <p:nvPr/>
        </p:nvSpPr>
        <p:spPr>
          <a:xfrm>
            <a:off x="7193280" y="3213100"/>
            <a:ext cx="1203560" cy="31750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473278" y="4516228"/>
            <a:ext cx="2441694"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平台简介</a:t>
            </a: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857197" y="1760545"/>
            <a:ext cx="1673856"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01</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3760228" y="5419004"/>
            <a:ext cx="193937" cy="177939"/>
          </a:xfrm>
          <a:prstGeom prst="rect">
            <a:avLst/>
          </a:prstGeom>
          <a:solidFill>
            <a:srgbClr val="F8F8F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6312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6602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6892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3711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45161" y="1104205"/>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检索报告</a:t>
            </a:r>
          </a:p>
        </p:txBody>
      </p:sp>
      <p:sp>
        <p:nvSpPr>
          <p:cNvPr id="6" name="矩形 5"/>
          <p:cNvSpPr/>
          <p:nvPr/>
        </p:nvSpPr>
        <p:spPr>
          <a:xfrm>
            <a:off x="1356312" y="1570108"/>
            <a:ext cx="6659845" cy="1161728"/>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以</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中文科技期刊数据库</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为数据原型，可自动生成检索分析报告。</a:t>
            </a: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对结果中涉及的作者、机构、传媒和主题作相应的统计，方便用户快速掌握相关领域内的前沿学术成果，了解相关学术信息。</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2"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功能五：计量评价</a:t>
            </a:r>
          </a:p>
        </p:txBody>
      </p:sp>
      <p:pic>
        <p:nvPicPr>
          <p:cNvPr id="19" name="Picture 4"/>
          <p:cNvPicPr>
            <a:picLocks noChangeAspect="1" noChangeArrowheads="1"/>
          </p:cNvPicPr>
          <p:nvPr/>
        </p:nvPicPr>
        <p:blipFill>
          <a:blip r:embed="rId3" cstate="print"/>
          <a:srcRect/>
          <a:stretch>
            <a:fillRect/>
          </a:stretch>
        </p:blipFill>
        <p:spPr bwMode="auto">
          <a:xfrm>
            <a:off x="1411744" y="2884236"/>
            <a:ext cx="6394157" cy="355981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0" name="矩形 19"/>
          <p:cNvSpPr/>
          <p:nvPr/>
        </p:nvSpPr>
        <p:spPr>
          <a:xfrm>
            <a:off x="7338757" y="3493237"/>
            <a:ext cx="501881" cy="445742"/>
          </a:xfrm>
          <a:prstGeom prst="rect">
            <a:avLst/>
          </a:prstGeom>
          <a:noFill/>
          <a:ln w="57150" cap="flat" cmpd="sng" algn="ctr">
            <a:solidFill>
              <a:srgbClr val="00B0F0"/>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1" name="Picture 2"/>
          <p:cNvPicPr>
            <a:picLocks noChangeAspect="1" noChangeArrowheads="1"/>
          </p:cNvPicPr>
          <p:nvPr/>
        </p:nvPicPr>
        <p:blipFill>
          <a:blip r:embed="rId4" cstate="print"/>
          <a:srcRect l="3427"/>
          <a:stretch>
            <a:fillRect/>
          </a:stretch>
        </p:blipFill>
        <p:spPr bwMode="auto">
          <a:xfrm>
            <a:off x="494516" y="2873973"/>
            <a:ext cx="5010428" cy="37297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Picture 3"/>
          <p:cNvPicPr>
            <a:picLocks noChangeAspect="1" noChangeArrowheads="1"/>
          </p:cNvPicPr>
          <p:nvPr/>
        </p:nvPicPr>
        <p:blipFill>
          <a:blip r:embed="rId5" cstate="print"/>
          <a:srcRect/>
          <a:stretch>
            <a:fillRect/>
          </a:stretch>
        </p:blipFill>
        <p:spPr bwMode="auto">
          <a:xfrm>
            <a:off x="5034700" y="2884236"/>
            <a:ext cx="3531563" cy="3719496"/>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8" fill="hold" nodeType="clickEffect">
                                  <p:stCondLst>
                                    <p:cond delay="0"/>
                                  </p:stCondLst>
                                  <p:childTnLst>
                                    <p:anim calcmode="lin" valueType="num">
                                      <p:cBhvr additive="base">
                                        <p:cTn id="11" dur="500"/>
                                        <p:tgtEl>
                                          <p:spTgt spid="19"/>
                                        </p:tgtEl>
                                        <p:attrNameLst>
                                          <p:attrName>ppt_x</p:attrName>
                                        </p:attrNameLst>
                                      </p:cBhvr>
                                      <p:tavLst>
                                        <p:tav tm="0">
                                          <p:val>
                                            <p:strVal val="ppt_x"/>
                                          </p:val>
                                        </p:tav>
                                        <p:tav tm="100000">
                                          <p:val>
                                            <p:strVal val="0-ppt_w/2"/>
                                          </p:val>
                                        </p:tav>
                                      </p:tavLst>
                                    </p:anim>
                                    <p:anim calcmode="lin" valueType="num">
                                      <p:cBhvr additive="base">
                                        <p:cTn id="12" dur="500"/>
                                        <p:tgtEl>
                                          <p:spTgt spid="19"/>
                                        </p:tgtEl>
                                        <p:attrNameLst>
                                          <p:attrName>ppt_y</p:attrName>
                                        </p:attrNameLst>
                                      </p:cBhvr>
                                      <p:tavLst>
                                        <p:tav tm="0">
                                          <p:val>
                                            <p:strVal val="ppt_y"/>
                                          </p:val>
                                        </p:tav>
                                        <p:tav tm="100000">
                                          <p:val>
                                            <p:strVal val="ppt_y"/>
                                          </p:val>
                                        </p:tav>
                                      </p:tavLst>
                                    </p:anim>
                                    <p:set>
                                      <p:cBhvr>
                                        <p:cTn id="13" dur="1" fill="hold">
                                          <p:stCondLst>
                                            <p:cond delay="499"/>
                                          </p:stCondLst>
                                        </p:cTn>
                                        <p:tgtEl>
                                          <p:spTgt spid="19"/>
                                        </p:tgtEl>
                                        <p:attrNameLst>
                                          <p:attrName>style.visibility</p:attrName>
                                        </p:attrNameLst>
                                      </p:cBhvr>
                                      <p:to>
                                        <p:strVal val="hidden"/>
                                      </p:to>
                                    </p:set>
                                  </p:childTnLst>
                                </p:cTn>
                              </p:par>
                              <p:par>
                                <p:cTn id="14" presetID="2" presetClass="exit" presetSubtype="8" fill="hold" grpId="1" nodeType="withEffect">
                                  <p:stCondLst>
                                    <p:cond delay="0"/>
                                  </p:stCondLst>
                                  <p:childTnLst>
                                    <p:anim calcmode="lin" valueType="num">
                                      <p:cBhvr additive="base">
                                        <p:cTn id="15" dur="500"/>
                                        <p:tgtEl>
                                          <p:spTgt spid="20"/>
                                        </p:tgtEl>
                                        <p:attrNameLst>
                                          <p:attrName>ppt_x</p:attrName>
                                        </p:attrNameLst>
                                      </p:cBhvr>
                                      <p:tavLst>
                                        <p:tav tm="0">
                                          <p:val>
                                            <p:strVal val="ppt_x"/>
                                          </p:val>
                                        </p:tav>
                                        <p:tav tm="100000">
                                          <p:val>
                                            <p:strVal val="0-ppt_w/2"/>
                                          </p:val>
                                        </p:tav>
                                      </p:tavLst>
                                    </p:anim>
                                    <p:anim calcmode="lin" valueType="num">
                                      <p:cBhvr additive="base">
                                        <p:cTn id="16" dur="500"/>
                                        <p:tgtEl>
                                          <p:spTgt spid="20"/>
                                        </p:tgtEl>
                                        <p:attrNameLst>
                                          <p:attrName>ppt_y</p:attrName>
                                        </p:attrNameLst>
                                      </p:cBhvr>
                                      <p:tavLst>
                                        <p:tav tm="0">
                                          <p:val>
                                            <p:strVal val="ppt_y"/>
                                          </p:val>
                                        </p:tav>
                                        <p:tav tm="100000">
                                          <p:val>
                                            <p:strVal val="ppt_y"/>
                                          </p:val>
                                        </p:tav>
                                      </p:tavLst>
                                    </p:anim>
                                    <p:set>
                                      <p:cBhvr>
                                        <p:cTn id="17" dur="1" fill="hold">
                                          <p:stCondLst>
                                            <p:cond delay="499"/>
                                          </p:stCondLst>
                                        </p:cTn>
                                        <p:tgtEl>
                                          <p:spTgt spid="20"/>
                                        </p:tgtEl>
                                        <p:attrNameLst>
                                          <p:attrName>style.visibility</p:attrName>
                                        </p:attrNameLst>
                                      </p:cBhvr>
                                      <p:to>
                                        <p:strVal val="hidden"/>
                                      </p:to>
                                    </p:set>
                                  </p:childTnLst>
                                </p:cTn>
                              </p:par>
                              <p:par>
                                <p:cTn id="18" presetID="2" presetClass="entr" presetSubtype="2"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5242" y="1784726"/>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职称评定材料下载</a:t>
            </a:r>
          </a:p>
        </p:txBody>
      </p:sp>
      <p:sp>
        <p:nvSpPr>
          <p:cNvPr id="6" name="矩形 5"/>
          <p:cNvSpPr/>
          <p:nvPr/>
        </p:nvSpPr>
        <p:spPr>
          <a:xfrm>
            <a:off x="466393" y="2250629"/>
            <a:ext cx="2949907" cy="1200329"/>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为满足用户职称评定材料的下载打印需求，文摘页右侧提供职称评审材料打包下载按钮。</a:t>
            </a:r>
          </a:p>
        </p:txBody>
      </p:sp>
      <p:sp>
        <p:nvSpPr>
          <p:cNvPr id="7"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功能五：计量评价</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pic>
        <p:nvPicPr>
          <p:cNvPr id="9" name="Picture 4"/>
          <p:cNvPicPr>
            <a:picLocks noChangeAspect="1" noChangeArrowheads="1"/>
          </p:cNvPicPr>
          <p:nvPr/>
        </p:nvPicPr>
        <p:blipFill>
          <a:blip r:embed="rId3" cstate="print"/>
          <a:srcRect/>
          <a:stretch>
            <a:fillRect/>
          </a:stretch>
        </p:blipFill>
        <p:spPr bwMode="auto">
          <a:xfrm>
            <a:off x="3750198" y="999896"/>
            <a:ext cx="4962618" cy="324038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2" name="Picture 3"/>
          <p:cNvPicPr>
            <a:picLocks noChangeAspect="1" noChangeArrowheads="1"/>
          </p:cNvPicPr>
          <p:nvPr/>
        </p:nvPicPr>
        <p:blipFill>
          <a:blip r:embed="rId4" cstate="print"/>
          <a:srcRect/>
          <a:stretch>
            <a:fillRect/>
          </a:stretch>
        </p:blipFill>
        <p:spPr bwMode="auto">
          <a:xfrm>
            <a:off x="2323799" y="4572001"/>
            <a:ext cx="6363617" cy="189188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3" name="矩形 12"/>
          <p:cNvSpPr/>
          <p:nvPr/>
        </p:nvSpPr>
        <p:spPr>
          <a:xfrm>
            <a:off x="738201" y="5219700"/>
            <a:ext cx="1192199" cy="507831"/>
          </a:xfrm>
          <a:prstGeom prst="rect">
            <a:avLst/>
          </a:prstGeom>
        </p:spPr>
        <p:txBody>
          <a:bodyPr wrap="square">
            <a:spAutoFit/>
          </a:bodyPr>
          <a:lstStyle/>
          <a:p>
            <a:pPr>
              <a:lnSpc>
                <a:spcPct val="150000"/>
              </a:lnSpc>
            </a:pPr>
            <a:r>
              <a:rPr lang="zh-CN" altLang="en-US" dirty="0" smtClean="0">
                <a:solidFill>
                  <a:srgbClr val="00B0F0"/>
                </a:solidFill>
                <a:latin typeface="思源黑体 CN Bold" pitchFamily="34" charset="-122"/>
                <a:ea typeface="思源黑体 CN Bold" pitchFamily="34" charset="-122"/>
                <a:cs typeface="Arial" panose="020B0604020202020204" pitchFamily="34" charset="0"/>
              </a:rPr>
              <a:t>下载文件</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30669" y="5635571"/>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知识对象发现价值</a:t>
            </a:r>
          </a:p>
        </p:txBody>
      </p:sp>
      <p:sp>
        <p:nvSpPr>
          <p:cNvPr id="7"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grpSp>
        <p:nvGrpSpPr>
          <p:cNvPr id="36" name="组 18"/>
          <p:cNvGrpSpPr/>
          <p:nvPr/>
        </p:nvGrpSpPr>
        <p:grpSpPr>
          <a:xfrm>
            <a:off x="-70456" y="1420905"/>
            <a:ext cx="9252164" cy="4802093"/>
            <a:chOff x="4391025" y="180975"/>
            <a:chExt cx="4422775" cy="2295525"/>
          </a:xfrm>
          <a:solidFill>
            <a:srgbClr val="000000">
              <a:alpha val="20000"/>
            </a:srgbClr>
          </a:solidFill>
        </p:grpSpPr>
        <p:sp>
          <p:nvSpPr>
            <p:cNvPr id="37" name="Freeform 70"/>
            <p:cNvSpPr/>
            <p:nvPr/>
          </p:nvSpPr>
          <p:spPr bwMode="auto">
            <a:xfrm>
              <a:off x="5565775" y="180975"/>
              <a:ext cx="746125" cy="387350"/>
            </a:xfrm>
            <a:custGeom>
              <a:avLst/>
              <a:gdLst/>
              <a:ahLst/>
              <a:cxnLst>
                <a:cxn ang="0">
                  <a:pos x="368" y="128"/>
                </a:cxn>
                <a:cxn ang="0">
                  <a:pos x="398" y="134"/>
                </a:cxn>
                <a:cxn ang="0">
                  <a:pos x="392" y="122"/>
                </a:cxn>
                <a:cxn ang="0">
                  <a:pos x="378" y="114"/>
                </a:cxn>
                <a:cxn ang="0">
                  <a:pos x="378" y="106"/>
                </a:cxn>
                <a:cxn ang="0">
                  <a:pos x="398" y="106"/>
                </a:cxn>
                <a:cxn ang="0">
                  <a:pos x="400" y="100"/>
                </a:cxn>
                <a:cxn ang="0">
                  <a:pos x="406" y="86"/>
                </a:cxn>
                <a:cxn ang="0">
                  <a:pos x="416" y="82"/>
                </a:cxn>
                <a:cxn ang="0">
                  <a:pos x="398" y="76"/>
                </a:cxn>
                <a:cxn ang="0">
                  <a:pos x="416" y="68"/>
                </a:cxn>
                <a:cxn ang="0">
                  <a:pos x="424" y="66"/>
                </a:cxn>
                <a:cxn ang="0">
                  <a:pos x="408" y="60"/>
                </a:cxn>
                <a:cxn ang="0">
                  <a:pos x="408" y="48"/>
                </a:cxn>
                <a:cxn ang="0">
                  <a:pos x="428" y="38"/>
                </a:cxn>
                <a:cxn ang="0">
                  <a:pos x="440" y="30"/>
                </a:cxn>
                <a:cxn ang="0">
                  <a:pos x="410" y="22"/>
                </a:cxn>
                <a:cxn ang="0">
                  <a:pos x="382" y="16"/>
                </a:cxn>
                <a:cxn ang="0">
                  <a:pos x="382" y="14"/>
                </a:cxn>
                <a:cxn ang="0">
                  <a:pos x="396" y="10"/>
                </a:cxn>
                <a:cxn ang="0">
                  <a:pos x="362" y="2"/>
                </a:cxn>
                <a:cxn ang="0">
                  <a:pos x="324" y="0"/>
                </a:cxn>
                <a:cxn ang="0">
                  <a:pos x="272" y="0"/>
                </a:cxn>
                <a:cxn ang="0">
                  <a:pos x="238" y="6"/>
                </a:cxn>
                <a:cxn ang="0">
                  <a:pos x="218" y="4"/>
                </a:cxn>
                <a:cxn ang="0">
                  <a:pos x="214" y="14"/>
                </a:cxn>
                <a:cxn ang="0">
                  <a:pos x="202" y="14"/>
                </a:cxn>
                <a:cxn ang="0">
                  <a:pos x="176" y="14"/>
                </a:cxn>
                <a:cxn ang="0">
                  <a:pos x="152" y="16"/>
                </a:cxn>
                <a:cxn ang="0">
                  <a:pos x="110" y="20"/>
                </a:cxn>
                <a:cxn ang="0">
                  <a:pos x="90" y="26"/>
                </a:cxn>
                <a:cxn ang="0">
                  <a:pos x="44" y="34"/>
                </a:cxn>
                <a:cxn ang="0">
                  <a:pos x="60" y="44"/>
                </a:cxn>
                <a:cxn ang="0">
                  <a:pos x="2" y="54"/>
                </a:cxn>
                <a:cxn ang="0">
                  <a:pos x="22" y="66"/>
                </a:cxn>
                <a:cxn ang="0">
                  <a:pos x="24" y="70"/>
                </a:cxn>
                <a:cxn ang="0">
                  <a:pos x="72" y="76"/>
                </a:cxn>
                <a:cxn ang="0">
                  <a:pos x="134" y="100"/>
                </a:cxn>
                <a:cxn ang="0">
                  <a:pos x="146" y="126"/>
                </a:cxn>
                <a:cxn ang="0">
                  <a:pos x="170" y="132"/>
                </a:cxn>
                <a:cxn ang="0">
                  <a:pos x="158" y="134"/>
                </a:cxn>
                <a:cxn ang="0">
                  <a:pos x="142" y="142"/>
                </a:cxn>
                <a:cxn ang="0">
                  <a:pos x="162" y="144"/>
                </a:cxn>
                <a:cxn ang="0">
                  <a:pos x="170" y="160"/>
                </a:cxn>
                <a:cxn ang="0">
                  <a:pos x="150" y="168"/>
                </a:cxn>
                <a:cxn ang="0">
                  <a:pos x="152" y="176"/>
                </a:cxn>
                <a:cxn ang="0">
                  <a:pos x="162" y="194"/>
                </a:cxn>
                <a:cxn ang="0">
                  <a:pos x="176" y="196"/>
                </a:cxn>
                <a:cxn ang="0">
                  <a:pos x="182" y="224"/>
                </a:cxn>
                <a:cxn ang="0">
                  <a:pos x="208" y="234"/>
                </a:cxn>
                <a:cxn ang="0">
                  <a:pos x="226" y="242"/>
                </a:cxn>
                <a:cxn ang="0">
                  <a:pos x="240" y="214"/>
                </a:cxn>
                <a:cxn ang="0">
                  <a:pos x="252" y="192"/>
                </a:cxn>
                <a:cxn ang="0">
                  <a:pos x="272" y="182"/>
                </a:cxn>
                <a:cxn ang="0">
                  <a:pos x="288" y="182"/>
                </a:cxn>
                <a:cxn ang="0">
                  <a:pos x="322" y="160"/>
                </a:cxn>
                <a:cxn ang="0">
                  <a:pos x="376" y="138"/>
                </a:cxn>
              </a:cxnLst>
              <a:rect l="0" t="0" r="r" b="b"/>
              <a:pathLst>
                <a:path w="470" h="244">
                  <a:moveTo>
                    <a:pt x="362" y="140"/>
                  </a:moveTo>
                  <a:lnTo>
                    <a:pt x="362" y="140"/>
                  </a:lnTo>
                  <a:lnTo>
                    <a:pt x="362" y="136"/>
                  </a:lnTo>
                  <a:lnTo>
                    <a:pt x="362" y="136"/>
                  </a:lnTo>
                  <a:lnTo>
                    <a:pt x="368" y="136"/>
                  </a:lnTo>
                  <a:lnTo>
                    <a:pt x="368" y="132"/>
                  </a:lnTo>
                  <a:lnTo>
                    <a:pt x="368" y="128"/>
                  </a:lnTo>
                  <a:lnTo>
                    <a:pt x="368" y="126"/>
                  </a:lnTo>
                  <a:lnTo>
                    <a:pt x="368" y="126"/>
                  </a:lnTo>
                  <a:lnTo>
                    <a:pt x="376" y="128"/>
                  </a:lnTo>
                  <a:lnTo>
                    <a:pt x="382" y="134"/>
                  </a:lnTo>
                  <a:lnTo>
                    <a:pt x="390" y="136"/>
                  </a:lnTo>
                  <a:lnTo>
                    <a:pt x="394" y="136"/>
                  </a:lnTo>
                  <a:lnTo>
                    <a:pt x="398" y="134"/>
                  </a:lnTo>
                  <a:lnTo>
                    <a:pt x="398" y="134"/>
                  </a:lnTo>
                  <a:lnTo>
                    <a:pt x="398" y="130"/>
                  </a:lnTo>
                  <a:lnTo>
                    <a:pt x="396" y="128"/>
                  </a:lnTo>
                  <a:lnTo>
                    <a:pt x="392" y="122"/>
                  </a:lnTo>
                  <a:lnTo>
                    <a:pt x="392" y="122"/>
                  </a:lnTo>
                  <a:lnTo>
                    <a:pt x="392" y="122"/>
                  </a:lnTo>
                  <a:lnTo>
                    <a:pt x="392" y="122"/>
                  </a:lnTo>
                  <a:lnTo>
                    <a:pt x="388" y="120"/>
                  </a:lnTo>
                  <a:lnTo>
                    <a:pt x="386" y="120"/>
                  </a:lnTo>
                  <a:lnTo>
                    <a:pt x="384" y="120"/>
                  </a:lnTo>
                  <a:lnTo>
                    <a:pt x="384" y="116"/>
                  </a:lnTo>
                  <a:lnTo>
                    <a:pt x="384" y="116"/>
                  </a:lnTo>
                  <a:lnTo>
                    <a:pt x="380" y="116"/>
                  </a:lnTo>
                  <a:lnTo>
                    <a:pt x="378" y="114"/>
                  </a:lnTo>
                  <a:lnTo>
                    <a:pt x="374" y="112"/>
                  </a:lnTo>
                  <a:lnTo>
                    <a:pt x="374" y="112"/>
                  </a:lnTo>
                  <a:lnTo>
                    <a:pt x="374" y="110"/>
                  </a:lnTo>
                  <a:lnTo>
                    <a:pt x="374" y="110"/>
                  </a:lnTo>
                  <a:lnTo>
                    <a:pt x="374" y="110"/>
                  </a:lnTo>
                  <a:lnTo>
                    <a:pt x="376" y="106"/>
                  </a:lnTo>
                  <a:lnTo>
                    <a:pt x="378" y="106"/>
                  </a:lnTo>
                  <a:lnTo>
                    <a:pt x="384" y="108"/>
                  </a:lnTo>
                  <a:lnTo>
                    <a:pt x="384" y="108"/>
                  </a:lnTo>
                  <a:lnTo>
                    <a:pt x="384" y="106"/>
                  </a:lnTo>
                  <a:lnTo>
                    <a:pt x="384" y="106"/>
                  </a:lnTo>
                  <a:lnTo>
                    <a:pt x="398" y="106"/>
                  </a:lnTo>
                  <a:lnTo>
                    <a:pt x="398" y="106"/>
                  </a:lnTo>
                  <a:lnTo>
                    <a:pt x="398" y="106"/>
                  </a:lnTo>
                  <a:lnTo>
                    <a:pt x="404" y="106"/>
                  </a:lnTo>
                  <a:lnTo>
                    <a:pt x="406" y="104"/>
                  </a:lnTo>
                  <a:lnTo>
                    <a:pt x="408" y="102"/>
                  </a:lnTo>
                  <a:lnTo>
                    <a:pt x="408" y="102"/>
                  </a:lnTo>
                  <a:lnTo>
                    <a:pt x="406" y="100"/>
                  </a:lnTo>
                  <a:lnTo>
                    <a:pt x="404" y="100"/>
                  </a:lnTo>
                  <a:lnTo>
                    <a:pt x="400" y="100"/>
                  </a:lnTo>
                  <a:lnTo>
                    <a:pt x="400" y="98"/>
                  </a:lnTo>
                  <a:lnTo>
                    <a:pt x="400" y="98"/>
                  </a:lnTo>
                  <a:lnTo>
                    <a:pt x="408" y="98"/>
                  </a:lnTo>
                  <a:lnTo>
                    <a:pt x="408" y="98"/>
                  </a:lnTo>
                  <a:lnTo>
                    <a:pt x="406" y="92"/>
                  </a:lnTo>
                  <a:lnTo>
                    <a:pt x="406" y="88"/>
                  </a:lnTo>
                  <a:lnTo>
                    <a:pt x="406" y="86"/>
                  </a:lnTo>
                  <a:lnTo>
                    <a:pt x="406" y="86"/>
                  </a:lnTo>
                  <a:lnTo>
                    <a:pt x="408" y="86"/>
                  </a:lnTo>
                  <a:lnTo>
                    <a:pt x="412" y="86"/>
                  </a:lnTo>
                  <a:lnTo>
                    <a:pt x="414" y="86"/>
                  </a:lnTo>
                  <a:lnTo>
                    <a:pt x="416" y="84"/>
                  </a:lnTo>
                  <a:lnTo>
                    <a:pt x="416" y="84"/>
                  </a:lnTo>
                  <a:lnTo>
                    <a:pt x="416" y="82"/>
                  </a:lnTo>
                  <a:lnTo>
                    <a:pt x="414" y="80"/>
                  </a:lnTo>
                  <a:lnTo>
                    <a:pt x="412" y="80"/>
                  </a:lnTo>
                  <a:lnTo>
                    <a:pt x="410" y="78"/>
                  </a:lnTo>
                  <a:lnTo>
                    <a:pt x="410" y="78"/>
                  </a:lnTo>
                  <a:lnTo>
                    <a:pt x="408" y="76"/>
                  </a:lnTo>
                  <a:lnTo>
                    <a:pt x="406" y="76"/>
                  </a:lnTo>
                  <a:lnTo>
                    <a:pt x="398" y="76"/>
                  </a:lnTo>
                  <a:lnTo>
                    <a:pt x="398" y="76"/>
                  </a:lnTo>
                  <a:lnTo>
                    <a:pt x="392" y="72"/>
                  </a:lnTo>
                  <a:lnTo>
                    <a:pt x="392" y="72"/>
                  </a:lnTo>
                  <a:lnTo>
                    <a:pt x="404" y="70"/>
                  </a:lnTo>
                  <a:lnTo>
                    <a:pt x="410" y="68"/>
                  </a:lnTo>
                  <a:lnTo>
                    <a:pt x="416" y="68"/>
                  </a:lnTo>
                  <a:lnTo>
                    <a:pt x="416" y="68"/>
                  </a:lnTo>
                  <a:lnTo>
                    <a:pt x="418" y="72"/>
                  </a:lnTo>
                  <a:lnTo>
                    <a:pt x="422" y="74"/>
                  </a:lnTo>
                  <a:lnTo>
                    <a:pt x="424" y="72"/>
                  </a:lnTo>
                  <a:lnTo>
                    <a:pt x="426" y="68"/>
                  </a:lnTo>
                  <a:lnTo>
                    <a:pt x="426" y="68"/>
                  </a:lnTo>
                  <a:lnTo>
                    <a:pt x="424" y="66"/>
                  </a:lnTo>
                  <a:lnTo>
                    <a:pt x="424" y="66"/>
                  </a:lnTo>
                  <a:lnTo>
                    <a:pt x="416" y="66"/>
                  </a:lnTo>
                  <a:lnTo>
                    <a:pt x="408" y="62"/>
                  </a:lnTo>
                  <a:lnTo>
                    <a:pt x="408" y="62"/>
                  </a:lnTo>
                  <a:lnTo>
                    <a:pt x="408" y="62"/>
                  </a:lnTo>
                  <a:lnTo>
                    <a:pt x="408" y="62"/>
                  </a:lnTo>
                  <a:lnTo>
                    <a:pt x="408" y="60"/>
                  </a:lnTo>
                  <a:lnTo>
                    <a:pt x="408" y="60"/>
                  </a:lnTo>
                  <a:lnTo>
                    <a:pt x="406" y="58"/>
                  </a:lnTo>
                  <a:lnTo>
                    <a:pt x="406" y="58"/>
                  </a:lnTo>
                  <a:lnTo>
                    <a:pt x="404" y="52"/>
                  </a:lnTo>
                  <a:lnTo>
                    <a:pt x="404" y="52"/>
                  </a:lnTo>
                  <a:lnTo>
                    <a:pt x="404" y="50"/>
                  </a:lnTo>
                  <a:lnTo>
                    <a:pt x="408" y="48"/>
                  </a:lnTo>
                  <a:lnTo>
                    <a:pt x="408" y="48"/>
                  </a:lnTo>
                  <a:lnTo>
                    <a:pt x="412" y="46"/>
                  </a:lnTo>
                  <a:lnTo>
                    <a:pt x="414" y="42"/>
                  </a:lnTo>
                  <a:lnTo>
                    <a:pt x="414" y="42"/>
                  </a:lnTo>
                  <a:lnTo>
                    <a:pt x="418" y="40"/>
                  </a:lnTo>
                  <a:lnTo>
                    <a:pt x="420" y="40"/>
                  </a:lnTo>
                  <a:lnTo>
                    <a:pt x="428" y="38"/>
                  </a:lnTo>
                  <a:lnTo>
                    <a:pt x="428" y="38"/>
                  </a:lnTo>
                  <a:lnTo>
                    <a:pt x="430" y="38"/>
                  </a:lnTo>
                  <a:lnTo>
                    <a:pt x="432" y="34"/>
                  </a:lnTo>
                  <a:lnTo>
                    <a:pt x="432" y="34"/>
                  </a:lnTo>
                  <a:lnTo>
                    <a:pt x="438" y="34"/>
                  </a:lnTo>
                  <a:lnTo>
                    <a:pt x="438" y="34"/>
                  </a:lnTo>
                  <a:lnTo>
                    <a:pt x="440" y="32"/>
                  </a:lnTo>
                  <a:lnTo>
                    <a:pt x="440" y="30"/>
                  </a:lnTo>
                  <a:lnTo>
                    <a:pt x="440" y="30"/>
                  </a:lnTo>
                  <a:lnTo>
                    <a:pt x="470" y="20"/>
                  </a:lnTo>
                  <a:lnTo>
                    <a:pt x="470" y="20"/>
                  </a:lnTo>
                  <a:lnTo>
                    <a:pt x="460" y="18"/>
                  </a:lnTo>
                  <a:lnTo>
                    <a:pt x="450" y="18"/>
                  </a:lnTo>
                  <a:lnTo>
                    <a:pt x="430" y="20"/>
                  </a:lnTo>
                  <a:lnTo>
                    <a:pt x="410" y="22"/>
                  </a:lnTo>
                  <a:lnTo>
                    <a:pt x="390" y="24"/>
                  </a:lnTo>
                  <a:lnTo>
                    <a:pt x="390" y="24"/>
                  </a:lnTo>
                  <a:lnTo>
                    <a:pt x="394" y="20"/>
                  </a:lnTo>
                  <a:lnTo>
                    <a:pt x="396" y="18"/>
                  </a:lnTo>
                  <a:lnTo>
                    <a:pt x="394" y="16"/>
                  </a:lnTo>
                  <a:lnTo>
                    <a:pt x="394" y="16"/>
                  </a:lnTo>
                  <a:lnTo>
                    <a:pt x="382" y="16"/>
                  </a:lnTo>
                  <a:lnTo>
                    <a:pt x="382" y="16"/>
                  </a:lnTo>
                  <a:lnTo>
                    <a:pt x="378" y="18"/>
                  </a:lnTo>
                  <a:lnTo>
                    <a:pt x="374" y="20"/>
                  </a:lnTo>
                  <a:lnTo>
                    <a:pt x="370" y="18"/>
                  </a:lnTo>
                  <a:lnTo>
                    <a:pt x="368" y="14"/>
                  </a:lnTo>
                  <a:lnTo>
                    <a:pt x="368" y="14"/>
                  </a:lnTo>
                  <a:lnTo>
                    <a:pt x="382" y="14"/>
                  </a:lnTo>
                  <a:lnTo>
                    <a:pt x="382" y="14"/>
                  </a:lnTo>
                  <a:lnTo>
                    <a:pt x="388" y="12"/>
                  </a:lnTo>
                  <a:lnTo>
                    <a:pt x="394" y="12"/>
                  </a:lnTo>
                  <a:lnTo>
                    <a:pt x="394" y="12"/>
                  </a:lnTo>
                  <a:lnTo>
                    <a:pt x="396" y="10"/>
                  </a:lnTo>
                  <a:lnTo>
                    <a:pt x="396" y="10"/>
                  </a:lnTo>
                  <a:lnTo>
                    <a:pt x="396" y="10"/>
                  </a:lnTo>
                  <a:lnTo>
                    <a:pt x="396" y="10"/>
                  </a:lnTo>
                  <a:lnTo>
                    <a:pt x="380" y="8"/>
                  </a:lnTo>
                  <a:lnTo>
                    <a:pt x="364" y="4"/>
                  </a:lnTo>
                  <a:lnTo>
                    <a:pt x="364" y="4"/>
                  </a:lnTo>
                  <a:lnTo>
                    <a:pt x="364" y="2"/>
                  </a:lnTo>
                  <a:lnTo>
                    <a:pt x="362" y="2"/>
                  </a:lnTo>
                  <a:lnTo>
                    <a:pt x="362" y="2"/>
                  </a:lnTo>
                  <a:lnTo>
                    <a:pt x="356" y="2"/>
                  </a:lnTo>
                  <a:lnTo>
                    <a:pt x="356" y="2"/>
                  </a:lnTo>
                  <a:lnTo>
                    <a:pt x="356" y="0"/>
                  </a:lnTo>
                  <a:lnTo>
                    <a:pt x="356" y="0"/>
                  </a:lnTo>
                  <a:lnTo>
                    <a:pt x="340" y="0"/>
                  </a:lnTo>
                  <a:lnTo>
                    <a:pt x="340" y="0"/>
                  </a:lnTo>
                  <a:lnTo>
                    <a:pt x="324" y="0"/>
                  </a:lnTo>
                  <a:lnTo>
                    <a:pt x="324" y="0"/>
                  </a:lnTo>
                  <a:lnTo>
                    <a:pt x="296" y="0"/>
                  </a:lnTo>
                  <a:lnTo>
                    <a:pt x="296" y="0"/>
                  </a:lnTo>
                  <a:lnTo>
                    <a:pt x="280" y="0"/>
                  </a:lnTo>
                  <a:lnTo>
                    <a:pt x="280" y="0"/>
                  </a:lnTo>
                  <a:lnTo>
                    <a:pt x="272" y="0"/>
                  </a:lnTo>
                  <a:lnTo>
                    <a:pt x="272" y="0"/>
                  </a:lnTo>
                  <a:lnTo>
                    <a:pt x="268" y="4"/>
                  </a:lnTo>
                  <a:lnTo>
                    <a:pt x="262" y="6"/>
                  </a:lnTo>
                  <a:lnTo>
                    <a:pt x="250" y="6"/>
                  </a:lnTo>
                  <a:lnTo>
                    <a:pt x="250" y="6"/>
                  </a:lnTo>
                  <a:lnTo>
                    <a:pt x="248" y="4"/>
                  </a:lnTo>
                  <a:lnTo>
                    <a:pt x="244" y="4"/>
                  </a:lnTo>
                  <a:lnTo>
                    <a:pt x="238" y="6"/>
                  </a:lnTo>
                  <a:lnTo>
                    <a:pt x="238" y="6"/>
                  </a:lnTo>
                  <a:lnTo>
                    <a:pt x="232" y="6"/>
                  </a:lnTo>
                  <a:lnTo>
                    <a:pt x="232" y="6"/>
                  </a:lnTo>
                  <a:lnTo>
                    <a:pt x="228" y="4"/>
                  </a:lnTo>
                  <a:lnTo>
                    <a:pt x="226" y="4"/>
                  </a:lnTo>
                  <a:lnTo>
                    <a:pt x="218" y="4"/>
                  </a:lnTo>
                  <a:lnTo>
                    <a:pt x="218" y="4"/>
                  </a:lnTo>
                  <a:lnTo>
                    <a:pt x="216" y="4"/>
                  </a:lnTo>
                  <a:lnTo>
                    <a:pt x="214" y="6"/>
                  </a:lnTo>
                  <a:lnTo>
                    <a:pt x="214" y="6"/>
                  </a:lnTo>
                  <a:lnTo>
                    <a:pt x="210" y="6"/>
                  </a:lnTo>
                  <a:lnTo>
                    <a:pt x="208" y="8"/>
                  </a:lnTo>
                  <a:lnTo>
                    <a:pt x="208" y="8"/>
                  </a:lnTo>
                  <a:lnTo>
                    <a:pt x="214" y="14"/>
                  </a:lnTo>
                  <a:lnTo>
                    <a:pt x="214" y="14"/>
                  </a:lnTo>
                  <a:lnTo>
                    <a:pt x="214" y="14"/>
                  </a:lnTo>
                  <a:lnTo>
                    <a:pt x="214" y="18"/>
                  </a:lnTo>
                  <a:lnTo>
                    <a:pt x="214" y="18"/>
                  </a:lnTo>
                  <a:lnTo>
                    <a:pt x="208" y="16"/>
                  </a:lnTo>
                  <a:lnTo>
                    <a:pt x="202" y="14"/>
                  </a:lnTo>
                  <a:lnTo>
                    <a:pt x="202" y="14"/>
                  </a:lnTo>
                  <a:lnTo>
                    <a:pt x="188" y="12"/>
                  </a:lnTo>
                  <a:lnTo>
                    <a:pt x="176" y="12"/>
                  </a:lnTo>
                  <a:lnTo>
                    <a:pt x="176" y="12"/>
                  </a:lnTo>
                  <a:lnTo>
                    <a:pt x="172" y="12"/>
                  </a:lnTo>
                  <a:lnTo>
                    <a:pt x="172" y="14"/>
                  </a:lnTo>
                  <a:lnTo>
                    <a:pt x="176" y="14"/>
                  </a:lnTo>
                  <a:lnTo>
                    <a:pt x="176" y="14"/>
                  </a:lnTo>
                  <a:lnTo>
                    <a:pt x="174" y="16"/>
                  </a:lnTo>
                  <a:lnTo>
                    <a:pt x="170" y="18"/>
                  </a:lnTo>
                  <a:lnTo>
                    <a:pt x="166" y="16"/>
                  </a:lnTo>
                  <a:lnTo>
                    <a:pt x="166" y="16"/>
                  </a:lnTo>
                  <a:lnTo>
                    <a:pt x="158" y="14"/>
                  </a:lnTo>
                  <a:lnTo>
                    <a:pt x="154" y="14"/>
                  </a:lnTo>
                  <a:lnTo>
                    <a:pt x="152" y="16"/>
                  </a:lnTo>
                  <a:lnTo>
                    <a:pt x="152" y="16"/>
                  </a:lnTo>
                  <a:lnTo>
                    <a:pt x="142" y="14"/>
                  </a:lnTo>
                  <a:lnTo>
                    <a:pt x="132" y="14"/>
                  </a:lnTo>
                  <a:lnTo>
                    <a:pt x="122" y="14"/>
                  </a:lnTo>
                  <a:lnTo>
                    <a:pt x="112" y="20"/>
                  </a:lnTo>
                  <a:lnTo>
                    <a:pt x="112" y="20"/>
                  </a:lnTo>
                  <a:lnTo>
                    <a:pt x="110" y="20"/>
                  </a:lnTo>
                  <a:lnTo>
                    <a:pt x="110" y="20"/>
                  </a:lnTo>
                  <a:lnTo>
                    <a:pt x="100" y="16"/>
                  </a:lnTo>
                  <a:lnTo>
                    <a:pt x="94" y="18"/>
                  </a:lnTo>
                  <a:lnTo>
                    <a:pt x="92" y="20"/>
                  </a:lnTo>
                  <a:lnTo>
                    <a:pt x="92" y="24"/>
                  </a:lnTo>
                  <a:lnTo>
                    <a:pt x="92" y="24"/>
                  </a:lnTo>
                  <a:lnTo>
                    <a:pt x="90" y="26"/>
                  </a:lnTo>
                  <a:lnTo>
                    <a:pt x="88" y="26"/>
                  </a:lnTo>
                  <a:lnTo>
                    <a:pt x="84" y="26"/>
                  </a:lnTo>
                  <a:lnTo>
                    <a:pt x="84" y="26"/>
                  </a:lnTo>
                  <a:lnTo>
                    <a:pt x="74" y="26"/>
                  </a:lnTo>
                  <a:lnTo>
                    <a:pt x="64" y="28"/>
                  </a:lnTo>
                  <a:lnTo>
                    <a:pt x="44" y="34"/>
                  </a:lnTo>
                  <a:lnTo>
                    <a:pt x="44" y="34"/>
                  </a:lnTo>
                  <a:lnTo>
                    <a:pt x="52" y="36"/>
                  </a:lnTo>
                  <a:lnTo>
                    <a:pt x="52" y="36"/>
                  </a:lnTo>
                  <a:lnTo>
                    <a:pt x="58" y="36"/>
                  </a:lnTo>
                  <a:lnTo>
                    <a:pt x="60" y="36"/>
                  </a:lnTo>
                  <a:lnTo>
                    <a:pt x="62" y="40"/>
                  </a:lnTo>
                  <a:lnTo>
                    <a:pt x="62" y="40"/>
                  </a:lnTo>
                  <a:lnTo>
                    <a:pt x="60" y="44"/>
                  </a:lnTo>
                  <a:lnTo>
                    <a:pt x="58" y="44"/>
                  </a:lnTo>
                  <a:lnTo>
                    <a:pt x="50" y="46"/>
                  </a:lnTo>
                  <a:lnTo>
                    <a:pt x="50" y="46"/>
                  </a:lnTo>
                  <a:lnTo>
                    <a:pt x="46" y="46"/>
                  </a:lnTo>
                  <a:lnTo>
                    <a:pt x="46" y="46"/>
                  </a:lnTo>
                  <a:lnTo>
                    <a:pt x="2" y="54"/>
                  </a:lnTo>
                  <a:lnTo>
                    <a:pt x="2" y="54"/>
                  </a:lnTo>
                  <a:lnTo>
                    <a:pt x="0" y="56"/>
                  </a:lnTo>
                  <a:lnTo>
                    <a:pt x="0" y="56"/>
                  </a:lnTo>
                  <a:lnTo>
                    <a:pt x="30" y="64"/>
                  </a:lnTo>
                  <a:lnTo>
                    <a:pt x="30" y="64"/>
                  </a:lnTo>
                  <a:lnTo>
                    <a:pt x="30" y="66"/>
                  </a:lnTo>
                  <a:lnTo>
                    <a:pt x="30" y="66"/>
                  </a:lnTo>
                  <a:lnTo>
                    <a:pt x="22" y="66"/>
                  </a:lnTo>
                  <a:lnTo>
                    <a:pt x="18" y="66"/>
                  </a:lnTo>
                  <a:lnTo>
                    <a:pt x="14" y="68"/>
                  </a:lnTo>
                  <a:lnTo>
                    <a:pt x="14" y="68"/>
                  </a:lnTo>
                  <a:lnTo>
                    <a:pt x="16" y="70"/>
                  </a:lnTo>
                  <a:lnTo>
                    <a:pt x="20" y="70"/>
                  </a:lnTo>
                  <a:lnTo>
                    <a:pt x="24" y="70"/>
                  </a:lnTo>
                  <a:lnTo>
                    <a:pt x="24" y="70"/>
                  </a:lnTo>
                  <a:lnTo>
                    <a:pt x="32" y="76"/>
                  </a:lnTo>
                  <a:lnTo>
                    <a:pt x="36" y="78"/>
                  </a:lnTo>
                  <a:lnTo>
                    <a:pt x="40" y="78"/>
                  </a:lnTo>
                  <a:lnTo>
                    <a:pt x="40" y="78"/>
                  </a:lnTo>
                  <a:lnTo>
                    <a:pt x="48" y="76"/>
                  </a:lnTo>
                  <a:lnTo>
                    <a:pt x="56" y="76"/>
                  </a:lnTo>
                  <a:lnTo>
                    <a:pt x="72" y="76"/>
                  </a:lnTo>
                  <a:lnTo>
                    <a:pt x="72" y="76"/>
                  </a:lnTo>
                  <a:lnTo>
                    <a:pt x="86" y="76"/>
                  </a:lnTo>
                  <a:lnTo>
                    <a:pt x="100" y="78"/>
                  </a:lnTo>
                  <a:lnTo>
                    <a:pt x="114" y="84"/>
                  </a:lnTo>
                  <a:lnTo>
                    <a:pt x="126" y="92"/>
                  </a:lnTo>
                  <a:lnTo>
                    <a:pt x="126" y="92"/>
                  </a:lnTo>
                  <a:lnTo>
                    <a:pt x="134" y="100"/>
                  </a:lnTo>
                  <a:lnTo>
                    <a:pt x="138" y="108"/>
                  </a:lnTo>
                  <a:lnTo>
                    <a:pt x="138" y="116"/>
                  </a:lnTo>
                  <a:lnTo>
                    <a:pt x="134" y="124"/>
                  </a:lnTo>
                  <a:lnTo>
                    <a:pt x="134" y="124"/>
                  </a:lnTo>
                  <a:lnTo>
                    <a:pt x="138" y="126"/>
                  </a:lnTo>
                  <a:lnTo>
                    <a:pt x="142" y="126"/>
                  </a:lnTo>
                  <a:lnTo>
                    <a:pt x="146" y="126"/>
                  </a:lnTo>
                  <a:lnTo>
                    <a:pt x="150" y="122"/>
                  </a:lnTo>
                  <a:lnTo>
                    <a:pt x="150" y="122"/>
                  </a:lnTo>
                  <a:lnTo>
                    <a:pt x="156" y="122"/>
                  </a:lnTo>
                  <a:lnTo>
                    <a:pt x="156" y="122"/>
                  </a:lnTo>
                  <a:lnTo>
                    <a:pt x="160" y="126"/>
                  </a:lnTo>
                  <a:lnTo>
                    <a:pt x="164" y="128"/>
                  </a:lnTo>
                  <a:lnTo>
                    <a:pt x="170" y="132"/>
                  </a:lnTo>
                  <a:lnTo>
                    <a:pt x="172" y="136"/>
                  </a:lnTo>
                  <a:lnTo>
                    <a:pt x="172" y="136"/>
                  </a:lnTo>
                  <a:lnTo>
                    <a:pt x="168" y="138"/>
                  </a:lnTo>
                  <a:lnTo>
                    <a:pt x="164" y="136"/>
                  </a:lnTo>
                  <a:lnTo>
                    <a:pt x="162" y="136"/>
                  </a:lnTo>
                  <a:lnTo>
                    <a:pt x="158" y="134"/>
                  </a:lnTo>
                  <a:lnTo>
                    <a:pt x="158" y="134"/>
                  </a:lnTo>
                  <a:lnTo>
                    <a:pt x="154" y="132"/>
                  </a:lnTo>
                  <a:lnTo>
                    <a:pt x="154" y="132"/>
                  </a:lnTo>
                  <a:lnTo>
                    <a:pt x="148" y="132"/>
                  </a:lnTo>
                  <a:lnTo>
                    <a:pt x="144" y="134"/>
                  </a:lnTo>
                  <a:lnTo>
                    <a:pt x="142" y="138"/>
                  </a:lnTo>
                  <a:lnTo>
                    <a:pt x="142" y="142"/>
                  </a:lnTo>
                  <a:lnTo>
                    <a:pt x="142" y="142"/>
                  </a:lnTo>
                  <a:lnTo>
                    <a:pt x="142" y="144"/>
                  </a:lnTo>
                  <a:lnTo>
                    <a:pt x="146" y="146"/>
                  </a:lnTo>
                  <a:lnTo>
                    <a:pt x="152" y="148"/>
                  </a:lnTo>
                  <a:lnTo>
                    <a:pt x="152" y="148"/>
                  </a:lnTo>
                  <a:lnTo>
                    <a:pt x="158" y="148"/>
                  </a:lnTo>
                  <a:lnTo>
                    <a:pt x="162" y="144"/>
                  </a:lnTo>
                  <a:lnTo>
                    <a:pt x="162" y="144"/>
                  </a:lnTo>
                  <a:lnTo>
                    <a:pt x="170" y="142"/>
                  </a:lnTo>
                  <a:lnTo>
                    <a:pt x="170" y="142"/>
                  </a:lnTo>
                  <a:lnTo>
                    <a:pt x="172" y="144"/>
                  </a:lnTo>
                  <a:lnTo>
                    <a:pt x="172" y="144"/>
                  </a:lnTo>
                  <a:lnTo>
                    <a:pt x="170" y="156"/>
                  </a:lnTo>
                  <a:lnTo>
                    <a:pt x="170" y="156"/>
                  </a:lnTo>
                  <a:lnTo>
                    <a:pt x="170" y="160"/>
                  </a:lnTo>
                  <a:lnTo>
                    <a:pt x="170" y="160"/>
                  </a:lnTo>
                  <a:lnTo>
                    <a:pt x="164" y="162"/>
                  </a:lnTo>
                  <a:lnTo>
                    <a:pt x="164" y="162"/>
                  </a:lnTo>
                  <a:lnTo>
                    <a:pt x="160" y="158"/>
                  </a:lnTo>
                  <a:lnTo>
                    <a:pt x="156" y="158"/>
                  </a:lnTo>
                  <a:lnTo>
                    <a:pt x="152" y="162"/>
                  </a:lnTo>
                  <a:lnTo>
                    <a:pt x="150" y="168"/>
                  </a:lnTo>
                  <a:lnTo>
                    <a:pt x="150" y="168"/>
                  </a:lnTo>
                  <a:lnTo>
                    <a:pt x="150" y="170"/>
                  </a:lnTo>
                  <a:lnTo>
                    <a:pt x="152" y="172"/>
                  </a:lnTo>
                  <a:lnTo>
                    <a:pt x="154" y="174"/>
                  </a:lnTo>
                  <a:lnTo>
                    <a:pt x="156" y="176"/>
                  </a:lnTo>
                  <a:lnTo>
                    <a:pt x="156" y="176"/>
                  </a:lnTo>
                  <a:lnTo>
                    <a:pt x="152" y="176"/>
                  </a:lnTo>
                  <a:lnTo>
                    <a:pt x="150" y="178"/>
                  </a:lnTo>
                  <a:lnTo>
                    <a:pt x="152" y="180"/>
                  </a:lnTo>
                  <a:lnTo>
                    <a:pt x="152" y="180"/>
                  </a:lnTo>
                  <a:lnTo>
                    <a:pt x="156" y="186"/>
                  </a:lnTo>
                  <a:lnTo>
                    <a:pt x="162" y="190"/>
                  </a:lnTo>
                  <a:lnTo>
                    <a:pt x="162" y="190"/>
                  </a:lnTo>
                  <a:lnTo>
                    <a:pt x="162" y="194"/>
                  </a:lnTo>
                  <a:lnTo>
                    <a:pt x="164" y="196"/>
                  </a:lnTo>
                  <a:lnTo>
                    <a:pt x="166" y="198"/>
                  </a:lnTo>
                  <a:lnTo>
                    <a:pt x="170" y="196"/>
                  </a:lnTo>
                  <a:lnTo>
                    <a:pt x="170" y="196"/>
                  </a:lnTo>
                  <a:lnTo>
                    <a:pt x="174" y="194"/>
                  </a:lnTo>
                  <a:lnTo>
                    <a:pt x="174" y="194"/>
                  </a:lnTo>
                  <a:lnTo>
                    <a:pt x="176" y="196"/>
                  </a:lnTo>
                  <a:lnTo>
                    <a:pt x="176" y="196"/>
                  </a:lnTo>
                  <a:lnTo>
                    <a:pt x="172" y="198"/>
                  </a:lnTo>
                  <a:lnTo>
                    <a:pt x="170" y="202"/>
                  </a:lnTo>
                  <a:lnTo>
                    <a:pt x="170" y="202"/>
                  </a:lnTo>
                  <a:lnTo>
                    <a:pt x="172" y="208"/>
                  </a:lnTo>
                  <a:lnTo>
                    <a:pt x="176" y="216"/>
                  </a:lnTo>
                  <a:lnTo>
                    <a:pt x="182" y="224"/>
                  </a:lnTo>
                  <a:lnTo>
                    <a:pt x="192" y="232"/>
                  </a:lnTo>
                  <a:lnTo>
                    <a:pt x="192" y="232"/>
                  </a:lnTo>
                  <a:lnTo>
                    <a:pt x="196" y="236"/>
                  </a:lnTo>
                  <a:lnTo>
                    <a:pt x="202" y="236"/>
                  </a:lnTo>
                  <a:lnTo>
                    <a:pt x="202" y="236"/>
                  </a:lnTo>
                  <a:lnTo>
                    <a:pt x="206" y="234"/>
                  </a:lnTo>
                  <a:lnTo>
                    <a:pt x="208" y="234"/>
                  </a:lnTo>
                  <a:lnTo>
                    <a:pt x="214" y="238"/>
                  </a:lnTo>
                  <a:lnTo>
                    <a:pt x="214" y="238"/>
                  </a:lnTo>
                  <a:lnTo>
                    <a:pt x="218" y="242"/>
                  </a:lnTo>
                  <a:lnTo>
                    <a:pt x="218" y="242"/>
                  </a:lnTo>
                  <a:lnTo>
                    <a:pt x="220" y="244"/>
                  </a:lnTo>
                  <a:lnTo>
                    <a:pt x="220" y="244"/>
                  </a:lnTo>
                  <a:lnTo>
                    <a:pt x="226" y="242"/>
                  </a:lnTo>
                  <a:lnTo>
                    <a:pt x="232" y="236"/>
                  </a:lnTo>
                  <a:lnTo>
                    <a:pt x="236" y="230"/>
                  </a:lnTo>
                  <a:lnTo>
                    <a:pt x="236" y="222"/>
                  </a:lnTo>
                  <a:lnTo>
                    <a:pt x="236" y="222"/>
                  </a:lnTo>
                  <a:lnTo>
                    <a:pt x="236" y="220"/>
                  </a:lnTo>
                  <a:lnTo>
                    <a:pt x="236" y="216"/>
                  </a:lnTo>
                  <a:lnTo>
                    <a:pt x="240" y="214"/>
                  </a:lnTo>
                  <a:lnTo>
                    <a:pt x="240" y="214"/>
                  </a:lnTo>
                  <a:lnTo>
                    <a:pt x="246" y="210"/>
                  </a:lnTo>
                  <a:lnTo>
                    <a:pt x="248" y="206"/>
                  </a:lnTo>
                  <a:lnTo>
                    <a:pt x="250" y="204"/>
                  </a:lnTo>
                  <a:lnTo>
                    <a:pt x="250" y="204"/>
                  </a:lnTo>
                  <a:lnTo>
                    <a:pt x="250" y="198"/>
                  </a:lnTo>
                  <a:lnTo>
                    <a:pt x="252" y="192"/>
                  </a:lnTo>
                  <a:lnTo>
                    <a:pt x="256" y="188"/>
                  </a:lnTo>
                  <a:lnTo>
                    <a:pt x="260" y="188"/>
                  </a:lnTo>
                  <a:lnTo>
                    <a:pt x="260" y="188"/>
                  </a:lnTo>
                  <a:lnTo>
                    <a:pt x="264" y="186"/>
                  </a:lnTo>
                  <a:lnTo>
                    <a:pt x="268" y="184"/>
                  </a:lnTo>
                  <a:lnTo>
                    <a:pt x="272" y="182"/>
                  </a:lnTo>
                  <a:lnTo>
                    <a:pt x="272" y="182"/>
                  </a:lnTo>
                  <a:lnTo>
                    <a:pt x="274" y="186"/>
                  </a:lnTo>
                  <a:lnTo>
                    <a:pt x="276" y="186"/>
                  </a:lnTo>
                  <a:lnTo>
                    <a:pt x="280" y="182"/>
                  </a:lnTo>
                  <a:lnTo>
                    <a:pt x="280" y="182"/>
                  </a:lnTo>
                  <a:lnTo>
                    <a:pt x="280" y="182"/>
                  </a:lnTo>
                  <a:lnTo>
                    <a:pt x="280" y="182"/>
                  </a:lnTo>
                  <a:lnTo>
                    <a:pt x="288" y="182"/>
                  </a:lnTo>
                  <a:lnTo>
                    <a:pt x="294" y="178"/>
                  </a:lnTo>
                  <a:lnTo>
                    <a:pt x="302" y="174"/>
                  </a:lnTo>
                  <a:lnTo>
                    <a:pt x="306" y="168"/>
                  </a:lnTo>
                  <a:lnTo>
                    <a:pt x="306" y="168"/>
                  </a:lnTo>
                  <a:lnTo>
                    <a:pt x="314" y="162"/>
                  </a:lnTo>
                  <a:lnTo>
                    <a:pt x="322" y="160"/>
                  </a:lnTo>
                  <a:lnTo>
                    <a:pt x="322" y="160"/>
                  </a:lnTo>
                  <a:lnTo>
                    <a:pt x="340" y="158"/>
                  </a:lnTo>
                  <a:lnTo>
                    <a:pt x="358" y="154"/>
                  </a:lnTo>
                  <a:lnTo>
                    <a:pt x="374" y="148"/>
                  </a:lnTo>
                  <a:lnTo>
                    <a:pt x="390" y="140"/>
                  </a:lnTo>
                  <a:lnTo>
                    <a:pt x="390" y="140"/>
                  </a:lnTo>
                  <a:lnTo>
                    <a:pt x="382" y="140"/>
                  </a:lnTo>
                  <a:lnTo>
                    <a:pt x="376" y="138"/>
                  </a:lnTo>
                  <a:lnTo>
                    <a:pt x="370" y="138"/>
                  </a:lnTo>
                  <a:lnTo>
                    <a:pt x="362" y="140"/>
                  </a:lnTo>
                  <a:lnTo>
                    <a:pt x="362" y="14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8" name="Freeform 71"/>
            <p:cNvSpPr>
              <a:spLocks noEditPoints="1"/>
            </p:cNvSpPr>
            <p:nvPr/>
          </p:nvSpPr>
          <p:spPr bwMode="auto">
            <a:xfrm>
              <a:off x="6254750" y="279400"/>
              <a:ext cx="2559050" cy="1851025"/>
            </a:xfrm>
            <a:custGeom>
              <a:avLst/>
              <a:gdLst/>
              <a:ahLst/>
              <a:cxnLst>
                <a:cxn ang="0">
                  <a:pos x="1460" y="92"/>
                </a:cxn>
                <a:cxn ang="0">
                  <a:pos x="1272" y="54"/>
                </a:cxn>
                <a:cxn ang="0">
                  <a:pos x="1188" y="64"/>
                </a:cxn>
                <a:cxn ang="0">
                  <a:pos x="1078" y="48"/>
                </a:cxn>
                <a:cxn ang="0">
                  <a:pos x="1000" y="10"/>
                </a:cxn>
                <a:cxn ang="0">
                  <a:pos x="804" y="38"/>
                </a:cxn>
                <a:cxn ang="0">
                  <a:pos x="722" y="62"/>
                </a:cxn>
                <a:cxn ang="0">
                  <a:pos x="726" y="90"/>
                </a:cxn>
                <a:cxn ang="0">
                  <a:pos x="684" y="48"/>
                </a:cxn>
                <a:cxn ang="0">
                  <a:pos x="604" y="84"/>
                </a:cxn>
                <a:cxn ang="0">
                  <a:pos x="496" y="98"/>
                </a:cxn>
                <a:cxn ang="0">
                  <a:pos x="426" y="138"/>
                </a:cxn>
                <a:cxn ang="0">
                  <a:pos x="384" y="82"/>
                </a:cxn>
                <a:cxn ang="0">
                  <a:pos x="272" y="90"/>
                </a:cxn>
                <a:cxn ang="0">
                  <a:pos x="184" y="158"/>
                </a:cxn>
                <a:cxn ang="0">
                  <a:pos x="216" y="188"/>
                </a:cxn>
                <a:cxn ang="0">
                  <a:pos x="278" y="178"/>
                </a:cxn>
                <a:cxn ang="0">
                  <a:pos x="358" y="182"/>
                </a:cxn>
                <a:cxn ang="0">
                  <a:pos x="226" y="240"/>
                </a:cxn>
                <a:cxn ang="0">
                  <a:pos x="162" y="270"/>
                </a:cxn>
                <a:cxn ang="0">
                  <a:pos x="118" y="356"/>
                </a:cxn>
                <a:cxn ang="0">
                  <a:pos x="98" y="426"/>
                </a:cxn>
                <a:cxn ang="0">
                  <a:pos x="224" y="368"/>
                </a:cxn>
                <a:cxn ang="0">
                  <a:pos x="244" y="336"/>
                </a:cxn>
                <a:cxn ang="0">
                  <a:pos x="318" y="412"/>
                </a:cxn>
                <a:cxn ang="0">
                  <a:pos x="380" y="322"/>
                </a:cxn>
                <a:cxn ang="0">
                  <a:pos x="432" y="324"/>
                </a:cxn>
                <a:cxn ang="0">
                  <a:pos x="340" y="388"/>
                </a:cxn>
                <a:cxn ang="0">
                  <a:pos x="414" y="428"/>
                </a:cxn>
                <a:cxn ang="0">
                  <a:pos x="280" y="492"/>
                </a:cxn>
                <a:cxn ang="0">
                  <a:pos x="172" y="424"/>
                </a:cxn>
                <a:cxn ang="0">
                  <a:pos x="2" y="580"/>
                </a:cxn>
                <a:cxn ang="0">
                  <a:pos x="96" y="752"/>
                </a:cxn>
                <a:cxn ang="0">
                  <a:pos x="214" y="836"/>
                </a:cxn>
                <a:cxn ang="0">
                  <a:pos x="280" y="1162"/>
                </a:cxn>
                <a:cxn ang="0">
                  <a:pos x="404" y="1018"/>
                </a:cxn>
                <a:cxn ang="0">
                  <a:pos x="532" y="682"/>
                </a:cxn>
                <a:cxn ang="0">
                  <a:pos x="422" y="582"/>
                </a:cxn>
                <a:cxn ang="0">
                  <a:pos x="438" y="574"/>
                </a:cxn>
                <a:cxn ang="0">
                  <a:pos x="590" y="592"/>
                </a:cxn>
                <a:cxn ang="0">
                  <a:pos x="516" y="520"/>
                </a:cxn>
                <a:cxn ang="0">
                  <a:pos x="630" y="544"/>
                </a:cxn>
                <a:cxn ang="0">
                  <a:pos x="732" y="712"/>
                </a:cxn>
                <a:cxn ang="0">
                  <a:pos x="840" y="574"/>
                </a:cxn>
                <a:cxn ang="0">
                  <a:pos x="902" y="710"/>
                </a:cxn>
                <a:cxn ang="0">
                  <a:pos x="912" y="684"/>
                </a:cxn>
                <a:cxn ang="0">
                  <a:pos x="966" y="592"/>
                </a:cxn>
                <a:cxn ang="0">
                  <a:pos x="1084" y="498"/>
                </a:cxn>
                <a:cxn ang="0">
                  <a:pos x="1052" y="408"/>
                </a:cxn>
                <a:cxn ang="0">
                  <a:pos x="1112" y="400"/>
                </a:cxn>
                <a:cxn ang="0">
                  <a:pos x="1154" y="362"/>
                </a:cxn>
                <a:cxn ang="0">
                  <a:pos x="1200" y="242"/>
                </a:cxn>
                <a:cxn ang="0">
                  <a:pos x="1374" y="164"/>
                </a:cxn>
                <a:cxn ang="0">
                  <a:pos x="1366" y="270"/>
                </a:cxn>
                <a:cxn ang="0">
                  <a:pos x="1398" y="200"/>
                </a:cxn>
                <a:cxn ang="0">
                  <a:pos x="1518" y="134"/>
                </a:cxn>
                <a:cxn ang="0">
                  <a:pos x="1612" y="118"/>
                </a:cxn>
                <a:cxn ang="0">
                  <a:pos x="372" y="178"/>
                </a:cxn>
                <a:cxn ang="0">
                  <a:pos x="416" y="172"/>
                </a:cxn>
                <a:cxn ang="0">
                  <a:pos x="516" y="238"/>
                </a:cxn>
                <a:cxn ang="0">
                  <a:pos x="500" y="346"/>
                </a:cxn>
                <a:cxn ang="0">
                  <a:pos x="550" y="370"/>
                </a:cxn>
                <a:cxn ang="0">
                  <a:pos x="604" y="354"/>
                </a:cxn>
              </a:cxnLst>
              <a:rect l="0" t="0" r="r" b="b"/>
              <a:pathLst>
                <a:path w="1612" h="1166">
                  <a:moveTo>
                    <a:pt x="1612" y="118"/>
                  </a:moveTo>
                  <a:lnTo>
                    <a:pt x="1612" y="118"/>
                  </a:lnTo>
                  <a:lnTo>
                    <a:pt x="1608" y="114"/>
                  </a:lnTo>
                  <a:lnTo>
                    <a:pt x="1600" y="112"/>
                  </a:lnTo>
                  <a:lnTo>
                    <a:pt x="1592" y="110"/>
                  </a:lnTo>
                  <a:lnTo>
                    <a:pt x="1586" y="110"/>
                  </a:lnTo>
                  <a:lnTo>
                    <a:pt x="1586" y="110"/>
                  </a:lnTo>
                  <a:lnTo>
                    <a:pt x="1586" y="112"/>
                  </a:lnTo>
                  <a:lnTo>
                    <a:pt x="1586" y="114"/>
                  </a:lnTo>
                  <a:lnTo>
                    <a:pt x="1586" y="116"/>
                  </a:lnTo>
                  <a:lnTo>
                    <a:pt x="1582" y="116"/>
                  </a:lnTo>
                  <a:lnTo>
                    <a:pt x="1582" y="116"/>
                  </a:lnTo>
                  <a:lnTo>
                    <a:pt x="1580" y="114"/>
                  </a:lnTo>
                  <a:lnTo>
                    <a:pt x="1578" y="112"/>
                  </a:lnTo>
                  <a:lnTo>
                    <a:pt x="1578" y="108"/>
                  </a:lnTo>
                  <a:lnTo>
                    <a:pt x="1578" y="108"/>
                  </a:lnTo>
                  <a:lnTo>
                    <a:pt x="1574" y="104"/>
                  </a:lnTo>
                  <a:lnTo>
                    <a:pt x="1570" y="102"/>
                  </a:lnTo>
                  <a:lnTo>
                    <a:pt x="1570" y="102"/>
                  </a:lnTo>
                  <a:lnTo>
                    <a:pt x="1546" y="92"/>
                  </a:lnTo>
                  <a:lnTo>
                    <a:pt x="1522" y="84"/>
                  </a:lnTo>
                  <a:lnTo>
                    <a:pt x="1496" y="80"/>
                  </a:lnTo>
                  <a:lnTo>
                    <a:pt x="1470" y="78"/>
                  </a:lnTo>
                  <a:lnTo>
                    <a:pt x="1470" y="78"/>
                  </a:lnTo>
                  <a:lnTo>
                    <a:pt x="1466" y="78"/>
                  </a:lnTo>
                  <a:lnTo>
                    <a:pt x="1464" y="80"/>
                  </a:lnTo>
                  <a:lnTo>
                    <a:pt x="1466" y="84"/>
                  </a:lnTo>
                  <a:lnTo>
                    <a:pt x="1466" y="84"/>
                  </a:lnTo>
                  <a:lnTo>
                    <a:pt x="1468" y="86"/>
                  </a:lnTo>
                  <a:lnTo>
                    <a:pt x="1468" y="88"/>
                  </a:lnTo>
                  <a:lnTo>
                    <a:pt x="1466" y="90"/>
                  </a:lnTo>
                  <a:lnTo>
                    <a:pt x="1466" y="90"/>
                  </a:lnTo>
                  <a:lnTo>
                    <a:pt x="1462" y="92"/>
                  </a:lnTo>
                  <a:lnTo>
                    <a:pt x="1460" y="92"/>
                  </a:lnTo>
                  <a:lnTo>
                    <a:pt x="1458" y="92"/>
                  </a:lnTo>
                  <a:lnTo>
                    <a:pt x="1458" y="92"/>
                  </a:lnTo>
                  <a:lnTo>
                    <a:pt x="1450" y="86"/>
                  </a:lnTo>
                  <a:lnTo>
                    <a:pt x="1442" y="84"/>
                  </a:lnTo>
                  <a:lnTo>
                    <a:pt x="1426" y="84"/>
                  </a:lnTo>
                  <a:lnTo>
                    <a:pt x="1426" y="84"/>
                  </a:lnTo>
                  <a:lnTo>
                    <a:pt x="1412" y="82"/>
                  </a:lnTo>
                  <a:lnTo>
                    <a:pt x="1404" y="82"/>
                  </a:lnTo>
                  <a:lnTo>
                    <a:pt x="1398" y="84"/>
                  </a:lnTo>
                  <a:lnTo>
                    <a:pt x="1398" y="84"/>
                  </a:lnTo>
                  <a:lnTo>
                    <a:pt x="1392" y="86"/>
                  </a:lnTo>
                  <a:lnTo>
                    <a:pt x="1388" y="84"/>
                  </a:lnTo>
                  <a:lnTo>
                    <a:pt x="1382" y="82"/>
                  </a:lnTo>
                  <a:lnTo>
                    <a:pt x="1382" y="78"/>
                  </a:lnTo>
                  <a:lnTo>
                    <a:pt x="1382" y="78"/>
                  </a:lnTo>
                  <a:lnTo>
                    <a:pt x="1380" y="74"/>
                  </a:lnTo>
                  <a:lnTo>
                    <a:pt x="1378" y="72"/>
                  </a:lnTo>
                  <a:lnTo>
                    <a:pt x="1372" y="70"/>
                  </a:lnTo>
                  <a:lnTo>
                    <a:pt x="1372" y="70"/>
                  </a:lnTo>
                  <a:lnTo>
                    <a:pt x="1358" y="68"/>
                  </a:lnTo>
                  <a:lnTo>
                    <a:pt x="1344" y="68"/>
                  </a:lnTo>
                  <a:lnTo>
                    <a:pt x="1344" y="68"/>
                  </a:lnTo>
                  <a:lnTo>
                    <a:pt x="1334" y="70"/>
                  </a:lnTo>
                  <a:lnTo>
                    <a:pt x="1324" y="70"/>
                  </a:lnTo>
                  <a:lnTo>
                    <a:pt x="1304" y="62"/>
                  </a:lnTo>
                  <a:lnTo>
                    <a:pt x="1304" y="62"/>
                  </a:lnTo>
                  <a:lnTo>
                    <a:pt x="1302" y="62"/>
                  </a:lnTo>
                  <a:lnTo>
                    <a:pt x="1302" y="58"/>
                  </a:lnTo>
                  <a:lnTo>
                    <a:pt x="1302" y="56"/>
                  </a:lnTo>
                  <a:lnTo>
                    <a:pt x="1298" y="56"/>
                  </a:lnTo>
                  <a:lnTo>
                    <a:pt x="1298" y="56"/>
                  </a:lnTo>
                  <a:lnTo>
                    <a:pt x="1286" y="56"/>
                  </a:lnTo>
                  <a:lnTo>
                    <a:pt x="1278" y="56"/>
                  </a:lnTo>
                  <a:lnTo>
                    <a:pt x="1272" y="54"/>
                  </a:lnTo>
                  <a:lnTo>
                    <a:pt x="1272" y="54"/>
                  </a:lnTo>
                  <a:lnTo>
                    <a:pt x="1274" y="56"/>
                  </a:lnTo>
                  <a:lnTo>
                    <a:pt x="1274" y="60"/>
                  </a:lnTo>
                  <a:lnTo>
                    <a:pt x="1274" y="60"/>
                  </a:lnTo>
                  <a:lnTo>
                    <a:pt x="1274" y="60"/>
                  </a:lnTo>
                  <a:lnTo>
                    <a:pt x="1272" y="62"/>
                  </a:lnTo>
                  <a:lnTo>
                    <a:pt x="1266" y="62"/>
                  </a:lnTo>
                  <a:lnTo>
                    <a:pt x="1266" y="62"/>
                  </a:lnTo>
                  <a:lnTo>
                    <a:pt x="1268" y="58"/>
                  </a:lnTo>
                  <a:lnTo>
                    <a:pt x="1266" y="56"/>
                  </a:lnTo>
                  <a:lnTo>
                    <a:pt x="1262" y="54"/>
                  </a:lnTo>
                  <a:lnTo>
                    <a:pt x="1262" y="54"/>
                  </a:lnTo>
                  <a:lnTo>
                    <a:pt x="1258" y="52"/>
                  </a:lnTo>
                  <a:lnTo>
                    <a:pt x="1258" y="52"/>
                  </a:lnTo>
                  <a:lnTo>
                    <a:pt x="1246" y="52"/>
                  </a:lnTo>
                  <a:lnTo>
                    <a:pt x="1246" y="52"/>
                  </a:lnTo>
                  <a:lnTo>
                    <a:pt x="1238" y="50"/>
                  </a:lnTo>
                  <a:lnTo>
                    <a:pt x="1238" y="50"/>
                  </a:lnTo>
                  <a:lnTo>
                    <a:pt x="1222" y="56"/>
                  </a:lnTo>
                  <a:lnTo>
                    <a:pt x="1222" y="56"/>
                  </a:lnTo>
                  <a:lnTo>
                    <a:pt x="1224" y="58"/>
                  </a:lnTo>
                  <a:lnTo>
                    <a:pt x="1224" y="62"/>
                  </a:lnTo>
                  <a:lnTo>
                    <a:pt x="1224" y="62"/>
                  </a:lnTo>
                  <a:lnTo>
                    <a:pt x="1222" y="64"/>
                  </a:lnTo>
                  <a:lnTo>
                    <a:pt x="1220" y="64"/>
                  </a:lnTo>
                  <a:lnTo>
                    <a:pt x="1216" y="64"/>
                  </a:lnTo>
                  <a:lnTo>
                    <a:pt x="1216" y="64"/>
                  </a:lnTo>
                  <a:lnTo>
                    <a:pt x="1210" y="66"/>
                  </a:lnTo>
                  <a:lnTo>
                    <a:pt x="1206" y="64"/>
                  </a:lnTo>
                  <a:lnTo>
                    <a:pt x="1202" y="64"/>
                  </a:lnTo>
                  <a:lnTo>
                    <a:pt x="1198" y="64"/>
                  </a:lnTo>
                  <a:lnTo>
                    <a:pt x="1198" y="64"/>
                  </a:lnTo>
                  <a:lnTo>
                    <a:pt x="1192" y="64"/>
                  </a:lnTo>
                  <a:lnTo>
                    <a:pt x="1188" y="64"/>
                  </a:lnTo>
                  <a:lnTo>
                    <a:pt x="1178" y="62"/>
                  </a:lnTo>
                  <a:lnTo>
                    <a:pt x="1172" y="62"/>
                  </a:lnTo>
                  <a:lnTo>
                    <a:pt x="1168" y="64"/>
                  </a:lnTo>
                  <a:lnTo>
                    <a:pt x="1164" y="66"/>
                  </a:lnTo>
                  <a:lnTo>
                    <a:pt x="1160" y="70"/>
                  </a:lnTo>
                  <a:lnTo>
                    <a:pt x="1160" y="70"/>
                  </a:lnTo>
                  <a:lnTo>
                    <a:pt x="1156" y="72"/>
                  </a:lnTo>
                  <a:lnTo>
                    <a:pt x="1152" y="70"/>
                  </a:lnTo>
                  <a:lnTo>
                    <a:pt x="1144" y="66"/>
                  </a:lnTo>
                  <a:lnTo>
                    <a:pt x="1144" y="66"/>
                  </a:lnTo>
                  <a:lnTo>
                    <a:pt x="1132" y="56"/>
                  </a:lnTo>
                  <a:lnTo>
                    <a:pt x="1132" y="56"/>
                  </a:lnTo>
                  <a:lnTo>
                    <a:pt x="1134" y="48"/>
                  </a:lnTo>
                  <a:lnTo>
                    <a:pt x="1134" y="48"/>
                  </a:lnTo>
                  <a:lnTo>
                    <a:pt x="1136" y="48"/>
                  </a:lnTo>
                  <a:lnTo>
                    <a:pt x="1138" y="48"/>
                  </a:lnTo>
                  <a:lnTo>
                    <a:pt x="1136" y="46"/>
                  </a:lnTo>
                  <a:lnTo>
                    <a:pt x="1136" y="46"/>
                  </a:lnTo>
                  <a:lnTo>
                    <a:pt x="1130" y="44"/>
                  </a:lnTo>
                  <a:lnTo>
                    <a:pt x="1126" y="42"/>
                  </a:lnTo>
                  <a:lnTo>
                    <a:pt x="1124" y="44"/>
                  </a:lnTo>
                  <a:lnTo>
                    <a:pt x="1124" y="44"/>
                  </a:lnTo>
                  <a:lnTo>
                    <a:pt x="1118" y="44"/>
                  </a:lnTo>
                  <a:lnTo>
                    <a:pt x="1118" y="44"/>
                  </a:lnTo>
                  <a:lnTo>
                    <a:pt x="1108" y="42"/>
                  </a:lnTo>
                  <a:lnTo>
                    <a:pt x="1104" y="40"/>
                  </a:lnTo>
                  <a:lnTo>
                    <a:pt x="1098" y="42"/>
                  </a:lnTo>
                  <a:lnTo>
                    <a:pt x="1098" y="42"/>
                  </a:lnTo>
                  <a:lnTo>
                    <a:pt x="1096" y="44"/>
                  </a:lnTo>
                  <a:lnTo>
                    <a:pt x="1096" y="46"/>
                  </a:lnTo>
                  <a:lnTo>
                    <a:pt x="1096" y="50"/>
                  </a:lnTo>
                  <a:lnTo>
                    <a:pt x="1096" y="50"/>
                  </a:lnTo>
                  <a:lnTo>
                    <a:pt x="1086" y="50"/>
                  </a:lnTo>
                  <a:lnTo>
                    <a:pt x="1078" y="48"/>
                  </a:lnTo>
                  <a:lnTo>
                    <a:pt x="1070" y="48"/>
                  </a:lnTo>
                  <a:lnTo>
                    <a:pt x="1062" y="46"/>
                  </a:lnTo>
                  <a:lnTo>
                    <a:pt x="1062" y="46"/>
                  </a:lnTo>
                  <a:lnTo>
                    <a:pt x="1054" y="42"/>
                  </a:lnTo>
                  <a:lnTo>
                    <a:pt x="1046" y="42"/>
                  </a:lnTo>
                  <a:lnTo>
                    <a:pt x="1038" y="40"/>
                  </a:lnTo>
                  <a:lnTo>
                    <a:pt x="1030" y="42"/>
                  </a:lnTo>
                  <a:lnTo>
                    <a:pt x="1030" y="42"/>
                  </a:lnTo>
                  <a:lnTo>
                    <a:pt x="1024" y="42"/>
                  </a:lnTo>
                  <a:lnTo>
                    <a:pt x="1018" y="42"/>
                  </a:lnTo>
                  <a:lnTo>
                    <a:pt x="1004" y="40"/>
                  </a:lnTo>
                  <a:lnTo>
                    <a:pt x="1004" y="40"/>
                  </a:lnTo>
                  <a:lnTo>
                    <a:pt x="1000" y="38"/>
                  </a:lnTo>
                  <a:lnTo>
                    <a:pt x="994" y="40"/>
                  </a:lnTo>
                  <a:lnTo>
                    <a:pt x="994" y="40"/>
                  </a:lnTo>
                  <a:lnTo>
                    <a:pt x="986" y="44"/>
                  </a:lnTo>
                  <a:lnTo>
                    <a:pt x="980" y="46"/>
                  </a:lnTo>
                  <a:lnTo>
                    <a:pt x="964" y="44"/>
                  </a:lnTo>
                  <a:lnTo>
                    <a:pt x="964" y="44"/>
                  </a:lnTo>
                  <a:lnTo>
                    <a:pt x="990" y="36"/>
                  </a:lnTo>
                  <a:lnTo>
                    <a:pt x="990" y="36"/>
                  </a:lnTo>
                  <a:lnTo>
                    <a:pt x="994" y="34"/>
                  </a:lnTo>
                  <a:lnTo>
                    <a:pt x="998" y="32"/>
                  </a:lnTo>
                  <a:lnTo>
                    <a:pt x="1008" y="30"/>
                  </a:lnTo>
                  <a:lnTo>
                    <a:pt x="1008" y="30"/>
                  </a:lnTo>
                  <a:lnTo>
                    <a:pt x="1016" y="26"/>
                  </a:lnTo>
                  <a:lnTo>
                    <a:pt x="1016" y="26"/>
                  </a:lnTo>
                  <a:lnTo>
                    <a:pt x="1018" y="24"/>
                  </a:lnTo>
                  <a:lnTo>
                    <a:pt x="1018" y="20"/>
                  </a:lnTo>
                  <a:lnTo>
                    <a:pt x="1018" y="18"/>
                  </a:lnTo>
                  <a:lnTo>
                    <a:pt x="1018" y="16"/>
                  </a:lnTo>
                  <a:lnTo>
                    <a:pt x="1018" y="16"/>
                  </a:lnTo>
                  <a:lnTo>
                    <a:pt x="1006" y="12"/>
                  </a:lnTo>
                  <a:lnTo>
                    <a:pt x="1000" y="10"/>
                  </a:lnTo>
                  <a:lnTo>
                    <a:pt x="994" y="8"/>
                  </a:lnTo>
                  <a:lnTo>
                    <a:pt x="994" y="8"/>
                  </a:lnTo>
                  <a:lnTo>
                    <a:pt x="976" y="10"/>
                  </a:lnTo>
                  <a:lnTo>
                    <a:pt x="968" y="10"/>
                  </a:lnTo>
                  <a:lnTo>
                    <a:pt x="960" y="6"/>
                  </a:lnTo>
                  <a:lnTo>
                    <a:pt x="960" y="6"/>
                  </a:lnTo>
                  <a:lnTo>
                    <a:pt x="956" y="6"/>
                  </a:lnTo>
                  <a:lnTo>
                    <a:pt x="956" y="6"/>
                  </a:lnTo>
                  <a:lnTo>
                    <a:pt x="946" y="0"/>
                  </a:lnTo>
                  <a:lnTo>
                    <a:pt x="938" y="0"/>
                  </a:lnTo>
                  <a:lnTo>
                    <a:pt x="938" y="0"/>
                  </a:lnTo>
                  <a:lnTo>
                    <a:pt x="932" y="2"/>
                  </a:lnTo>
                  <a:lnTo>
                    <a:pt x="924" y="6"/>
                  </a:lnTo>
                  <a:lnTo>
                    <a:pt x="918" y="10"/>
                  </a:lnTo>
                  <a:lnTo>
                    <a:pt x="910" y="12"/>
                  </a:lnTo>
                  <a:lnTo>
                    <a:pt x="910" y="12"/>
                  </a:lnTo>
                  <a:lnTo>
                    <a:pt x="914" y="16"/>
                  </a:lnTo>
                  <a:lnTo>
                    <a:pt x="914" y="16"/>
                  </a:lnTo>
                  <a:lnTo>
                    <a:pt x="908" y="16"/>
                  </a:lnTo>
                  <a:lnTo>
                    <a:pt x="908" y="16"/>
                  </a:lnTo>
                  <a:lnTo>
                    <a:pt x="902" y="14"/>
                  </a:lnTo>
                  <a:lnTo>
                    <a:pt x="894" y="14"/>
                  </a:lnTo>
                  <a:lnTo>
                    <a:pt x="880" y="16"/>
                  </a:lnTo>
                  <a:lnTo>
                    <a:pt x="880" y="16"/>
                  </a:lnTo>
                  <a:lnTo>
                    <a:pt x="852" y="18"/>
                  </a:lnTo>
                  <a:lnTo>
                    <a:pt x="824" y="24"/>
                  </a:lnTo>
                  <a:lnTo>
                    <a:pt x="824" y="24"/>
                  </a:lnTo>
                  <a:lnTo>
                    <a:pt x="816" y="28"/>
                  </a:lnTo>
                  <a:lnTo>
                    <a:pt x="814" y="30"/>
                  </a:lnTo>
                  <a:lnTo>
                    <a:pt x="812" y="36"/>
                  </a:lnTo>
                  <a:lnTo>
                    <a:pt x="814" y="42"/>
                  </a:lnTo>
                  <a:lnTo>
                    <a:pt x="814" y="42"/>
                  </a:lnTo>
                  <a:lnTo>
                    <a:pt x="808" y="38"/>
                  </a:lnTo>
                  <a:lnTo>
                    <a:pt x="804" y="38"/>
                  </a:lnTo>
                  <a:lnTo>
                    <a:pt x="802" y="40"/>
                  </a:lnTo>
                  <a:lnTo>
                    <a:pt x="802" y="40"/>
                  </a:lnTo>
                  <a:lnTo>
                    <a:pt x="770" y="42"/>
                  </a:lnTo>
                  <a:lnTo>
                    <a:pt x="770" y="42"/>
                  </a:lnTo>
                  <a:lnTo>
                    <a:pt x="766" y="42"/>
                  </a:lnTo>
                  <a:lnTo>
                    <a:pt x="764" y="42"/>
                  </a:lnTo>
                  <a:lnTo>
                    <a:pt x="762" y="44"/>
                  </a:lnTo>
                  <a:lnTo>
                    <a:pt x="762" y="44"/>
                  </a:lnTo>
                  <a:lnTo>
                    <a:pt x="764" y="50"/>
                  </a:lnTo>
                  <a:lnTo>
                    <a:pt x="766" y="52"/>
                  </a:lnTo>
                  <a:lnTo>
                    <a:pt x="768" y="54"/>
                  </a:lnTo>
                  <a:lnTo>
                    <a:pt x="768" y="54"/>
                  </a:lnTo>
                  <a:lnTo>
                    <a:pt x="774" y="56"/>
                  </a:lnTo>
                  <a:lnTo>
                    <a:pt x="780" y="58"/>
                  </a:lnTo>
                  <a:lnTo>
                    <a:pt x="780" y="58"/>
                  </a:lnTo>
                  <a:lnTo>
                    <a:pt x="780" y="60"/>
                  </a:lnTo>
                  <a:lnTo>
                    <a:pt x="780" y="60"/>
                  </a:lnTo>
                  <a:lnTo>
                    <a:pt x="770" y="62"/>
                  </a:lnTo>
                  <a:lnTo>
                    <a:pt x="770" y="62"/>
                  </a:lnTo>
                  <a:lnTo>
                    <a:pt x="766" y="58"/>
                  </a:lnTo>
                  <a:lnTo>
                    <a:pt x="760" y="56"/>
                  </a:lnTo>
                  <a:lnTo>
                    <a:pt x="750" y="56"/>
                  </a:lnTo>
                  <a:lnTo>
                    <a:pt x="740" y="58"/>
                  </a:lnTo>
                  <a:lnTo>
                    <a:pt x="730" y="60"/>
                  </a:lnTo>
                  <a:lnTo>
                    <a:pt x="730" y="60"/>
                  </a:lnTo>
                  <a:lnTo>
                    <a:pt x="730" y="62"/>
                  </a:lnTo>
                  <a:lnTo>
                    <a:pt x="732" y="62"/>
                  </a:lnTo>
                  <a:lnTo>
                    <a:pt x="736" y="64"/>
                  </a:lnTo>
                  <a:lnTo>
                    <a:pt x="736" y="64"/>
                  </a:lnTo>
                  <a:lnTo>
                    <a:pt x="730" y="66"/>
                  </a:lnTo>
                  <a:lnTo>
                    <a:pt x="730" y="66"/>
                  </a:lnTo>
                  <a:lnTo>
                    <a:pt x="726" y="66"/>
                  </a:lnTo>
                  <a:lnTo>
                    <a:pt x="722" y="66"/>
                  </a:lnTo>
                  <a:lnTo>
                    <a:pt x="722" y="62"/>
                  </a:lnTo>
                  <a:lnTo>
                    <a:pt x="722" y="62"/>
                  </a:lnTo>
                  <a:lnTo>
                    <a:pt x="720" y="58"/>
                  </a:lnTo>
                  <a:lnTo>
                    <a:pt x="716" y="58"/>
                  </a:lnTo>
                  <a:lnTo>
                    <a:pt x="710" y="60"/>
                  </a:lnTo>
                  <a:lnTo>
                    <a:pt x="710" y="60"/>
                  </a:lnTo>
                  <a:lnTo>
                    <a:pt x="706" y="62"/>
                  </a:lnTo>
                  <a:lnTo>
                    <a:pt x="706" y="66"/>
                  </a:lnTo>
                  <a:lnTo>
                    <a:pt x="710" y="70"/>
                  </a:lnTo>
                  <a:lnTo>
                    <a:pt x="710" y="70"/>
                  </a:lnTo>
                  <a:lnTo>
                    <a:pt x="712" y="72"/>
                  </a:lnTo>
                  <a:lnTo>
                    <a:pt x="712" y="76"/>
                  </a:lnTo>
                  <a:lnTo>
                    <a:pt x="712" y="76"/>
                  </a:lnTo>
                  <a:lnTo>
                    <a:pt x="708" y="82"/>
                  </a:lnTo>
                  <a:lnTo>
                    <a:pt x="708" y="84"/>
                  </a:lnTo>
                  <a:lnTo>
                    <a:pt x="710" y="86"/>
                  </a:lnTo>
                  <a:lnTo>
                    <a:pt x="714" y="88"/>
                  </a:lnTo>
                  <a:lnTo>
                    <a:pt x="720" y="88"/>
                  </a:lnTo>
                  <a:lnTo>
                    <a:pt x="720" y="88"/>
                  </a:lnTo>
                  <a:lnTo>
                    <a:pt x="726" y="86"/>
                  </a:lnTo>
                  <a:lnTo>
                    <a:pt x="730" y="88"/>
                  </a:lnTo>
                  <a:lnTo>
                    <a:pt x="740" y="92"/>
                  </a:lnTo>
                  <a:lnTo>
                    <a:pt x="740" y="92"/>
                  </a:lnTo>
                  <a:lnTo>
                    <a:pt x="742" y="94"/>
                  </a:lnTo>
                  <a:lnTo>
                    <a:pt x="742" y="96"/>
                  </a:lnTo>
                  <a:lnTo>
                    <a:pt x="742" y="96"/>
                  </a:lnTo>
                  <a:lnTo>
                    <a:pt x="738" y="98"/>
                  </a:lnTo>
                  <a:lnTo>
                    <a:pt x="738" y="98"/>
                  </a:lnTo>
                  <a:lnTo>
                    <a:pt x="736" y="100"/>
                  </a:lnTo>
                  <a:lnTo>
                    <a:pt x="736" y="98"/>
                  </a:lnTo>
                  <a:lnTo>
                    <a:pt x="736" y="96"/>
                  </a:lnTo>
                  <a:lnTo>
                    <a:pt x="736" y="96"/>
                  </a:lnTo>
                  <a:lnTo>
                    <a:pt x="734" y="92"/>
                  </a:lnTo>
                  <a:lnTo>
                    <a:pt x="732" y="92"/>
                  </a:lnTo>
                  <a:lnTo>
                    <a:pt x="726" y="90"/>
                  </a:lnTo>
                  <a:lnTo>
                    <a:pt x="726" y="90"/>
                  </a:lnTo>
                  <a:lnTo>
                    <a:pt x="720" y="92"/>
                  </a:lnTo>
                  <a:lnTo>
                    <a:pt x="718" y="92"/>
                  </a:lnTo>
                  <a:lnTo>
                    <a:pt x="716" y="96"/>
                  </a:lnTo>
                  <a:lnTo>
                    <a:pt x="716" y="96"/>
                  </a:lnTo>
                  <a:lnTo>
                    <a:pt x="712" y="104"/>
                  </a:lnTo>
                  <a:lnTo>
                    <a:pt x="708" y="112"/>
                  </a:lnTo>
                  <a:lnTo>
                    <a:pt x="700" y="116"/>
                  </a:lnTo>
                  <a:lnTo>
                    <a:pt x="692" y="118"/>
                  </a:lnTo>
                  <a:lnTo>
                    <a:pt x="692" y="118"/>
                  </a:lnTo>
                  <a:lnTo>
                    <a:pt x="692" y="112"/>
                  </a:lnTo>
                  <a:lnTo>
                    <a:pt x="692" y="112"/>
                  </a:lnTo>
                  <a:lnTo>
                    <a:pt x="702" y="102"/>
                  </a:lnTo>
                  <a:lnTo>
                    <a:pt x="702" y="102"/>
                  </a:lnTo>
                  <a:lnTo>
                    <a:pt x="706" y="98"/>
                  </a:lnTo>
                  <a:lnTo>
                    <a:pt x="706" y="96"/>
                  </a:lnTo>
                  <a:lnTo>
                    <a:pt x="704" y="94"/>
                  </a:lnTo>
                  <a:lnTo>
                    <a:pt x="704" y="94"/>
                  </a:lnTo>
                  <a:lnTo>
                    <a:pt x="700" y="90"/>
                  </a:lnTo>
                  <a:lnTo>
                    <a:pt x="698" y="84"/>
                  </a:lnTo>
                  <a:lnTo>
                    <a:pt x="700" y="80"/>
                  </a:lnTo>
                  <a:lnTo>
                    <a:pt x="702" y="74"/>
                  </a:lnTo>
                  <a:lnTo>
                    <a:pt x="702" y="74"/>
                  </a:lnTo>
                  <a:lnTo>
                    <a:pt x="700" y="70"/>
                  </a:lnTo>
                  <a:lnTo>
                    <a:pt x="698" y="68"/>
                  </a:lnTo>
                  <a:lnTo>
                    <a:pt x="696" y="64"/>
                  </a:lnTo>
                  <a:lnTo>
                    <a:pt x="698" y="62"/>
                  </a:lnTo>
                  <a:lnTo>
                    <a:pt x="698" y="62"/>
                  </a:lnTo>
                  <a:lnTo>
                    <a:pt x="700" y="56"/>
                  </a:lnTo>
                  <a:lnTo>
                    <a:pt x="700" y="52"/>
                  </a:lnTo>
                  <a:lnTo>
                    <a:pt x="696" y="50"/>
                  </a:lnTo>
                  <a:lnTo>
                    <a:pt x="692" y="48"/>
                  </a:lnTo>
                  <a:lnTo>
                    <a:pt x="692" y="48"/>
                  </a:lnTo>
                  <a:lnTo>
                    <a:pt x="684" y="48"/>
                  </a:lnTo>
                  <a:lnTo>
                    <a:pt x="678" y="48"/>
                  </a:lnTo>
                  <a:lnTo>
                    <a:pt x="672" y="52"/>
                  </a:lnTo>
                  <a:lnTo>
                    <a:pt x="670" y="58"/>
                  </a:lnTo>
                  <a:lnTo>
                    <a:pt x="670" y="58"/>
                  </a:lnTo>
                  <a:lnTo>
                    <a:pt x="666" y="60"/>
                  </a:lnTo>
                  <a:lnTo>
                    <a:pt x="664" y="64"/>
                  </a:lnTo>
                  <a:lnTo>
                    <a:pt x="664" y="64"/>
                  </a:lnTo>
                  <a:lnTo>
                    <a:pt x="660" y="64"/>
                  </a:lnTo>
                  <a:lnTo>
                    <a:pt x="658" y="66"/>
                  </a:lnTo>
                  <a:lnTo>
                    <a:pt x="656" y="68"/>
                  </a:lnTo>
                  <a:lnTo>
                    <a:pt x="658" y="74"/>
                  </a:lnTo>
                  <a:lnTo>
                    <a:pt x="658" y="74"/>
                  </a:lnTo>
                  <a:lnTo>
                    <a:pt x="658" y="76"/>
                  </a:lnTo>
                  <a:lnTo>
                    <a:pt x="658" y="80"/>
                  </a:lnTo>
                  <a:lnTo>
                    <a:pt x="660" y="82"/>
                  </a:lnTo>
                  <a:lnTo>
                    <a:pt x="664" y="84"/>
                  </a:lnTo>
                  <a:lnTo>
                    <a:pt x="664" y="84"/>
                  </a:lnTo>
                  <a:lnTo>
                    <a:pt x="666" y="86"/>
                  </a:lnTo>
                  <a:lnTo>
                    <a:pt x="670" y="90"/>
                  </a:lnTo>
                  <a:lnTo>
                    <a:pt x="670" y="90"/>
                  </a:lnTo>
                  <a:lnTo>
                    <a:pt x="672" y="92"/>
                  </a:lnTo>
                  <a:lnTo>
                    <a:pt x="670" y="96"/>
                  </a:lnTo>
                  <a:lnTo>
                    <a:pt x="670" y="96"/>
                  </a:lnTo>
                  <a:lnTo>
                    <a:pt x="668" y="98"/>
                  </a:lnTo>
                  <a:lnTo>
                    <a:pt x="664" y="96"/>
                  </a:lnTo>
                  <a:lnTo>
                    <a:pt x="664" y="96"/>
                  </a:lnTo>
                  <a:lnTo>
                    <a:pt x="658" y="92"/>
                  </a:lnTo>
                  <a:lnTo>
                    <a:pt x="650" y="90"/>
                  </a:lnTo>
                  <a:lnTo>
                    <a:pt x="636" y="86"/>
                  </a:lnTo>
                  <a:lnTo>
                    <a:pt x="636" y="86"/>
                  </a:lnTo>
                  <a:lnTo>
                    <a:pt x="620" y="82"/>
                  </a:lnTo>
                  <a:lnTo>
                    <a:pt x="612" y="82"/>
                  </a:lnTo>
                  <a:lnTo>
                    <a:pt x="604" y="84"/>
                  </a:lnTo>
                  <a:lnTo>
                    <a:pt x="604" y="84"/>
                  </a:lnTo>
                  <a:lnTo>
                    <a:pt x="608" y="86"/>
                  </a:lnTo>
                  <a:lnTo>
                    <a:pt x="608" y="88"/>
                  </a:lnTo>
                  <a:lnTo>
                    <a:pt x="608" y="90"/>
                  </a:lnTo>
                  <a:lnTo>
                    <a:pt x="608" y="90"/>
                  </a:lnTo>
                  <a:lnTo>
                    <a:pt x="602" y="96"/>
                  </a:lnTo>
                  <a:lnTo>
                    <a:pt x="598" y="96"/>
                  </a:lnTo>
                  <a:lnTo>
                    <a:pt x="596" y="96"/>
                  </a:lnTo>
                  <a:lnTo>
                    <a:pt x="596" y="96"/>
                  </a:lnTo>
                  <a:lnTo>
                    <a:pt x="594" y="92"/>
                  </a:lnTo>
                  <a:lnTo>
                    <a:pt x="590" y="90"/>
                  </a:lnTo>
                  <a:lnTo>
                    <a:pt x="584" y="92"/>
                  </a:lnTo>
                  <a:lnTo>
                    <a:pt x="584" y="92"/>
                  </a:lnTo>
                  <a:lnTo>
                    <a:pt x="570" y="94"/>
                  </a:lnTo>
                  <a:lnTo>
                    <a:pt x="552" y="90"/>
                  </a:lnTo>
                  <a:lnTo>
                    <a:pt x="552" y="90"/>
                  </a:lnTo>
                  <a:lnTo>
                    <a:pt x="548" y="92"/>
                  </a:lnTo>
                  <a:lnTo>
                    <a:pt x="548" y="92"/>
                  </a:lnTo>
                  <a:lnTo>
                    <a:pt x="542" y="94"/>
                  </a:lnTo>
                  <a:lnTo>
                    <a:pt x="538" y="96"/>
                  </a:lnTo>
                  <a:lnTo>
                    <a:pt x="538" y="96"/>
                  </a:lnTo>
                  <a:lnTo>
                    <a:pt x="522" y="100"/>
                  </a:lnTo>
                  <a:lnTo>
                    <a:pt x="514" y="102"/>
                  </a:lnTo>
                  <a:lnTo>
                    <a:pt x="508" y="106"/>
                  </a:lnTo>
                  <a:lnTo>
                    <a:pt x="508" y="106"/>
                  </a:lnTo>
                  <a:lnTo>
                    <a:pt x="502" y="112"/>
                  </a:lnTo>
                  <a:lnTo>
                    <a:pt x="496" y="112"/>
                  </a:lnTo>
                  <a:lnTo>
                    <a:pt x="492" y="110"/>
                  </a:lnTo>
                  <a:lnTo>
                    <a:pt x="486" y="104"/>
                  </a:lnTo>
                  <a:lnTo>
                    <a:pt x="486" y="104"/>
                  </a:lnTo>
                  <a:lnTo>
                    <a:pt x="488" y="102"/>
                  </a:lnTo>
                  <a:lnTo>
                    <a:pt x="492" y="102"/>
                  </a:lnTo>
                  <a:lnTo>
                    <a:pt x="494" y="102"/>
                  </a:lnTo>
                  <a:lnTo>
                    <a:pt x="496" y="98"/>
                  </a:lnTo>
                  <a:lnTo>
                    <a:pt x="496" y="98"/>
                  </a:lnTo>
                  <a:lnTo>
                    <a:pt x="492" y="96"/>
                  </a:lnTo>
                  <a:lnTo>
                    <a:pt x="488" y="94"/>
                  </a:lnTo>
                  <a:lnTo>
                    <a:pt x="484" y="94"/>
                  </a:lnTo>
                  <a:lnTo>
                    <a:pt x="480" y="96"/>
                  </a:lnTo>
                  <a:lnTo>
                    <a:pt x="480" y="96"/>
                  </a:lnTo>
                  <a:lnTo>
                    <a:pt x="478" y="100"/>
                  </a:lnTo>
                  <a:lnTo>
                    <a:pt x="478" y="106"/>
                  </a:lnTo>
                  <a:lnTo>
                    <a:pt x="478" y="106"/>
                  </a:lnTo>
                  <a:lnTo>
                    <a:pt x="482" y="114"/>
                  </a:lnTo>
                  <a:lnTo>
                    <a:pt x="482" y="116"/>
                  </a:lnTo>
                  <a:lnTo>
                    <a:pt x="480" y="118"/>
                  </a:lnTo>
                  <a:lnTo>
                    <a:pt x="476" y="118"/>
                  </a:lnTo>
                  <a:lnTo>
                    <a:pt x="468" y="118"/>
                  </a:lnTo>
                  <a:lnTo>
                    <a:pt x="468" y="118"/>
                  </a:lnTo>
                  <a:lnTo>
                    <a:pt x="462" y="116"/>
                  </a:lnTo>
                  <a:lnTo>
                    <a:pt x="456" y="118"/>
                  </a:lnTo>
                  <a:lnTo>
                    <a:pt x="446" y="126"/>
                  </a:lnTo>
                  <a:lnTo>
                    <a:pt x="446" y="126"/>
                  </a:lnTo>
                  <a:lnTo>
                    <a:pt x="446" y="128"/>
                  </a:lnTo>
                  <a:lnTo>
                    <a:pt x="448" y="130"/>
                  </a:lnTo>
                  <a:lnTo>
                    <a:pt x="450" y="132"/>
                  </a:lnTo>
                  <a:lnTo>
                    <a:pt x="448" y="134"/>
                  </a:lnTo>
                  <a:lnTo>
                    <a:pt x="448" y="134"/>
                  </a:lnTo>
                  <a:lnTo>
                    <a:pt x="438" y="134"/>
                  </a:lnTo>
                  <a:lnTo>
                    <a:pt x="428" y="132"/>
                  </a:lnTo>
                  <a:lnTo>
                    <a:pt x="428" y="132"/>
                  </a:lnTo>
                  <a:lnTo>
                    <a:pt x="424" y="130"/>
                  </a:lnTo>
                  <a:lnTo>
                    <a:pt x="422" y="130"/>
                  </a:lnTo>
                  <a:lnTo>
                    <a:pt x="422" y="132"/>
                  </a:lnTo>
                  <a:lnTo>
                    <a:pt x="422" y="132"/>
                  </a:lnTo>
                  <a:lnTo>
                    <a:pt x="422" y="134"/>
                  </a:lnTo>
                  <a:lnTo>
                    <a:pt x="422" y="136"/>
                  </a:lnTo>
                  <a:lnTo>
                    <a:pt x="426" y="138"/>
                  </a:lnTo>
                  <a:lnTo>
                    <a:pt x="426" y="138"/>
                  </a:lnTo>
                  <a:lnTo>
                    <a:pt x="430" y="138"/>
                  </a:lnTo>
                  <a:lnTo>
                    <a:pt x="430" y="140"/>
                  </a:lnTo>
                  <a:lnTo>
                    <a:pt x="430" y="140"/>
                  </a:lnTo>
                  <a:lnTo>
                    <a:pt x="424" y="142"/>
                  </a:lnTo>
                  <a:lnTo>
                    <a:pt x="416" y="140"/>
                  </a:lnTo>
                  <a:lnTo>
                    <a:pt x="408" y="138"/>
                  </a:lnTo>
                  <a:lnTo>
                    <a:pt x="406" y="134"/>
                  </a:lnTo>
                  <a:lnTo>
                    <a:pt x="406" y="134"/>
                  </a:lnTo>
                  <a:lnTo>
                    <a:pt x="404" y="126"/>
                  </a:lnTo>
                  <a:lnTo>
                    <a:pt x="402" y="122"/>
                  </a:lnTo>
                  <a:lnTo>
                    <a:pt x="398" y="116"/>
                  </a:lnTo>
                  <a:lnTo>
                    <a:pt x="390" y="114"/>
                  </a:lnTo>
                  <a:lnTo>
                    <a:pt x="390" y="114"/>
                  </a:lnTo>
                  <a:lnTo>
                    <a:pt x="398" y="112"/>
                  </a:lnTo>
                  <a:lnTo>
                    <a:pt x="402" y="114"/>
                  </a:lnTo>
                  <a:lnTo>
                    <a:pt x="412" y="116"/>
                  </a:lnTo>
                  <a:lnTo>
                    <a:pt x="412" y="116"/>
                  </a:lnTo>
                  <a:lnTo>
                    <a:pt x="432" y="120"/>
                  </a:lnTo>
                  <a:lnTo>
                    <a:pt x="440" y="120"/>
                  </a:lnTo>
                  <a:lnTo>
                    <a:pt x="450" y="116"/>
                  </a:lnTo>
                  <a:lnTo>
                    <a:pt x="450" y="116"/>
                  </a:lnTo>
                  <a:lnTo>
                    <a:pt x="454" y="112"/>
                  </a:lnTo>
                  <a:lnTo>
                    <a:pt x="456" y="110"/>
                  </a:lnTo>
                  <a:lnTo>
                    <a:pt x="456" y="108"/>
                  </a:lnTo>
                  <a:lnTo>
                    <a:pt x="456" y="108"/>
                  </a:lnTo>
                  <a:lnTo>
                    <a:pt x="454" y="104"/>
                  </a:lnTo>
                  <a:lnTo>
                    <a:pt x="450" y="102"/>
                  </a:lnTo>
                  <a:lnTo>
                    <a:pt x="450" y="102"/>
                  </a:lnTo>
                  <a:lnTo>
                    <a:pt x="418" y="90"/>
                  </a:lnTo>
                  <a:lnTo>
                    <a:pt x="418" y="90"/>
                  </a:lnTo>
                  <a:lnTo>
                    <a:pt x="410" y="88"/>
                  </a:lnTo>
                  <a:lnTo>
                    <a:pt x="402" y="86"/>
                  </a:lnTo>
                  <a:lnTo>
                    <a:pt x="394" y="86"/>
                  </a:lnTo>
                  <a:lnTo>
                    <a:pt x="384" y="82"/>
                  </a:lnTo>
                  <a:lnTo>
                    <a:pt x="384" y="82"/>
                  </a:lnTo>
                  <a:lnTo>
                    <a:pt x="380" y="80"/>
                  </a:lnTo>
                  <a:lnTo>
                    <a:pt x="374" y="80"/>
                  </a:lnTo>
                  <a:lnTo>
                    <a:pt x="360" y="80"/>
                  </a:lnTo>
                  <a:lnTo>
                    <a:pt x="360" y="80"/>
                  </a:lnTo>
                  <a:lnTo>
                    <a:pt x="364" y="78"/>
                  </a:lnTo>
                  <a:lnTo>
                    <a:pt x="368" y="78"/>
                  </a:lnTo>
                  <a:lnTo>
                    <a:pt x="370" y="78"/>
                  </a:lnTo>
                  <a:lnTo>
                    <a:pt x="372" y="74"/>
                  </a:lnTo>
                  <a:lnTo>
                    <a:pt x="372" y="74"/>
                  </a:lnTo>
                  <a:lnTo>
                    <a:pt x="352" y="70"/>
                  </a:lnTo>
                  <a:lnTo>
                    <a:pt x="352" y="70"/>
                  </a:lnTo>
                  <a:lnTo>
                    <a:pt x="354" y="70"/>
                  </a:lnTo>
                  <a:lnTo>
                    <a:pt x="354" y="70"/>
                  </a:lnTo>
                  <a:lnTo>
                    <a:pt x="354" y="68"/>
                  </a:lnTo>
                  <a:lnTo>
                    <a:pt x="354" y="68"/>
                  </a:lnTo>
                  <a:lnTo>
                    <a:pt x="340" y="72"/>
                  </a:lnTo>
                  <a:lnTo>
                    <a:pt x="324" y="74"/>
                  </a:lnTo>
                  <a:lnTo>
                    <a:pt x="324" y="74"/>
                  </a:lnTo>
                  <a:lnTo>
                    <a:pt x="310" y="76"/>
                  </a:lnTo>
                  <a:lnTo>
                    <a:pt x="302" y="78"/>
                  </a:lnTo>
                  <a:lnTo>
                    <a:pt x="296" y="82"/>
                  </a:lnTo>
                  <a:lnTo>
                    <a:pt x="296" y="82"/>
                  </a:lnTo>
                  <a:lnTo>
                    <a:pt x="292" y="82"/>
                  </a:lnTo>
                  <a:lnTo>
                    <a:pt x="288" y="80"/>
                  </a:lnTo>
                  <a:lnTo>
                    <a:pt x="284" y="78"/>
                  </a:lnTo>
                  <a:lnTo>
                    <a:pt x="280" y="80"/>
                  </a:lnTo>
                  <a:lnTo>
                    <a:pt x="280" y="80"/>
                  </a:lnTo>
                  <a:lnTo>
                    <a:pt x="278" y="82"/>
                  </a:lnTo>
                  <a:lnTo>
                    <a:pt x="274" y="84"/>
                  </a:lnTo>
                  <a:lnTo>
                    <a:pt x="270" y="86"/>
                  </a:lnTo>
                  <a:lnTo>
                    <a:pt x="272" y="90"/>
                  </a:lnTo>
                  <a:lnTo>
                    <a:pt x="272" y="90"/>
                  </a:lnTo>
                  <a:lnTo>
                    <a:pt x="272" y="90"/>
                  </a:lnTo>
                  <a:lnTo>
                    <a:pt x="266" y="92"/>
                  </a:lnTo>
                  <a:lnTo>
                    <a:pt x="262" y="90"/>
                  </a:lnTo>
                  <a:lnTo>
                    <a:pt x="262" y="90"/>
                  </a:lnTo>
                  <a:lnTo>
                    <a:pt x="258" y="90"/>
                  </a:lnTo>
                  <a:lnTo>
                    <a:pt x="256" y="90"/>
                  </a:lnTo>
                  <a:lnTo>
                    <a:pt x="256" y="92"/>
                  </a:lnTo>
                  <a:lnTo>
                    <a:pt x="256" y="92"/>
                  </a:lnTo>
                  <a:lnTo>
                    <a:pt x="256" y="94"/>
                  </a:lnTo>
                  <a:lnTo>
                    <a:pt x="256" y="94"/>
                  </a:lnTo>
                  <a:lnTo>
                    <a:pt x="260" y="96"/>
                  </a:lnTo>
                  <a:lnTo>
                    <a:pt x="260" y="96"/>
                  </a:lnTo>
                  <a:lnTo>
                    <a:pt x="260" y="100"/>
                  </a:lnTo>
                  <a:lnTo>
                    <a:pt x="260" y="100"/>
                  </a:lnTo>
                  <a:lnTo>
                    <a:pt x="254" y="102"/>
                  </a:lnTo>
                  <a:lnTo>
                    <a:pt x="250" y="106"/>
                  </a:lnTo>
                  <a:lnTo>
                    <a:pt x="250" y="106"/>
                  </a:lnTo>
                  <a:lnTo>
                    <a:pt x="240" y="114"/>
                  </a:lnTo>
                  <a:lnTo>
                    <a:pt x="232" y="126"/>
                  </a:lnTo>
                  <a:lnTo>
                    <a:pt x="224" y="136"/>
                  </a:lnTo>
                  <a:lnTo>
                    <a:pt x="218" y="140"/>
                  </a:lnTo>
                  <a:lnTo>
                    <a:pt x="212" y="142"/>
                  </a:lnTo>
                  <a:lnTo>
                    <a:pt x="212" y="142"/>
                  </a:lnTo>
                  <a:lnTo>
                    <a:pt x="206" y="148"/>
                  </a:lnTo>
                  <a:lnTo>
                    <a:pt x="206" y="148"/>
                  </a:lnTo>
                  <a:lnTo>
                    <a:pt x="204" y="148"/>
                  </a:lnTo>
                  <a:lnTo>
                    <a:pt x="202" y="150"/>
                  </a:lnTo>
                  <a:lnTo>
                    <a:pt x="202" y="150"/>
                  </a:lnTo>
                  <a:lnTo>
                    <a:pt x="200" y="152"/>
                  </a:lnTo>
                  <a:lnTo>
                    <a:pt x="196" y="152"/>
                  </a:lnTo>
                  <a:lnTo>
                    <a:pt x="192" y="152"/>
                  </a:lnTo>
                  <a:lnTo>
                    <a:pt x="190" y="154"/>
                  </a:lnTo>
                  <a:lnTo>
                    <a:pt x="190" y="154"/>
                  </a:lnTo>
                  <a:lnTo>
                    <a:pt x="186" y="154"/>
                  </a:lnTo>
                  <a:lnTo>
                    <a:pt x="184" y="158"/>
                  </a:lnTo>
                  <a:lnTo>
                    <a:pt x="184" y="158"/>
                  </a:lnTo>
                  <a:lnTo>
                    <a:pt x="182" y="160"/>
                  </a:lnTo>
                  <a:lnTo>
                    <a:pt x="178" y="162"/>
                  </a:lnTo>
                  <a:lnTo>
                    <a:pt x="176" y="164"/>
                  </a:lnTo>
                  <a:lnTo>
                    <a:pt x="176" y="170"/>
                  </a:lnTo>
                  <a:lnTo>
                    <a:pt x="176" y="170"/>
                  </a:lnTo>
                  <a:lnTo>
                    <a:pt x="174" y="172"/>
                  </a:lnTo>
                  <a:lnTo>
                    <a:pt x="174" y="172"/>
                  </a:lnTo>
                  <a:lnTo>
                    <a:pt x="178" y="180"/>
                  </a:lnTo>
                  <a:lnTo>
                    <a:pt x="178" y="180"/>
                  </a:lnTo>
                  <a:lnTo>
                    <a:pt x="178" y="180"/>
                  </a:lnTo>
                  <a:lnTo>
                    <a:pt x="178" y="180"/>
                  </a:lnTo>
                  <a:lnTo>
                    <a:pt x="180" y="184"/>
                  </a:lnTo>
                  <a:lnTo>
                    <a:pt x="180" y="184"/>
                  </a:lnTo>
                  <a:lnTo>
                    <a:pt x="178" y="186"/>
                  </a:lnTo>
                  <a:lnTo>
                    <a:pt x="176" y="188"/>
                  </a:lnTo>
                  <a:lnTo>
                    <a:pt x="176" y="188"/>
                  </a:lnTo>
                  <a:lnTo>
                    <a:pt x="176" y="190"/>
                  </a:lnTo>
                  <a:lnTo>
                    <a:pt x="178" y="190"/>
                  </a:lnTo>
                  <a:lnTo>
                    <a:pt x="180" y="188"/>
                  </a:lnTo>
                  <a:lnTo>
                    <a:pt x="182" y="190"/>
                  </a:lnTo>
                  <a:lnTo>
                    <a:pt x="182" y="190"/>
                  </a:lnTo>
                  <a:lnTo>
                    <a:pt x="182" y="192"/>
                  </a:lnTo>
                  <a:lnTo>
                    <a:pt x="182" y="192"/>
                  </a:lnTo>
                  <a:lnTo>
                    <a:pt x="178" y="196"/>
                  </a:lnTo>
                  <a:lnTo>
                    <a:pt x="178" y="198"/>
                  </a:lnTo>
                  <a:lnTo>
                    <a:pt x="182" y="200"/>
                  </a:lnTo>
                  <a:lnTo>
                    <a:pt x="182" y="200"/>
                  </a:lnTo>
                  <a:lnTo>
                    <a:pt x="188" y="202"/>
                  </a:lnTo>
                  <a:lnTo>
                    <a:pt x="194" y="202"/>
                  </a:lnTo>
                  <a:lnTo>
                    <a:pt x="198" y="202"/>
                  </a:lnTo>
                  <a:lnTo>
                    <a:pt x="204" y="198"/>
                  </a:lnTo>
                  <a:lnTo>
                    <a:pt x="204" y="198"/>
                  </a:lnTo>
                  <a:lnTo>
                    <a:pt x="216" y="188"/>
                  </a:lnTo>
                  <a:lnTo>
                    <a:pt x="216" y="188"/>
                  </a:lnTo>
                  <a:lnTo>
                    <a:pt x="222" y="196"/>
                  </a:lnTo>
                  <a:lnTo>
                    <a:pt x="226" y="204"/>
                  </a:lnTo>
                  <a:lnTo>
                    <a:pt x="226" y="204"/>
                  </a:lnTo>
                  <a:lnTo>
                    <a:pt x="228" y="210"/>
                  </a:lnTo>
                  <a:lnTo>
                    <a:pt x="232" y="216"/>
                  </a:lnTo>
                  <a:lnTo>
                    <a:pt x="232" y="216"/>
                  </a:lnTo>
                  <a:lnTo>
                    <a:pt x="234" y="220"/>
                  </a:lnTo>
                  <a:lnTo>
                    <a:pt x="232" y="222"/>
                  </a:lnTo>
                  <a:lnTo>
                    <a:pt x="232" y="222"/>
                  </a:lnTo>
                  <a:lnTo>
                    <a:pt x="234" y="232"/>
                  </a:lnTo>
                  <a:lnTo>
                    <a:pt x="238" y="234"/>
                  </a:lnTo>
                  <a:lnTo>
                    <a:pt x="242" y="232"/>
                  </a:lnTo>
                  <a:lnTo>
                    <a:pt x="242" y="232"/>
                  </a:lnTo>
                  <a:lnTo>
                    <a:pt x="250" y="228"/>
                  </a:lnTo>
                  <a:lnTo>
                    <a:pt x="258" y="224"/>
                  </a:lnTo>
                  <a:lnTo>
                    <a:pt x="264" y="218"/>
                  </a:lnTo>
                  <a:lnTo>
                    <a:pt x="266" y="214"/>
                  </a:lnTo>
                  <a:lnTo>
                    <a:pt x="266" y="208"/>
                  </a:lnTo>
                  <a:lnTo>
                    <a:pt x="266" y="208"/>
                  </a:lnTo>
                  <a:lnTo>
                    <a:pt x="268" y="200"/>
                  </a:lnTo>
                  <a:lnTo>
                    <a:pt x="274" y="196"/>
                  </a:lnTo>
                  <a:lnTo>
                    <a:pt x="274" y="196"/>
                  </a:lnTo>
                  <a:lnTo>
                    <a:pt x="274" y="194"/>
                  </a:lnTo>
                  <a:lnTo>
                    <a:pt x="274" y="194"/>
                  </a:lnTo>
                  <a:lnTo>
                    <a:pt x="276" y="192"/>
                  </a:lnTo>
                  <a:lnTo>
                    <a:pt x="276" y="190"/>
                  </a:lnTo>
                  <a:lnTo>
                    <a:pt x="276" y="190"/>
                  </a:lnTo>
                  <a:lnTo>
                    <a:pt x="276" y="190"/>
                  </a:lnTo>
                  <a:lnTo>
                    <a:pt x="276" y="190"/>
                  </a:lnTo>
                  <a:lnTo>
                    <a:pt x="280" y="188"/>
                  </a:lnTo>
                  <a:lnTo>
                    <a:pt x="282" y="184"/>
                  </a:lnTo>
                  <a:lnTo>
                    <a:pt x="280" y="182"/>
                  </a:lnTo>
                  <a:lnTo>
                    <a:pt x="278" y="178"/>
                  </a:lnTo>
                  <a:lnTo>
                    <a:pt x="278" y="178"/>
                  </a:lnTo>
                  <a:lnTo>
                    <a:pt x="272" y="170"/>
                  </a:lnTo>
                  <a:lnTo>
                    <a:pt x="272" y="166"/>
                  </a:lnTo>
                  <a:lnTo>
                    <a:pt x="274" y="160"/>
                  </a:lnTo>
                  <a:lnTo>
                    <a:pt x="280" y="154"/>
                  </a:lnTo>
                  <a:lnTo>
                    <a:pt x="280" y="154"/>
                  </a:lnTo>
                  <a:lnTo>
                    <a:pt x="288" y="150"/>
                  </a:lnTo>
                  <a:lnTo>
                    <a:pt x="288" y="150"/>
                  </a:lnTo>
                  <a:lnTo>
                    <a:pt x="296" y="144"/>
                  </a:lnTo>
                  <a:lnTo>
                    <a:pt x="302" y="136"/>
                  </a:lnTo>
                  <a:lnTo>
                    <a:pt x="302" y="136"/>
                  </a:lnTo>
                  <a:lnTo>
                    <a:pt x="306" y="130"/>
                  </a:lnTo>
                  <a:lnTo>
                    <a:pt x="312" y="126"/>
                  </a:lnTo>
                  <a:lnTo>
                    <a:pt x="318" y="126"/>
                  </a:lnTo>
                  <a:lnTo>
                    <a:pt x="326" y="128"/>
                  </a:lnTo>
                  <a:lnTo>
                    <a:pt x="326" y="128"/>
                  </a:lnTo>
                  <a:lnTo>
                    <a:pt x="316" y="138"/>
                  </a:lnTo>
                  <a:lnTo>
                    <a:pt x="304" y="146"/>
                  </a:lnTo>
                  <a:lnTo>
                    <a:pt x="304" y="146"/>
                  </a:lnTo>
                  <a:lnTo>
                    <a:pt x="300" y="152"/>
                  </a:lnTo>
                  <a:lnTo>
                    <a:pt x="298" y="154"/>
                  </a:lnTo>
                  <a:lnTo>
                    <a:pt x="298" y="158"/>
                  </a:lnTo>
                  <a:lnTo>
                    <a:pt x="298" y="158"/>
                  </a:lnTo>
                  <a:lnTo>
                    <a:pt x="298" y="172"/>
                  </a:lnTo>
                  <a:lnTo>
                    <a:pt x="300" y="176"/>
                  </a:lnTo>
                  <a:lnTo>
                    <a:pt x="304" y="180"/>
                  </a:lnTo>
                  <a:lnTo>
                    <a:pt x="308" y="182"/>
                  </a:lnTo>
                  <a:lnTo>
                    <a:pt x="312" y="184"/>
                  </a:lnTo>
                  <a:lnTo>
                    <a:pt x="328" y="184"/>
                  </a:lnTo>
                  <a:lnTo>
                    <a:pt x="328" y="184"/>
                  </a:lnTo>
                  <a:lnTo>
                    <a:pt x="342" y="180"/>
                  </a:lnTo>
                  <a:lnTo>
                    <a:pt x="350" y="180"/>
                  </a:lnTo>
                  <a:lnTo>
                    <a:pt x="358" y="182"/>
                  </a:lnTo>
                  <a:lnTo>
                    <a:pt x="358" y="182"/>
                  </a:lnTo>
                  <a:lnTo>
                    <a:pt x="358" y="182"/>
                  </a:lnTo>
                  <a:lnTo>
                    <a:pt x="360" y="182"/>
                  </a:lnTo>
                  <a:lnTo>
                    <a:pt x="360" y="182"/>
                  </a:lnTo>
                  <a:lnTo>
                    <a:pt x="358" y="182"/>
                  </a:lnTo>
                  <a:lnTo>
                    <a:pt x="358" y="182"/>
                  </a:lnTo>
                  <a:lnTo>
                    <a:pt x="348" y="184"/>
                  </a:lnTo>
                  <a:lnTo>
                    <a:pt x="338" y="184"/>
                  </a:lnTo>
                  <a:lnTo>
                    <a:pt x="338" y="184"/>
                  </a:lnTo>
                  <a:lnTo>
                    <a:pt x="326" y="186"/>
                  </a:lnTo>
                  <a:lnTo>
                    <a:pt x="322" y="186"/>
                  </a:lnTo>
                  <a:lnTo>
                    <a:pt x="320" y="188"/>
                  </a:lnTo>
                  <a:lnTo>
                    <a:pt x="318" y="192"/>
                  </a:lnTo>
                  <a:lnTo>
                    <a:pt x="318" y="196"/>
                  </a:lnTo>
                  <a:lnTo>
                    <a:pt x="320" y="206"/>
                  </a:lnTo>
                  <a:lnTo>
                    <a:pt x="320" y="206"/>
                  </a:lnTo>
                  <a:lnTo>
                    <a:pt x="320" y="208"/>
                  </a:lnTo>
                  <a:lnTo>
                    <a:pt x="320" y="208"/>
                  </a:lnTo>
                  <a:lnTo>
                    <a:pt x="308" y="206"/>
                  </a:lnTo>
                  <a:lnTo>
                    <a:pt x="302" y="208"/>
                  </a:lnTo>
                  <a:lnTo>
                    <a:pt x="298" y="214"/>
                  </a:lnTo>
                  <a:lnTo>
                    <a:pt x="296" y="228"/>
                  </a:lnTo>
                  <a:lnTo>
                    <a:pt x="296" y="228"/>
                  </a:lnTo>
                  <a:lnTo>
                    <a:pt x="294" y="232"/>
                  </a:lnTo>
                  <a:lnTo>
                    <a:pt x="290" y="236"/>
                  </a:lnTo>
                  <a:lnTo>
                    <a:pt x="286" y="236"/>
                  </a:lnTo>
                  <a:lnTo>
                    <a:pt x="282" y="236"/>
                  </a:lnTo>
                  <a:lnTo>
                    <a:pt x="282" y="236"/>
                  </a:lnTo>
                  <a:lnTo>
                    <a:pt x="276" y="236"/>
                  </a:lnTo>
                  <a:lnTo>
                    <a:pt x="272" y="234"/>
                  </a:lnTo>
                  <a:lnTo>
                    <a:pt x="270" y="236"/>
                  </a:lnTo>
                  <a:lnTo>
                    <a:pt x="270" y="236"/>
                  </a:lnTo>
                  <a:lnTo>
                    <a:pt x="258" y="240"/>
                  </a:lnTo>
                  <a:lnTo>
                    <a:pt x="248" y="242"/>
                  </a:lnTo>
                  <a:lnTo>
                    <a:pt x="226" y="240"/>
                  </a:lnTo>
                  <a:lnTo>
                    <a:pt x="226" y="240"/>
                  </a:lnTo>
                  <a:lnTo>
                    <a:pt x="220" y="240"/>
                  </a:lnTo>
                  <a:lnTo>
                    <a:pt x="216" y="238"/>
                  </a:lnTo>
                  <a:lnTo>
                    <a:pt x="212" y="232"/>
                  </a:lnTo>
                  <a:lnTo>
                    <a:pt x="212" y="226"/>
                  </a:lnTo>
                  <a:lnTo>
                    <a:pt x="212" y="226"/>
                  </a:lnTo>
                  <a:lnTo>
                    <a:pt x="216" y="224"/>
                  </a:lnTo>
                  <a:lnTo>
                    <a:pt x="216" y="218"/>
                  </a:lnTo>
                  <a:lnTo>
                    <a:pt x="214" y="214"/>
                  </a:lnTo>
                  <a:lnTo>
                    <a:pt x="214" y="210"/>
                  </a:lnTo>
                  <a:lnTo>
                    <a:pt x="214" y="210"/>
                  </a:lnTo>
                  <a:lnTo>
                    <a:pt x="212" y="210"/>
                  </a:lnTo>
                  <a:lnTo>
                    <a:pt x="208" y="212"/>
                  </a:lnTo>
                  <a:lnTo>
                    <a:pt x="208" y="214"/>
                  </a:lnTo>
                  <a:lnTo>
                    <a:pt x="206" y="216"/>
                  </a:lnTo>
                  <a:lnTo>
                    <a:pt x="206" y="216"/>
                  </a:lnTo>
                  <a:lnTo>
                    <a:pt x="200" y="220"/>
                  </a:lnTo>
                  <a:lnTo>
                    <a:pt x="198" y="224"/>
                  </a:lnTo>
                  <a:lnTo>
                    <a:pt x="198" y="228"/>
                  </a:lnTo>
                  <a:lnTo>
                    <a:pt x="202" y="232"/>
                  </a:lnTo>
                  <a:lnTo>
                    <a:pt x="202" y="232"/>
                  </a:lnTo>
                  <a:lnTo>
                    <a:pt x="202" y="238"/>
                  </a:lnTo>
                  <a:lnTo>
                    <a:pt x="202" y="242"/>
                  </a:lnTo>
                  <a:lnTo>
                    <a:pt x="202" y="242"/>
                  </a:lnTo>
                  <a:lnTo>
                    <a:pt x="204" y="246"/>
                  </a:lnTo>
                  <a:lnTo>
                    <a:pt x="202" y="248"/>
                  </a:lnTo>
                  <a:lnTo>
                    <a:pt x="200" y="250"/>
                  </a:lnTo>
                  <a:lnTo>
                    <a:pt x="196" y="250"/>
                  </a:lnTo>
                  <a:lnTo>
                    <a:pt x="196" y="250"/>
                  </a:lnTo>
                  <a:lnTo>
                    <a:pt x="188" y="250"/>
                  </a:lnTo>
                  <a:lnTo>
                    <a:pt x="180" y="254"/>
                  </a:lnTo>
                  <a:lnTo>
                    <a:pt x="170" y="264"/>
                  </a:lnTo>
                  <a:lnTo>
                    <a:pt x="170" y="264"/>
                  </a:lnTo>
                  <a:lnTo>
                    <a:pt x="162" y="270"/>
                  </a:lnTo>
                  <a:lnTo>
                    <a:pt x="158" y="274"/>
                  </a:lnTo>
                  <a:lnTo>
                    <a:pt x="154" y="276"/>
                  </a:lnTo>
                  <a:lnTo>
                    <a:pt x="154" y="276"/>
                  </a:lnTo>
                  <a:lnTo>
                    <a:pt x="150" y="278"/>
                  </a:lnTo>
                  <a:lnTo>
                    <a:pt x="146" y="282"/>
                  </a:lnTo>
                  <a:lnTo>
                    <a:pt x="146" y="282"/>
                  </a:lnTo>
                  <a:lnTo>
                    <a:pt x="142" y="288"/>
                  </a:lnTo>
                  <a:lnTo>
                    <a:pt x="136" y="292"/>
                  </a:lnTo>
                  <a:lnTo>
                    <a:pt x="130" y="294"/>
                  </a:lnTo>
                  <a:lnTo>
                    <a:pt x="122" y="292"/>
                  </a:lnTo>
                  <a:lnTo>
                    <a:pt x="122" y="292"/>
                  </a:lnTo>
                  <a:lnTo>
                    <a:pt x="122" y="298"/>
                  </a:lnTo>
                  <a:lnTo>
                    <a:pt x="120" y="302"/>
                  </a:lnTo>
                  <a:lnTo>
                    <a:pt x="118" y="302"/>
                  </a:lnTo>
                  <a:lnTo>
                    <a:pt x="112" y="300"/>
                  </a:lnTo>
                  <a:lnTo>
                    <a:pt x="112" y="300"/>
                  </a:lnTo>
                  <a:lnTo>
                    <a:pt x="104" y="300"/>
                  </a:lnTo>
                  <a:lnTo>
                    <a:pt x="102" y="302"/>
                  </a:lnTo>
                  <a:lnTo>
                    <a:pt x="100" y="304"/>
                  </a:lnTo>
                  <a:lnTo>
                    <a:pt x="100" y="304"/>
                  </a:lnTo>
                  <a:lnTo>
                    <a:pt x="100" y="306"/>
                  </a:lnTo>
                  <a:lnTo>
                    <a:pt x="102" y="308"/>
                  </a:lnTo>
                  <a:lnTo>
                    <a:pt x="108" y="310"/>
                  </a:lnTo>
                  <a:lnTo>
                    <a:pt x="108" y="310"/>
                  </a:lnTo>
                  <a:lnTo>
                    <a:pt x="114" y="314"/>
                  </a:lnTo>
                  <a:lnTo>
                    <a:pt x="118" y="318"/>
                  </a:lnTo>
                  <a:lnTo>
                    <a:pt x="122" y="324"/>
                  </a:lnTo>
                  <a:lnTo>
                    <a:pt x="124" y="330"/>
                  </a:lnTo>
                  <a:lnTo>
                    <a:pt x="126" y="336"/>
                  </a:lnTo>
                  <a:lnTo>
                    <a:pt x="126" y="342"/>
                  </a:lnTo>
                  <a:lnTo>
                    <a:pt x="124" y="348"/>
                  </a:lnTo>
                  <a:lnTo>
                    <a:pt x="122" y="354"/>
                  </a:lnTo>
                  <a:lnTo>
                    <a:pt x="122" y="354"/>
                  </a:lnTo>
                  <a:lnTo>
                    <a:pt x="118" y="356"/>
                  </a:lnTo>
                  <a:lnTo>
                    <a:pt x="114" y="356"/>
                  </a:lnTo>
                  <a:lnTo>
                    <a:pt x="114" y="356"/>
                  </a:lnTo>
                  <a:lnTo>
                    <a:pt x="104" y="354"/>
                  </a:lnTo>
                  <a:lnTo>
                    <a:pt x="94" y="354"/>
                  </a:lnTo>
                  <a:lnTo>
                    <a:pt x="86" y="354"/>
                  </a:lnTo>
                  <a:lnTo>
                    <a:pt x="76" y="354"/>
                  </a:lnTo>
                  <a:lnTo>
                    <a:pt x="76" y="354"/>
                  </a:lnTo>
                  <a:lnTo>
                    <a:pt x="72" y="354"/>
                  </a:lnTo>
                  <a:lnTo>
                    <a:pt x="68" y="354"/>
                  </a:lnTo>
                  <a:lnTo>
                    <a:pt x="64" y="358"/>
                  </a:lnTo>
                  <a:lnTo>
                    <a:pt x="64" y="366"/>
                  </a:lnTo>
                  <a:lnTo>
                    <a:pt x="64" y="366"/>
                  </a:lnTo>
                  <a:lnTo>
                    <a:pt x="66" y="372"/>
                  </a:lnTo>
                  <a:lnTo>
                    <a:pt x="66" y="380"/>
                  </a:lnTo>
                  <a:lnTo>
                    <a:pt x="66" y="388"/>
                  </a:lnTo>
                  <a:lnTo>
                    <a:pt x="62" y="396"/>
                  </a:lnTo>
                  <a:lnTo>
                    <a:pt x="62" y="396"/>
                  </a:lnTo>
                  <a:lnTo>
                    <a:pt x="62" y="400"/>
                  </a:lnTo>
                  <a:lnTo>
                    <a:pt x="62" y="404"/>
                  </a:lnTo>
                  <a:lnTo>
                    <a:pt x="62" y="404"/>
                  </a:lnTo>
                  <a:lnTo>
                    <a:pt x="64" y="410"/>
                  </a:lnTo>
                  <a:lnTo>
                    <a:pt x="66" y="418"/>
                  </a:lnTo>
                  <a:lnTo>
                    <a:pt x="68" y="420"/>
                  </a:lnTo>
                  <a:lnTo>
                    <a:pt x="70" y="422"/>
                  </a:lnTo>
                  <a:lnTo>
                    <a:pt x="74" y="422"/>
                  </a:lnTo>
                  <a:lnTo>
                    <a:pt x="80" y="420"/>
                  </a:lnTo>
                  <a:lnTo>
                    <a:pt x="80" y="420"/>
                  </a:lnTo>
                  <a:lnTo>
                    <a:pt x="84" y="424"/>
                  </a:lnTo>
                  <a:lnTo>
                    <a:pt x="84" y="424"/>
                  </a:lnTo>
                  <a:lnTo>
                    <a:pt x="86" y="428"/>
                  </a:lnTo>
                  <a:lnTo>
                    <a:pt x="90" y="430"/>
                  </a:lnTo>
                  <a:lnTo>
                    <a:pt x="94" y="430"/>
                  </a:lnTo>
                  <a:lnTo>
                    <a:pt x="98" y="426"/>
                  </a:lnTo>
                  <a:lnTo>
                    <a:pt x="98" y="426"/>
                  </a:lnTo>
                  <a:lnTo>
                    <a:pt x="104" y="424"/>
                  </a:lnTo>
                  <a:lnTo>
                    <a:pt x="110" y="424"/>
                  </a:lnTo>
                  <a:lnTo>
                    <a:pt x="110" y="424"/>
                  </a:lnTo>
                  <a:lnTo>
                    <a:pt x="118" y="422"/>
                  </a:lnTo>
                  <a:lnTo>
                    <a:pt x="124" y="416"/>
                  </a:lnTo>
                  <a:lnTo>
                    <a:pt x="130" y="408"/>
                  </a:lnTo>
                  <a:lnTo>
                    <a:pt x="132" y="402"/>
                  </a:lnTo>
                  <a:lnTo>
                    <a:pt x="132" y="402"/>
                  </a:lnTo>
                  <a:lnTo>
                    <a:pt x="132" y="394"/>
                  </a:lnTo>
                  <a:lnTo>
                    <a:pt x="136" y="386"/>
                  </a:lnTo>
                  <a:lnTo>
                    <a:pt x="142" y="382"/>
                  </a:lnTo>
                  <a:lnTo>
                    <a:pt x="148" y="378"/>
                  </a:lnTo>
                  <a:lnTo>
                    <a:pt x="148" y="378"/>
                  </a:lnTo>
                  <a:lnTo>
                    <a:pt x="156" y="374"/>
                  </a:lnTo>
                  <a:lnTo>
                    <a:pt x="158" y="370"/>
                  </a:lnTo>
                  <a:lnTo>
                    <a:pt x="158" y="366"/>
                  </a:lnTo>
                  <a:lnTo>
                    <a:pt x="158" y="366"/>
                  </a:lnTo>
                  <a:lnTo>
                    <a:pt x="158" y="358"/>
                  </a:lnTo>
                  <a:lnTo>
                    <a:pt x="162" y="354"/>
                  </a:lnTo>
                  <a:lnTo>
                    <a:pt x="166" y="354"/>
                  </a:lnTo>
                  <a:lnTo>
                    <a:pt x="172" y="356"/>
                  </a:lnTo>
                  <a:lnTo>
                    <a:pt x="172" y="356"/>
                  </a:lnTo>
                  <a:lnTo>
                    <a:pt x="180" y="358"/>
                  </a:lnTo>
                  <a:lnTo>
                    <a:pt x="186" y="356"/>
                  </a:lnTo>
                  <a:lnTo>
                    <a:pt x="192" y="352"/>
                  </a:lnTo>
                  <a:lnTo>
                    <a:pt x="198" y="348"/>
                  </a:lnTo>
                  <a:lnTo>
                    <a:pt x="198" y="348"/>
                  </a:lnTo>
                  <a:lnTo>
                    <a:pt x="204" y="346"/>
                  </a:lnTo>
                  <a:lnTo>
                    <a:pt x="208" y="346"/>
                  </a:lnTo>
                  <a:lnTo>
                    <a:pt x="212" y="348"/>
                  </a:lnTo>
                  <a:lnTo>
                    <a:pt x="214" y="352"/>
                  </a:lnTo>
                  <a:lnTo>
                    <a:pt x="214" y="352"/>
                  </a:lnTo>
                  <a:lnTo>
                    <a:pt x="218" y="360"/>
                  </a:lnTo>
                  <a:lnTo>
                    <a:pt x="224" y="368"/>
                  </a:lnTo>
                  <a:lnTo>
                    <a:pt x="232" y="374"/>
                  </a:lnTo>
                  <a:lnTo>
                    <a:pt x="240" y="378"/>
                  </a:lnTo>
                  <a:lnTo>
                    <a:pt x="240" y="378"/>
                  </a:lnTo>
                  <a:lnTo>
                    <a:pt x="252" y="386"/>
                  </a:lnTo>
                  <a:lnTo>
                    <a:pt x="256" y="392"/>
                  </a:lnTo>
                  <a:lnTo>
                    <a:pt x="260" y="398"/>
                  </a:lnTo>
                  <a:lnTo>
                    <a:pt x="260" y="398"/>
                  </a:lnTo>
                  <a:lnTo>
                    <a:pt x="260" y="402"/>
                  </a:lnTo>
                  <a:lnTo>
                    <a:pt x="262" y="404"/>
                  </a:lnTo>
                  <a:lnTo>
                    <a:pt x="264" y="404"/>
                  </a:lnTo>
                  <a:lnTo>
                    <a:pt x="264" y="404"/>
                  </a:lnTo>
                  <a:lnTo>
                    <a:pt x="266" y="402"/>
                  </a:lnTo>
                  <a:lnTo>
                    <a:pt x="266" y="400"/>
                  </a:lnTo>
                  <a:lnTo>
                    <a:pt x="266" y="396"/>
                  </a:lnTo>
                  <a:lnTo>
                    <a:pt x="266" y="396"/>
                  </a:lnTo>
                  <a:lnTo>
                    <a:pt x="264" y="390"/>
                  </a:lnTo>
                  <a:lnTo>
                    <a:pt x="264" y="388"/>
                  </a:lnTo>
                  <a:lnTo>
                    <a:pt x="270" y="386"/>
                  </a:lnTo>
                  <a:lnTo>
                    <a:pt x="276" y="386"/>
                  </a:lnTo>
                  <a:lnTo>
                    <a:pt x="276" y="386"/>
                  </a:lnTo>
                  <a:lnTo>
                    <a:pt x="264" y="378"/>
                  </a:lnTo>
                  <a:lnTo>
                    <a:pt x="252" y="370"/>
                  </a:lnTo>
                  <a:lnTo>
                    <a:pt x="242" y="360"/>
                  </a:lnTo>
                  <a:lnTo>
                    <a:pt x="234" y="350"/>
                  </a:lnTo>
                  <a:lnTo>
                    <a:pt x="234" y="350"/>
                  </a:lnTo>
                  <a:lnTo>
                    <a:pt x="230" y="344"/>
                  </a:lnTo>
                  <a:lnTo>
                    <a:pt x="230" y="336"/>
                  </a:lnTo>
                  <a:lnTo>
                    <a:pt x="230" y="336"/>
                  </a:lnTo>
                  <a:lnTo>
                    <a:pt x="230" y="334"/>
                  </a:lnTo>
                  <a:lnTo>
                    <a:pt x="232" y="332"/>
                  </a:lnTo>
                  <a:lnTo>
                    <a:pt x="238" y="330"/>
                  </a:lnTo>
                  <a:lnTo>
                    <a:pt x="238" y="330"/>
                  </a:lnTo>
                  <a:lnTo>
                    <a:pt x="240" y="334"/>
                  </a:lnTo>
                  <a:lnTo>
                    <a:pt x="244" y="336"/>
                  </a:lnTo>
                  <a:lnTo>
                    <a:pt x="248" y="338"/>
                  </a:lnTo>
                  <a:lnTo>
                    <a:pt x="250" y="342"/>
                  </a:lnTo>
                  <a:lnTo>
                    <a:pt x="250" y="342"/>
                  </a:lnTo>
                  <a:lnTo>
                    <a:pt x="252" y="346"/>
                  </a:lnTo>
                  <a:lnTo>
                    <a:pt x="256" y="350"/>
                  </a:lnTo>
                  <a:lnTo>
                    <a:pt x="264" y="356"/>
                  </a:lnTo>
                  <a:lnTo>
                    <a:pt x="264" y="356"/>
                  </a:lnTo>
                  <a:lnTo>
                    <a:pt x="278" y="364"/>
                  </a:lnTo>
                  <a:lnTo>
                    <a:pt x="284" y="368"/>
                  </a:lnTo>
                  <a:lnTo>
                    <a:pt x="286" y="374"/>
                  </a:lnTo>
                  <a:lnTo>
                    <a:pt x="286" y="374"/>
                  </a:lnTo>
                  <a:lnTo>
                    <a:pt x="286" y="382"/>
                  </a:lnTo>
                  <a:lnTo>
                    <a:pt x="290" y="392"/>
                  </a:lnTo>
                  <a:lnTo>
                    <a:pt x="298" y="406"/>
                  </a:lnTo>
                  <a:lnTo>
                    <a:pt x="298" y="406"/>
                  </a:lnTo>
                  <a:lnTo>
                    <a:pt x="298" y="406"/>
                  </a:lnTo>
                  <a:lnTo>
                    <a:pt x="300" y="412"/>
                  </a:lnTo>
                  <a:lnTo>
                    <a:pt x="300" y="412"/>
                  </a:lnTo>
                  <a:lnTo>
                    <a:pt x="302" y="416"/>
                  </a:lnTo>
                  <a:lnTo>
                    <a:pt x="302" y="416"/>
                  </a:lnTo>
                  <a:lnTo>
                    <a:pt x="304" y="422"/>
                  </a:lnTo>
                  <a:lnTo>
                    <a:pt x="306" y="424"/>
                  </a:lnTo>
                  <a:lnTo>
                    <a:pt x="310" y="424"/>
                  </a:lnTo>
                  <a:lnTo>
                    <a:pt x="310" y="424"/>
                  </a:lnTo>
                  <a:lnTo>
                    <a:pt x="312" y="424"/>
                  </a:lnTo>
                  <a:lnTo>
                    <a:pt x="312" y="422"/>
                  </a:lnTo>
                  <a:lnTo>
                    <a:pt x="312" y="418"/>
                  </a:lnTo>
                  <a:lnTo>
                    <a:pt x="312" y="418"/>
                  </a:lnTo>
                  <a:lnTo>
                    <a:pt x="312" y="418"/>
                  </a:lnTo>
                  <a:lnTo>
                    <a:pt x="314" y="416"/>
                  </a:lnTo>
                  <a:lnTo>
                    <a:pt x="314" y="414"/>
                  </a:lnTo>
                  <a:lnTo>
                    <a:pt x="316" y="412"/>
                  </a:lnTo>
                  <a:lnTo>
                    <a:pt x="318" y="412"/>
                  </a:lnTo>
                  <a:lnTo>
                    <a:pt x="318" y="412"/>
                  </a:lnTo>
                  <a:lnTo>
                    <a:pt x="322" y="412"/>
                  </a:lnTo>
                  <a:lnTo>
                    <a:pt x="322" y="412"/>
                  </a:lnTo>
                  <a:lnTo>
                    <a:pt x="324" y="410"/>
                  </a:lnTo>
                  <a:lnTo>
                    <a:pt x="324" y="410"/>
                  </a:lnTo>
                  <a:lnTo>
                    <a:pt x="324" y="406"/>
                  </a:lnTo>
                  <a:lnTo>
                    <a:pt x="320" y="404"/>
                  </a:lnTo>
                  <a:lnTo>
                    <a:pt x="320" y="404"/>
                  </a:lnTo>
                  <a:lnTo>
                    <a:pt x="318" y="406"/>
                  </a:lnTo>
                  <a:lnTo>
                    <a:pt x="318" y="408"/>
                  </a:lnTo>
                  <a:lnTo>
                    <a:pt x="318" y="408"/>
                  </a:lnTo>
                  <a:lnTo>
                    <a:pt x="314" y="406"/>
                  </a:lnTo>
                  <a:lnTo>
                    <a:pt x="314" y="406"/>
                  </a:lnTo>
                  <a:lnTo>
                    <a:pt x="312" y="398"/>
                  </a:lnTo>
                  <a:lnTo>
                    <a:pt x="312" y="392"/>
                  </a:lnTo>
                  <a:lnTo>
                    <a:pt x="316" y="388"/>
                  </a:lnTo>
                  <a:lnTo>
                    <a:pt x="320" y="384"/>
                  </a:lnTo>
                  <a:lnTo>
                    <a:pt x="320" y="384"/>
                  </a:lnTo>
                  <a:lnTo>
                    <a:pt x="324" y="382"/>
                  </a:lnTo>
                  <a:lnTo>
                    <a:pt x="330" y="380"/>
                  </a:lnTo>
                  <a:lnTo>
                    <a:pt x="336" y="382"/>
                  </a:lnTo>
                  <a:lnTo>
                    <a:pt x="340" y="386"/>
                  </a:lnTo>
                  <a:lnTo>
                    <a:pt x="340" y="386"/>
                  </a:lnTo>
                  <a:lnTo>
                    <a:pt x="358" y="376"/>
                  </a:lnTo>
                  <a:lnTo>
                    <a:pt x="358" y="376"/>
                  </a:lnTo>
                  <a:lnTo>
                    <a:pt x="354" y="374"/>
                  </a:lnTo>
                  <a:lnTo>
                    <a:pt x="350" y="370"/>
                  </a:lnTo>
                  <a:lnTo>
                    <a:pt x="350" y="366"/>
                  </a:lnTo>
                  <a:lnTo>
                    <a:pt x="350" y="360"/>
                  </a:lnTo>
                  <a:lnTo>
                    <a:pt x="350" y="360"/>
                  </a:lnTo>
                  <a:lnTo>
                    <a:pt x="362" y="340"/>
                  </a:lnTo>
                  <a:lnTo>
                    <a:pt x="368" y="330"/>
                  </a:lnTo>
                  <a:lnTo>
                    <a:pt x="378" y="322"/>
                  </a:lnTo>
                  <a:lnTo>
                    <a:pt x="378" y="322"/>
                  </a:lnTo>
                  <a:lnTo>
                    <a:pt x="380" y="322"/>
                  </a:lnTo>
                  <a:lnTo>
                    <a:pt x="382" y="324"/>
                  </a:lnTo>
                  <a:lnTo>
                    <a:pt x="384" y="326"/>
                  </a:lnTo>
                  <a:lnTo>
                    <a:pt x="388" y="328"/>
                  </a:lnTo>
                  <a:lnTo>
                    <a:pt x="388" y="328"/>
                  </a:lnTo>
                  <a:lnTo>
                    <a:pt x="392" y="328"/>
                  </a:lnTo>
                  <a:lnTo>
                    <a:pt x="396" y="328"/>
                  </a:lnTo>
                  <a:lnTo>
                    <a:pt x="396" y="328"/>
                  </a:lnTo>
                  <a:lnTo>
                    <a:pt x="392" y="330"/>
                  </a:lnTo>
                  <a:lnTo>
                    <a:pt x="390" y="332"/>
                  </a:lnTo>
                  <a:lnTo>
                    <a:pt x="390" y="334"/>
                  </a:lnTo>
                  <a:lnTo>
                    <a:pt x="392" y="336"/>
                  </a:lnTo>
                  <a:lnTo>
                    <a:pt x="398" y="342"/>
                  </a:lnTo>
                  <a:lnTo>
                    <a:pt x="398" y="342"/>
                  </a:lnTo>
                  <a:lnTo>
                    <a:pt x="400" y="344"/>
                  </a:lnTo>
                  <a:lnTo>
                    <a:pt x="402" y="344"/>
                  </a:lnTo>
                  <a:lnTo>
                    <a:pt x="404" y="342"/>
                  </a:lnTo>
                  <a:lnTo>
                    <a:pt x="406" y="340"/>
                  </a:lnTo>
                  <a:lnTo>
                    <a:pt x="406" y="340"/>
                  </a:lnTo>
                  <a:lnTo>
                    <a:pt x="410" y="338"/>
                  </a:lnTo>
                  <a:lnTo>
                    <a:pt x="408" y="336"/>
                  </a:lnTo>
                  <a:lnTo>
                    <a:pt x="408" y="336"/>
                  </a:lnTo>
                  <a:lnTo>
                    <a:pt x="406" y="328"/>
                  </a:lnTo>
                  <a:lnTo>
                    <a:pt x="406" y="326"/>
                  </a:lnTo>
                  <a:lnTo>
                    <a:pt x="408" y="324"/>
                  </a:lnTo>
                  <a:lnTo>
                    <a:pt x="412" y="322"/>
                  </a:lnTo>
                  <a:lnTo>
                    <a:pt x="418" y="320"/>
                  </a:lnTo>
                  <a:lnTo>
                    <a:pt x="418" y="320"/>
                  </a:lnTo>
                  <a:lnTo>
                    <a:pt x="440" y="314"/>
                  </a:lnTo>
                  <a:lnTo>
                    <a:pt x="440" y="314"/>
                  </a:lnTo>
                  <a:lnTo>
                    <a:pt x="438" y="318"/>
                  </a:lnTo>
                  <a:lnTo>
                    <a:pt x="434" y="320"/>
                  </a:lnTo>
                  <a:lnTo>
                    <a:pt x="432" y="322"/>
                  </a:lnTo>
                  <a:lnTo>
                    <a:pt x="432" y="324"/>
                  </a:lnTo>
                  <a:lnTo>
                    <a:pt x="432" y="324"/>
                  </a:lnTo>
                  <a:lnTo>
                    <a:pt x="432" y="328"/>
                  </a:lnTo>
                  <a:lnTo>
                    <a:pt x="430" y="330"/>
                  </a:lnTo>
                  <a:lnTo>
                    <a:pt x="426" y="336"/>
                  </a:lnTo>
                  <a:lnTo>
                    <a:pt x="426" y="336"/>
                  </a:lnTo>
                  <a:lnTo>
                    <a:pt x="424" y="338"/>
                  </a:lnTo>
                  <a:lnTo>
                    <a:pt x="426" y="340"/>
                  </a:lnTo>
                  <a:lnTo>
                    <a:pt x="426" y="340"/>
                  </a:lnTo>
                  <a:lnTo>
                    <a:pt x="428" y="342"/>
                  </a:lnTo>
                  <a:lnTo>
                    <a:pt x="428" y="342"/>
                  </a:lnTo>
                  <a:lnTo>
                    <a:pt x="448" y="356"/>
                  </a:lnTo>
                  <a:lnTo>
                    <a:pt x="448" y="356"/>
                  </a:lnTo>
                  <a:lnTo>
                    <a:pt x="456" y="362"/>
                  </a:lnTo>
                  <a:lnTo>
                    <a:pt x="460" y="368"/>
                  </a:lnTo>
                  <a:lnTo>
                    <a:pt x="458" y="374"/>
                  </a:lnTo>
                  <a:lnTo>
                    <a:pt x="458" y="374"/>
                  </a:lnTo>
                  <a:lnTo>
                    <a:pt x="456" y="378"/>
                  </a:lnTo>
                  <a:lnTo>
                    <a:pt x="452" y="380"/>
                  </a:lnTo>
                  <a:lnTo>
                    <a:pt x="440" y="380"/>
                  </a:lnTo>
                  <a:lnTo>
                    <a:pt x="440" y="380"/>
                  </a:lnTo>
                  <a:lnTo>
                    <a:pt x="432" y="380"/>
                  </a:lnTo>
                  <a:lnTo>
                    <a:pt x="424" y="380"/>
                  </a:lnTo>
                  <a:lnTo>
                    <a:pt x="412" y="374"/>
                  </a:lnTo>
                  <a:lnTo>
                    <a:pt x="412" y="374"/>
                  </a:lnTo>
                  <a:lnTo>
                    <a:pt x="404" y="372"/>
                  </a:lnTo>
                  <a:lnTo>
                    <a:pt x="398" y="370"/>
                  </a:lnTo>
                  <a:lnTo>
                    <a:pt x="390" y="372"/>
                  </a:lnTo>
                  <a:lnTo>
                    <a:pt x="384" y="374"/>
                  </a:lnTo>
                  <a:lnTo>
                    <a:pt x="384" y="374"/>
                  </a:lnTo>
                  <a:lnTo>
                    <a:pt x="374" y="378"/>
                  </a:lnTo>
                  <a:lnTo>
                    <a:pt x="364" y="378"/>
                  </a:lnTo>
                  <a:lnTo>
                    <a:pt x="364" y="378"/>
                  </a:lnTo>
                  <a:lnTo>
                    <a:pt x="360" y="386"/>
                  </a:lnTo>
                  <a:lnTo>
                    <a:pt x="354" y="388"/>
                  </a:lnTo>
                  <a:lnTo>
                    <a:pt x="340" y="388"/>
                  </a:lnTo>
                  <a:lnTo>
                    <a:pt x="340" y="388"/>
                  </a:lnTo>
                  <a:lnTo>
                    <a:pt x="338" y="394"/>
                  </a:lnTo>
                  <a:lnTo>
                    <a:pt x="340" y="398"/>
                  </a:lnTo>
                  <a:lnTo>
                    <a:pt x="342" y="402"/>
                  </a:lnTo>
                  <a:lnTo>
                    <a:pt x="342" y="402"/>
                  </a:lnTo>
                  <a:lnTo>
                    <a:pt x="342" y="402"/>
                  </a:lnTo>
                  <a:lnTo>
                    <a:pt x="342" y="404"/>
                  </a:lnTo>
                  <a:lnTo>
                    <a:pt x="340" y="406"/>
                  </a:lnTo>
                  <a:lnTo>
                    <a:pt x="338" y="410"/>
                  </a:lnTo>
                  <a:lnTo>
                    <a:pt x="344" y="412"/>
                  </a:lnTo>
                  <a:lnTo>
                    <a:pt x="344" y="412"/>
                  </a:lnTo>
                  <a:lnTo>
                    <a:pt x="346" y="418"/>
                  </a:lnTo>
                  <a:lnTo>
                    <a:pt x="352" y="422"/>
                  </a:lnTo>
                  <a:lnTo>
                    <a:pt x="364" y="430"/>
                  </a:lnTo>
                  <a:lnTo>
                    <a:pt x="364" y="430"/>
                  </a:lnTo>
                  <a:lnTo>
                    <a:pt x="366" y="430"/>
                  </a:lnTo>
                  <a:lnTo>
                    <a:pt x="368" y="430"/>
                  </a:lnTo>
                  <a:lnTo>
                    <a:pt x="372" y="428"/>
                  </a:lnTo>
                  <a:lnTo>
                    <a:pt x="372" y="428"/>
                  </a:lnTo>
                  <a:lnTo>
                    <a:pt x="374" y="424"/>
                  </a:lnTo>
                  <a:lnTo>
                    <a:pt x="378" y="424"/>
                  </a:lnTo>
                  <a:lnTo>
                    <a:pt x="380" y="424"/>
                  </a:lnTo>
                  <a:lnTo>
                    <a:pt x="384" y="428"/>
                  </a:lnTo>
                  <a:lnTo>
                    <a:pt x="384" y="428"/>
                  </a:lnTo>
                  <a:lnTo>
                    <a:pt x="388" y="430"/>
                  </a:lnTo>
                  <a:lnTo>
                    <a:pt x="392" y="432"/>
                  </a:lnTo>
                  <a:lnTo>
                    <a:pt x="396" y="430"/>
                  </a:lnTo>
                  <a:lnTo>
                    <a:pt x="400" y="426"/>
                  </a:lnTo>
                  <a:lnTo>
                    <a:pt x="400" y="426"/>
                  </a:lnTo>
                  <a:lnTo>
                    <a:pt x="404" y="424"/>
                  </a:lnTo>
                  <a:lnTo>
                    <a:pt x="406" y="424"/>
                  </a:lnTo>
                  <a:lnTo>
                    <a:pt x="412" y="426"/>
                  </a:lnTo>
                  <a:lnTo>
                    <a:pt x="412" y="426"/>
                  </a:lnTo>
                  <a:lnTo>
                    <a:pt x="414" y="428"/>
                  </a:lnTo>
                  <a:lnTo>
                    <a:pt x="414" y="430"/>
                  </a:lnTo>
                  <a:lnTo>
                    <a:pt x="414" y="434"/>
                  </a:lnTo>
                  <a:lnTo>
                    <a:pt x="414" y="434"/>
                  </a:lnTo>
                  <a:lnTo>
                    <a:pt x="414" y="444"/>
                  </a:lnTo>
                  <a:lnTo>
                    <a:pt x="412" y="452"/>
                  </a:lnTo>
                  <a:lnTo>
                    <a:pt x="406" y="470"/>
                  </a:lnTo>
                  <a:lnTo>
                    <a:pt x="406" y="470"/>
                  </a:lnTo>
                  <a:lnTo>
                    <a:pt x="404" y="478"/>
                  </a:lnTo>
                  <a:lnTo>
                    <a:pt x="398" y="482"/>
                  </a:lnTo>
                  <a:lnTo>
                    <a:pt x="392" y="484"/>
                  </a:lnTo>
                  <a:lnTo>
                    <a:pt x="382" y="482"/>
                  </a:lnTo>
                  <a:lnTo>
                    <a:pt x="382" y="482"/>
                  </a:lnTo>
                  <a:lnTo>
                    <a:pt x="376" y="480"/>
                  </a:lnTo>
                  <a:lnTo>
                    <a:pt x="368" y="482"/>
                  </a:lnTo>
                  <a:lnTo>
                    <a:pt x="368" y="482"/>
                  </a:lnTo>
                  <a:lnTo>
                    <a:pt x="364" y="486"/>
                  </a:lnTo>
                  <a:lnTo>
                    <a:pt x="360" y="486"/>
                  </a:lnTo>
                  <a:lnTo>
                    <a:pt x="360" y="486"/>
                  </a:lnTo>
                  <a:lnTo>
                    <a:pt x="338" y="480"/>
                  </a:lnTo>
                  <a:lnTo>
                    <a:pt x="326" y="476"/>
                  </a:lnTo>
                  <a:lnTo>
                    <a:pt x="316" y="472"/>
                  </a:lnTo>
                  <a:lnTo>
                    <a:pt x="316" y="472"/>
                  </a:lnTo>
                  <a:lnTo>
                    <a:pt x="306" y="466"/>
                  </a:lnTo>
                  <a:lnTo>
                    <a:pt x="300" y="466"/>
                  </a:lnTo>
                  <a:lnTo>
                    <a:pt x="298" y="466"/>
                  </a:lnTo>
                  <a:lnTo>
                    <a:pt x="294" y="468"/>
                  </a:lnTo>
                  <a:lnTo>
                    <a:pt x="294" y="472"/>
                  </a:lnTo>
                  <a:lnTo>
                    <a:pt x="292" y="482"/>
                  </a:lnTo>
                  <a:lnTo>
                    <a:pt x="292" y="482"/>
                  </a:lnTo>
                  <a:lnTo>
                    <a:pt x="290" y="488"/>
                  </a:lnTo>
                  <a:lnTo>
                    <a:pt x="286" y="492"/>
                  </a:lnTo>
                  <a:lnTo>
                    <a:pt x="286" y="492"/>
                  </a:lnTo>
                  <a:lnTo>
                    <a:pt x="284" y="492"/>
                  </a:lnTo>
                  <a:lnTo>
                    <a:pt x="280" y="492"/>
                  </a:lnTo>
                  <a:lnTo>
                    <a:pt x="278" y="488"/>
                  </a:lnTo>
                  <a:lnTo>
                    <a:pt x="278" y="488"/>
                  </a:lnTo>
                  <a:lnTo>
                    <a:pt x="270" y="484"/>
                  </a:lnTo>
                  <a:lnTo>
                    <a:pt x="262" y="482"/>
                  </a:lnTo>
                  <a:lnTo>
                    <a:pt x="262" y="482"/>
                  </a:lnTo>
                  <a:lnTo>
                    <a:pt x="258" y="482"/>
                  </a:lnTo>
                  <a:lnTo>
                    <a:pt x="254" y="476"/>
                  </a:lnTo>
                  <a:lnTo>
                    <a:pt x="254" y="476"/>
                  </a:lnTo>
                  <a:lnTo>
                    <a:pt x="252" y="472"/>
                  </a:lnTo>
                  <a:lnTo>
                    <a:pt x="248" y="468"/>
                  </a:lnTo>
                  <a:lnTo>
                    <a:pt x="244" y="466"/>
                  </a:lnTo>
                  <a:lnTo>
                    <a:pt x="238" y="466"/>
                  </a:lnTo>
                  <a:lnTo>
                    <a:pt x="238" y="466"/>
                  </a:lnTo>
                  <a:lnTo>
                    <a:pt x="232" y="466"/>
                  </a:lnTo>
                  <a:lnTo>
                    <a:pt x="226" y="464"/>
                  </a:lnTo>
                  <a:lnTo>
                    <a:pt x="216" y="458"/>
                  </a:lnTo>
                  <a:lnTo>
                    <a:pt x="216" y="458"/>
                  </a:lnTo>
                  <a:lnTo>
                    <a:pt x="212" y="454"/>
                  </a:lnTo>
                  <a:lnTo>
                    <a:pt x="212" y="452"/>
                  </a:lnTo>
                  <a:lnTo>
                    <a:pt x="212" y="452"/>
                  </a:lnTo>
                  <a:lnTo>
                    <a:pt x="212" y="452"/>
                  </a:lnTo>
                  <a:lnTo>
                    <a:pt x="216" y="446"/>
                  </a:lnTo>
                  <a:lnTo>
                    <a:pt x="218" y="442"/>
                  </a:lnTo>
                  <a:lnTo>
                    <a:pt x="216" y="430"/>
                  </a:lnTo>
                  <a:lnTo>
                    <a:pt x="216" y="430"/>
                  </a:lnTo>
                  <a:lnTo>
                    <a:pt x="214" y="426"/>
                  </a:lnTo>
                  <a:lnTo>
                    <a:pt x="212" y="422"/>
                  </a:lnTo>
                  <a:lnTo>
                    <a:pt x="210" y="420"/>
                  </a:lnTo>
                  <a:lnTo>
                    <a:pt x="204" y="422"/>
                  </a:lnTo>
                  <a:lnTo>
                    <a:pt x="204" y="422"/>
                  </a:lnTo>
                  <a:lnTo>
                    <a:pt x="196" y="424"/>
                  </a:lnTo>
                  <a:lnTo>
                    <a:pt x="188" y="424"/>
                  </a:lnTo>
                  <a:lnTo>
                    <a:pt x="172" y="424"/>
                  </a:lnTo>
                  <a:lnTo>
                    <a:pt x="172" y="424"/>
                  </a:lnTo>
                  <a:lnTo>
                    <a:pt x="154" y="426"/>
                  </a:lnTo>
                  <a:lnTo>
                    <a:pt x="144" y="428"/>
                  </a:lnTo>
                  <a:lnTo>
                    <a:pt x="136" y="432"/>
                  </a:lnTo>
                  <a:lnTo>
                    <a:pt x="136" y="432"/>
                  </a:lnTo>
                  <a:lnTo>
                    <a:pt x="122" y="440"/>
                  </a:lnTo>
                  <a:lnTo>
                    <a:pt x="110" y="442"/>
                  </a:lnTo>
                  <a:lnTo>
                    <a:pt x="98" y="440"/>
                  </a:lnTo>
                  <a:lnTo>
                    <a:pt x="88" y="434"/>
                  </a:lnTo>
                  <a:lnTo>
                    <a:pt x="88" y="434"/>
                  </a:lnTo>
                  <a:lnTo>
                    <a:pt x="86" y="442"/>
                  </a:lnTo>
                  <a:lnTo>
                    <a:pt x="82" y="450"/>
                  </a:lnTo>
                  <a:lnTo>
                    <a:pt x="76" y="456"/>
                  </a:lnTo>
                  <a:lnTo>
                    <a:pt x="68" y="462"/>
                  </a:lnTo>
                  <a:lnTo>
                    <a:pt x="68" y="462"/>
                  </a:lnTo>
                  <a:lnTo>
                    <a:pt x="64" y="466"/>
                  </a:lnTo>
                  <a:lnTo>
                    <a:pt x="60" y="472"/>
                  </a:lnTo>
                  <a:lnTo>
                    <a:pt x="58" y="478"/>
                  </a:lnTo>
                  <a:lnTo>
                    <a:pt x="58" y="486"/>
                  </a:lnTo>
                  <a:lnTo>
                    <a:pt x="58" y="486"/>
                  </a:lnTo>
                  <a:lnTo>
                    <a:pt x="58" y="496"/>
                  </a:lnTo>
                  <a:lnTo>
                    <a:pt x="54" y="504"/>
                  </a:lnTo>
                  <a:lnTo>
                    <a:pt x="48" y="508"/>
                  </a:lnTo>
                  <a:lnTo>
                    <a:pt x="40" y="514"/>
                  </a:lnTo>
                  <a:lnTo>
                    <a:pt x="40" y="514"/>
                  </a:lnTo>
                  <a:lnTo>
                    <a:pt x="34" y="520"/>
                  </a:lnTo>
                  <a:lnTo>
                    <a:pt x="28" y="526"/>
                  </a:lnTo>
                  <a:lnTo>
                    <a:pt x="28" y="526"/>
                  </a:lnTo>
                  <a:lnTo>
                    <a:pt x="24" y="534"/>
                  </a:lnTo>
                  <a:lnTo>
                    <a:pt x="20" y="542"/>
                  </a:lnTo>
                  <a:lnTo>
                    <a:pt x="16" y="550"/>
                  </a:lnTo>
                  <a:lnTo>
                    <a:pt x="12" y="560"/>
                  </a:lnTo>
                  <a:lnTo>
                    <a:pt x="12" y="560"/>
                  </a:lnTo>
                  <a:lnTo>
                    <a:pt x="4" y="572"/>
                  </a:lnTo>
                  <a:lnTo>
                    <a:pt x="2" y="580"/>
                  </a:lnTo>
                  <a:lnTo>
                    <a:pt x="2" y="588"/>
                  </a:lnTo>
                  <a:lnTo>
                    <a:pt x="2" y="588"/>
                  </a:lnTo>
                  <a:lnTo>
                    <a:pt x="8" y="604"/>
                  </a:lnTo>
                  <a:lnTo>
                    <a:pt x="8" y="620"/>
                  </a:lnTo>
                  <a:lnTo>
                    <a:pt x="6" y="634"/>
                  </a:lnTo>
                  <a:lnTo>
                    <a:pt x="2" y="650"/>
                  </a:lnTo>
                  <a:lnTo>
                    <a:pt x="2" y="650"/>
                  </a:lnTo>
                  <a:lnTo>
                    <a:pt x="0" y="654"/>
                  </a:lnTo>
                  <a:lnTo>
                    <a:pt x="2" y="656"/>
                  </a:lnTo>
                  <a:lnTo>
                    <a:pt x="4" y="662"/>
                  </a:lnTo>
                  <a:lnTo>
                    <a:pt x="4" y="662"/>
                  </a:lnTo>
                  <a:lnTo>
                    <a:pt x="4" y="668"/>
                  </a:lnTo>
                  <a:lnTo>
                    <a:pt x="4" y="668"/>
                  </a:lnTo>
                  <a:lnTo>
                    <a:pt x="4" y="676"/>
                  </a:lnTo>
                  <a:lnTo>
                    <a:pt x="6" y="682"/>
                  </a:lnTo>
                  <a:lnTo>
                    <a:pt x="6" y="682"/>
                  </a:lnTo>
                  <a:lnTo>
                    <a:pt x="16" y="690"/>
                  </a:lnTo>
                  <a:lnTo>
                    <a:pt x="22" y="700"/>
                  </a:lnTo>
                  <a:lnTo>
                    <a:pt x="28" y="710"/>
                  </a:lnTo>
                  <a:lnTo>
                    <a:pt x="32" y="722"/>
                  </a:lnTo>
                  <a:lnTo>
                    <a:pt x="32" y="722"/>
                  </a:lnTo>
                  <a:lnTo>
                    <a:pt x="34" y="726"/>
                  </a:lnTo>
                  <a:lnTo>
                    <a:pt x="38" y="730"/>
                  </a:lnTo>
                  <a:lnTo>
                    <a:pt x="38" y="730"/>
                  </a:lnTo>
                  <a:lnTo>
                    <a:pt x="50" y="742"/>
                  </a:lnTo>
                  <a:lnTo>
                    <a:pt x="64" y="754"/>
                  </a:lnTo>
                  <a:lnTo>
                    <a:pt x="64" y="754"/>
                  </a:lnTo>
                  <a:lnTo>
                    <a:pt x="68" y="758"/>
                  </a:lnTo>
                  <a:lnTo>
                    <a:pt x="72" y="760"/>
                  </a:lnTo>
                  <a:lnTo>
                    <a:pt x="78" y="760"/>
                  </a:lnTo>
                  <a:lnTo>
                    <a:pt x="84" y="756"/>
                  </a:lnTo>
                  <a:lnTo>
                    <a:pt x="84" y="756"/>
                  </a:lnTo>
                  <a:lnTo>
                    <a:pt x="90" y="754"/>
                  </a:lnTo>
                  <a:lnTo>
                    <a:pt x="96" y="752"/>
                  </a:lnTo>
                  <a:lnTo>
                    <a:pt x="102" y="752"/>
                  </a:lnTo>
                  <a:lnTo>
                    <a:pt x="108" y="754"/>
                  </a:lnTo>
                  <a:lnTo>
                    <a:pt x="108" y="754"/>
                  </a:lnTo>
                  <a:lnTo>
                    <a:pt x="114" y="754"/>
                  </a:lnTo>
                  <a:lnTo>
                    <a:pt x="120" y="754"/>
                  </a:lnTo>
                  <a:lnTo>
                    <a:pt x="130" y="750"/>
                  </a:lnTo>
                  <a:lnTo>
                    <a:pt x="130" y="750"/>
                  </a:lnTo>
                  <a:lnTo>
                    <a:pt x="144" y="744"/>
                  </a:lnTo>
                  <a:lnTo>
                    <a:pt x="150" y="742"/>
                  </a:lnTo>
                  <a:lnTo>
                    <a:pt x="158" y="740"/>
                  </a:lnTo>
                  <a:lnTo>
                    <a:pt x="158" y="740"/>
                  </a:lnTo>
                  <a:lnTo>
                    <a:pt x="164" y="740"/>
                  </a:lnTo>
                  <a:lnTo>
                    <a:pt x="170" y="742"/>
                  </a:lnTo>
                  <a:lnTo>
                    <a:pt x="174" y="744"/>
                  </a:lnTo>
                  <a:lnTo>
                    <a:pt x="176" y="750"/>
                  </a:lnTo>
                  <a:lnTo>
                    <a:pt x="176" y="750"/>
                  </a:lnTo>
                  <a:lnTo>
                    <a:pt x="178" y="756"/>
                  </a:lnTo>
                  <a:lnTo>
                    <a:pt x="182" y="758"/>
                  </a:lnTo>
                  <a:lnTo>
                    <a:pt x="186" y="760"/>
                  </a:lnTo>
                  <a:lnTo>
                    <a:pt x="192" y="760"/>
                  </a:lnTo>
                  <a:lnTo>
                    <a:pt x="192" y="760"/>
                  </a:lnTo>
                  <a:lnTo>
                    <a:pt x="200" y="760"/>
                  </a:lnTo>
                  <a:lnTo>
                    <a:pt x="206" y="764"/>
                  </a:lnTo>
                  <a:lnTo>
                    <a:pt x="210" y="770"/>
                  </a:lnTo>
                  <a:lnTo>
                    <a:pt x="212" y="778"/>
                  </a:lnTo>
                  <a:lnTo>
                    <a:pt x="212" y="778"/>
                  </a:lnTo>
                  <a:lnTo>
                    <a:pt x="210" y="792"/>
                  </a:lnTo>
                  <a:lnTo>
                    <a:pt x="208" y="806"/>
                  </a:lnTo>
                  <a:lnTo>
                    <a:pt x="208" y="806"/>
                  </a:lnTo>
                  <a:lnTo>
                    <a:pt x="206" y="816"/>
                  </a:lnTo>
                  <a:lnTo>
                    <a:pt x="206" y="824"/>
                  </a:lnTo>
                  <a:lnTo>
                    <a:pt x="210" y="830"/>
                  </a:lnTo>
                  <a:lnTo>
                    <a:pt x="214" y="836"/>
                  </a:lnTo>
                  <a:lnTo>
                    <a:pt x="214" y="836"/>
                  </a:lnTo>
                  <a:lnTo>
                    <a:pt x="222" y="846"/>
                  </a:lnTo>
                  <a:lnTo>
                    <a:pt x="226" y="858"/>
                  </a:lnTo>
                  <a:lnTo>
                    <a:pt x="230" y="868"/>
                  </a:lnTo>
                  <a:lnTo>
                    <a:pt x="234" y="878"/>
                  </a:lnTo>
                  <a:lnTo>
                    <a:pt x="242" y="924"/>
                  </a:lnTo>
                  <a:lnTo>
                    <a:pt x="242" y="924"/>
                  </a:lnTo>
                  <a:lnTo>
                    <a:pt x="242" y="930"/>
                  </a:lnTo>
                  <a:lnTo>
                    <a:pt x="240" y="936"/>
                  </a:lnTo>
                  <a:lnTo>
                    <a:pt x="240" y="936"/>
                  </a:lnTo>
                  <a:lnTo>
                    <a:pt x="234" y="946"/>
                  </a:lnTo>
                  <a:lnTo>
                    <a:pt x="230" y="956"/>
                  </a:lnTo>
                  <a:lnTo>
                    <a:pt x="226" y="976"/>
                  </a:lnTo>
                  <a:lnTo>
                    <a:pt x="226" y="976"/>
                  </a:lnTo>
                  <a:lnTo>
                    <a:pt x="226" y="984"/>
                  </a:lnTo>
                  <a:lnTo>
                    <a:pt x="226" y="992"/>
                  </a:lnTo>
                  <a:lnTo>
                    <a:pt x="232" y="1006"/>
                  </a:lnTo>
                  <a:lnTo>
                    <a:pt x="232" y="1006"/>
                  </a:lnTo>
                  <a:lnTo>
                    <a:pt x="242" y="1030"/>
                  </a:lnTo>
                  <a:lnTo>
                    <a:pt x="246" y="1042"/>
                  </a:lnTo>
                  <a:lnTo>
                    <a:pt x="248" y="1056"/>
                  </a:lnTo>
                  <a:lnTo>
                    <a:pt x="248" y="1056"/>
                  </a:lnTo>
                  <a:lnTo>
                    <a:pt x="250" y="1068"/>
                  </a:lnTo>
                  <a:lnTo>
                    <a:pt x="252" y="1082"/>
                  </a:lnTo>
                  <a:lnTo>
                    <a:pt x="256" y="1094"/>
                  </a:lnTo>
                  <a:lnTo>
                    <a:pt x="262" y="1106"/>
                  </a:lnTo>
                  <a:lnTo>
                    <a:pt x="262" y="1106"/>
                  </a:lnTo>
                  <a:lnTo>
                    <a:pt x="268" y="1116"/>
                  </a:lnTo>
                  <a:lnTo>
                    <a:pt x="274" y="1126"/>
                  </a:lnTo>
                  <a:lnTo>
                    <a:pt x="276" y="1138"/>
                  </a:lnTo>
                  <a:lnTo>
                    <a:pt x="274" y="1150"/>
                  </a:lnTo>
                  <a:lnTo>
                    <a:pt x="274" y="1150"/>
                  </a:lnTo>
                  <a:lnTo>
                    <a:pt x="274" y="1154"/>
                  </a:lnTo>
                  <a:lnTo>
                    <a:pt x="276" y="1156"/>
                  </a:lnTo>
                  <a:lnTo>
                    <a:pt x="280" y="1162"/>
                  </a:lnTo>
                  <a:lnTo>
                    <a:pt x="288" y="1164"/>
                  </a:lnTo>
                  <a:lnTo>
                    <a:pt x="296" y="1166"/>
                  </a:lnTo>
                  <a:lnTo>
                    <a:pt x="296" y="1166"/>
                  </a:lnTo>
                  <a:lnTo>
                    <a:pt x="306" y="1162"/>
                  </a:lnTo>
                  <a:lnTo>
                    <a:pt x="310" y="1160"/>
                  </a:lnTo>
                  <a:lnTo>
                    <a:pt x="316" y="1160"/>
                  </a:lnTo>
                  <a:lnTo>
                    <a:pt x="316" y="1160"/>
                  </a:lnTo>
                  <a:lnTo>
                    <a:pt x="330" y="1160"/>
                  </a:lnTo>
                  <a:lnTo>
                    <a:pt x="342" y="1156"/>
                  </a:lnTo>
                  <a:lnTo>
                    <a:pt x="352" y="1148"/>
                  </a:lnTo>
                  <a:lnTo>
                    <a:pt x="362" y="1138"/>
                  </a:lnTo>
                  <a:lnTo>
                    <a:pt x="362" y="1138"/>
                  </a:lnTo>
                  <a:lnTo>
                    <a:pt x="372" y="1124"/>
                  </a:lnTo>
                  <a:lnTo>
                    <a:pt x="376" y="1116"/>
                  </a:lnTo>
                  <a:lnTo>
                    <a:pt x="380" y="1110"/>
                  </a:lnTo>
                  <a:lnTo>
                    <a:pt x="380" y="1110"/>
                  </a:lnTo>
                  <a:lnTo>
                    <a:pt x="386" y="1104"/>
                  </a:lnTo>
                  <a:lnTo>
                    <a:pt x="388" y="1096"/>
                  </a:lnTo>
                  <a:lnTo>
                    <a:pt x="390" y="1088"/>
                  </a:lnTo>
                  <a:lnTo>
                    <a:pt x="390" y="1080"/>
                  </a:lnTo>
                  <a:lnTo>
                    <a:pt x="390" y="1080"/>
                  </a:lnTo>
                  <a:lnTo>
                    <a:pt x="390" y="1076"/>
                  </a:lnTo>
                  <a:lnTo>
                    <a:pt x="390" y="1072"/>
                  </a:lnTo>
                  <a:lnTo>
                    <a:pt x="392" y="1070"/>
                  </a:lnTo>
                  <a:lnTo>
                    <a:pt x="396" y="1068"/>
                  </a:lnTo>
                  <a:lnTo>
                    <a:pt x="396" y="1068"/>
                  </a:lnTo>
                  <a:lnTo>
                    <a:pt x="404" y="1064"/>
                  </a:lnTo>
                  <a:lnTo>
                    <a:pt x="408" y="1058"/>
                  </a:lnTo>
                  <a:lnTo>
                    <a:pt x="410" y="1052"/>
                  </a:lnTo>
                  <a:lnTo>
                    <a:pt x="410" y="1042"/>
                  </a:lnTo>
                  <a:lnTo>
                    <a:pt x="410" y="1042"/>
                  </a:lnTo>
                  <a:lnTo>
                    <a:pt x="406" y="1022"/>
                  </a:lnTo>
                  <a:lnTo>
                    <a:pt x="406" y="1022"/>
                  </a:lnTo>
                  <a:lnTo>
                    <a:pt x="404" y="1018"/>
                  </a:lnTo>
                  <a:lnTo>
                    <a:pt x="404" y="1016"/>
                  </a:lnTo>
                  <a:lnTo>
                    <a:pt x="406" y="1014"/>
                  </a:lnTo>
                  <a:lnTo>
                    <a:pt x="406" y="1014"/>
                  </a:lnTo>
                  <a:lnTo>
                    <a:pt x="412" y="1006"/>
                  </a:lnTo>
                  <a:lnTo>
                    <a:pt x="420" y="998"/>
                  </a:lnTo>
                  <a:lnTo>
                    <a:pt x="426" y="990"/>
                  </a:lnTo>
                  <a:lnTo>
                    <a:pt x="436" y="984"/>
                  </a:lnTo>
                  <a:lnTo>
                    <a:pt x="436" y="984"/>
                  </a:lnTo>
                  <a:lnTo>
                    <a:pt x="442" y="980"/>
                  </a:lnTo>
                  <a:lnTo>
                    <a:pt x="448" y="974"/>
                  </a:lnTo>
                  <a:lnTo>
                    <a:pt x="450" y="966"/>
                  </a:lnTo>
                  <a:lnTo>
                    <a:pt x="452" y="958"/>
                  </a:lnTo>
                  <a:lnTo>
                    <a:pt x="452" y="958"/>
                  </a:lnTo>
                  <a:lnTo>
                    <a:pt x="450" y="938"/>
                  </a:lnTo>
                  <a:lnTo>
                    <a:pt x="448" y="918"/>
                  </a:lnTo>
                  <a:lnTo>
                    <a:pt x="440" y="880"/>
                  </a:lnTo>
                  <a:lnTo>
                    <a:pt x="440" y="880"/>
                  </a:lnTo>
                  <a:lnTo>
                    <a:pt x="438" y="866"/>
                  </a:lnTo>
                  <a:lnTo>
                    <a:pt x="442" y="852"/>
                  </a:lnTo>
                  <a:lnTo>
                    <a:pt x="448" y="840"/>
                  </a:lnTo>
                  <a:lnTo>
                    <a:pt x="454" y="828"/>
                  </a:lnTo>
                  <a:lnTo>
                    <a:pt x="454" y="828"/>
                  </a:lnTo>
                  <a:lnTo>
                    <a:pt x="464" y="814"/>
                  </a:lnTo>
                  <a:lnTo>
                    <a:pt x="474" y="800"/>
                  </a:lnTo>
                  <a:lnTo>
                    <a:pt x="496" y="776"/>
                  </a:lnTo>
                  <a:lnTo>
                    <a:pt x="496" y="776"/>
                  </a:lnTo>
                  <a:lnTo>
                    <a:pt x="502" y="768"/>
                  </a:lnTo>
                  <a:lnTo>
                    <a:pt x="508" y="760"/>
                  </a:lnTo>
                  <a:lnTo>
                    <a:pt x="516" y="744"/>
                  </a:lnTo>
                  <a:lnTo>
                    <a:pt x="530" y="708"/>
                  </a:lnTo>
                  <a:lnTo>
                    <a:pt x="530" y="708"/>
                  </a:lnTo>
                  <a:lnTo>
                    <a:pt x="532" y="696"/>
                  </a:lnTo>
                  <a:lnTo>
                    <a:pt x="532" y="690"/>
                  </a:lnTo>
                  <a:lnTo>
                    <a:pt x="532" y="682"/>
                  </a:lnTo>
                  <a:lnTo>
                    <a:pt x="532" y="682"/>
                  </a:lnTo>
                  <a:lnTo>
                    <a:pt x="524" y="688"/>
                  </a:lnTo>
                  <a:lnTo>
                    <a:pt x="514" y="690"/>
                  </a:lnTo>
                  <a:lnTo>
                    <a:pt x="504" y="692"/>
                  </a:lnTo>
                  <a:lnTo>
                    <a:pt x="496" y="696"/>
                  </a:lnTo>
                  <a:lnTo>
                    <a:pt x="496" y="696"/>
                  </a:lnTo>
                  <a:lnTo>
                    <a:pt x="490" y="698"/>
                  </a:lnTo>
                  <a:lnTo>
                    <a:pt x="482" y="698"/>
                  </a:lnTo>
                  <a:lnTo>
                    <a:pt x="476" y="696"/>
                  </a:lnTo>
                  <a:lnTo>
                    <a:pt x="470" y="688"/>
                  </a:lnTo>
                  <a:lnTo>
                    <a:pt x="470" y="688"/>
                  </a:lnTo>
                  <a:lnTo>
                    <a:pt x="470" y="684"/>
                  </a:lnTo>
                  <a:lnTo>
                    <a:pt x="472" y="682"/>
                  </a:lnTo>
                  <a:lnTo>
                    <a:pt x="472" y="678"/>
                  </a:lnTo>
                  <a:lnTo>
                    <a:pt x="472" y="676"/>
                  </a:lnTo>
                  <a:lnTo>
                    <a:pt x="472" y="676"/>
                  </a:lnTo>
                  <a:lnTo>
                    <a:pt x="458" y="660"/>
                  </a:lnTo>
                  <a:lnTo>
                    <a:pt x="452" y="654"/>
                  </a:lnTo>
                  <a:lnTo>
                    <a:pt x="444" y="646"/>
                  </a:lnTo>
                  <a:lnTo>
                    <a:pt x="444" y="646"/>
                  </a:lnTo>
                  <a:lnTo>
                    <a:pt x="442" y="644"/>
                  </a:lnTo>
                  <a:lnTo>
                    <a:pt x="440" y="642"/>
                  </a:lnTo>
                  <a:lnTo>
                    <a:pt x="440" y="634"/>
                  </a:lnTo>
                  <a:lnTo>
                    <a:pt x="440" y="634"/>
                  </a:lnTo>
                  <a:lnTo>
                    <a:pt x="438" y="628"/>
                  </a:lnTo>
                  <a:lnTo>
                    <a:pt x="436" y="624"/>
                  </a:lnTo>
                  <a:lnTo>
                    <a:pt x="434" y="622"/>
                  </a:lnTo>
                  <a:lnTo>
                    <a:pt x="434" y="622"/>
                  </a:lnTo>
                  <a:lnTo>
                    <a:pt x="428" y="614"/>
                  </a:lnTo>
                  <a:lnTo>
                    <a:pt x="426" y="606"/>
                  </a:lnTo>
                  <a:lnTo>
                    <a:pt x="424" y="598"/>
                  </a:lnTo>
                  <a:lnTo>
                    <a:pt x="424" y="590"/>
                  </a:lnTo>
                  <a:lnTo>
                    <a:pt x="424" y="590"/>
                  </a:lnTo>
                  <a:lnTo>
                    <a:pt x="422" y="582"/>
                  </a:lnTo>
                  <a:lnTo>
                    <a:pt x="418" y="578"/>
                  </a:lnTo>
                  <a:lnTo>
                    <a:pt x="414" y="572"/>
                  </a:lnTo>
                  <a:lnTo>
                    <a:pt x="412" y="566"/>
                  </a:lnTo>
                  <a:lnTo>
                    <a:pt x="412" y="566"/>
                  </a:lnTo>
                  <a:lnTo>
                    <a:pt x="408" y="556"/>
                  </a:lnTo>
                  <a:lnTo>
                    <a:pt x="404" y="544"/>
                  </a:lnTo>
                  <a:lnTo>
                    <a:pt x="400" y="532"/>
                  </a:lnTo>
                  <a:lnTo>
                    <a:pt x="396" y="522"/>
                  </a:lnTo>
                  <a:lnTo>
                    <a:pt x="396" y="522"/>
                  </a:lnTo>
                  <a:lnTo>
                    <a:pt x="392" y="510"/>
                  </a:lnTo>
                  <a:lnTo>
                    <a:pt x="392" y="510"/>
                  </a:lnTo>
                  <a:lnTo>
                    <a:pt x="394" y="512"/>
                  </a:lnTo>
                  <a:lnTo>
                    <a:pt x="396" y="514"/>
                  </a:lnTo>
                  <a:lnTo>
                    <a:pt x="400" y="518"/>
                  </a:lnTo>
                  <a:lnTo>
                    <a:pt x="400" y="518"/>
                  </a:lnTo>
                  <a:lnTo>
                    <a:pt x="402" y="516"/>
                  </a:lnTo>
                  <a:lnTo>
                    <a:pt x="402" y="516"/>
                  </a:lnTo>
                  <a:lnTo>
                    <a:pt x="402" y="508"/>
                  </a:lnTo>
                  <a:lnTo>
                    <a:pt x="406" y="502"/>
                  </a:lnTo>
                  <a:lnTo>
                    <a:pt x="406" y="502"/>
                  </a:lnTo>
                  <a:lnTo>
                    <a:pt x="408" y="516"/>
                  </a:lnTo>
                  <a:lnTo>
                    <a:pt x="408" y="516"/>
                  </a:lnTo>
                  <a:lnTo>
                    <a:pt x="410" y="518"/>
                  </a:lnTo>
                  <a:lnTo>
                    <a:pt x="412" y="522"/>
                  </a:lnTo>
                  <a:lnTo>
                    <a:pt x="416" y="530"/>
                  </a:lnTo>
                  <a:lnTo>
                    <a:pt x="416" y="530"/>
                  </a:lnTo>
                  <a:lnTo>
                    <a:pt x="420" y="538"/>
                  </a:lnTo>
                  <a:lnTo>
                    <a:pt x="424" y="546"/>
                  </a:lnTo>
                  <a:lnTo>
                    <a:pt x="428" y="554"/>
                  </a:lnTo>
                  <a:lnTo>
                    <a:pt x="434" y="560"/>
                  </a:lnTo>
                  <a:lnTo>
                    <a:pt x="434" y="560"/>
                  </a:lnTo>
                  <a:lnTo>
                    <a:pt x="436" y="564"/>
                  </a:lnTo>
                  <a:lnTo>
                    <a:pt x="436" y="564"/>
                  </a:lnTo>
                  <a:lnTo>
                    <a:pt x="438" y="574"/>
                  </a:lnTo>
                  <a:lnTo>
                    <a:pt x="440" y="582"/>
                  </a:lnTo>
                  <a:lnTo>
                    <a:pt x="448" y="598"/>
                  </a:lnTo>
                  <a:lnTo>
                    <a:pt x="458" y="614"/>
                  </a:lnTo>
                  <a:lnTo>
                    <a:pt x="466" y="632"/>
                  </a:lnTo>
                  <a:lnTo>
                    <a:pt x="466" y="632"/>
                  </a:lnTo>
                  <a:lnTo>
                    <a:pt x="470" y="648"/>
                  </a:lnTo>
                  <a:lnTo>
                    <a:pt x="472" y="666"/>
                  </a:lnTo>
                  <a:lnTo>
                    <a:pt x="472" y="666"/>
                  </a:lnTo>
                  <a:lnTo>
                    <a:pt x="474" y="674"/>
                  </a:lnTo>
                  <a:lnTo>
                    <a:pt x="474" y="674"/>
                  </a:lnTo>
                  <a:lnTo>
                    <a:pt x="476" y="674"/>
                  </a:lnTo>
                  <a:lnTo>
                    <a:pt x="480" y="676"/>
                  </a:lnTo>
                  <a:lnTo>
                    <a:pt x="484" y="672"/>
                  </a:lnTo>
                  <a:lnTo>
                    <a:pt x="488" y="670"/>
                  </a:lnTo>
                  <a:lnTo>
                    <a:pt x="494" y="668"/>
                  </a:lnTo>
                  <a:lnTo>
                    <a:pt x="494" y="668"/>
                  </a:lnTo>
                  <a:lnTo>
                    <a:pt x="506" y="664"/>
                  </a:lnTo>
                  <a:lnTo>
                    <a:pt x="516" y="658"/>
                  </a:lnTo>
                  <a:lnTo>
                    <a:pt x="526" y="652"/>
                  </a:lnTo>
                  <a:lnTo>
                    <a:pt x="536" y="646"/>
                  </a:lnTo>
                  <a:lnTo>
                    <a:pt x="536" y="646"/>
                  </a:lnTo>
                  <a:lnTo>
                    <a:pt x="540" y="644"/>
                  </a:lnTo>
                  <a:lnTo>
                    <a:pt x="540" y="644"/>
                  </a:lnTo>
                  <a:lnTo>
                    <a:pt x="542" y="638"/>
                  </a:lnTo>
                  <a:lnTo>
                    <a:pt x="544" y="634"/>
                  </a:lnTo>
                  <a:lnTo>
                    <a:pt x="554" y="632"/>
                  </a:lnTo>
                  <a:lnTo>
                    <a:pt x="554" y="632"/>
                  </a:lnTo>
                  <a:lnTo>
                    <a:pt x="560" y="628"/>
                  </a:lnTo>
                  <a:lnTo>
                    <a:pt x="566" y="624"/>
                  </a:lnTo>
                  <a:lnTo>
                    <a:pt x="576" y="614"/>
                  </a:lnTo>
                  <a:lnTo>
                    <a:pt x="576" y="614"/>
                  </a:lnTo>
                  <a:lnTo>
                    <a:pt x="582" y="608"/>
                  </a:lnTo>
                  <a:lnTo>
                    <a:pt x="586" y="600"/>
                  </a:lnTo>
                  <a:lnTo>
                    <a:pt x="590" y="592"/>
                  </a:lnTo>
                  <a:lnTo>
                    <a:pt x="594" y="586"/>
                  </a:lnTo>
                  <a:lnTo>
                    <a:pt x="594" y="586"/>
                  </a:lnTo>
                  <a:lnTo>
                    <a:pt x="598" y="578"/>
                  </a:lnTo>
                  <a:lnTo>
                    <a:pt x="598" y="572"/>
                  </a:lnTo>
                  <a:lnTo>
                    <a:pt x="596" y="566"/>
                  </a:lnTo>
                  <a:lnTo>
                    <a:pt x="590" y="562"/>
                  </a:lnTo>
                  <a:lnTo>
                    <a:pt x="590" y="562"/>
                  </a:lnTo>
                  <a:lnTo>
                    <a:pt x="582" y="558"/>
                  </a:lnTo>
                  <a:lnTo>
                    <a:pt x="576" y="554"/>
                  </a:lnTo>
                  <a:lnTo>
                    <a:pt x="574" y="546"/>
                  </a:lnTo>
                  <a:lnTo>
                    <a:pt x="572" y="538"/>
                  </a:lnTo>
                  <a:lnTo>
                    <a:pt x="572" y="538"/>
                  </a:lnTo>
                  <a:lnTo>
                    <a:pt x="564" y="548"/>
                  </a:lnTo>
                  <a:lnTo>
                    <a:pt x="556" y="554"/>
                  </a:lnTo>
                  <a:lnTo>
                    <a:pt x="552" y="556"/>
                  </a:lnTo>
                  <a:lnTo>
                    <a:pt x="546" y="558"/>
                  </a:lnTo>
                  <a:lnTo>
                    <a:pt x="542" y="558"/>
                  </a:lnTo>
                  <a:lnTo>
                    <a:pt x="536" y="554"/>
                  </a:lnTo>
                  <a:lnTo>
                    <a:pt x="536" y="554"/>
                  </a:lnTo>
                  <a:lnTo>
                    <a:pt x="536" y="546"/>
                  </a:lnTo>
                  <a:lnTo>
                    <a:pt x="536" y="542"/>
                  </a:lnTo>
                  <a:lnTo>
                    <a:pt x="534" y="538"/>
                  </a:lnTo>
                  <a:lnTo>
                    <a:pt x="534" y="538"/>
                  </a:lnTo>
                  <a:lnTo>
                    <a:pt x="532" y="540"/>
                  </a:lnTo>
                  <a:lnTo>
                    <a:pt x="530" y="542"/>
                  </a:lnTo>
                  <a:lnTo>
                    <a:pt x="530" y="544"/>
                  </a:lnTo>
                  <a:lnTo>
                    <a:pt x="528" y="546"/>
                  </a:lnTo>
                  <a:lnTo>
                    <a:pt x="528" y="546"/>
                  </a:lnTo>
                  <a:lnTo>
                    <a:pt x="526" y="542"/>
                  </a:lnTo>
                  <a:lnTo>
                    <a:pt x="526" y="536"/>
                  </a:lnTo>
                  <a:lnTo>
                    <a:pt x="524" y="530"/>
                  </a:lnTo>
                  <a:lnTo>
                    <a:pt x="520" y="526"/>
                  </a:lnTo>
                  <a:lnTo>
                    <a:pt x="520" y="526"/>
                  </a:lnTo>
                  <a:lnTo>
                    <a:pt x="516" y="520"/>
                  </a:lnTo>
                  <a:lnTo>
                    <a:pt x="514" y="516"/>
                  </a:lnTo>
                  <a:lnTo>
                    <a:pt x="508" y="504"/>
                  </a:lnTo>
                  <a:lnTo>
                    <a:pt x="508" y="504"/>
                  </a:lnTo>
                  <a:lnTo>
                    <a:pt x="508" y="500"/>
                  </a:lnTo>
                  <a:lnTo>
                    <a:pt x="508" y="498"/>
                  </a:lnTo>
                  <a:lnTo>
                    <a:pt x="514" y="494"/>
                  </a:lnTo>
                  <a:lnTo>
                    <a:pt x="514" y="494"/>
                  </a:lnTo>
                  <a:lnTo>
                    <a:pt x="518" y="492"/>
                  </a:lnTo>
                  <a:lnTo>
                    <a:pt x="522" y="494"/>
                  </a:lnTo>
                  <a:lnTo>
                    <a:pt x="526" y="496"/>
                  </a:lnTo>
                  <a:lnTo>
                    <a:pt x="528" y="500"/>
                  </a:lnTo>
                  <a:lnTo>
                    <a:pt x="528" y="500"/>
                  </a:lnTo>
                  <a:lnTo>
                    <a:pt x="532" y="508"/>
                  </a:lnTo>
                  <a:lnTo>
                    <a:pt x="536" y="514"/>
                  </a:lnTo>
                  <a:lnTo>
                    <a:pt x="548" y="524"/>
                  </a:lnTo>
                  <a:lnTo>
                    <a:pt x="548" y="524"/>
                  </a:lnTo>
                  <a:lnTo>
                    <a:pt x="552" y="528"/>
                  </a:lnTo>
                  <a:lnTo>
                    <a:pt x="558" y="530"/>
                  </a:lnTo>
                  <a:lnTo>
                    <a:pt x="562" y="530"/>
                  </a:lnTo>
                  <a:lnTo>
                    <a:pt x="568" y="526"/>
                  </a:lnTo>
                  <a:lnTo>
                    <a:pt x="568" y="526"/>
                  </a:lnTo>
                  <a:lnTo>
                    <a:pt x="572" y="524"/>
                  </a:lnTo>
                  <a:lnTo>
                    <a:pt x="576" y="524"/>
                  </a:lnTo>
                  <a:lnTo>
                    <a:pt x="578" y="526"/>
                  </a:lnTo>
                  <a:lnTo>
                    <a:pt x="580" y="532"/>
                  </a:lnTo>
                  <a:lnTo>
                    <a:pt x="580" y="532"/>
                  </a:lnTo>
                  <a:lnTo>
                    <a:pt x="582" y="538"/>
                  </a:lnTo>
                  <a:lnTo>
                    <a:pt x="584" y="540"/>
                  </a:lnTo>
                  <a:lnTo>
                    <a:pt x="588" y="540"/>
                  </a:lnTo>
                  <a:lnTo>
                    <a:pt x="588" y="540"/>
                  </a:lnTo>
                  <a:lnTo>
                    <a:pt x="608" y="544"/>
                  </a:lnTo>
                  <a:lnTo>
                    <a:pt x="620" y="544"/>
                  </a:lnTo>
                  <a:lnTo>
                    <a:pt x="630" y="544"/>
                  </a:lnTo>
                  <a:lnTo>
                    <a:pt x="630" y="544"/>
                  </a:lnTo>
                  <a:lnTo>
                    <a:pt x="638" y="542"/>
                  </a:lnTo>
                  <a:lnTo>
                    <a:pt x="648" y="542"/>
                  </a:lnTo>
                  <a:lnTo>
                    <a:pt x="652" y="544"/>
                  </a:lnTo>
                  <a:lnTo>
                    <a:pt x="656" y="546"/>
                  </a:lnTo>
                  <a:lnTo>
                    <a:pt x="658" y="550"/>
                  </a:lnTo>
                  <a:lnTo>
                    <a:pt x="662" y="556"/>
                  </a:lnTo>
                  <a:lnTo>
                    <a:pt x="662" y="556"/>
                  </a:lnTo>
                  <a:lnTo>
                    <a:pt x="664" y="560"/>
                  </a:lnTo>
                  <a:lnTo>
                    <a:pt x="668" y="566"/>
                  </a:lnTo>
                  <a:lnTo>
                    <a:pt x="674" y="570"/>
                  </a:lnTo>
                  <a:lnTo>
                    <a:pt x="678" y="570"/>
                  </a:lnTo>
                  <a:lnTo>
                    <a:pt x="684" y="570"/>
                  </a:lnTo>
                  <a:lnTo>
                    <a:pt x="684" y="570"/>
                  </a:lnTo>
                  <a:lnTo>
                    <a:pt x="680" y="572"/>
                  </a:lnTo>
                  <a:lnTo>
                    <a:pt x="678" y="574"/>
                  </a:lnTo>
                  <a:lnTo>
                    <a:pt x="674" y="576"/>
                  </a:lnTo>
                  <a:lnTo>
                    <a:pt x="674" y="576"/>
                  </a:lnTo>
                  <a:lnTo>
                    <a:pt x="680" y="586"/>
                  </a:lnTo>
                  <a:lnTo>
                    <a:pt x="682" y="588"/>
                  </a:lnTo>
                  <a:lnTo>
                    <a:pt x="688" y="590"/>
                  </a:lnTo>
                  <a:lnTo>
                    <a:pt x="688" y="590"/>
                  </a:lnTo>
                  <a:lnTo>
                    <a:pt x="692" y="590"/>
                  </a:lnTo>
                  <a:lnTo>
                    <a:pt x="696" y="586"/>
                  </a:lnTo>
                  <a:lnTo>
                    <a:pt x="700" y="576"/>
                  </a:lnTo>
                  <a:lnTo>
                    <a:pt x="700" y="576"/>
                  </a:lnTo>
                  <a:lnTo>
                    <a:pt x="702" y="586"/>
                  </a:lnTo>
                  <a:lnTo>
                    <a:pt x="702" y="594"/>
                  </a:lnTo>
                  <a:lnTo>
                    <a:pt x="702" y="594"/>
                  </a:lnTo>
                  <a:lnTo>
                    <a:pt x="704" y="618"/>
                  </a:lnTo>
                  <a:lnTo>
                    <a:pt x="708" y="642"/>
                  </a:lnTo>
                  <a:lnTo>
                    <a:pt x="708" y="642"/>
                  </a:lnTo>
                  <a:lnTo>
                    <a:pt x="730" y="702"/>
                  </a:lnTo>
                  <a:lnTo>
                    <a:pt x="730" y="702"/>
                  </a:lnTo>
                  <a:lnTo>
                    <a:pt x="732" y="712"/>
                  </a:lnTo>
                  <a:lnTo>
                    <a:pt x="732" y="716"/>
                  </a:lnTo>
                  <a:lnTo>
                    <a:pt x="736" y="720"/>
                  </a:lnTo>
                  <a:lnTo>
                    <a:pt x="736" y="720"/>
                  </a:lnTo>
                  <a:lnTo>
                    <a:pt x="738" y="722"/>
                  </a:lnTo>
                  <a:lnTo>
                    <a:pt x="740" y="722"/>
                  </a:lnTo>
                  <a:lnTo>
                    <a:pt x="742" y="720"/>
                  </a:lnTo>
                  <a:lnTo>
                    <a:pt x="742" y="720"/>
                  </a:lnTo>
                  <a:lnTo>
                    <a:pt x="750" y="708"/>
                  </a:lnTo>
                  <a:lnTo>
                    <a:pt x="756" y="694"/>
                  </a:lnTo>
                  <a:lnTo>
                    <a:pt x="758" y="678"/>
                  </a:lnTo>
                  <a:lnTo>
                    <a:pt x="758" y="664"/>
                  </a:lnTo>
                  <a:lnTo>
                    <a:pt x="758" y="664"/>
                  </a:lnTo>
                  <a:lnTo>
                    <a:pt x="758" y="654"/>
                  </a:lnTo>
                  <a:lnTo>
                    <a:pt x="760" y="646"/>
                  </a:lnTo>
                  <a:lnTo>
                    <a:pt x="764" y="640"/>
                  </a:lnTo>
                  <a:lnTo>
                    <a:pt x="772" y="636"/>
                  </a:lnTo>
                  <a:lnTo>
                    <a:pt x="772" y="636"/>
                  </a:lnTo>
                  <a:lnTo>
                    <a:pt x="774" y="634"/>
                  </a:lnTo>
                  <a:lnTo>
                    <a:pt x="774" y="634"/>
                  </a:lnTo>
                  <a:lnTo>
                    <a:pt x="790" y="614"/>
                  </a:lnTo>
                  <a:lnTo>
                    <a:pt x="798" y="606"/>
                  </a:lnTo>
                  <a:lnTo>
                    <a:pt x="808" y="598"/>
                  </a:lnTo>
                  <a:lnTo>
                    <a:pt x="808" y="598"/>
                  </a:lnTo>
                  <a:lnTo>
                    <a:pt x="810" y="594"/>
                  </a:lnTo>
                  <a:lnTo>
                    <a:pt x="812" y="590"/>
                  </a:lnTo>
                  <a:lnTo>
                    <a:pt x="812" y="590"/>
                  </a:lnTo>
                  <a:lnTo>
                    <a:pt x="812" y="584"/>
                  </a:lnTo>
                  <a:lnTo>
                    <a:pt x="816" y="582"/>
                  </a:lnTo>
                  <a:lnTo>
                    <a:pt x="820" y="580"/>
                  </a:lnTo>
                  <a:lnTo>
                    <a:pt x="824" y="580"/>
                  </a:lnTo>
                  <a:lnTo>
                    <a:pt x="824" y="580"/>
                  </a:lnTo>
                  <a:lnTo>
                    <a:pt x="832" y="580"/>
                  </a:lnTo>
                  <a:lnTo>
                    <a:pt x="838" y="578"/>
                  </a:lnTo>
                  <a:lnTo>
                    <a:pt x="840" y="574"/>
                  </a:lnTo>
                  <a:lnTo>
                    <a:pt x="840" y="566"/>
                  </a:lnTo>
                  <a:lnTo>
                    <a:pt x="840" y="566"/>
                  </a:lnTo>
                  <a:lnTo>
                    <a:pt x="846" y="570"/>
                  </a:lnTo>
                  <a:lnTo>
                    <a:pt x="850" y="574"/>
                  </a:lnTo>
                  <a:lnTo>
                    <a:pt x="852" y="578"/>
                  </a:lnTo>
                  <a:lnTo>
                    <a:pt x="852" y="584"/>
                  </a:lnTo>
                  <a:lnTo>
                    <a:pt x="852" y="584"/>
                  </a:lnTo>
                  <a:lnTo>
                    <a:pt x="854" y="590"/>
                  </a:lnTo>
                  <a:lnTo>
                    <a:pt x="858" y="594"/>
                  </a:lnTo>
                  <a:lnTo>
                    <a:pt x="858" y="594"/>
                  </a:lnTo>
                  <a:lnTo>
                    <a:pt x="864" y="602"/>
                  </a:lnTo>
                  <a:lnTo>
                    <a:pt x="870" y="612"/>
                  </a:lnTo>
                  <a:lnTo>
                    <a:pt x="872" y="622"/>
                  </a:lnTo>
                  <a:lnTo>
                    <a:pt x="872" y="632"/>
                  </a:lnTo>
                  <a:lnTo>
                    <a:pt x="872" y="632"/>
                  </a:lnTo>
                  <a:lnTo>
                    <a:pt x="872" y="638"/>
                  </a:lnTo>
                  <a:lnTo>
                    <a:pt x="874" y="640"/>
                  </a:lnTo>
                  <a:lnTo>
                    <a:pt x="874" y="640"/>
                  </a:lnTo>
                  <a:lnTo>
                    <a:pt x="878" y="640"/>
                  </a:lnTo>
                  <a:lnTo>
                    <a:pt x="882" y="638"/>
                  </a:lnTo>
                  <a:lnTo>
                    <a:pt x="882" y="638"/>
                  </a:lnTo>
                  <a:lnTo>
                    <a:pt x="888" y="632"/>
                  </a:lnTo>
                  <a:lnTo>
                    <a:pt x="888" y="632"/>
                  </a:lnTo>
                  <a:lnTo>
                    <a:pt x="894" y="634"/>
                  </a:lnTo>
                  <a:lnTo>
                    <a:pt x="894" y="634"/>
                  </a:lnTo>
                  <a:lnTo>
                    <a:pt x="896" y="642"/>
                  </a:lnTo>
                  <a:lnTo>
                    <a:pt x="898" y="652"/>
                  </a:lnTo>
                  <a:lnTo>
                    <a:pt x="900" y="660"/>
                  </a:lnTo>
                  <a:lnTo>
                    <a:pt x="904" y="668"/>
                  </a:lnTo>
                  <a:lnTo>
                    <a:pt x="904" y="668"/>
                  </a:lnTo>
                  <a:lnTo>
                    <a:pt x="904" y="686"/>
                  </a:lnTo>
                  <a:lnTo>
                    <a:pt x="902" y="702"/>
                  </a:lnTo>
                  <a:lnTo>
                    <a:pt x="902" y="702"/>
                  </a:lnTo>
                  <a:lnTo>
                    <a:pt x="902" y="710"/>
                  </a:lnTo>
                  <a:lnTo>
                    <a:pt x="902" y="716"/>
                  </a:lnTo>
                  <a:lnTo>
                    <a:pt x="906" y="722"/>
                  </a:lnTo>
                  <a:lnTo>
                    <a:pt x="910" y="730"/>
                  </a:lnTo>
                  <a:lnTo>
                    <a:pt x="910" y="730"/>
                  </a:lnTo>
                  <a:lnTo>
                    <a:pt x="916" y="742"/>
                  </a:lnTo>
                  <a:lnTo>
                    <a:pt x="918" y="756"/>
                  </a:lnTo>
                  <a:lnTo>
                    <a:pt x="918" y="756"/>
                  </a:lnTo>
                  <a:lnTo>
                    <a:pt x="920" y="766"/>
                  </a:lnTo>
                  <a:lnTo>
                    <a:pt x="924" y="774"/>
                  </a:lnTo>
                  <a:lnTo>
                    <a:pt x="930" y="782"/>
                  </a:lnTo>
                  <a:lnTo>
                    <a:pt x="938" y="790"/>
                  </a:lnTo>
                  <a:lnTo>
                    <a:pt x="938" y="790"/>
                  </a:lnTo>
                  <a:lnTo>
                    <a:pt x="942" y="792"/>
                  </a:lnTo>
                  <a:lnTo>
                    <a:pt x="946" y="792"/>
                  </a:lnTo>
                  <a:lnTo>
                    <a:pt x="946" y="792"/>
                  </a:lnTo>
                  <a:lnTo>
                    <a:pt x="946" y="790"/>
                  </a:lnTo>
                  <a:lnTo>
                    <a:pt x="946" y="788"/>
                  </a:lnTo>
                  <a:lnTo>
                    <a:pt x="946" y="784"/>
                  </a:lnTo>
                  <a:lnTo>
                    <a:pt x="946" y="784"/>
                  </a:lnTo>
                  <a:lnTo>
                    <a:pt x="942" y="776"/>
                  </a:lnTo>
                  <a:lnTo>
                    <a:pt x="940" y="772"/>
                  </a:lnTo>
                  <a:lnTo>
                    <a:pt x="940" y="768"/>
                  </a:lnTo>
                  <a:lnTo>
                    <a:pt x="940" y="768"/>
                  </a:lnTo>
                  <a:lnTo>
                    <a:pt x="940" y="758"/>
                  </a:lnTo>
                  <a:lnTo>
                    <a:pt x="938" y="750"/>
                  </a:lnTo>
                  <a:lnTo>
                    <a:pt x="932" y="744"/>
                  </a:lnTo>
                  <a:lnTo>
                    <a:pt x="926" y="738"/>
                  </a:lnTo>
                  <a:lnTo>
                    <a:pt x="926" y="738"/>
                  </a:lnTo>
                  <a:lnTo>
                    <a:pt x="918" y="728"/>
                  </a:lnTo>
                  <a:lnTo>
                    <a:pt x="912" y="718"/>
                  </a:lnTo>
                  <a:lnTo>
                    <a:pt x="910" y="708"/>
                  </a:lnTo>
                  <a:lnTo>
                    <a:pt x="908" y="696"/>
                  </a:lnTo>
                  <a:lnTo>
                    <a:pt x="908" y="696"/>
                  </a:lnTo>
                  <a:lnTo>
                    <a:pt x="912" y="684"/>
                  </a:lnTo>
                  <a:lnTo>
                    <a:pt x="914" y="672"/>
                  </a:lnTo>
                  <a:lnTo>
                    <a:pt x="914" y="672"/>
                  </a:lnTo>
                  <a:lnTo>
                    <a:pt x="914" y="668"/>
                  </a:lnTo>
                  <a:lnTo>
                    <a:pt x="918" y="666"/>
                  </a:lnTo>
                  <a:lnTo>
                    <a:pt x="918" y="666"/>
                  </a:lnTo>
                  <a:lnTo>
                    <a:pt x="920" y="666"/>
                  </a:lnTo>
                  <a:lnTo>
                    <a:pt x="922" y="668"/>
                  </a:lnTo>
                  <a:lnTo>
                    <a:pt x="922" y="668"/>
                  </a:lnTo>
                  <a:lnTo>
                    <a:pt x="926" y="676"/>
                  </a:lnTo>
                  <a:lnTo>
                    <a:pt x="932" y="682"/>
                  </a:lnTo>
                  <a:lnTo>
                    <a:pt x="944" y="694"/>
                  </a:lnTo>
                  <a:lnTo>
                    <a:pt x="944" y="694"/>
                  </a:lnTo>
                  <a:lnTo>
                    <a:pt x="952" y="704"/>
                  </a:lnTo>
                  <a:lnTo>
                    <a:pt x="954" y="710"/>
                  </a:lnTo>
                  <a:lnTo>
                    <a:pt x="954" y="716"/>
                  </a:lnTo>
                  <a:lnTo>
                    <a:pt x="954" y="716"/>
                  </a:lnTo>
                  <a:lnTo>
                    <a:pt x="960" y="708"/>
                  </a:lnTo>
                  <a:lnTo>
                    <a:pt x="966" y="702"/>
                  </a:lnTo>
                  <a:lnTo>
                    <a:pt x="982" y="690"/>
                  </a:lnTo>
                  <a:lnTo>
                    <a:pt x="982" y="690"/>
                  </a:lnTo>
                  <a:lnTo>
                    <a:pt x="984" y="686"/>
                  </a:lnTo>
                  <a:lnTo>
                    <a:pt x="984" y="686"/>
                  </a:lnTo>
                  <a:lnTo>
                    <a:pt x="986" y="672"/>
                  </a:lnTo>
                  <a:lnTo>
                    <a:pt x="986" y="660"/>
                  </a:lnTo>
                  <a:lnTo>
                    <a:pt x="982" y="648"/>
                  </a:lnTo>
                  <a:lnTo>
                    <a:pt x="974" y="636"/>
                  </a:lnTo>
                  <a:lnTo>
                    <a:pt x="974" y="636"/>
                  </a:lnTo>
                  <a:lnTo>
                    <a:pt x="964" y="620"/>
                  </a:lnTo>
                  <a:lnTo>
                    <a:pt x="964" y="620"/>
                  </a:lnTo>
                  <a:lnTo>
                    <a:pt x="958" y="612"/>
                  </a:lnTo>
                  <a:lnTo>
                    <a:pt x="958" y="606"/>
                  </a:lnTo>
                  <a:lnTo>
                    <a:pt x="962" y="598"/>
                  </a:lnTo>
                  <a:lnTo>
                    <a:pt x="966" y="592"/>
                  </a:lnTo>
                  <a:lnTo>
                    <a:pt x="966" y="592"/>
                  </a:lnTo>
                  <a:lnTo>
                    <a:pt x="970" y="586"/>
                  </a:lnTo>
                  <a:lnTo>
                    <a:pt x="976" y="582"/>
                  </a:lnTo>
                  <a:lnTo>
                    <a:pt x="982" y="582"/>
                  </a:lnTo>
                  <a:lnTo>
                    <a:pt x="990" y="582"/>
                  </a:lnTo>
                  <a:lnTo>
                    <a:pt x="990" y="582"/>
                  </a:lnTo>
                  <a:lnTo>
                    <a:pt x="990" y="588"/>
                  </a:lnTo>
                  <a:lnTo>
                    <a:pt x="990" y="592"/>
                  </a:lnTo>
                  <a:lnTo>
                    <a:pt x="992" y="592"/>
                  </a:lnTo>
                  <a:lnTo>
                    <a:pt x="992" y="592"/>
                  </a:lnTo>
                  <a:lnTo>
                    <a:pt x="994" y="592"/>
                  </a:lnTo>
                  <a:lnTo>
                    <a:pt x="994" y="592"/>
                  </a:lnTo>
                  <a:lnTo>
                    <a:pt x="994" y="586"/>
                  </a:lnTo>
                  <a:lnTo>
                    <a:pt x="994" y="586"/>
                  </a:lnTo>
                  <a:lnTo>
                    <a:pt x="1000" y="584"/>
                  </a:lnTo>
                  <a:lnTo>
                    <a:pt x="1008" y="580"/>
                  </a:lnTo>
                  <a:lnTo>
                    <a:pt x="1014" y="578"/>
                  </a:lnTo>
                  <a:lnTo>
                    <a:pt x="1020" y="574"/>
                  </a:lnTo>
                  <a:lnTo>
                    <a:pt x="1020" y="574"/>
                  </a:lnTo>
                  <a:lnTo>
                    <a:pt x="1022" y="574"/>
                  </a:lnTo>
                  <a:lnTo>
                    <a:pt x="1026" y="574"/>
                  </a:lnTo>
                  <a:lnTo>
                    <a:pt x="1026" y="574"/>
                  </a:lnTo>
                  <a:lnTo>
                    <a:pt x="1026" y="572"/>
                  </a:lnTo>
                  <a:lnTo>
                    <a:pt x="1026" y="572"/>
                  </a:lnTo>
                  <a:lnTo>
                    <a:pt x="1038" y="568"/>
                  </a:lnTo>
                  <a:lnTo>
                    <a:pt x="1048" y="562"/>
                  </a:lnTo>
                  <a:lnTo>
                    <a:pt x="1056" y="552"/>
                  </a:lnTo>
                  <a:lnTo>
                    <a:pt x="1064" y="544"/>
                  </a:lnTo>
                  <a:lnTo>
                    <a:pt x="1064" y="544"/>
                  </a:lnTo>
                  <a:lnTo>
                    <a:pt x="1072" y="526"/>
                  </a:lnTo>
                  <a:lnTo>
                    <a:pt x="1076" y="518"/>
                  </a:lnTo>
                  <a:lnTo>
                    <a:pt x="1080" y="510"/>
                  </a:lnTo>
                  <a:lnTo>
                    <a:pt x="1080" y="510"/>
                  </a:lnTo>
                  <a:lnTo>
                    <a:pt x="1084" y="502"/>
                  </a:lnTo>
                  <a:lnTo>
                    <a:pt x="1084" y="498"/>
                  </a:lnTo>
                  <a:lnTo>
                    <a:pt x="1082" y="494"/>
                  </a:lnTo>
                  <a:lnTo>
                    <a:pt x="1082" y="494"/>
                  </a:lnTo>
                  <a:lnTo>
                    <a:pt x="1078" y="488"/>
                  </a:lnTo>
                  <a:lnTo>
                    <a:pt x="1078" y="488"/>
                  </a:lnTo>
                  <a:lnTo>
                    <a:pt x="1082" y="488"/>
                  </a:lnTo>
                  <a:lnTo>
                    <a:pt x="1082" y="486"/>
                  </a:lnTo>
                  <a:lnTo>
                    <a:pt x="1082" y="482"/>
                  </a:lnTo>
                  <a:lnTo>
                    <a:pt x="1080" y="476"/>
                  </a:lnTo>
                  <a:lnTo>
                    <a:pt x="1080" y="476"/>
                  </a:lnTo>
                  <a:lnTo>
                    <a:pt x="1082" y="474"/>
                  </a:lnTo>
                  <a:lnTo>
                    <a:pt x="1082" y="474"/>
                  </a:lnTo>
                  <a:lnTo>
                    <a:pt x="1078" y="468"/>
                  </a:lnTo>
                  <a:lnTo>
                    <a:pt x="1076" y="462"/>
                  </a:lnTo>
                  <a:lnTo>
                    <a:pt x="1074" y="454"/>
                  </a:lnTo>
                  <a:lnTo>
                    <a:pt x="1068" y="448"/>
                  </a:lnTo>
                  <a:lnTo>
                    <a:pt x="1068" y="448"/>
                  </a:lnTo>
                  <a:lnTo>
                    <a:pt x="1064" y="446"/>
                  </a:lnTo>
                  <a:lnTo>
                    <a:pt x="1064" y="442"/>
                  </a:lnTo>
                  <a:lnTo>
                    <a:pt x="1068" y="436"/>
                  </a:lnTo>
                  <a:lnTo>
                    <a:pt x="1068" y="436"/>
                  </a:lnTo>
                  <a:lnTo>
                    <a:pt x="1078" y="426"/>
                  </a:lnTo>
                  <a:lnTo>
                    <a:pt x="1090" y="420"/>
                  </a:lnTo>
                  <a:lnTo>
                    <a:pt x="1090" y="420"/>
                  </a:lnTo>
                  <a:lnTo>
                    <a:pt x="1078" y="416"/>
                  </a:lnTo>
                  <a:lnTo>
                    <a:pt x="1074" y="416"/>
                  </a:lnTo>
                  <a:lnTo>
                    <a:pt x="1068" y="420"/>
                  </a:lnTo>
                  <a:lnTo>
                    <a:pt x="1068" y="420"/>
                  </a:lnTo>
                  <a:lnTo>
                    <a:pt x="1066" y="420"/>
                  </a:lnTo>
                  <a:lnTo>
                    <a:pt x="1064" y="420"/>
                  </a:lnTo>
                  <a:lnTo>
                    <a:pt x="1062" y="416"/>
                  </a:lnTo>
                  <a:lnTo>
                    <a:pt x="1058" y="410"/>
                  </a:lnTo>
                  <a:lnTo>
                    <a:pt x="1056" y="408"/>
                  </a:lnTo>
                  <a:lnTo>
                    <a:pt x="1052" y="408"/>
                  </a:lnTo>
                  <a:lnTo>
                    <a:pt x="1052" y="408"/>
                  </a:lnTo>
                  <a:lnTo>
                    <a:pt x="1052" y="406"/>
                  </a:lnTo>
                  <a:lnTo>
                    <a:pt x="1052" y="402"/>
                  </a:lnTo>
                  <a:lnTo>
                    <a:pt x="1052" y="402"/>
                  </a:lnTo>
                  <a:lnTo>
                    <a:pt x="1054" y="400"/>
                  </a:lnTo>
                  <a:lnTo>
                    <a:pt x="1054" y="400"/>
                  </a:lnTo>
                  <a:lnTo>
                    <a:pt x="1060" y="398"/>
                  </a:lnTo>
                  <a:lnTo>
                    <a:pt x="1066" y="394"/>
                  </a:lnTo>
                  <a:lnTo>
                    <a:pt x="1070" y="390"/>
                  </a:lnTo>
                  <a:lnTo>
                    <a:pt x="1074" y="386"/>
                  </a:lnTo>
                  <a:lnTo>
                    <a:pt x="1074" y="386"/>
                  </a:lnTo>
                  <a:lnTo>
                    <a:pt x="1080" y="382"/>
                  </a:lnTo>
                  <a:lnTo>
                    <a:pt x="1082" y="382"/>
                  </a:lnTo>
                  <a:lnTo>
                    <a:pt x="1086" y="382"/>
                  </a:lnTo>
                  <a:lnTo>
                    <a:pt x="1086" y="382"/>
                  </a:lnTo>
                  <a:lnTo>
                    <a:pt x="1088" y="386"/>
                  </a:lnTo>
                  <a:lnTo>
                    <a:pt x="1088" y="388"/>
                  </a:lnTo>
                  <a:lnTo>
                    <a:pt x="1084" y="392"/>
                  </a:lnTo>
                  <a:lnTo>
                    <a:pt x="1084" y="392"/>
                  </a:lnTo>
                  <a:lnTo>
                    <a:pt x="1082" y="394"/>
                  </a:lnTo>
                  <a:lnTo>
                    <a:pt x="1082" y="396"/>
                  </a:lnTo>
                  <a:lnTo>
                    <a:pt x="1084" y="400"/>
                  </a:lnTo>
                  <a:lnTo>
                    <a:pt x="1084" y="400"/>
                  </a:lnTo>
                  <a:lnTo>
                    <a:pt x="1086" y="400"/>
                  </a:lnTo>
                  <a:lnTo>
                    <a:pt x="1086" y="400"/>
                  </a:lnTo>
                  <a:lnTo>
                    <a:pt x="1090" y="396"/>
                  </a:lnTo>
                  <a:lnTo>
                    <a:pt x="1090" y="396"/>
                  </a:lnTo>
                  <a:lnTo>
                    <a:pt x="1096" y="394"/>
                  </a:lnTo>
                  <a:lnTo>
                    <a:pt x="1096" y="394"/>
                  </a:lnTo>
                  <a:lnTo>
                    <a:pt x="1100" y="392"/>
                  </a:lnTo>
                  <a:lnTo>
                    <a:pt x="1102" y="392"/>
                  </a:lnTo>
                  <a:lnTo>
                    <a:pt x="1110" y="394"/>
                  </a:lnTo>
                  <a:lnTo>
                    <a:pt x="1110" y="394"/>
                  </a:lnTo>
                  <a:lnTo>
                    <a:pt x="1112" y="398"/>
                  </a:lnTo>
                  <a:lnTo>
                    <a:pt x="1112" y="400"/>
                  </a:lnTo>
                  <a:lnTo>
                    <a:pt x="1110" y="406"/>
                  </a:lnTo>
                  <a:lnTo>
                    <a:pt x="1110" y="406"/>
                  </a:lnTo>
                  <a:lnTo>
                    <a:pt x="1110" y="410"/>
                  </a:lnTo>
                  <a:lnTo>
                    <a:pt x="1110" y="412"/>
                  </a:lnTo>
                  <a:lnTo>
                    <a:pt x="1112" y="412"/>
                  </a:lnTo>
                  <a:lnTo>
                    <a:pt x="1116" y="412"/>
                  </a:lnTo>
                  <a:lnTo>
                    <a:pt x="1116" y="412"/>
                  </a:lnTo>
                  <a:lnTo>
                    <a:pt x="1120" y="414"/>
                  </a:lnTo>
                  <a:lnTo>
                    <a:pt x="1122" y="416"/>
                  </a:lnTo>
                  <a:lnTo>
                    <a:pt x="1124" y="418"/>
                  </a:lnTo>
                  <a:lnTo>
                    <a:pt x="1124" y="422"/>
                  </a:lnTo>
                  <a:lnTo>
                    <a:pt x="1124" y="422"/>
                  </a:lnTo>
                  <a:lnTo>
                    <a:pt x="1120" y="448"/>
                  </a:lnTo>
                  <a:lnTo>
                    <a:pt x="1120" y="448"/>
                  </a:lnTo>
                  <a:lnTo>
                    <a:pt x="1132" y="444"/>
                  </a:lnTo>
                  <a:lnTo>
                    <a:pt x="1140" y="440"/>
                  </a:lnTo>
                  <a:lnTo>
                    <a:pt x="1140" y="440"/>
                  </a:lnTo>
                  <a:lnTo>
                    <a:pt x="1144" y="436"/>
                  </a:lnTo>
                  <a:lnTo>
                    <a:pt x="1144" y="432"/>
                  </a:lnTo>
                  <a:lnTo>
                    <a:pt x="1142" y="422"/>
                  </a:lnTo>
                  <a:lnTo>
                    <a:pt x="1142" y="422"/>
                  </a:lnTo>
                  <a:lnTo>
                    <a:pt x="1138" y="412"/>
                  </a:lnTo>
                  <a:lnTo>
                    <a:pt x="1132" y="402"/>
                  </a:lnTo>
                  <a:lnTo>
                    <a:pt x="1132" y="402"/>
                  </a:lnTo>
                  <a:lnTo>
                    <a:pt x="1128" y="398"/>
                  </a:lnTo>
                  <a:lnTo>
                    <a:pt x="1128" y="396"/>
                  </a:lnTo>
                  <a:lnTo>
                    <a:pt x="1130" y="392"/>
                  </a:lnTo>
                  <a:lnTo>
                    <a:pt x="1134" y="390"/>
                  </a:lnTo>
                  <a:lnTo>
                    <a:pt x="1134" y="390"/>
                  </a:lnTo>
                  <a:lnTo>
                    <a:pt x="1142" y="384"/>
                  </a:lnTo>
                  <a:lnTo>
                    <a:pt x="1146" y="374"/>
                  </a:lnTo>
                  <a:lnTo>
                    <a:pt x="1146" y="374"/>
                  </a:lnTo>
                  <a:lnTo>
                    <a:pt x="1150" y="368"/>
                  </a:lnTo>
                  <a:lnTo>
                    <a:pt x="1154" y="362"/>
                  </a:lnTo>
                  <a:lnTo>
                    <a:pt x="1160" y="360"/>
                  </a:lnTo>
                  <a:lnTo>
                    <a:pt x="1162" y="358"/>
                  </a:lnTo>
                  <a:lnTo>
                    <a:pt x="1166" y="360"/>
                  </a:lnTo>
                  <a:lnTo>
                    <a:pt x="1166" y="360"/>
                  </a:lnTo>
                  <a:lnTo>
                    <a:pt x="1172" y="362"/>
                  </a:lnTo>
                  <a:lnTo>
                    <a:pt x="1178" y="360"/>
                  </a:lnTo>
                  <a:lnTo>
                    <a:pt x="1184" y="358"/>
                  </a:lnTo>
                  <a:lnTo>
                    <a:pt x="1188" y="354"/>
                  </a:lnTo>
                  <a:lnTo>
                    <a:pt x="1188" y="354"/>
                  </a:lnTo>
                  <a:lnTo>
                    <a:pt x="1202" y="336"/>
                  </a:lnTo>
                  <a:lnTo>
                    <a:pt x="1216" y="320"/>
                  </a:lnTo>
                  <a:lnTo>
                    <a:pt x="1222" y="310"/>
                  </a:lnTo>
                  <a:lnTo>
                    <a:pt x="1226" y="300"/>
                  </a:lnTo>
                  <a:lnTo>
                    <a:pt x="1230" y="290"/>
                  </a:lnTo>
                  <a:lnTo>
                    <a:pt x="1230" y="278"/>
                  </a:lnTo>
                  <a:lnTo>
                    <a:pt x="1230" y="278"/>
                  </a:lnTo>
                  <a:lnTo>
                    <a:pt x="1232" y="274"/>
                  </a:lnTo>
                  <a:lnTo>
                    <a:pt x="1232" y="272"/>
                  </a:lnTo>
                  <a:lnTo>
                    <a:pt x="1232" y="272"/>
                  </a:lnTo>
                  <a:lnTo>
                    <a:pt x="1236" y="268"/>
                  </a:lnTo>
                  <a:lnTo>
                    <a:pt x="1236" y="264"/>
                  </a:lnTo>
                  <a:lnTo>
                    <a:pt x="1236" y="254"/>
                  </a:lnTo>
                  <a:lnTo>
                    <a:pt x="1236" y="254"/>
                  </a:lnTo>
                  <a:lnTo>
                    <a:pt x="1232" y="250"/>
                  </a:lnTo>
                  <a:lnTo>
                    <a:pt x="1228" y="246"/>
                  </a:lnTo>
                  <a:lnTo>
                    <a:pt x="1220" y="246"/>
                  </a:lnTo>
                  <a:lnTo>
                    <a:pt x="1216" y="248"/>
                  </a:lnTo>
                  <a:lnTo>
                    <a:pt x="1216" y="248"/>
                  </a:lnTo>
                  <a:lnTo>
                    <a:pt x="1210" y="250"/>
                  </a:lnTo>
                  <a:lnTo>
                    <a:pt x="1206" y="250"/>
                  </a:lnTo>
                  <a:lnTo>
                    <a:pt x="1204" y="248"/>
                  </a:lnTo>
                  <a:lnTo>
                    <a:pt x="1202" y="248"/>
                  </a:lnTo>
                  <a:lnTo>
                    <a:pt x="1202" y="248"/>
                  </a:lnTo>
                  <a:lnTo>
                    <a:pt x="1200" y="242"/>
                  </a:lnTo>
                  <a:lnTo>
                    <a:pt x="1196" y="240"/>
                  </a:lnTo>
                  <a:lnTo>
                    <a:pt x="1186" y="236"/>
                  </a:lnTo>
                  <a:lnTo>
                    <a:pt x="1186" y="236"/>
                  </a:lnTo>
                  <a:lnTo>
                    <a:pt x="1202" y="228"/>
                  </a:lnTo>
                  <a:lnTo>
                    <a:pt x="1214" y="218"/>
                  </a:lnTo>
                  <a:lnTo>
                    <a:pt x="1238" y="196"/>
                  </a:lnTo>
                  <a:lnTo>
                    <a:pt x="1238" y="196"/>
                  </a:lnTo>
                  <a:lnTo>
                    <a:pt x="1248" y="190"/>
                  </a:lnTo>
                  <a:lnTo>
                    <a:pt x="1260" y="190"/>
                  </a:lnTo>
                  <a:lnTo>
                    <a:pt x="1260" y="190"/>
                  </a:lnTo>
                  <a:lnTo>
                    <a:pt x="1280" y="190"/>
                  </a:lnTo>
                  <a:lnTo>
                    <a:pt x="1290" y="190"/>
                  </a:lnTo>
                  <a:lnTo>
                    <a:pt x="1300" y="186"/>
                  </a:lnTo>
                  <a:lnTo>
                    <a:pt x="1300" y="186"/>
                  </a:lnTo>
                  <a:lnTo>
                    <a:pt x="1304" y="184"/>
                  </a:lnTo>
                  <a:lnTo>
                    <a:pt x="1308" y="186"/>
                  </a:lnTo>
                  <a:lnTo>
                    <a:pt x="1316" y="188"/>
                  </a:lnTo>
                  <a:lnTo>
                    <a:pt x="1316" y="188"/>
                  </a:lnTo>
                  <a:lnTo>
                    <a:pt x="1322" y="192"/>
                  </a:lnTo>
                  <a:lnTo>
                    <a:pt x="1328" y="192"/>
                  </a:lnTo>
                  <a:lnTo>
                    <a:pt x="1328" y="192"/>
                  </a:lnTo>
                  <a:lnTo>
                    <a:pt x="1342" y="192"/>
                  </a:lnTo>
                  <a:lnTo>
                    <a:pt x="1342" y="192"/>
                  </a:lnTo>
                  <a:lnTo>
                    <a:pt x="1340" y="188"/>
                  </a:lnTo>
                  <a:lnTo>
                    <a:pt x="1338" y="186"/>
                  </a:lnTo>
                  <a:lnTo>
                    <a:pt x="1338" y="186"/>
                  </a:lnTo>
                  <a:lnTo>
                    <a:pt x="1338" y="184"/>
                  </a:lnTo>
                  <a:lnTo>
                    <a:pt x="1338" y="184"/>
                  </a:lnTo>
                  <a:lnTo>
                    <a:pt x="1340" y="182"/>
                  </a:lnTo>
                  <a:lnTo>
                    <a:pt x="1340" y="182"/>
                  </a:lnTo>
                  <a:lnTo>
                    <a:pt x="1348" y="174"/>
                  </a:lnTo>
                  <a:lnTo>
                    <a:pt x="1358" y="168"/>
                  </a:lnTo>
                  <a:lnTo>
                    <a:pt x="1368" y="164"/>
                  </a:lnTo>
                  <a:lnTo>
                    <a:pt x="1374" y="164"/>
                  </a:lnTo>
                  <a:lnTo>
                    <a:pt x="1380" y="164"/>
                  </a:lnTo>
                  <a:lnTo>
                    <a:pt x="1380" y="164"/>
                  </a:lnTo>
                  <a:lnTo>
                    <a:pt x="1382" y="164"/>
                  </a:lnTo>
                  <a:lnTo>
                    <a:pt x="1384" y="166"/>
                  </a:lnTo>
                  <a:lnTo>
                    <a:pt x="1384" y="166"/>
                  </a:lnTo>
                  <a:lnTo>
                    <a:pt x="1386" y="170"/>
                  </a:lnTo>
                  <a:lnTo>
                    <a:pt x="1388" y="172"/>
                  </a:lnTo>
                  <a:lnTo>
                    <a:pt x="1396" y="170"/>
                  </a:lnTo>
                  <a:lnTo>
                    <a:pt x="1396" y="170"/>
                  </a:lnTo>
                  <a:lnTo>
                    <a:pt x="1402" y="164"/>
                  </a:lnTo>
                  <a:lnTo>
                    <a:pt x="1406" y="160"/>
                  </a:lnTo>
                  <a:lnTo>
                    <a:pt x="1412" y="156"/>
                  </a:lnTo>
                  <a:lnTo>
                    <a:pt x="1416" y="154"/>
                  </a:lnTo>
                  <a:lnTo>
                    <a:pt x="1420" y="154"/>
                  </a:lnTo>
                  <a:lnTo>
                    <a:pt x="1420" y="154"/>
                  </a:lnTo>
                  <a:lnTo>
                    <a:pt x="1416" y="164"/>
                  </a:lnTo>
                  <a:lnTo>
                    <a:pt x="1410" y="172"/>
                  </a:lnTo>
                  <a:lnTo>
                    <a:pt x="1402" y="178"/>
                  </a:lnTo>
                  <a:lnTo>
                    <a:pt x="1394" y="182"/>
                  </a:lnTo>
                  <a:lnTo>
                    <a:pt x="1394" y="182"/>
                  </a:lnTo>
                  <a:lnTo>
                    <a:pt x="1382" y="194"/>
                  </a:lnTo>
                  <a:lnTo>
                    <a:pt x="1368" y="204"/>
                  </a:lnTo>
                  <a:lnTo>
                    <a:pt x="1368" y="204"/>
                  </a:lnTo>
                  <a:lnTo>
                    <a:pt x="1358" y="212"/>
                  </a:lnTo>
                  <a:lnTo>
                    <a:pt x="1350" y="222"/>
                  </a:lnTo>
                  <a:lnTo>
                    <a:pt x="1348" y="230"/>
                  </a:lnTo>
                  <a:lnTo>
                    <a:pt x="1350" y="242"/>
                  </a:lnTo>
                  <a:lnTo>
                    <a:pt x="1350" y="242"/>
                  </a:lnTo>
                  <a:lnTo>
                    <a:pt x="1356" y="270"/>
                  </a:lnTo>
                  <a:lnTo>
                    <a:pt x="1356" y="270"/>
                  </a:lnTo>
                  <a:lnTo>
                    <a:pt x="1358" y="274"/>
                  </a:lnTo>
                  <a:lnTo>
                    <a:pt x="1360" y="272"/>
                  </a:lnTo>
                  <a:lnTo>
                    <a:pt x="1360" y="272"/>
                  </a:lnTo>
                  <a:lnTo>
                    <a:pt x="1366" y="270"/>
                  </a:lnTo>
                  <a:lnTo>
                    <a:pt x="1368" y="266"/>
                  </a:lnTo>
                  <a:lnTo>
                    <a:pt x="1370" y="262"/>
                  </a:lnTo>
                  <a:lnTo>
                    <a:pt x="1370" y="256"/>
                  </a:lnTo>
                  <a:lnTo>
                    <a:pt x="1370" y="256"/>
                  </a:lnTo>
                  <a:lnTo>
                    <a:pt x="1376" y="254"/>
                  </a:lnTo>
                  <a:lnTo>
                    <a:pt x="1378" y="254"/>
                  </a:lnTo>
                  <a:lnTo>
                    <a:pt x="1380" y="250"/>
                  </a:lnTo>
                  <a:lnTo>
                    <a:pt x="1380" y="250"/>
                  </a:lnTo>
                  <a:lnTo>
                    <a:pt x="1380" y="248"/>
                  </a:lnTo>
                  <a:lnTo>
                    <a:pt x="1380" y="246"/>
                  </a:lnTo>
                  <a:lnTo>
                    <a:pt x="1382" y="244"/>
                  </a:lnTo>
                  <a:lnTo>
                    <a:pt x="1382" y="244"/>
                  </a:lnTo>
                  <a:lnTo>
                    <a:pt x="1394" y="238"/>
                  </a:lnTo>
                  <a:lnTo>
                    <a:pt x="1396" y="234"/>
                  </a:lnTo>
                  <a:lnTo>
                    <a:pt x="1398" y="232"/>
                  </a:lnTo>
                  <a:lnTo>
                    <a:pt x="1396" y="226"/>
                  </a:lnTo>
                  <a:lnTo>
                    <a:pt x="1396" y="226"/>
                  </a:lnTo>
                  <a:lnTo>
                    <a:pt x="1398" y="224"/>
                  </a:lnTo>
                  <a:lnTo>
                    <a:pt x="1402" y="222"/>
                  </a:lnTo>
                  <a:lnTo>
                    <a:pt x="1402" y="222"/>
                  </a:lnTo>
                  <a:lnTo>
                    <a:pt x="1406" y="222"/>
                  </a:lnTo>
                  <a:lnTo>
                    <a:pt x="1408" y="222"/>
                  </a:lnTo>
                  <a:lnTo>
                    <a:pt x="1404" y="216"/>
                  </a:lnTo>
                  <a:lnTo>
                    <a:pt x="1404" y="216"/>
                  </a:lnTo>
                  <a:lnTo>
                    <a:pt x="1404" y="212"/>
                  </a:lnTo>
                  <a:lnTo>
                    <a:pt x="1404" y="208"/>
                  </a:lnTo>
                  <a:lnTo>
                    <a:pt x="1404" y="208"/>
                  </a:lnTo>
                  <a:lnTo>
                    <a:pt x="1406" y="208"/>
                  </a:lnTo>
                  <a:lnTo>
                    <a:pt x="1406" y="206"/>
                  </a:lnTo>
                  <a:lnTo>
                    <a:pt x="1404" y="206"/>
                  </a:lnTo>
                  <a:lnTo>
                    <a:pt x="1404" y="206"/>
                  </a:lnTo>
                  <a:lnTo>
                    <a:pt x="1400" y="206"/>
                  </a:lnTo>
                  <a:lnTo>
                    <a:pt x="1398" y="204"/>
                  </a:lnTo>
                  <a:lnTo>
                    <a:pt x="1398" y="200"/>
                  </a:lnTo>
                  <a:lnTo>
                    <a:pt x="1398" y="200"/>
                  </a:lnTo>
                  <a:lnTo>
                    <a:pt x="1410" y="188"/>
                  </a:lnTo>
                  <a:lnTo>
                    <a:pt x="1416" y="182"/>
                  </a:lnTo>
                  <a:lnTo>
                    <a:pt x="1424" y="180"/>
                  </a:lnTo>
                  <a:lnTo>
                    <a:pt x="1424" y="180"/>
                  </a:lnTo>
                  <a:lnTo>
                    <a:pt x="1430" y="182"/>
                  </a:lnTo>
                  <a:lnTo>
                    <a:pt x="1434" y="182"/>
                  </a:lnTo>
                  <a:lnTo>
                    <a:pt x="1436" y="180"/>
                  </a:lnTo>
                  <a:lnTo>
                    <a:pt x="1436" y="180"/>
                  </a:lnTo>
                  <a:lnTo>
                    <a:pt x="1446" y="176"/>
                  </a:lnTo>
                  <a:lnTo>
                    <a:pt x="1450" y="176"/>
                  </a:lnTo>
                  <a:lnTo>
                    <a:pt x="1454" y="178"/>
                  </a:lnTo>
                  <a:lnTo>
                    <a:pt x="1454" y="178"/>
                  </a:lnTo>
                  <a:lnTo>
                    <a:pt x="1460" y="180"/>
                  </a:lnTo>
                  <a:lnTo>
                    <a:pt x="1464" y="180"/>
                  </a:lnTo>
                  <a:lnTo>
                    <a:pt x="1474" y="174"/>
                  </a:lnTo>
                  <a:lnTo>
                    <a:pt x="1474" y="174"/>
                  </a:lnTo>
                  <a:lnTo>
                    <a:pt x="1484" y="168"/>
                  </a:lnTo>
                  <a:lnTo>
                    <a:pt x="1496" y="162"/>
                  </a:lnTo>
                  <a:lnTo>
                    <a:pt x="1496" y="162"/>
                  </a:lnTo>
                  <a:lnTo>
                    <a:pt x="1504" y="160"/>
                  </a:lnTo>
                  <a:lnTo>
                    <a:pt x="1512" y="156"/>
                  </a:lnTo>
                  <a:lnTo>
                    <a:pt x="1520" y="156"/>
                  </a:lnTo>
                  <a:lnTo>
                    <a:pt x="1528" y="156"/>
                  </a:lnTo>
                  <a:lnTo>
                    <a:pt x="1528" y="156"/>
                  </a:lnTo>
                  <a:lnTo>
                    <a:pt x="1532" y="156"/>
                  </a:lnTo>
                  <a:lnTo>
                    <a:pt x="1534" y="154"/>
                  </a:lnTo>
                  <a:lnTo>
                    <a:pt x="1534" y="152"/>
                  </a:lnTo>
                  <a:lnTo>
                    <a:pt x="1532" y="150"/>
                  </a:lnTo>
                  <a:lnTo>
                    <a:pt x="1532" y="150"/>
                  </a:lnTo>
                  <a:lnTo>
                    <a:pt x="1526" y="142"/>
                  </a:lnTo>
                  <a:lnTo>
                    <a:pt x="1522" y="138"/>
                  </a:lnTo>
                  <a:lnTo>
                    <a:pt x="1518" y="134"/>
                  </a:lnTo>
                  <a:lnTo>
                    <a:pt x="1518" y="134"/>
                  </a:lnTo>
                  <a:lnTo>
                    <a:pt x="1524" y="134"/>
                  </a:lnTo>
                  <a:lnTo>
                    <a:pt x="1524" y="134"/>
                  </a:lnTo>
                  <a:lnTo>
                    <a:pt x="1536" y="132"/>
                  </a:lnTo>
                  <a:lnTo>
                    <a:pt x="1540" y="128"/>
                  </a:lnTo>
                  <a:lnTo>
                    <a:pt x="1540" y="126"/>
                  </a:lnTo>
                  <a:lnTo>
                    <a:pt x="1540" y="122"/>
                  </a:lnTo>
                  <a:lnTo>
                    <a:pt x="1540" y="122"/>
                  </a:lnTo>
                  <a:lnTo>
                    <a:pt x="1542" y="118"/>
                  </a:lnTo>
                  <a:lnTo>
                    <a:pt x="1544" y="118"/>
                  </a:lnTo>
                  <a:lnTo>
                    <a:pt x="1544" y="118"/>
                  </a:lnTo>
                  <a:lnTo>
                    <a:pt x="1548" y="118"/>
                  </a:lnTo>
                  <a:lnTo>
                    <a:pt x="1548" y="118"/>
                  </a:lnTo>
                  <a:lnTo>
                    <a:pt x="1548" y="120"/>
                  </a:lnTo>
                  <a:lnTo>
                    <a:pt x="1548" y="120"/>
                  </a:lnTo>
                  <a:lnTo>
                    <a:pt x="1550" y="124"/>
                  </a:lnTo>
                  <a:lnTo>
                    <a:pt x="1552" y="124"/>
                  </a:lnTo>
                  <a:lnTo>
                    <a:pt x="1552" y="124"/>
                  </a:lnTo>
                  <a:lnTo>
                    <a:pt x="1562" y="124"/>
                  </a:lnTo>
                  <a:lnTo>
                    <a:pt x="1570" y="128"/>
                  </a:lnTo>
                  <a:lnTo>
                    <a:pt x="1578" y="132"/>
                  </a:lnTo>
                  <a:lnTo>
                    <a:pt x="1586" y="136"/>
                  </a:lnTo>
                  <a:lnTo>
                    <a:pt x="1586" y="136"/>
                  </a:lnTo>
                  <a:lnTo>
                    <a:pt x="1590" y="138"/>
                  </a:lnTo>
                  <a:lnTo>
                    <a:pt x="1592" y="138"/>
                  </a:lnTo>
                  <a:lnTo>
                    <a:pt x="1594" y="134"/>
                  </a:lnTo>
                  <a:lnTo>
                    <a:pt x="1594" y="134"/>
                  </a:lnTo>
                  <a:lnTo>
                    <a:pt x="1596" y="130"/>
                  </a:lnTo>
                  <a:lnTo>
                    <a:pt x="1598" y="126"/>
                  </a:lnTo>
                  <a:lnTo>
                    <a:pt x="1602" y="124"/>
                  </a:lnTo>
                  <a:lnTo>
                    <a:pt x="1608" y="124"/>
                  </a:lnTo>
                  <a:lnTo>
                    <a:pt x="1608" y="124"/>
                  </a:lnTo>
                  <a:lnTo>
                    <a:pt x="1612" y="122"/>
                  </a:lnTo>
                  <a:lnTo>
                    <a:pt x="1612" y="120"/>
                  </a:lnTo>
                  <a:lnTo>
                    <a:pt x="1612" y="118"/>
                  </a:lnTo>
                  <a:lnTo>
                    <a:pt x="1612" y="118"/>
                  </a:lnTo>
                  <a:close/>
                  <a:moveTo>
                    <a:pt x="350" y="152"/>
                  </a:moveTo>
                  <a:lnTo>
                    <a:pt x="350" y="152"/>
                  </a:lnTo>
                  <a:lnTo>
                    <a:pt x="352" y="152"/>
                  </a:lnTo>
                  <a:lnTo>
                    <a:pt x="352" y="152"/>
                  </a:lnTo>
                  <a:lnTo>
                    <a:pt x="354" y="154"/>
                  </a:lnTo>
                  <a:lnTo>
                    <a:pt x="354" y="156"/>
                  </a:lnTo>
                  <a:lnTo>
                    <a:pt x="352" y="160"/>
                  </a:lnTo>
                  <a:lnTo>
                    <a:pt x="352" y="160"/>
                  </a:lnTo>
                  <a:lnTo>
                    <a:pt x="350" y="156"/>
                  </a:lnTo>
                  <a:lnTo>
                    <a:pt x="348" y="154"/>
                  </a:lnTo>
                  <a:lnTo>
                    <a:pt x="350" y="152"/>
                  </a:lnTo>
                  <a:lnTo>
                    <a:pt x="350" y="152"/>
                  </a:lnTo>
                  <a:close/>
                  <a:moveTo>
                    <a:pt x="348" y="168"/>
                  </a:moveTo>
                  <a:lnTo>
                    <a:pt x="348" y="168"/>
                  </a:lnTo>
                  <a:lnTo>
                    <a:pt x="348" y="168"/>
                  </a:lnTo>
                  <a:lnTo>
                    <a:pt x="348" y="166"/>
                  </a:lnTo>
                  <a:lnTo>
                    <a:pt x="352" y="166"/>
                  </a:lnTo>
                  <a:lnTo>
                    <a:pt x="356" y="164"/>
                  </a:lnTo>
                  <a:lnTo>
                    <a:pt x="352" y="160"/>
                  </a:lnTo>
                  <a:lnTo>
                    <a:pt x="352" y="160"/>
                  </a:lnTo>
                  <a:lnTo>
                    <a:pt x="360" y="158"/>
                  </a:lnTo>
                  <a:lnTo>
                    <a:pt x="364" y="158"/>
                  </a:lnTo>
                  <a:lnTo>
                    <a:pt x="368" y="156"/>
                  </a:lnTo>
                  <a:lnTo>
                    <a:pt x="368" y="156"/>
                  </a:lnTo>
                  <a:lnTo>
                    <a:pt x="364" y="164"/>
                  </a:lnTo>
                  <a:lnTo>
                    <a:pt x="360" y="170"/>
                  </a:lnTo>
                  <a:lnTo>
                    <a:pt x="354" y="170"/>
                  </a:lnTo>
                  <a:lnTo>
                    <a:pt x="348" y="168"/>
                  </a:lnTo>
                  <a:lnTo>
                    <a:pt x="348" y="168"/>
                  </a:lnTo>
                  <a:close/>
                  <a:moveTo>
                    <a:pt x="380" y="184"/>
                  </a:moveTo>
                  <a:lnTo>
                    <a:pt x="380" y="184"/>
                  </a:lnTo>
                  <a:lnTo>
                    <a:pt x="376" y="182"/>
                  </a:lnTo>
                  <a:lnTo>
                    <a:pt x="372" y="178"/>
                  </a:lnTo>
                  <a:lnTo>
                    <a:pt x="368" y="170"/>
                  </a:lnTo>
                  <a:lnTo>
                    <a:pt x="368" y="170"/>
                  </a:lnTo>
                  <a:lnTo>
                    <a:pt x="372" y="166"/>
                  </a:lnTo>
                  <a:lnTo>
                    <a:pt x="374" y="166"/>
                  </a:lnTo>
                  <a:lnTo>
                    <a:pt x="376" y="166"/>
                  </a:lnTo>
                  <a:lnTo>
                    <a:pt x="376" y="166"/>
                  </a:lnTo>
                  <a:lnTo>
                    <a:pt x="384" y="168"/>
                  </a:lnTo>
                  <a:lnTo>
                    <a:pt x="388" y="170"/>
                  </a:lnTo>
                  <a:lnTo>
                    <a:pt x="390" y="174"/>
                  </a:lnTo>
                  <a:lnTo>
                    <a:pt x="390" y="174"/>
                  </a:lnTo>
                  <a:lnTo>
                    <a:pt x="388" y="180"/>
                  </a:lnTo>
                  <a:lnTo>
                    <a:pt x="386" y="182"/>
                  </a:lnTo>
                  <a:lnTo>
                    <a:pt x="380" y="184"/>
                  </a:lnTo>
                  <a:lnTo>
                    <a:pt x="380" y="184"/>
                  </a:lnTo>
                  <a:close/>
                  <a:moveTo>
                    <a:pt x="410" y="174"/>
                  </a:moveTo>
                  <a:lnTo>
                    <a:pt x="410" y="174"/>
                  </a:lnTo>
                  <a:lnTo>
                    <a:pt x="406" y="172"/>
                  </a:lnTo>
                  <a:lnTo>
                    <a:pt x="406" y="170"/>
                  </a:lnTo>
                  <a:lnTo>
                    <a:pt x="406" y="168"/>
                  </a:lnTo>
                  <a:lnTo>
                    <a:pt x="406" y="168"/>
                  </a:lnTo>
                  <a:lnTo>
                    <a:pt x="404" y="166"/>
                  </a:lnTo>
                  <a:lnTo>
                    <a:pt x="402" y="164"/>
                  </a:lnTo>
                  <a:lnTo>
                    <a:pt x="402" y="160"/>
                  </a:lnTo>
                  <a:lnTo>
                    <a:pt x="404" y="156"/>
                  </a:lnTo>
                  <a:lnTo>
                    <a:pt x="404" y="156"/>
                  </a:lnTo>
                  <a:lnTo>
                    <a:pt x="404" y="154"/>
                  </a:lnTo>
                  <a:lnTo>
                    <a:pt x="404" y="154"/>
                  </a:lnTo>
                  <a:lnTo>
                    <a:pt x="406" y="154"/>
                  </a:lnTo>
                  <a:lnTo>
                    <a:pt x="406" y="154"/>
                  </a:lnTo>
                  <a:lnTo>
                    <a:pt x="412" y="156"/>
                  </a:lnTo>
                  <a:lnTo>
                    <a:pt x="414" y="162"/>
                  </a:lnTo>
                  <a:lnTo>
                    <a:pt x="414" y="162"/>
                  </a:lnTo>
                  <a:lnTo>
                    <a:pt x="418" y="170"/>
                  </a:lnTo>
                  <a:lnTo>
                    <a:pt x="416" y="172"/>
                  </a:lnTo>
                  <a:lnTo>
                    <a:pt x="410" y="174"/>
                  </a:lnTo>
                  <a:lnTo>
                    <a:pt x="410" y="174"/>
                  </a:lnTo>
                  <a:close/>
                  <a:moveTo>
                    <a:pt x="432" y="202"/>
                  </a:moveTo>
                  <a:lnTo>
                    <a:pt x="432" y="202"/>
                  </a:lnTo>
                  <a:lnTo>
                    <a:pt x="428" y="200"/>
                  </a:lnTo>
                  <a:lnTo>
                    <a:pt x="428" y="198"/>
                  </a:lnTo>
                  <a:lnTo>
                    <a:pt x="426" y="196"/>
                  </a:lnTo>
                  <a:lnTo>
                    <a:pt x="426" y="196"/>
                  </a:lnTo>
                  <a:lnTo>
                    <a:pt x="428" y="192"/>
                  </a:lnTo>
                  <a:lnTo>
                    <a:pt x="428" y="192"/>
                  </a:lnTo>
                  <a:lnTo>
                    <a:pt x="430" y="192"/>
                  </a:lnTo>
                  <a:lnTo>
                    <a:pt x="430" y="192"/>
                  </a:lnTo>
                  <a:lnTo>
                    <a:pt x="434" y="194"/>
                  </a:lnTo>
                  <a:lnTo>
                    <a:pt x="436" y="198"/>
                  </a:lnTo>
                  <a:lnTo>
                    <a:pt x="436" y="198"/>
                  </a:lnTo>
                  <a:lnTo>
                    <a:pt x="436" y="202"/>
                  </a:lnTo>
                  <a:lnTo>
                    <a:pt x="432" y="202"/>
                  </a:lnTo>
                  <a:lnTo>
                    <a:pt x="432" y="202"/>
                  </a:lnTo>
                  <a:close/>
                  <a:moveTo>
                    <a:pt x="470" y="218"/>
                  </a:moveTo>
                  <a:lnTo>
                    <a:pt x="470" y="218"/>
                  </a:lnTo>
                  <a:lnTo>
                    <a:pt x="468" y="212"/>
                  </a:lnTo>
                  <a:lnTo>
                    <a:pt x="470" y="210"/>
                  </a:lnTo>
                  <a:lnTo>
                    <a:pt x="472" y="208"/>
                  </a:lnTo>
                  <a:lnTo>
                    <a:pt x="472" y="208"/>
                  </a:lnTo>
                  <a:lnTo>
                    <a:pt x="474" y="214"/>
                  </a:lnTo>
                  <a:lnTo>
                    <a:pt x="472" y="216"/>
                  </a:lnTo>
                  <a:lnTo>
                    <a:pt x="470" y="218"/>
                  </a:lnTo>
                  <a:lnTo>
                    <a:pt x="470" y="218"/>
                  </a:lnTo>
                  <a:close/>
                  <a:moveTo>
                    <a:pt x="518" y="232"/>
                  </a:moveTo>
                  <a:lnTo>
                    <a:pt x="518" y="232"/>
                  </a:lnTo>
                  <a:lnTo>
                    <a:pt x="522" y="232"/>
                  </a:lnTo>
                  <a:lnTo>
                    <a:pt x="522" y="234"/>
                  </a:lnTo>
                  <a:lnTo>
                    <a:pt x="522" y="234"/>
                  </a:lnTo>
                  <a:lnTo>
                    <a:pt x="516" y="238"/>
                  </a:lnTo>
                  <a:lnTo>
                    <a:pt x="516" y="238"/>
                  </a:lnTo>
                  <a:lnTo>
                    <a:pt x="512" y="238"/>
                  </a:lnTo>
                  <a:lnTo>
                    <a:pt x="512" y="238"/>
                  </a:lnTo>
                  <a:lnTo>
                    <a:pt x="518" y="232"/>
                  </a:lnTo>
                  <a:lnTo>
                    <a:pt x="518" y="232"/>
                  </a:lnTo>
                  <a:close/>
                  <a:moveTo>
                    <a:pt x="552" y="384"/>
                  </a:moveTo>
                  <a:lnTo>
                    <a:pt x="552" y="384"/>
                  </a:lnTo>
                  <a:lnTo>
                    <a:pt x="548" y="384"/>
                  </a:lnTo>
                  <a:lnTo>
                    <a:pt x="546" y="386"/>
                  </a:lnTo>
                  <a:lnTo>
                    <a:pt x="546" y="386"/>
                  </a:lnTo>
                  <a:lnTo>
                    <a:pt x="546" y="388"/>
                  </a:lnTo>
                  <a:lnTo>
                    <a:pt x="548" y="392"/>
                  </a:lnTo>
                  <a:lnTo>
                    <a:pt x="548" y="392"/>
                  </a:lnTo>
                  <a:lnTo>
                    <a:pt x="554" y="398"/>
                  </a:lnTo>
                  <a:lnTo>
                    <a:pt x="554" y="406"/>
                  </a:lnTo>
                  <a:lnTo>
                    <a:pt x="554" y="420"/>
                  </a:lnTo>
                  <a:lnTo>
                    <a:pt x="554" y="420"/>
                  </a:lnTo>
                  <a:lnTo>
                    <a:pt x="552" y="424"/>
                  </a:lnTo>
                  <a:lnTo>
                    <a:pt x="546" y="426"/>
                  </a:lnTo>
                  <a:lnTo>
                    <a:pt x="538" y="426"/>
                  </a:lnTo>
                  <a:lnTo>
                    <a:pt x="532" y="424"/>
                  </a:lnTo>
                  <a:lnTo>
                    <a:pt x="532" y="424"/>
                  </a:lnTo>
                  <a:lnTo>
                    <a:pt x="520" y="418"/>
                  </a:lnTo>
                  <a:lnTo>
                    <a:pt x="518" y="416"/>
                  </a:lnTo>
                  <a:lnTo>
                    <a:pt x="516" y="412"/>
                  </a:lnTo>
                  <a:lnTo>
                    <a:pt x="514" y="408"/>
                  </a:lnTo>
                  <a:lnTo>
                    <a:pt x="516" y="404"/>
                  </a:lnTo>
                  <a:lnTo>
                    <a:pt x="520" y="390"/>
                  </a:lnTo>
                  <a:lnTo>
                    <a:pt x="520" y="390"/>
                  </a:lnTo>
                  <a:lnTo>
                    <a:pt x="520" y="386"/>
                  </a:lnTo>
                  <a:lnTo>
                    <a:pt x="518" y="382"/>
                  </a:lnTo>
                  <a:lnTo>
                    <a:pt x="518" y="382"/>
                  </a:lnTo>
                  <a:lnTo>
                    <a:pt x="508" y="364"/>
                  </a:lnTo>
                  <a:lnTo>
                    <a:pt x="500" y="346"/>
                  </a:lnTo>
                  <a:lnTo>
                    <a:pt x="500" y="346"/>
                  </a:lnTo>
                  <a:lnTo>
                    <a:pt x="500" y="342"/>
                  </a:lnTo>
                  <a:lnTo>
                    <a:pt x="500" y="338"/>
                  </a:lnTo>
                  <a:lnTo>
                    <a:pt x="504" y="334"/>
                  </a:lnTo>
                  <a:lnTo>
                    <a:pt x="504" y="334"/>
                  </a:lnTo>
                  <a:lnTo>
                    <a:pt x="512" y="328"/>
                  </a:lnTo>
                  <a:lnTo>
                    <a:pt x="522" y="322"/>
                  </a:lnTo>
                  <a:lnTo>
                    <a:pt x="530" y="318"/>
                  </a:lnTo>
                  <a:lnTo>
                    <a:pt x="536" y="318"/>
                  </a:lnTo>
                  <a:lnTo>
                    <a:pt x="542" y="318"/>
                  </a:lnTo>
                  <a:lnTo>
                    <a:pt x="542" y="318"/>
                  </a:lnTo>
                  <a:lnTo>
                    <a:pt x="546" y="320"/>
                  </a:lnTo>
                  <a:lnTo>
                    <a:pt x="548" y="322"/>
                  </a:lnTo>
                  <a:lnTo>
                    <a:pt x="548" y="324"/>
                  </a:lnTo>
                  <a:lnTo>
                    <a:pt x="548" y="324"/>
                  </a:lnTo>
                  <a:lnTo>
                    <a:pt x="548" y="332"/>
                  </a:lnTo>
                  <a:lnTo>
                    <a:pt x="546" y="334"/>
                  </a:lnTo>
                  <a:lnTo>
                    <a:pt x="544" y="334"/>
                  </a:lnTo>
                  <a:lnTo>
                    <a:pt x="544" y="334"/>
                  </a:lnTo>
                  <a:lnTo>
                    <a:pt x="538" y="336"/>
                  </a:lnTo>
                  <a:lnTo>
                    <a:pt x="534" y="338"/>
                  </a:lnTo>
                  <a:lnTo>
                    <a:pt x="532" y="342"/>
                  </a:lnTo>
                  <a:lnTo>
                    <a:pt x="528" y="346"/>
                  </a:lnTo>
                  <a:lnTo>
                    <a:pt x="528" y="346"/>
                  </a:lnTo>
                  <a:lnTo>
                    <a:pt x="534" y="354"/>
                  </a:lnTo>
                  <a:lnTo>
                    <a:pt x="536" y="356"/>
                  </a:lnTo>
                  <a:lnTo>
                    <a:pt x="540" y="360"/>
                  </a:lnTo>
                  <a:lnTo>
                    <a:pt x="540" y="360"/>
                  </a:lnTo>
                  <a:lnTo>
                    <a:pt x="542" y="362"/>
                  </a:lnTo>
                  <a:lnTo>
                    <a:pt x="544" y="366"/>
                  </a:lnTo>
                  <a:lnTo>
                    <a:pt x="544" y="370"/>
                  </a:lnTo>
                  <a:lnTo>
                    <a:pt x="542" y="376"/>
                  </a:lnTo>
                  <a:lnTo>
                    <a:pt x="542" y="376"/>
                  </a:lnTo>
                  <a:lnTo>
                    <a:pt x="550" y="370"/>
                  </a:lnTo>
                  <a:lnTo>
                    <a:pt x="552" y="370"/>
                  </a:lnTo>
                  <a:lnTo>
                    <a:pt x="554" y="370"/>
                  </a:lnTo>
                  <a:lnTo>
                    <a:pt x="558" y="374"/>
                  </a:lnTo>
                  <a:lnTo>
                    <a:pt x="560" y="378"/>
                  </a:lnTo>
                  <a:lnTo>
                    <a:pt x="560" y="378"/>
                  </a:lnTo>
                  <a:lnTo>
                    <a:pt x="560" y="382"/>
                  </a:lnTo>
                  <a:lnTo>
                    <a:pt x="558" y="384"/>
                  </a:lnTo>
                  <a:lnTo>
                    <a:pt x="552" y="384"/>
                  </a:lnTo>
                  <a:lnTo>
                    <a:pt x="552" y="384"/>
                  </a:lnTo>
                  <a:close/>
                  <a:moveTo>
                    <a:pt x="604" y="354"/>
                  </a:moveTo>
                  <a:lnTo>
                    <a:pt x="604" y="354"/>
                  </a:lnTo>
                  <a:lnTo>
                    <a:pt x="596" y="354"/>
                  </a:lnTo>
                  <a:lnTo>
                    <a:pt x="592" y="352"/>
                  </a:lnTo>
                  <a:lnTo>
                    <a:pt x="590" y="350"/>
                  </a:lnTo>
                  <a:lnTo>
                    <a:pt x="590" y="350"/>
                  </a:lnTo>
                  <a:lnTo>
                    <a:pt x="588" y="344"/>
                  </a:lnTo>
                  <a:lnTo>
                    <a:pt x="588" y="338"/>
                  </a:lnTo>
                  <a:lnTo>
                    <a:pt x="590" y="334"/>
                  </a:lnTo>
                  <a:lnTo>
                    <a:pt x="592" y="330"/>
                  </a:lnTo>
                  <a:lnTo>
                    <a:pt x="592" y="330"/>
                  </a:lnTo>
                  <a:lnTo>
                    <a:pt x="602" y="322"/>
                  </a:lnTo>
                  <a:lnTo>
                    <a:pt x="608" y="320"/>
                  </a:lnTo>
                  <a:lnTo>
                    <a:pt x="614" y="322"/>
                  </a:lnTo>
                  <a:lnTo>
                    <a:pt x="614" y="322"/>
                  </a:lnTo>
                  <a:lnTo>
                    <a:pt x="612" y="326"/>
                  </a:lnTo>
                  <a:lnTo>
                    <a:pt x="610" y="330"/>
                  </a:lnTo>
                  <a:lnTo>
                    <a:pt x="612" y="334"/>
                  </a:lnTo>
                  <a:lnTo>
                    <a:pt x="616" y="338"/>
                  </a:lnTo>
                  <a:lnTo>
                    <a:pt x="616" y="338"/>
                  </a:lnTo>
                  <a:lnTo>
                    <a:pt x="612" y="342"/>
                  </a:lnTo>
                  <a:lnTo>
                    <a:pt x="610" y="348"/>
                  </a:lnTo>
                  <a:lnTo>
                    <a:pt x="608" y="352"/>
                  </a:lnTo>
                  <a:lnTo>
                    <a:pt x="604" y="354"/>
                  </a:lnTo>
                  <a:lnTo>
                    <a:pt x="604" y="354"/>
                  </a:lnTo>
                  <a:close/>
                  <a:moveTo>
                    <a:pt x="784" y="76"/>
                  </a:moveTo>
                  <a:lnTo>
                    <a:pt x="784" y="76"/>
                  </a:lnTo>
                  <a:lnTo>
                    <a:pt x="778" y="78"/>
                  </a:lnTo>
                  <a:lnTo>
                    <a:pt x="778" y="74"/>
                  </a:lnTo>
                  <a:lnTo>
                    <a:pt x="778" y="74"/>
                  </a:lnTo>
                  <a:lnTo>
                    <a:pt x="784" y="68"/>
                  </a:lnTo>
                  <a:lnTo>
                    <a:pt x="784" y="68"/>
                  </a:lnTo>
                  <a:lnTo>
                    <a:pt x="786" y="70"/>
                  </a:lnTo>
                  <a:lnTo>
                    <a:pt x="788" y="74"/>
                  </a:lnTo>
                  <a:lnTo>
                    <a:pt x="786" y="76"/>
                  </a:lnTo>
                  <a:lnTo>
                    <a:pt x="784" y="76"/>
                  </a:lnTo>
                  <a:lnTo>
                    <a:pt x="784" y="7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9" name="Freeform 72"/>
            <p:cNvSpPr/>
            <p:nvPr/>
          </p:nvSpPr>
          <p:spPr bwMode="auto">
            <a:xfrm>
              <a:off x="7213600" y="41275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0" name="Freeform 73"/>
            <p:cNvSpPr/>
            <p:nvPr/>
          </p:nvSpPr>
          <p:spPr bwMode="auto">
            <a:xfrm>
              <a:off x="4886325" y="714375"/>
              <a:ext cx="1588" cy="3175"/>
            </a:xfrm>
            <a:custGeom>
              <a:avLst/>
              <a:gdLst/>
              <a:ahLst/>
              <a:cxnLst>
                <a:cxn ang="0">
                  <a:pos x="0" y="0"/>
                </a:cxn>
                <a:cxn ang="0">
                  <a:pos x="0" y="0"/>
                </a:cxn>
                <a:cxn ang="0">
                  <a:pos x="0" y="2"/>
                </a:cxn>
                <a:cxn ang="0">
                  <a:pos x="0" y="2"/>
                </a:cxn>
                <a:cxn ang="0">
                  <a:pos x="0" y="0"/>
                </a:cxn>
                <a:cxn ang="0">
                  <a:pos x="0" y="0"/>
                </a:cxn>
              </a:cxnLst>
              <a:rect l="0" t="0" r="r" b="b"/>
              <a:pathLst>
                <a:path h="2">
                  <a:moveTo>
                    <a:pt x="0" y="0"/>
                  </a:moveTo>
                  <a:lnTo>
                    <a:pt x="0" y="0"/>
                  </a:lnTo>
                  <a:lnTo>
                    <a:pt x="0" y="2"/>
                  </a:lnTo>
                  <a:lnTo>
                    <a:pt x="0" y="2"/>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1" name="Freeform 74"/>
            <p:cNvSpPr>
              <a:spLocks noEditPoints="1"/>
            </p:cNvSpPr>
            <p:nvPr/>
          </p:nvSpPr>
          <p:spPr bwMode="auto">
            <a:xfrm>
              <a:off x="4391025" y="336550"/>
              <a:ext cx="1644650" cy="2139950"/>
            </a:xfrm>
            <a:custGeom>
              <a:avLst/>
              <a:gdLst/>
              <a:ahLst/>
              <a:cxnLst>
                <a:cxn ang="0">
                  <a:pos x="924" y="772"/>
                </a:cxn>
                <a:cxn ang="0">
                  <a:pos x="872" y="710"/>
                </a:cxn>
                <a:cxn ang="0">
                  <a:pos x="776" y="662"/>
                </a:cxn>
                <a:cxn ang="0">
                  <a:pos x="708" y="686"/>
                </a:cxn>
                <a:cxn ang="0">
                  <a:pos x="618" y="592"/>
                </a:cxn>
                <a:cxn ang="0">
                  <a:pos x="544" y="532"/>
                </a:cxn>
                <a:cxn ang="0">
                  <a:pos x="646" y="462"/>
                </a:cxn>
                <a:cxn ang="0">
                  <a:pos x="712" y="378"/>
                </a:cxn>
                <a:cxn ang="0">
                  <a:pos x="734" y="344"/>
                </a:cxn>
                <a:cxn ang="0">
                  <a:pos x="798" y="318"/>
                </a:cxn>
                <a:cxn ang="0">
                  <a:pos x="806" y="264"/>
                </a:cxn>
                <a:cxn ang="0">
                  <a:pos x="854" y="208"/>
                </a:cxn>
                <a:cxn ang="0">
                  <a:pos x="776" y="164"/>
                </a:cxn>
                <a:cxn ang="0">
                  <a:pos x="698" y="160"/>
                </a:cxn>
                <a:cxn ang="0">
                  <a:pos x="666" y="212"/>
                </a:cxn>
                <a:cxn ang="0">
                  <a:pos x="610" y="104"/>
                </a:cxn>
                <a:cxn ang="0">
                  <a:pos x="672" y="54"/>
                </a:cxn>
                <a:cxn ang="0">
                  <a:pos x="734" y="80"/>
                </a:cxn>
                <a:cxn ang="0">
                  <a:pos x="792" y="126"/>
                </a:cxn>
                <a:cxn ang="0">
                  <a:pos x="782" y="80"/>
                </a:cxn>
                <a:cxn ang="0">
                  <a:pos x="774" y="54"/>
                </a:cxn>
                <a:cxn ang="0">
                  <a:pos x="732" y="28"/>
                </a:cxn>
                <a:cxn ang="0">
                  <a:pos x="640" y="24"/>
                </a:cxn>
                <a:cxn ang="0">
                  <a:pos x="618" y="30"/>
                </a:cxn>
                <a:cxn ang="0">
                  <a:pos x="630" y="70"/>
                </a:cxn>
                <a:cxn ang="0">
                  <a:pos x="570" y="24"/>
                </a:cxn>
                <a:cxn ang="0">
                  <a:pos x="574" y="60"/>
                </a:cxn>
                <a:cxn ang="0">
                  <a:pos x="536" y="52"/>
                </a:cxn>
                <a:cxn ang="0">
                  <a:pos x="468" y="68"/>
                </a:cxn>
                <a:cxn ang="0">
                  <a:pos x="338" y="48"/>
                </a:cxn>
                <a:cxn ang="0">
                  <a:pos x="258" y="48"/>
                </a:cxn>
                <a:cxn ang="0">
                  <a:pos x="12" y="56"/>
                </a:cxn>
                <a:cxn ang="0">
                  <a:pos x="52" y="100"/>
                </a:cxn>
                <a:cxn ang="0">
                  <a:pos x="78" y="160"/>
                </a:cxn>
                <a:cxn ang="0">
                  <a:pos x="128" y="136"/>
                </a:cxn>
                <a:cxn ang="0">
                  <a:pos x="200" y="146"/>
                </a:cxn>
                <a:cxn ang="0">
                  <a:pos x="282" y="194"/>
                </a:cxn>
                <a:cxn ang="0">
                  <a:pos x="338" y="252"/>
                </a:cxn>
                <a:cxn ang="0">
                  <a:pos x="354" y="380"/>
                </a:cxn>
                <a:cxn ang="0">
                  <a:pos x="448" y="528"/>
                </a:cxn>
                <a:cxn ang="0">
                  <a:pos x="442" y="480"/>
                </a:cxn>
                <a:cxn ang="0">
                  <a:pos x="582" y="612"/>
                </a:cxn>
                <a:cxn ang="0">
                  <a:pos x="692" y="678"/>
                </a:cxn>
                <a:cxn ang="0">
                  <a:pos x="676" y="826"/>
                </a:cxn>
                <a:cxn ang="0">
                  <a:pos x="746" y="1130"/>
                </a:cxn>
                <a:cxn ang="0">
                  <a:pos x="730" y="1262"/>
                </a:cxn>
                <a:cxn ang="0">
                  <a:pos x="748" y="1336"/>
                </a:cxn>
                <a:cxn ang="0">
                  <a:pos x="770" y="1310"/>
                </a:cxn>
                <a:cxn ang="0">
                  <a:pos x="800" y="1196"/>
                </a:cxn>
                <a:cxn ang="0">
                  <a:pos x="884" y="1132"/>
                </a:cxn>
                <a:cxn ang="0">
                  <a:pos x="968" y="1010"/>
                </a:cxn>
                <a:cxn ang="0">
                  <a:pos x="796" y="210"/>
                </a:cxn>
                <a:cxn ang="0">
                  <a:pos x="738" y="240"/>
                </a:cxn>
                <a:cxn ang="0">
                  <a:pos x="688" y="318"/>
                </a:cxn>
                <a:cxn ang="0">
                  <a:pos x="670" y="316"/>
                </a:cxn>
                <a:cxn ang="0">
                  <a:pos x="624" y="336"/>
                </a:cxn>
                <a:cxn ang="0">
                  <a:pos x="682" y="10"/>
                </a:cxn>
                <a:cxn ang="0">
                  <a:pos x="564" y="260"/>
                </a:cxn>
                <a:cxn ang="0">
                  <a:pos x="374" y="80"/>
                </a:cxn>
                <a:cxn ang="0">
                  <a:pos x="426" y="126"/>
                </a:cxn>
                <a:cxn ang="0">
                  <a:pos x="508" y="180"/>
                </a:cxn>
                <a:cxn ang="0">
                  <a:pos x="530" y="214"/>
                </a:cxn>
                <a:cxn ang="0">
                  <a:pos x="542" y="208"/>
                </a:cxn>
              </a:cxnLst>
              <a:rect l="0" t="0" r="r" b="b"/>
              <a:pathLst>
                <a:path w="1036" h="1348">
                  <a:moveTo>
                    <a:pt x="1028" y="824"/>
                  </a:moveTo>
                  <a:lnTo>
                    <a:pt x="1028" y="824"/>
                  </a:lnTo>
                  <a:lnTo>
                    <a:pt x="1022" y="824"/>
                  </a:lnTo>
                  <a:lnTo>
                    <a:pt x="1016" y="820"/>
                  </a:lnTo>
                  <a:lnTo>
                    <a:pt x="1008" y="812"/>
                  </a:lnTo>
                  <a:lnTo>
                    <a:pt x="1008" y="812"/>
                  </a:lnTo>
                  <a:lnTo>
                    <a:pt x="1004" y="808"/>
                  </a:lnTo>
                  <a:lnTo>
                    <a:pt x="998" y="804"/>
                  </a:lnTo>
                  <a:lnTo>
                    <a:pt x="992" y="800"/>
                  </a:lnTo>
                  <a:lnTo>
                    <a:pt x="984" y="800"/>
                  </a:lnTo>
                  <a:lnTo>
                    <a:pt x="984" y="800"/>
                  </a:lnTo>
                  <a:lnTo>
                    <a:pt x="970" y="800"/>
                  </a:lnTo>
                  <a:lnTo>
                    <a:pt x="964" y="798"/>
                  </a:lnTo>
                  <a:lnTo>
                    <a:pt x="962" y="796"/>
                  </a:lnTo>
                  <a:lnTo>
                    <a:pt x="962" y="796"/>
                  </a:lnTo>
                  <a:lnTo>
                    <a:pt x="956" y="788"/>
                  </a:lnTo>
                  <a:lnTo>
                    <a:pt x="950" y="784"/>
                  </a:lnTo>
                  <a:lnTo>
                    <a:pt x="934" y="778"/>
                  </a:lnTo>
                  <a:lnTo>
                    <a:pt x="934" y="778"/>
                  </a:lnTo>
                  <a:lnTo>
                    <a:pt x="930" y="786"/>
                  </a:lnTo>
                  <a:lnTo>
                    <a:pt x="928" y="788"/>
                  </a:lnTo>
                  <a:lnTo>
                    <a:pt x="922" y="790"/>
                  </a:lnTo>
                  <a:lnTo>
                    <a:pt x="922" y="790"/>
                  </a:lnTo>
                  <a:lnTo>
                    <a:pt x="928" y="782"/>
                  </a:lnTo>
                  <a:lnTo>
                    <a:pt x="928" y="778"/>
                  </a:lnTo>
                  <a:lnTo>
                    <a:pt x="928" y="774"/>
                  </a:lnTo>
                  <a:lnTo>
                    <a:pt x="928" y="774"/>
                  </a:lnTo>
                  <a:lnTo>
                    <a:pt x="924" y="772"/>
                  </a:lnTo>
                  <a:lnTo>
                    <a:pt x="924" y="772"/>
                  </a:lnTo>
                  <a:lnTo>
                    <a:pt x="914" y="774"/>
                  </a:lnTo>
                  <a:lnTo>
                    <a:pt x="914" y="774"/>
                  </a:lnTo>
                  <a:lnTo>
                    <a:pt x="912" y="778"/>
                  </a:lnTo>
                  <a:lnTo>
                    <a:pt x="912" y="782"/>
                  </a:lnTo>
                  <a:lnTo>
                    <a:pt x="910" y="784"/>
                  </a:lnTo>
                  <a:lnTo>
                    <a:pt x="910" y="784"/>
                  </a:lnTo>
                  <a:lnTo>
                    <a:pt x="906" y="782"/>
                  </a:lnTo>
                  <a:lnTo>
                    <a:pt x="906" y="782"/>
                  </a:lnTo>
                  <a:lnTo>
                    <a:pt x="906" y="774"/>
                  </a:lnTo>
                  <a:lnTo>
                    <a:pt x="908" y="770"/>
                  </a:lnTo>
                  <a:lnTo>
                    <a:pt x="912" y="768"/>
                  </a:lnTo>
                  <a:lnTo>
                    <a:pt x="912" y="768"/>
                  </a:lnTo>
                  <a:lnTo>
                    <a:pt x="916" y="762"/>
                  </a:lnTo>
                  <a:lnTo>
                    <a:pt x="916" y="762"/>
                  </a:lnTo>
                  <a:lnTo>
                    <a:pt x="916" y="762"/>
                  </a:lnTo>
                  <a:lnTo>
                    <a:pt x="916" y="762"/>
                  </a:lnTo>
                  <a:lnTo>
                    <a:pt x="918" y="756"/>
                  </a:lnTo>
                  <a:lnTo>
                    <a:pt x="918" y="754"/>
                  </a:lnTo>
                  <a:lnTo>
                    <a:pt x="916" y="752"/>
                  </a:lnTo>
                  <a:lnTo>
                    <a:pt x="916" y="752"/>
                  </a:lnTo>
                  <a:lnTo>
                    <a:pt x="912" y="750"/>
                  </a:lnTo>
                  <a:lnTo>
                    <a:pt x="912" y="746"/>
                  </a:lnTo>
                  <a:lnTo>
                    <a:pt x="910" y="738"/>
                  </a:lnTo>
                  <a:lnTo>
                    <a:pt x="910" y="738"/>
                  </a:lnTo>
                  <a:lnTo>
                    <a:pt x="904" y="726"/>
                  </a:lnTo>
                  <a:lnTo>
                    <a:pt x="896" y="716"/>
                  </a:lnTo>
                  <a:lnTo>
                    <a:pt x="886" y="710"/>
                  </a:lnTo>
                  <a:lnTo>
                    <a:pt x="880" y="710"/>
                  </a:lnTo>
                  <a:lnTo>
                    <a:pt x="872" y="710"/>
                  </a:lnTo>
                  <a:lnTo>
                    <a:pt x="872" y="710"/>
                  </a:lnTo>
                  <a:lnTo>
                    <a:pt x="866" y="710"/>
                  </a:lnTo>
                  <a:lnTo>
                    <a:pt x="860" y="706"/>
                  </a:lnTo>
                  <a:lnTo>
                    <a:pt x="854" y="702"/>
                  </a:lnTo>
                  <a:lnTo>
                    <a:pt x="852" y="698"/>
                  </a:lnTo>
                  <a:lnTo>
                    <a:pt x="852" y="698"/>
                  </a:lnTo>
                  <a:lnTo>
                    <a:pt x="848" y="690"/>
                  </a:lnTo>
                  <a:lnTo>
                    <a:pt x="842" y="686"/>
                  </a:lnTo>
                  <a:lnTo>
                    <a:pt x="836" y="682"/>
                  </a:lnTo>
                  <a:lnTo>
                    <a:pt x="828" y="682"/>
                  </a:lnTo>
                  <a:lnTo>
                    <a:pt x="828" y="682"/>
                  </a:lnTo>
                  <a:lnTo>
                    <a:pt x="830" y="678"/>
                  </a:lnTo>
                  <a:lnTo>
                    <a:pt x="832" y="674"/>
                  </a:lnTo>
                  <a:lnTo>
                    <a:pt x="830" y="672"/>
                  </a:lnTo>
                  <a:lnTo>
                    <a:pt x="826" y="668"/>
                  </a:lnTo>
                  <a:lnTo>
                    <a:pt x="826" y="668"/>
                  </a:lnTo>
                  <a:lnTo>
                    <a:pt x="820" y="664"/>
                  </a:lnTo>
                  <a:lnTo>
                    <a:pt x="814" y="662"/>
                  </a:lnTo>
                  <a:lnTo>
                    <a:pt x="808" y="662"/>
                  </a:lnTo>
                  <a:lnTo>
                    <a:pt x="800" y="666"/>
                  </a:lnTo>
                  <a:lnTo>
                    <a:pt x="800" y="666"/>
                  </a:lnTo>
                  <a:lnTo>
                    <a:pt x="798" y="666"/>
                  </a:lnTo>
                  <a:lnTo>
                    <a:pt x="796" y="664"/>
                  </a:lnTo>
                  <a:lnTo>
                    <a:pt x="796" y="664"/>
                  </a:lnTo>
                  <a:lnTo>
                    <a:pt x="790" y="662"/>
                  </a:lnTo>
                  <a:lnTo>
                    <a:pt x="782" y="662"/>
                  </a:lnTo>
                  <a:lnTo>
                    <a:pt x="782" y="662"/>
                  </a:lnTo>
                  <a:lnTo>
                    <a:pt x="778" y="662"/>
                  </a:lnTo>
                  <a:lnTo>
                    <a:pt x="776" y="662"/>
                  </a:lnTo>
                  <a:lnTo>
                    <a:pt x="776" y="660"/>
                  </a:lnTo>
                  <a:lnTo>
                    <a:pt x="776" y="660"/>
                  </a:lnTo>
                  <a:lnTo>
                    <a:pt x="770" y="652"/>
                  </a:lnTo>
                  <a:lnTo>
                    <a:pt x="766" y="652"/>
                  </a:lnTo>
                  <a:lnTo>
                    <a:pt x="760" y="654"/>
                  </a:lnTo>
                  <a:lnTo>
                    <a:pt x="754" y="656"/>
                  </a:lnTo>
                  <a:lnTo>
                    <a:pt x="754" y="656"/>
                  </a:lnTo>
                  <a:lnTo>
                    <a:pt x="752" y="658"/>
                  </a:lnTo>
                  <a:lnTo>
                    <a:pt x="750" y="658"/>
                  </a:lnTo>
                  <a:lnTo>
                    <a:pt x="748" y="656"/>
                  </a:lnTo>
                  <a:lnTo>
                    <a:pt x="748" y="656"/>
                  </a:lnTo>
                  <a:lnTo>
                    <a:pt x="746" y="652"/>
                  </a:lnTo>
                  <a:lnTo>
                    <a:pt x="746" y="650"/>
                  </a:lnTo>
                  <a:lnTo>
                    <a:pt x="750" y="648"/>
                  </a:lnTo>
                  <a:lnTo>
                    <a:pt x="750" y="648"/>
                  </a:lnTo>
                  <a:lnTo>
                    <a:pt x="752" y="646"/>
                  </a:lnTo>
                  <a:lnTo>
                    <a:pt x="750" y="642"/>
                  </a:lnTo>
                  <a:lnTo>
                    <a:pt x="750" y="642"/>
                  </a:lnTo>
                  <a:lnTo>
                    <a:pt x="738" y="652"/>
                  </a:lnTo>
                  <a:lnTo>
                    <a:pt x="730" y="656"/>
                  </a:lnTo>
                  <a:lnTo>
                    <a:pt x="722" y="658"/>
                  </a:lnTo>
                  <a:lnTo>
                    <a:pt x="722" y="658"/>
                  </a:lnTo>
                  <a:lnTo>
                    <a:pt x="720" y="662"/>
                  </a:lnTo>
                  <a:lnTo>
                    <a:pt x="720" y="662"/>
                  </a:lnTo>
                  <a:lnTo>
                    <a:pt x="718" y="668"/>
                  </a:lnTo>
                  <a:lnTo>
                    <a:pt x="716" y="674"/>
                  </a:lnTo>
                  <a:lnTo>
                    <a:pt x="710" y="680"/>
                  </a:lnTo>
                  <a:lnTo>
                    <a:pt x="708" y="686"/>
                  </a:lnTo>
                  <a:lnTo>
                    <a:pt x="708" y="686"/>
                  </a:lnTo>
                  <a:lnTo>
                    <a:pt x="698" y="676"/>
                  </a:lnTo>
                  <a:lnTo>
                    <a:pt x="692" y="672"/>
                  </a:lnTo>
                  <a:lnTo>
                    <a:pt x="688" y="674"/>
                  </a:lnTo>
                  <a:lnTo>
                    <a:pt x="684" y="674"/>
                  </a:lnTo>
                  <a:lnTo>
                    <a:pt x="684" y="674"/>
                  </a:lnTo>
                  <a:lnTo>
                    <a:pt x="678" y="678"/>
                  </a:lnTo>
                  <a:lnTo>
                    <a:pt x="672" y="678"/>
                  </a:lnTo>
                  <a:lnTo>
                    <a:pt x="666" y="676"/>
                  </a:lnTo>
                  <a:lnTo>
                    <a:pt x="662" y="670"/>
                  </a:lnTo>
                  <a:lnTo>
                    <a:pt x="662" y="670"/>
                  </a:lnTo>
                  <a:lnTo>
                    <a:pt x="658" y="664"/>
                  </a:lnTo>
                  <a:lnTo>
                    <a:pt x="656" y="660"/>
                  </a:lnTo>
                  <a:lnTo>
                    <a:pt x="654" y="648"/>
                  </a:lnTo>
                  <a:lnTo>
                    <a:pt x="658" y="626"/>
                  </a:lnTo>
                  <a:lnTo>
                    <a:pt x="658" y="626"/>
                  </a:lnTo>
                  <a:lnTo>
                    <a:pt x="656" y="616"/>
                  </a:lnTo>
                  <a:lnTo>
                    <a:pt x="652" y="610"/>
                  </a:lnTo>
                  <a:lnTo>
                    <a:pt x="646" y="606"/>
                  </a:lnTo>
                  <a:lnTo>
                    <a:pt x="638" y="606"/>
                  </a:lnTo>
                  <a:lnTo>
                    <a:pt x="638" y="606"/>
                  </a:lnTo>
                  <a:lnTo>
                    <a:pt x="626" y="606"/>
                  </a:lnTo>
                  <a:lnTo>
                    <a:pt x="616" y="608"/>
                  </a:lnTo>
                  <a:lnTo>
                    <a:pt x="616" y="608"/>
                  </a:lnTo>
                  <a:lnTo>
                    <a:pt x="614" y="602"/>
                  </a:lnTo>
                  <a:lnTo>
                    <a:pt x="614" y="602"/>
                  </a:lnTo>
                  <a:lnTo>
                    <a:pt x="616" y="600"/>
                  </a:lnTo>
                  <a:lnTo>
                    <a:pt x="618" y="598"/>
                  </a:lnTo>
                  <a:lnTo>
                    <a:pt x="618" y="592"/>
                  </a:lnTo>
                  <a:lnTo>
                    <a:pt x="618" y="592"/>
                  </a:lnTo>
                  <a:lnTo>
                    <a:pt x="626" y="560"/>
                  </a:lnTo>
                  <a:lnTo>
                    <a:pt x="626" y="560"/>
                  </a:lnTo>
                  <a:lnTo>
                    <a:pt x="630" y="554"/>
                  </a:lnTo>
                  <a:lnTo>
                    <a:pt x="630" y="552"/>
                  </a:lnTo>
                  <a:lnTo>
                    <a:pt x="630" y="550"/>
                  </a:lnTo>
                  <a:lnTo>
                    <a:pt x="630" y="550"/>
                  </a:lnTo>
                  <a:lnTo>
                    <a:pt x="626" y="548"/>
                  </a:lnTo>
                  <a:lnTo>
                    <a:pt x="622" y="548"/>
                  </a:lnTo>
                  <a:lnTo>
                    <a:pt x="616" y="548"/>
                  </a:lnTo>
                  <a:lnTo>
                    <a:pt x="616" y="548"/>
                  </a:lnTo>
                  <a:lnTo>
                    <a:pt x="610" y="550"/>
                  </a:lnTo>
                  <a:lnTo>
                    <a:pt x="606" y="552"/>
                  </a:lnTo>
                  <a:lnTo>
                    <a:pt x="604" y="556"/>
                  </a:lnTo>
                  <a:lnTo>
                    <a:pt x="602" y="562"/>
                  </a:lnTo>
                  <a:lnTo>
                    <a:pt x="602" y="562"/>
                  </a:lnTo>
                  <a:lnTo>
                    <a:pt x="600" y="568"/>
                  </a:lnTo>
                  <a:lnTo>
                    <a:pt x="598" y="572"/>
                  </a:lnTo>
                  <a:lnTo>
                    <a:pt x="594" y="576"/>
                  </a:lnTo>
                  <a:lnTo>
                    <a:pt x="588" y="580"/>
                  </a:lnTo>
                  <a:lnTo>
                    <a:pt x="582" y="580"/>
                  </a:lnTo>
                  <a:lnTo>
                    <a:pt x="576" y="582"/>
                  </a:lnTo>
                  <a:lnTo>
                    <a:pt x="572" y="580"/>
                  </a:lnTo>
                  <a:lnTo>
                    <a:pt x="566" y="578"/>
                  </a:lnTo>
                  <a:lnTo>
                    <a:pt x="566" y="578"/>
                  </a:lnTo>
                  <a:lnTo>
                    <a:pt x="556" y="568"/>
                  </a:lnTo>
                  <a:lnTo>
                    <a:pt x="550" y="558"/>
                  </a:lnTo>
                  <a:lnTo>
                    <a:pt x="546" y="546"/>
                  </a:lnTo>
                  <a:lnTo>
                    <a:pt x="544" y="532"/>
                  </a:lnTo>
                  <a:lnTo>
                    <a:pt x="544" y="532"/>
                  </a:lnTo>
                  <a:lnTo>
                    <a:pt x="546" y="516"/>
                  </a:lnTo>
                  <a:lnTo>
                    <a:pt x="548" y="500"/>
                  </a:lnTo>
                  <a:lnTo>
                    <a:pt x="548" y="500"/>
                  </a:lnTo>
                  <a:lnTo>
                    <a:pt x="550" y="490"/>
                  </a:lnTo>
                  <a:lnTo>
                    <a:pt x="552" y="480"/>
                  </a:lnTo>
                  <a:lnTo>
                    <a:pt x="556" y="472"/>
                  </a:lnTo>
                  <a:lnTo>
                    <a:pt x="562" y="468"/>
                  </a:lnTo>
                  <a:lnTo>
                    <a:pt x="570" y="464"/>
                  </a:lnTo>
                  <a:lnTo>
                    <a:pt x="578" y="462"/>
                  </a:lnTo>
                  <a:lnTo>
                    <a:pt x="586" y="462"/>
                  </a:lnTo>
                  <a:lnTo>
                    <a:pt x="598" y="466"/>
                  </a:lnTo>
                  <a:lnTo>
                    <a:pt x="598" y="466"/>
                  </a:lnTo>
                  <a:lnTo>
                    <a:pt x="602" y="466"/>
                  </a:lnTo>
                  <a:lnTo>
                    <a:pt x="604" y="466"/>
                  </a:lnTo>
                  <a:lnTo>
                    <a:pt x="608" y="464"/>
                  </a:lnTo>
                  <a:lnTo>
                    <a:pt x="608" y="460"/>
                  </a:lnTo>
                  <a:lnTo>
                    <a:pt x="608" y="460"/>
                  </a:lnTo>
                  <a:lnTo>
                    <a:pt x="610" y="456"/>
                  </a:lnTo>
                  <a:lnTo>
                    <a:pt x="612" y="454"/>
                  </a:lnTo>
                  <a:lnTo>
                    <a:pt x="614" y="454"/>
                  </a:lnTo>
                  <a:lnTo>
                    <a:pt x="614" y="454"/>
                  </a:lnTo>
                  <a:lnTo>
                    <a:pt x="628" y="454"/>
                  </a:lnTo>
                  <a:lnTo>
                    <a:pt x="636" y="456"/>
                  </a:lnTo>
                  <a:lnTo>
                    <a:pt x="640" y="458"/>
                  </a:lnTo>
                  <a:lnTo>
                    <a:pt x="642" y="460"/>
                  </a:lnTo>
                  <a:lnTo>
                    <a:pt x="642" y="460"/>
                  </a:lnTo>
                  <a:lnTo>
                    <a:pt x="644" y="462"/>
                  </a:lnTo>
                  <a:lnTo>
                    <a:pt x="646" y="462"/>
                  </a:lnTo>
                  <a:lnTo>
                    <a:pt x="646" y="462"/>
                  </a:lnTo>
                  <a:lnTo>
                    <a:pt x="652" y="460"/>
                  </a:lnTo>
                  <a:lnTo>
                    <a:pt x="658" y="464"/>
                  </a:lnTo>
                  <a:lnTo>
                    <a:pt x="662" y="468"/>
                  </a:lnTo>
                  <a:lnTo>
                    <a:pt x="664" y="474"/>
                  </a:lnTo>
                  <a:lnTo>
                    <a:pt x="664" y="474"/>
                  </a:lnTo>
                  <a:lnTo>
                    <a:pt x="664" y="484"/>
                  </a:lnTo>
                  <a:lnTo>
                    <a:pt x="668" y="492"/>
                  </a:lnTo>
                  <a:lnTo>
                    <a:pt x="678" y="510"/>
                  </a:lnTo>
                  <a:lnTo>
                    <a:pt x="678" y="510"/>
                  </a:lnTo>
                  <a:lnTo>
                    <a:pt x="682" y="502"/>
                  </a:lnTo>
                  <a:lnTo>
                    <a:pt x="682" y="496"/>
                  </a:lnTo>
                  <a:lnTo>
                    <a:pt x="682" y="488"/>
                  </a:lnTo>
                  <a:lnTo>
                    <a:pt x="680" y="482"/>
                  </a:lnTo>
                  <a:lnTo>
                    <a:pt x="680" y="482"/>
                  </a:lnTo>
                  <a:lnTo>
                    <a:pt x="674" y="460"/>
                  </a:lnTo>
                  <a:lnTo>
                    <a:pt x="672" y="452"/>
                  </a:lnTo>
                  <a:lnTo>
                    <a:pt x="672" y="444"/>
                  </a:lnTo>
                  <a:lnTo>
                    <a:pt x="676" y="438"/>
                  </a:lnTo>
                  <a:lnTo>
                    <a:pt x="682" y="432"/>
                  </a:lnTo>
                  <a:lnTo>
                    <a:pt x="700" y="416"/>
                  </a:lnTo>
                  <a:lnTo>
                    <a:pt x="700" y="416"/>
                  </a:lnTo>
                  <a:lnTo>
                    <a:pt x="706" y="410"/>
                  </a:lnTo>
                  <a:lnTo>
                    <a:pt x="712" y="402"/>
                  </a:lnTo>
                  <a:lnTo>
                    <a:pt x="714" y="398"/>
                  </a:lnTo>
                  <a:lnTo>
                    <a:pt x="714" y="394"/>
                  </a:lnTo>
                  <a:lnTo>
                    <a:pt x="714" y="388"/>
                  </a:lnTo>
                  <a:lnTo>
                    <a:pt x="712" y="382"/>
                  </a:lnTo>
                  <a:lnTo>
                    <a:pt x="712" y="382"/>
                  </a:lnTo>
                  <a:lnTo>
                    <a:pt x="712" y="378"/>
                  </a:lnTo>
                  <a:lnTo>
                    <a:pt x="712" y="378"/>
                  </a:lnTo>
                  <a:lnTo>
                    <a:pt x="710" y="376"/>
                  </a:lnTo>
                  <a:lnTo>
                    <a:pt x="710" y="376"/>
                  </a:lnTo>
                  <a:lnTo>
                    <a:pt x="712" y="370"/>
                  </a:lnTo>
                  <a:lnTo>
                    <a:pt x="712" y="364"/>
                  </a:lnTo>
                  <a:lnTo>
                    <a:pt x="712" y="364"/>
                  </a:lnTo>
                  <a:lnTo>
                    <a:pt x="712" y="362"/>
                  </a:lnTo>
                  <a:lnTo>
                    <a:pt x="712" y="362"/>
                  </a:lnTo>
                  <a:lnTo>
                    <a:pt x="714" y="360"/>
                  </a:lnTo>
                  <a:lnTo>
                    <a:pt x="714" y="360"/>
                  </a:lnTo>
                  <a:lnTo>
                    <a:pt x="714" y="368"/>
                  </a:lnTo>
                  <a:lnTo>
                    <a:pt x="714" y="372"/>
                  </a:lnTo>
                  <a:lnTo>
                    <a:pt x="716" y="376"/>
                  </a:lnTo>
                  <a:lnTo>
                    <a:pt x="716" y="376"/>
                  </a:lnTo>
                  <a:lnTo>
                    <a:pt x="722" y="372"/>
                  </a:lnTo>
                  <a:lnTo>
                    <a:pt x="722" y="368"/>
                  </a:lnTo>
                  <a:lnTo>
                    <a:pt x="720" y="364"/>
                  </a:lnTo>
                  <a:lnTo>
                    <a:pt x="720" y="362"/>
                  </a:lnTo>
                  <a:lnTo>
                    <a:pt x="720" y="362"/>
                  </a:lnTo>
                  <a:lnTo>
                    <a:pt x="726" y="362"/>
                  </a:lnTo>
                  <a:lnTo>
                    <a:pt x="728" y="360"/>
                  </a:lnTo>
                  <a:lnTo>
                    <a:pt x="730" y="356"/>
                  </a:lnTo>
                  <a:lnTo>
                    <a:pt x="730" y="352"/>
                  </a:lnTo>
                  <a:lnTo>
                    <a:pt x="730" y="352"/>
                  </a:lnTo>
                  <a:lnTo>
                    <a:pt x="730" y="350"/>
                  </a:lnTo>
                  <a:lnTo>
                    <a:pt x="732" y="348"/>
                  </a:lnTo>
                  <a:lnTo>
                    <a:pt x="736" y="348"/>
                  </a:lnTo>
                  <a:lnTo>
                    <a:pt x="736" y="348"/>
                  </a:lnTo>
                  <a:lnTo>
                    <a:pt x="734" y="344"/>
                  </a:lnTo>
                  <a:lnTo>
                    <a:pt x="736" y="342"/>
                  </a:lnTo>
                  <a:lnTo>
                    <a:pt x="744" y="342"/>
                  </a:lnTo>
                  <a:lnTo>
                    <a:pt x="744" y="342"/>
                  </a:lnTo>
                  <a:lnTo>
                    <a:pt x="754" y="338"/>
                  </a:lnTo>
                  <a:lnTo>
                    <a:pt x="754" y="338"/>
                  </a:lnTo>
                  <a:lnTo>
                    <a:pt x="756" y="338"/>
                  </a:lnTo>
                  <a:lnTo>
                    <a:pt x="756" y="334"/>
                  </a:lnTo>
                  <a:lnTo>
                    <a:pt x="756" y="334"/>
                  </a:lnTo>
                  <a:lnTo>
                    <a:pt x="754" y="328"/>
                  </a:lnTo>
                  <a:lnTo>
                    <a:pt x="756" y="322"/>
                  </a:lnTo>
                  <a:lnTo>
                    <a:pt x="760" y="318"/>
                  </a:lnTo>
                  <a:lnTo>
                    <a:pt x="764" y="314"/>
                  </a:lnTo>
                  <a:lnTo>
                    <a:pt x="764" y="314"/>
                  </a:lnTo>
                  <a:lnTo>
                    <a:pt x="776" y="308"/>
                  </a:lnTo>
                  <a:lnTo>
                    <a:pt x="786" y="302"/>
                  </a:lnTo>
                  <a:lnTo>
                    <a:pt x="786" y="302"/>
                  </a:lnTo>
                  <a:lnTo>
                    <a:pt x="790" y="300"/>
                  </a:lnTo>
                  <a:lnTo>
                    <a:pt x="796" y="298"/>
                  </a:lnTo>
                  <a:lnTo>
                    <a:pt x="802" y="298"/>
                  </a:lnTo>
                  <a:lnTo>
                    <a:pt x="810" y="302"/>
                  </a:lnTo>
                  <a:lnTo>
                    <a:pt x="810" y="302"/>
                  </a:lnTo>
                  <a:lnTo>
                    <a:pt x="804" y="302"/>
                  </a:lnTo>
                  <a:lnTo>
                    <a:pt x="800" y="302"/>
                  </a:lnTo>
                  <a:lnTo>
                    <a:pt x="794" y="308"/>
                  </a:lnTo>
                  <a:lnTo>
                    <a:pt x="794" y="308"/>
                  </a:lnTo>
                  <a:lnTo>
                    <a:pt x="792" y="312"/>
                  </a:lnTo>
                  <a:lnTo>
                    <a:pt x="794" y="316"/>
                  </a:lnTo>
                  <a:lnTo>
                    <a:pt x="794" y="316"/>
                  </a:lnTo>
                  <a:lnTo>
                    <a:pt x="798" y="318"/>
                  </a:lnTo>
                  <a:lnTo>
                    <a:pt x="800" y="316"/>
                  </a:lnTo>
                  <a:lnTo>
                    <a:pt x="800" y="316"/>
                  </a:lnTo>
                  <a:lnTo>
                    <a:pt x="804" y="310"/>
                  </a:lnTo>
                  <a:lnTo>
                    <a:pt x="810" y="308"/>
                  </a:lnTo>
                  <a:lnTo>
                    <a:pt x="822" y="304"/>
                  </a:lnTo>
                  <a:lnTo>
                    <a:pt x="822" y="304"/>
                  </a:lnTo>
                  <a:lnTo>
                    <a:pt x="826" y="302"/>
                  </a:lnTo>
                  <a:lnTo>
                    <a:pt x="828" y="300"/>
                  </a:lnTo>
                  <a:lnTo>
                    <a:pt x="828" y="298"/>
                  </a:lnTo>
                  <a:lnTo>
                    <a:pt x="828" y="298"/>
                  </a:lnTo>
                  <a:lnTo>
                    <a:pt x="826" y="296"/>
                  </a:lnTo>
                  <a:lnTo>
                    <a:pt x="824" y="296"/>
                  </a:lnTo>
                  <a:lnTo>
                    <a:pt x="820" y="296"/>
                  </a:lnTo>
                  <a:lnTo>
                    <a:pt x="820" y="296"/>
                  </a:lnTo>
                  <a:lnTo>
                    <a:pt x="814" y="294"/>
                  </a:lnTo>
                  <a:lnTo>
                    <a:pt x="808" y="292"/>
                  </a:lnTo>
                  <a:lnTo>
                    <a:pt x="802" y="288"/>
                  </a:lnTo>
                  <a:lnTo>
                    <a:pt x="800" y="282"/>
                  </a:lnTo>
                  <a:lnTo>
                    <a:pt x="800" y="282"/>
                  </a:lnTo>
                  <a:lnTo>
                    <a:pt x="800" y="278"/>
                  </a:lnTo>
                  <a:lnTo>
                    <a:pt x="798" y="276"/>
                  </a:lnTo>
                  <a:lnTo>
                    <a:pt x="792" y="274"/>
                  </a:lnTo>
                  <a:lnTo>
                    <a:pt x="792" y="274"/>
                  </a:lnTo>
                  <a:lnTo>
                    <a:pt x="796" y="272"/>
                  </a:lnTo>
                  <a:lnTo>
                    <a:pt x="796" y="272"/>
                  </a:lnTo>
                  <a:lnTo>
                    <a:pt x="802" y="268"/>
                  </a:lnTo>
                  <a:lnTo>
                    <a:pt x="804" y="266"/>
                  </a:lnTo>
                  <a:lnTo>
                    <a:pt x="806" y="264"/>
                  </a:lnTo>
                  <a:lnTo>
                    <a:pt x="806" y="264"/>
                  </a:lnTo>
                  <a:lnTo>
                    <a:pt x="804" y="260"/>
                  </a:lnTo>
                  <a:lnTo>
                    <a:pt x="800" y="260"/>
                  </a:lnTo>
                  <a:lnTo>
                    <a:pt x="794" y="260"/>
                  </a:lnTo>
                  <a:lnTo>
                    <a:pt x="794" y="260"/>
                  </a:lnTo>
                  <a:lnTo>
                    <a:pt x="786" y="262"/>
                  </a:lnTo>
                  <a:lnTo>
                    <a:pt x="786" y="262"/>
                  </a:lnTo>
                  <a:lnTo>
                    <a:pt x="766" y="270"/>
                  </a:lnTo>
                  <a:lnTo>
                    <a:pt x="766" y="270"/>
                  </a:lnTo>
                  <a:lnTo>
                    <a:pt x="778" y="258"/>
                  </a:lnTo>
                  <a:lnTo>
                    <a:pt x="790" y="250"/>
                  </a:lnTo>
                  <a:lnTo>
                    <a:pt x="796" y="248"/>
                  </a:lnTo>
                  <a:lnTo>
                    <a:pt x="804" y="246"/>
                  </a:lnTo>
                  <a:lnTo>
                    <a:pt x="810" y="246"/>
                  </a:lnTo>
                  <a:lnTo>
                    <a:pt x="818" y="248"/>
                  </a:lnTo>
                  <a:lnTo>
                    <a:pt x="818" y="248"/>
                  </a:lnTo>
                  <a:lnTo>
                    <a:pt x="826" y="248"/>
                  </a:lnTo>
                  <a:lnTo>
                    <a:pt x="834" y="248"/>
                  </a:lnTo>
                  <a:lnTo>
                    <a:pt x="846" y="242"/>
                  </a:lnTo>
                  <a:lnTo>
                    <a:pt x="858" y="236"/>
                  </a:lnTo>
                  <a:lnTo>
                    <a:pt x="864" y="232"/>
                  </a:lnTo>
                  <a:lnTo>
                    <a:pt x="870" y="232"/>
                  </a:lnTo>
                  <a:lnTo>
                    <a:pt x="870" y="232"/>
                  </a:lnTo>
                  <a:lnTo>
                    <a:pt x="870" y="230"/>
                  </a:lnTo>
                  <a:lnTo>
                    <a:pt x="872" y="230"/>
                  </a:lnTo>
                  <a:lnTo>
                    <a:pt x="872" y="226"/>
                  </a:lnTo>
                  <a:lnTo>
                    <a:pt x="872" y="226"/>
                  </a:lnTo>
                  <a:lnTo>
                    <a:pt x="870" y="218"/>
                  </a:lnTo>
                  <a:lnTo>
                    <a:pt x="866" y="214"/>
                  </a:lnTo>
                  <a:lnTo>
                    <a:pt x="854" y="208"/>
                  </a:lnTo>
                  <a:lnTo>
                    <a:pt x="854" y="208"/>
                  </a:lnTo>
                  <a:lnTo>
                    <a:pt x="856" y="206"/>
                  </a:lnTo>
                  <a:lnTo>
                    <a:pt x="856" y="206"/>
                  </a:lnTo>
                  <a:lnTo>
                    <a:pt x="858" y="204"/>
                  </a:lnTo>
                  <a:lnTo>
                    <a:pt x="858" y="204"/>
                  </a:lnTo>
                  <a:lnTo>
                    <a:pt x="858" y="204"/>
                  </a:lnTo>
                  <a:lnTo>
                    <a:pt x="858" y="204"/>
                  </a:lnTo>
                  <a:lnTo>
                    <a:pt x="842" y="198"/>
                  </a:lnTo>
                  <a:lnTo>
                    <a:pt x="842" y="198"/>
                  </a:lnTo>
                  <a:lnTo>
                    <a:pt x="832" y="192"/>
                  </a:lnTo>
                  <a:lnTo>
                    <a:pt x="828" y="188"/>
                  </a:lnTo>
                  <a:lnTo>
                    <a:pt x="826" y="184"/>
                  </a:lnTo>
                  <a:lnTo>
                    <a:pt x="826" y="184"/>
                  </a:lnTo>
                  <a:lnTo>
                    <a:pt x="824" y="174"/>
                  </a:lnTo>
                  <a:lnTo>
                    <a:pt x="818" y="166"/>
                  </a:lnTo>
                  <a:lnTo>
                    <a:pt x="812" y="158"/>
                  </a:lnTo>
                  <a:lnTo>
                    <a:pt x="808" y="150"/>
                  </a:lnTo>
                  <a:lnTo>
                    <a:pt x="808" y="150"/>
                  </a:lnTo>
                  <a:lnTo>
                    <a:pt x="806" y="146"/>
                  </a:lnTo>
                  <a:lnTo>
                    <a:pt x="802" y="146"/>
                  </a:lnTo>
                  <a:lnTo>
                    <a:pt x="800" y="148"/>
                  </a:lnTo>
                  <a:lnTo>
                    <a:pt x="798" y="152"/>
                  </a:lnTo>
                  <a:lnTo>
                    <a:pt x="798" y="152"/>
                  </a:lnTo>
                  <a:lnTo>
                    <a:pt x="796" y="158"/>
                  </a:lnTo>
                  <a:lnTo>
                    <a:pt x="790" y="162"/>
                  </a:lnTo>
                  <a:lnTo>
                    <a:pt x="786" y="164"/>
                  </a:lnTo>
                  <a:lnTo>
                    <a:pt x="780" y="164"/>
                  </a:lnTo>
                  <a:lnTo>
                    <a:pt x="780" y="164"/>
                  </a:lnTo>
                  <a:lnTo>
                    <a:pt x="776" y="164"/>
                  </a:lnTo>
                  <a:lnTo>
                    <a:pt x="770" y="160"/>
                  </a:lnTo>
                  <a:lnTo>
                    <a:pt x="766" y="156"/>
                  </a:lnTo>
                  <a:lnTo>
                    <a:pt x="764" y="150"/>
                  </a:lnTo>
                  <a:lnTo>
                    <a:pt x="764" y="150"/>
                  </a:lnTo>
                  <a:lnTo>
                    <a:pt x="762" y="144"/>
                  </a:lnTo>
                  <a:lnTo>
                    <a:pt x="760" y="138"/>
                  </a:lnTo>
                  <a:lnTo>
                    <a:pt x="756" y="136"/>
                  </a:lnTo>
                  <a:lnTo>
                    <a:pt x="750" y="134"/>
                  </a:lnTo>
                  <a:lnTo>
                    <a:pt x="750" y="134"/>
                  </a:lnTo>
                  <a:lnTo>
                    <a:pt x="746" y="130"/>
                  </a:lnTo>
                  <a:lnTo>
                    <a:pt x="740" y="126"/>
                  </a:lnTo>
                  <a:lnTo>
                    <a:pt x="736" y="124"/>
                  </a:lnTo>
                  <a:lnTo>
                    <a:pt x="730" y="124"/>
                  </a:lnTo>
                  <a:lnTo>
                    <a:pt x="718" y="124"/>
                  </a:lnTo>
                  <a:lnTo>
                    <a:pt x="706" y="122"/>
                  </a:lnTo>
                  <a:lnTo>
                    <a:pt x="706" y="122"/>
                  </a:lnTo>
                  <a:lnTo>
                    <a:pt x="704" y="120"/>
                  </a:lnTo>
                  <a:lnTo>
                    <a:pt x="702" y="122"/>
                  </a:lnTo>
                  <a:lnTo>
                    <a:pt x="700" y="124"/>
                  </a:lnTo>
                  <a:lnTo>
                    <a:pt x="700" y="130"/>
                  </a:lnTo>
                  <a:lnTo>
                    <a:pt x="700" y="130"/>
                  </a:lnTo>
                  <a:lnTo>
                    <a:pt x="702" y="136"/>
                  </a:lnTo>
                  <a:lnTo>
                    <a:pt x="704" y="142"/>
                  </a:lnTo>
                  <a:lnTo>
                    <a:pt x="704" y="148"/>
                  </a:lnTo>
                  <a:lnTo>
                    <a:pt x="704" y="150"/>
                  </a:lnTo>
                  <a:lnTo>
                    <a:pt x="700" y="154"/>
                  </a:lnTo>
                  <a:lnTo>
                    <a:pt x="700" y="154"/>
                  </a:lnTo>
                  <a:lnTo>
                    <a:pt x="698" y="156"/>
                  </a:lnTo>
                  <a:lnTo>
                    <a:pt x="698" y="160"/>
                  </a:lnTo>
                  <a:lnTo>
                    <a:pt x="698" y="162"/>
                  </a:lnTo>
                  <a:lnTo>
                    <a:pt x="702" y="166"/>
                  </a:lnTo>
                  <a:lnTo>
                    <a:pt x="702" y="166"/>
                  </a:lnTo>
                  <a:lnTo>
                    <a:pt x="710" y="172"/>
                  </a:lnTo>
                  <a:lnTo>
                    <a:pt x="712" y="180"/>
                  </a:lnTo>
                  <a:lnTo>
                    <a:pt x="712" y="184"/>
                  </a:lnTo>
                  <a:lnTo>
                    <a:pt x="710" y="188"/>
                  </a:lnTo>
                  <a:lnTo>
                    <a:pt x="706" y="192"/>
                  </a:lnTo>
                  <a:lnTo>
                    <a:pt x="702" y="194"/>
                  </a:lnTo>
                  <a:lnTo>
                    <a:pt x="702" y="194"/>
                  </a:lnTo>
                  <a:lnTo>
                    <a:pt x="694" y="200"/>
                  </a:lnTo>
                  <a:lnTo>
                    <a:pt x="692" y="204"/>
                  </a:lnTo>
                  <a:lnTo>
                    <a:pt x="690" y="206"/>
                  </a:lnTo>
                  <a:lnTo>
                    <a:pt x="692" y="214"/>
                  </a:lnTo>
                  <a:lnTo>
                    <a:pt x="694" y="222"/>
                  </a:lnTo>
                  <a:lnTo>
                    <a:pt x="694" y="222"/>
                  </a:lnTo>
                  <a:lnTo>
                    <a:pt x="696" y="226"/>
                  </a:lnTo>
                  <a:lnTo>
                    <a:pt x="696" y="226"/>
                  </a:lnTo>
                  <a:lnTo>
                    <a:pt x="694" y="230"/>
                  </a:lnTo>
                  <a:lnTo>
                    <a:pt x="692" y="232"/>
                  </a:lnTo>
                  <a:lnTo>
                    <a:pt x="686" y="238"/>
                  </a:lnTo>
                  <a:lnTo>
                    <a:pt x="686" y="238"/>
                  </a:lnTo>
                  <a:lnTo>
                    <a:pt x="684" y="238"/>
                  </a:lnTo>
                  <a:lnTo>
                    <a:pt x="682" y="238"/>
                  </a:lnTo>
                  <a:lnTo>
                    <a:pt x="678" y="234"/>
                  </a:lnTo>
                  <a:lnTo>
                    <a:pt x="678" y="234"/>
                  </a:lnTo>
                  <a:lnTo>
                    <a:pt x="672" y="228"/>
                  </a:lnTo>
                  <a:lnTo>
                    <a:pt x="668" y="220"/>
                  </a:lnTo>
                  <a:lnTo>
                    <a:pt x="666" y="212"/>
                  </a:lnTo>
                  <a:lnTo>
                    <a:pt x="666" y="204"/>
                  </a:lnTo>
                  <a:lnTo>
                    <a:pt x="666" y="204"/>
                  </a:lnTo>
                  <a:lnTo>
                    <a:pt x="664" y="200"/>
                  </a:lnTo>
                  <a:lnTo>
                    <a:pt x="664" y="198"/>
                  </a:lnTo>
                  <a:lnTo>
                    <a:pt x="658" y="198"/>
                  </a:lnTo>
                  <a:lnTo>
                    <a:pt x="658" y="198"/>
                  </a:lnTo>
                  <a:lnTo>
                    <a:pt x="648" y="196"/>
                  </a:lnTo>
                  <a:lnTo>
                    <a:pt x="638" y="192"/>
                  </a:lnTo>
                  <a:lnTo>
                    <a:pt x="618" y="184"/>
                  </a:lnTo>
                  <a:lnTo>
                    <a:pt x="618" y="184"/>
                  </a:lnTo>
                  <a:lnTo>
                    <a:pt x="606" y="178"/>
                  </a:lnTo>
                  <a:lnTo>
                    <a:pt x="598" y="176"/>
                  </a:lnTo>
                  <a:lnTo>
                    <a:pt x="592" y="178"/>
                  </a:lnTo>
                  <a:lnTo>
                    <a:pt x="592" y="178"/>
                  </a:lnTo>
                  <a:lnTo>
                    <a:pt x="588" y="174"/>
                  </a:lnTo>
                  <a:lnTo>
                    <a:pt x="580" y="166"/>
                  </a:lnTo>
                  <a:lnTo>
                    <a:pt x="568" y="150"/>
                  </a:lnTo>
                  <a:lnTo>
                    <a:pt x="568" y="150"/>
                  </a:lnTo>
                  <a:lnTo>
                    <a:pt x="570" y="140"/>
                  </a:lnTo>
                  <a:lnTo>
                    <a:pt x="576" y="130"/>
                  </a:lnTo>
                  <a:lnTo>
                    <a:pt x="586" y="122"/>
                  </a:lnTo>
                  <a:lnTo>
                    <a:pt x="596" y="116"/>
                  </a:lnTo>
                  <a:lnTo>
                    <a:pt x="596" y="116"/>
                  </a:lnTo>
                  <a:lnTo>
                    <a:pt x="598" y="116"/>
                  </a:lnTo>
                  <a:lnTo>
                    <a:pt x="600" y="114"/>
                  </a:lnTo>
                  <a:lnTo>
                    <a:pt x="600" y="114"/>
                  </a:lnTo>
                  <a:lnTo>
                    <a:pt x="604" y="108"/>
                  </a:lnTo>
                  <a:lnTo>
                    <a:pt x="606" y="104"/>
                  </a:lnTo>
                  <a:lnTo>
                    <a:pt x="610" y="104"/>
                  </a:lnTo>
                  <a:lnTo>
                    <a:pt x="610" y="104"/>
                  </a:lnTo>
                  <a:lnTo>
                    <a:pt x="616" y="104"/>
                  </a:lnTo>
                  <a:lnTo>
                    <a:pt x="620" y="102"/>
                  </a:lnTo>
                  <a:lnTo>
                    <a:pt x="624" y="98"/>
                  </a:lnTo>
                  <a:lnTo>
                    <a:pt x="628" y="94"/>
                  </a:lnTo>
                  <a:lnTo>
                    <a:pt x="628" y="94"/>
                  </a:lnTo>
                  <a:lnTo>
                    <a:pt x="628" y="92"/>
                  </a:lnTo>
                  <a:lnTo>
                    <a:pt x="628" y="92"/>
                  </a:lnTo>
                  <a:lnTo>
                    <a:pt x="630" y="90"/>
                  </a:lnTo>
                  <a:lnTo>
                    <a:pt x="632" y="86"/>
                  </a:lnTo>
                  <a:lnTo>
                    <a:pt x="634" y="82"/>
                  </a:lnTo>
                  <a:lnTo>
                    <a:pt x="638" y="78"/>
                  </a:lnTo>
                  <a:lnTo>
                    <a:pt x="638" y="78"/>
                  </a:lnTo>
                  <a:lnTo>
                    <a:pt x="642" y="80"/>
                  </a:lnTo>
                  <a:lnTo>
                    <a:pt x="644" y="82"/>
                  </a:lnTo>
                  <a:lnTo>
                    <a:pt x="648" y="82"/>
                  </a:lnTo>
                  <a:lnTo>
                    <a:pt x="652" y="80"/>
                  </a:lnTo>
                  <a:lnTo>
                    <a:pt x="652" y="80"/>
                  </a:lnTo>
                  <a:lnTo>
                    <a:pt x="656" y="80"/>
                  </a:lnTo>
                  <a:lnTo>
                    <a:pt x="656" y="80"/>
                  </a:lnTo>
                  <a:lnTo>
                    <a:pt x="664" y="78"/>
                  </a:lnTo>
                  <a:lnTo>
                    <a:pt x="668" y="74"/>
                  </a:lnTo>
                  <a:lnTo>
                    <a:pt x="668" y="70"/>
                  </a:lnTo>
                  <a:lnTo>
                    <a:pt x="666" y="62"/>
                  </a:lnTo>
                  <a:lnTo>
                    <a:pt x="666" y="62"/>
                  </a:lnTo>
                  <a:lnTo>
                    <a:pt x="666" y="60"/>
                  </a:lnTo>
                  <a:lnTo>
                    <a:pt x="666" y="60"/>
                  </a:lnTo>
                  <a:lnTo>
                    <a:pt x="672" y="54"/>
                  </a:lnTo>
                  <a:lnTo>
                    <a:pt x="672" y="54"/>
                  </a:lnTo>
                  <a:lnTo>
                    <a:pt x="670" y="52"/>
                  </a:lnTo>
                  <a:lnTo>
                    <a:pt x="666" y="50"/>
                  </a:lnTo>
                  <a:lnTo>
                    <a:pt x="662" y="48"/>
                  </a:lnTo>
                  <a:lnTo>
                    <a:pt x="662" y="48"/>
                  </a:lnTo>
                  <a:lnTo>
                    <a:pt x="662" y="44"/>
                  </a:lnTo>
                  <a:lnTo>
                    <a:pt x="662" y="44"/>
                  </a:lnTo>
                  <a:lnTo>
                    <a:pt x="676" y="44"/>
                  </a:lnTo>
                  <a:lnTo>
                    <a:pt x="690" y="42"/>
                  </a:lnTo>
                  <a:lnTo>
                    <a:pt x="704" y="44"/>
                  </a:lnTo>
                  <a:lnTo>
                    <a:pt x="710" y="46"/>
                  </a:lnTo>
                  <a:lnTo>
                    <a:pt x="716" y="50"/>
                  </a:lnTo>
                  <a:lnTo>
                    <a:pt x="716" y="50"/>
                  </a:lnTo>
                  <a:lnTo>
                    <a:pt x="716" y="52"/>
                  </a:lnTo>
                  <a:lnTo>
                    <a:pt x="714" y="52"/>
                  </a:lnTo>
                  <a:lnTo>
                    <a:pt x="712" y="54"/>
                  </a:lnTo>
                  <a:lnTo>
                    <a:pt x="712" y="56"/>
                  </a:lnTo>
                  <a:lnTo>
                    <a:pt x="712" y="56"/>
                  </a:lnTo>
                  <a:lnTo>
                    <a:pt x="720" y="54"/>
                  </a:lnTo>
                  <a:lnTo>
                    <a:pt x="720" y="54"/>
                  </a:lnTo>
                  <a:lnTo>
                    <a:pt x="726" y="56"/>
                  </a:lnTo>
                  <a:lnTo>
                    <a:pt x="732" y="58"/>
                  </a:lnTo>
                  <a:lnTo>
                    <a:pt x="738" y="62"/>
                  </a:lnTo>
                  <a:lnTo>
                    <a:pt x="742" y="68"/>
                  </a:lnTo>
                  <a:lnTo>
                    <a:pt x="742" y="68"/>
                  </a:lnTo>
                  <a:lnTo>
                    <a:pt x="742" y="70"/>
                  </a:lnTo>
                  <a:lnTo>
                    <a:pt x="742" y="74"/>
                  </a:lnTo>
                  <a:lnTo>
                    <a:pt x="742" y="74"/>
                  </a:lnTo>
                  <a:lnTo>
                    <a:pt x="738" y="76"/>
                  </a:lnTo>
                  <a:lnTo>
                    <a:pt x="734" y="80"/>
                  </a:lnTo>
                  <a:lnTo>
                    <a:pt x="730" y="82"/>
                  </a:lnTo>
                  <a:lnTo>
                    <a:pt x="730" y="86"/>
                  </a:lnTo>
                  <a:lnTo>
                    <a:pt x="732" y="88"/>
                  </a:lnTo>
                  <a:lnTo>
                    <a:pt x="732" y="88"/>
                  </a:lnTo>
                  <a:lnTo>
                    <a:pt x="728" y="90"/>
                  </a:lnTo>
                  <a:lnTo>
                    <a:pt x="728" y="90"/>
                  </a:lnTo>
                  <a:lnTo>
                    <a:pt x="724" y="92"/>
                  </a:lnTo>
                  <a:lnTo>
                    <a:pt x="722" y="92"/>
                  </a:lnTo>
                  <a:lnTo>
                    <a:pt x="722" y="94"/>
                  </a:lnTo>
                  <a:lnTo>
                    <a:pt x="722" y="94"/>
                  </a:lnTo>
                  <a:lnTo>
                    <a:pt x="718" y="94"/>
                  </a:lnTo>
                  <a:lnTo>
                    <a:pt x="716" y="94"/>
                  </a:lnTo>
                  <a:lnTo>
                    <a:pt x="710" y="92"/>
                  </a:lnTo>
                  <a:lnTo>
                    <a:pt x="710" y="92"/>
                  </a:lnTo>
                  <a:lnTo>
                    <a:pt x="702" y="92"/>
                  </a:lnTo>
                  <a:lnTo>
                    <a:pt x="700" y="94"/>
                  </a:lnTo>
                  <a:lnTo>
                    <a:pt x="700" y="98"/>
                  </a:lnTo>
                  <a:lnTo>
                    <a:pt x="700" y="98"/>
                  </a:lnTo>
                  <a:lnTo>
                    <a:pt x="700" y="100"/>
                  </a:lnTo>
                  <a:lnTo>
                    <a:pt x="702" y="102"/>
                  </a:lnTo>
                  <a:lnTo>
                    <a:pt x="708" y="102"/>
                  </a:lnTo>
                  <a:lnTo>
                    <a:pt x="708" y="102"/>
                  </a:lnTo>
                  <a:lnTo>
                    <a:pt x="732" y="98"/>
                  </a:lnTo>
                  <a:lnTo>
                    <a:pt x="732" y="98"/>
                  </a:lnTo>
                  <a:lnTo>
                    <a:pt x="742" y="108"/>
                  </a:lnTo>
                  <a:lnTo>
                    <a:pt x="754" y="116"/>
                  </a:lnTo>
                  <a:lnTo>
                    <a:pt x="754" y="116"/>
                  </a:lnTo>
                  <a:lnTo>
                    <a:pt x="772" y="122"/>
                  </a:lnTo>
                  <a:lnTo>
                    <a:pt x="792" y="126"/>
                  </a:lnTo>
                  <a:lnTo>
                    <a:pt x="792" y="126"/>
                  </a:lnTo>
                  <a:lnTo>
                    <a:pt x="788" y="122"/>
                  </a:lnTo>
                  <a:lnTo>
                    <a:pt x="782" y="118"/>
                  </a:lnTo>
                  <a:lnTo>
                    <a:pt x="778" y="114"/>
                  </a:lnTo>
                  <a:lnTo>
                    <a:pt x="774" y="110"/>
                  </a:lnTo>
                  <a:lnTo>
                    <a:pt x="774" y="110"/>
                  </a:lnTo>
                  <a:lnTo>
                    <a:pt x="780" y="110"/>
                  </a:lnTo>
                  <a:lnTo>
                    <a:pt x="784" y="112"/>
                  </a:lnTo>
                  <a:lnTo>
                    <a:pt x="788" y="114"/>
                  </a:lnTo>
                  <a:lnTo>
                    <a:pt x="792" y="116"/>
                  </a:lnTo>
                  <a:lnTo>
                    <a:pt x="792" y="116"/>
                  </a:lnTo>
                  <a:lnTo>
                    <a:pt x="798" y="118"/>
                  </a:lnTo>
                  <a:lnTo>
                    <a:pt x="800" y="118"/>
                  </a:lnTo>
                  <a:lnTo>
                    <a:pt x="800" y="116"/>
                  </a:lnTo>
                  <a:lnTo>
                    <a:pt x="800" y="116"/>
                  </a:lnTo>
                  <a:lnTo>
                    <a:pt x="802" y="110"/>
                  </a:lnTo>
                  <a:lnTo>
                    <a:pt x="802" y="108"/>
                  </a:lnTo>
                  <a:lnTo>
                    <a:pt x="802" y="106"/>
                  </a:lnTo>
                  <a:lnTo>
                    <a:pt x="802" y="106"/>
                  </a:lnTo>
                  <a:lnTo>
                    <a:pt x="796" y="102"/>
                  </a:lnTo>
                  <a:lnTo>
                    <a:pt x="794" y="98"/>
                  </a:lnTo>
                  <a:lnTo>
                    <a:pt x="790" y="96"/>
                  </a:lnTo>
                  <a:lnTo>
                    <a:pt x="790" y="96"/>
                  </a:lnTo>
                  <a:lnTo>
                    <a:pt x="786" y="94"/>
                  </a:lnTo>
                  <a:lnTo>
                    <a:pt x="782" y="92"/>
                  </a:lnTo>
                  <a:lnTo>
                    <a:pt x="780" y="88"/>
                  </a:lnTo>
                  <a:lnTo>
                    <a:pt x="782" y="82"/>
                  </a:lnTo>
                  <a:lnTo>
                    <a:pt x="782" y="82"/>
                  </a:lnTo>
                  <a:lnTo>
                    <a:pt x="782" y="80"/>
                  </a:lnTo>
                  <a:lnTo>
                    <a:pt x="784" y="78"/>
                  </a:lnTo>
                  <a:lnTo>
                    <a:pt x="788" y="80"/>
                  </a:lnTo>
                  <a:lnTo>
                    <a:pt x="792" y="82"/>
                  </a:lnTo>
                  <a:lnTo>
                    <a:pt x="796" y="84"/>
                  </a:lnTo>
                  <a:lnTo>
                    <a:pt x="796" y="84"/>
                  </a:lnTo>
                  <a:lnTo>
                    <a:pt x="798" y="84"/>
                  </a:lnTo>
                  <a:lnTo>
                    <a:pt x="798" y="84"/>
                  </a:lnTo>
                  <a:lnTo>
                    <a:pt x="802" y="92"/>
                  </a:lnTo>
                  <a:lnTo>
                    <a:pt x="806" y="94"/>
                  </a:lnTo>
                  <a:lnTo>
                    <a:pt x="812" y="92"/>
                  </a:lnTo>
                  <a:lnTo>
                    <a:pt x="816" y="88"/>
                  </a:lnTo>
                  <a:lnTo>
                    <a:pt x="816" y="88"/>
                  </a:lnTo>
                  <a:lnTo>
                    <a:pt x="822" y="84"/>
                  </a:lnTo>
                  <a:lnTo>
                    <a:pt x="826" y="80"/>
                  </a:lnTo>
                  <a:lnTo>
                    <a:pt x="826" y="78"/>
                  </a:lnTo>
                  <a:lnTo>
                    <a:pt x="826" y="78"/>
                  </a:lnTo>
                  <a:lnTo>
                    <a:pt x="824" y="76"/>
                  </a:lnTo>
                  <a:lnTo>
                    <a:pt x="822" y="76"/>
                  </a:lnTo>
                  <a:lnTo>
                    <a:pt x="820" y="76"/>
                  </a:lnTo>
                  <a:lnTo>
                    <a:pt x="816" y="76"/>
                  </a:lnTo>
                  <a:lnTo>
                    <a:pt x="816" y="76"/>
                  </a:lnTo>
                  <a:lnTo>
                    <a:pt x="810" y="72"/>
                  </a:lnTo>
                  <a:lnTo>
                    <a:pt x="810" y="72"/>
                  </a:lnTo>
                  <a:lnTo>
                    <a:pt x="802" y="66"/>
                  </a:lnTo>
                  <a:lnTo>
                    <a:pt x="794" y="64"/>
                  </a:lnTo>
                  <a:lnTo>
                    <a:pt x="784" y="62"/>
                  </a:lnTo>
                  <a:lnTo>
                    <a:pt x="776" y="60"/>
                  </a:lnTo>
                  <a:lnTo>
                    <a:pt x="776" y="60"/>
                  </a:lnTo>
                  <a:lnTo>
                    <a:pt x="774" y="54"/>
                  </a:lnTo>
                  <a:lnTo>
                    <a:pt x="774" y="54"/>
                  </a:lnTo>
                  <a:lnTo>
                    <a:pt x="772" y="52"/>
                  </a:lnTo>
                  <a:lnTo>
                    <a:pt x="772" y="52"/>
                  </a:lnTo>
                  <a:lnTo>
                    <a:pt x="772" y="52"/>
                  </a:lnTo>
                  <a:lnTo>
                    <a:pt x="772" y="52"/>
                  </a:lnTo>
                  <a:lnTo>
                    <a:pt x="772" y="52"/>
                  </a:lnTo>
                  <a:lnTo>
                    <a:pt x="772" y="52"/>
                  </a:lnTo>
                  <a:lnTo>
                    <a:pt x="774" y="48"/>
                  </a:lnTo>
                  <a:lnTo>
                    <a:pt x="774" y="48"/>
                  </a:lnTo>
                  <a:lnTo>
                    <a:pt x="770" y="42"/>
                  </a:lnTo>
                  <a:lnTo>
                    <a:pt x="770" y="42"/>
                  </a:lnTo>
                  <a:lnTo>
                    <a:pt x="770" y="42"/>
                  </a:lnTo>
                  <a:lnTo>
                    <a:pt x="774" y="40"/>
                  </a:lnTo>
                  <a:lnTo>
                    <a:pt x="774" y="40"/>
                  </a:lnTo>
                  <a:lnTo>
                    <a:pt x="772" y="38"/>
                  </a:lnTo>
                  <a:lnTo>
                    <a:pt x="768" y="36"/>
                  </a:lnTo>
                  <a:lnTo>
                    <a:pt x="762" y="36"/>
                  </a:lnTo>
                  <a:lnTo>
                    <a:pt x="762" y="36"/>
                  </a:lnTo>
                  <a:lnTo>
                    <a:pt x="756" y="36"/>
                  </a:lnTo>
                  <a:lnTo>
                    <a:pt x="754" y="36"/>
                  </a:lnTo>
                  <a:lnTo>
                    <a:pt x="752" y="32"/>
                  </a:lnTo>
                  <a:lnTo>
                    <a:pt x="752" y="32"/>
                  </a:lnTo>
                  <a:lnTo>
                    <a:pt x="750" y="28"/>
                  </a:lnTo>
                  <a:lnTo>
                    <a:pt x="746" y="26"/>
                  </a:lnTo>
                  <a:lnTo>
                    <a:pt x="742" y="26"/>
                  </a:lnTo>
                  <a:lnTo>
                    <a:pt x="738" y="28"/>
                  </a:lnTo>
                  <a:lnTo>
                    <a:pt x="738" y="28"/>
                  </a:lnTo>
                  <a:lnTo>
                    <a:pt x="734" y="30"/>
                  </a:lnTo>
                  <a:lnTo>
                    <a:pt x="732" y="28"/>
                  </a:lnTo>
                  <a:lnTo>
                    <a:pt x="728" y="26"/>
                  </a:lnTo>
                  <a:lnTo>
                    <a:pt x="724" y="28"/>
                  </a:lnTo>
                  <a:lnTo>
                    <a:pt x="724" y="28"/>
                  </a:lnTo>
                  <a:lnTo>
                    <a:pt x="722" y="20"/>
                  </a:lnTo>
                  <a:lnTo>
                    <a:pt x="718" y="18"/>
                  </a:lnTo>
                  <a:lnTo>
                    <a:pt x="708" y="14"/>
                  </a:lnTo>
                  <a:lnTo>
                    <a:pt x="708" y="14"/>
                  </a:lnTo>
                  <a:lnTo>
                    <a:pt x="706" y="14"/>
                  </a:lnTo>
                  <a:lnTo>
                    <a:pt x="706" y="14"/>
                  </a:lnTo>
                  <a:lnTo>
                    <a:pt x="710" y="12"/>
                  </a:lnTo>
                  <a:lnTo>
                    <a:pt x="710" y="10"/>
                  </a:lnTo>
                  <a:lnTo>
                    <a:pt x="708" y="8"/>
                  </a:lnTo>
                  <a:lnTo>
                    <a:pt x="708" y="8"/>
                  </a:lnTo>
                  <a:lnTo>
                    <a:pt x="700" y="6"/>
                  </a:lnTo>
                  <a:lnTo>
                    <a:pt x="694" y="4"/>
                  </a:lnTo>
                  <a:lnTo>
                    <a:pt x="680" y="6"/>
                  </a:lnTo>
                  <a:lnTo>
                    <a:pt x="680" y="6"/>
                  </a:lnTo>
                  <a:lnTo>
                    <a:pt x="678" y="6"/>
                  </a:lnTo>
                  <a:lnTo>
                    <a:pt x="678" y="8"/>
                  </a:lnTo>
                  <a:lnTo>
                    <a:pt x="680" y="10"/>
                  </a:lnTo>
                  <a:lnTo>
                    <a:pt x="680" y="10"/>
                  </a:lnTo>
                  <a:lnTo>
                    <a:pt x="672" y="6"/>
                  </a:lnTo>
                  <a:lnTo>
                    <a:pt x="666" y="4"/>
                  </a:lnTo>
                  <a:lnTo>
                    <a:pt x="658" y="6"/>
                  </a:lnTo>
                  <a:lnTo>
                    <a:pt x="650" y="8"/>
                  </a:lnTo>
                  <a:lnTo>
                    <a:pt x="650" y="8"/>
                  </a:lnTo>
                  <a:lnTo>
                    <a:pt x="646" y="10"/>
                  </a:lnTo>
                  <a:lnTo>
                    <a:pt x="644" y="14"/>
                  </a:lnTo>
                  <a:lnTo>
                    <a:pt x="640" y="24"/>
                  </a:lnTo>
                  <a:lnTo>
                    <a:pt x="640" y="24"/>
                  </a:lnTo>
                  <a:lnTo>
                    <a:pt x="644" y="24"/>
                  </a:lnTo>
                  <a:lnTo>
                    <a:pt x="646" y="26"/>
                  </a:lnTo>
                  <a:lnTo>
                    <a:pt x="646" y="26"/>
                  </a:lnTo>
                  <a:lnTo>
                    <a:pt x="648" y="30"/>
                  </a:lnTo>
                  <a:lnTo>
                    <a:pt x="646" y="32"/>
                  </a:lnTo>
                  <a:lnTo>
                    <a:pt x="646" y="32"/>
                  </a:lnTo>
                  <a:lnTo>
                    <a:pt x="642" y="32"/>
                  </a:lnTo>
                  <a:lnTo>
                    <a:pt x="642" y="30"/>
                  </a:lnTo>
                  <a:lnTo>
                    <a:pt x="642" y="28"/>
                  </a:lnTo>
                  <a:lnTo>
                    <a:pt x="640" y="26"/>
                  </a:lnTo>
                  <a:lnTo>
                    <a:pt x="640" y="26"/>
                  </a:lnTo>
                  <a:lnTo>
                    <a:pt x="634" y="20"/>
                  </a:lnTo>
                  <a:lnTo>
                    <a:pt x="632" y="16"/>
                  </a:lnTo>
                  <a:lnTo>
                    <a:pt x="634" y="10"/>
                  </a:lnTo>
                  <a:lnTo>
                    <a:pt x="642" y="4"/>
                  </a:lnTo>
                  <a:lnTo>
                    <a:pt x="642" y="4"/>
                  </a:lnTo>
                  <a:lnTo>
                    <a:pt x="636" y="2"/>
                  </a:lnTo>
                  <a:lnTo>
                    <a:pt x="630" y="2"/>
                  </a:lnTo>
                  <a:lnTo>
                    <a:pt x="620" y="6"/>
                  </a:lnTo>
                  <a:lnTo>
                    <a:pt x="620" y="6"/>
                  </a:lnTo>
                  <a:lnTo>
                    <a:pt x="614" y="10"/>
                  </a:lnTo>
                  <a:lnTo>
                    <a:pt x="610" y="14"/>
                  </a:lnTo>
                  <a:lnTo>
                    <a:pt x="606" y="20"/>
                  </a:lnTo>
                  <a:lnTo>
                    <a:pt x="606" y="26"/>
                  </a:lnTo>
                  <a:lnTo>
                    <a:pt x="606" y="26"/>
                  </a:lnTo>
                  <a:lnTo>
                    <a:pt x="608" y="30"/>
                  </a:lnTo>
                  <a:lnTo>
                    <a:pt x="612" y="30"/>
                  </a:lnTo>
                  <a:lnTo>
                    <a:pt x="618" y="30"/>
                  </a:lnTo>
                  <a:lnTo>
                    <a:pt x="622" y="30"/>
                  </a:lnTo>
                  <a:lnTo>
                    <a:pt x="622" y="30"/>
                  </a:lnTo>
                  <a:lnTo>
                    <a:pt x="620" y="32"/>
                  </a:lnTo>
                  <a:lnTo>
                    <a:pt x="618" y="32"/>
                  </a:lnTo>
                  <a:lnTo>
                    <a:pt x="618" y="32"/>
                  </a:lnTo>
                  <a:lnTo>
                    <a:pt x="612" y="32"/>
                  </a:lnTo>
                  <a:lnTo>
                    <a:pt x="612" y="32"/>
                  </a:lnTo>
                  <a:lnTo>
                    <a:pt x="612" y="34"/>
                  </a:lnTo>
                  <a:lnTo>
                    <a:pt x="614" y="36"/>
                  </a:lnTo>
                  <a:lnTo>
                    <a:pt x="616" y="38"/>
                  </a:lnTo>
                  <a:lnTo>
                    <a:pt x="616" y="38"/>
                  </a:lnTo>
                  <a:lnTo>
                    <a:pt x="622" y="40"/>
                  </a:lnTo>
                  <a:lnTo>
                    <a:pt x="626" y="40"/>
                  </a:lnTo>
                  <a:lnTo>
                    <a:pt x="632" y="40"/>
                  </a:lnTo>
                  <a:lnTo>
                    <a:pt x="638" y="42"/>
                  </a:lnTo>
                  <a:lnTo>
                    <a:pt x="638" y="42"/>
                  </a:lnTo>
                  <a:lnTo>
                    <a:pt x="640" y="48"/>
                  </a:lnTo>
                  <a:lnTo>
                    <a:pt x="640" y="50"/>
                  </a:lnTo>
                  <a:lnTo>
                    <a:pt x="642" y="52"/>
                  </a:lnTo>
                  <a:lnTo>
                    <a:pt x="642" y="52"/>
                  </a:lnTo>
                  <a:lnTo>
                    <a:pt x="646" y="54"/>
                  </a:lnTo>
                  <a:lnTo>
                    <a:pt x="646" y="54"/>
                  </a:lnTo>
                  <a:lnTo>
                    <a:pt x="644" y="56"/>
                  </a:lnTo>
                  <a:lnTo>
                    <a:pt x="644" y="56"/>
                  </a:lnTo>
                  <a:lnTo>
                    <a:pt x="640" y="58"/>
                  </a:lnTo>
                  <a:lnTo>
                    <a:pt x="638" y="60"/>
                  </a:lnTo>
                  <a:lnTo>
                    <a:pt x="632" y="66"/>
                  </a:lnTo>
                  <a:lnTo>
                    <a:pt x="632" y="66"/>
                  </a:lnTo>
                  <a:lnTo>
                    <a:pt x="630" y="70"/>
                  </a:lnTo>
                  <a:lnTo>
                    <a:pt x="628" y="72"/>
                  </a:lnTo>
                  <a:lnTo>
                    <a:pt x="626" y="70"/>
                  </a:lnTo>
                  <a:lnTo>
                    <a:pt x="626" y="70"/>
                  </a:lnTo>
                  <a:lnTo>
                    <a:pt x="620" y="68"/>
                  </a:lnTo>
                  <a:lnTo>
                    <a:pt x="618" y="64"/>
                  </a:lnTo>
                  <a:lnTo>
                    <a:pt x="620" y="60"/>
                  </a:lnTo>
                  <a:lnTo>
                    <a:pt x="620" y="60"/>
                  </a:lnTo>
                  <a:lnTo>
                    <a:pt x="622" y="58"/>
                  </a:lnTo>
                  <a:lnTo>
                    <a:pt x="620" y="56"/>
                  </a:lnTo>
                  <a:lnTo>
                    <a:pt x="616" y="54"/>
                  </a:lnTo>
                  <a:lnTo>
                    <a:pt x="616" y="54"/>
                  </a:lnTo>
                  <a:lnTo>
                    <a:pt x="612" y="52"/>
                  </a:lnTo>
                  <a:lnTo>
                    <a:pt x="610" y="52"/>
                  </a:lnTo>
                  <a:lnTo>
                    <a:pt x="608" y="54"/>
                  </a:lnTo>
                  <a:lnTo>
                    <a:pt x="608" y="54"/>
                  </a:lnTo>
                  <a:lnTo>
                    <a:pt x="606" y="58"/>
                  </a:lnTo>
                  <a:lnTo>
                    <a:pt x="602" y="60"/>
                  </a:lnTo>
                  <a:lnTo>
                    <a:pt x="602" y="60"/>
                  </a:lnTo>
                  <a:lnTo>
                    <a:pt x="598" y="52"/>
                  </a:lnTo>
                  <a:lnTo>
                    <a:pt x="594" y="48"/>
                  </a:lnTo>
                  <a:lnTo>
                    <a:pt x="588" y="48"/>
                  </a:lnTo>
                  <a:lnTo>
                    <a:pt x="588" y="48"/>
                  </a:lnTo>
                  <a:lnTo>
                    <a:pt x="586" y="46"/>
                  </a:lnTo>
                  <a:lnTo>
                    <a:pt x="586" y="44"/>
                  </a:lnTo>
                  <a:lnTo>
                    <a:pt x="586" y="44"/>
                  </a:lnTo>
                  <a:lnTo>
                    <a:pt x="586" y="36"/>
                  </a:lnTo>
                  <a:lnTo>
                    <a:pt x="584" y="32"/>
                  </a:lnTo>
                  <a:lnTo>
                    <a:pt x="578" y="28"/>
                  </a:lnTo>
                  <a:lnTo>
                    <a:pt x="570" y="24"/>
                  </a:lnTo>
                  <a:lnTo>
                    <a:pt x="570" y="24"/>
                  </a:lnTo>
                  <a:lnTo>
                    <a:pt x="576" y="18"/>
                  </a:lnTo>
                  <a:lnTo>
                    <a:pt x="578" y="14"/>
                  </a:lnTo>
                  <a:lnTo>
                    <a:pt x="580" y="14"/>
                  </a:lnTo>
                  <a:lnTo>
                    <a:pt x="580" y="14"/>
                  </a:lnTo>
                  <a:lnTo>
                    <a:pt x="588" y="14"/>
                  </a:lnTo>
                  <a:lnTo>
                    <a:pt x="592" y="12"/>
                  </a:lnTo>
                  <a:lnTo>
                    <a:pt x="602" y="2"/>
                  </a:lnTo>
                  <a:lnTo>
                    <a:pt x="602" y="2"/>
                  </a:lnTo>
                  <a:lnTo>
                    <a:pt x="578" y="0"/>
                  </a:lnTo>
                  <a:lnTo>
                    <a:pt x="578" y="0"/>
                  </a:lnTo>
                  <a:lnTo>
                    <a:pt x="568" y="0"/>
                  </a:lnTo>
                  <a:lnTo>
                    <a:pt x="564" y="4"/>
                  </a:lnTo>
                  <a:lnTo>
                    <a:pt x="562" y="8"/>
                  </a:lnTo>
                  <a:lnTo>
                    <a:pt x="566" y="18"/>
                  </a:lnTo>
                  <a:lnTo>
                    <a:pt x="566" y="18"/>
                  </a:lnTo>
                  <a:lnTo>
                    <a:pt x="566" y="24"/>
                  </a:lnTo>
                  <a:lnTo>
                    <a:pt x="566" y="24"/>
                  </a:lnTo>
                  <a:lnTo>
                    <a:pt x="560" y="28"/>
                  </a:lnTo>
                  <a:lnTo>
                    <a:pt x="556" y="32"/>
                  </a:lnTo>
                  <a:lnTo>
                    <a:pt x="556" y="38"/>
                  </a:lnTo>
                  <a:lnTo>
                    <a:pt x="558" y="44"/>
                  </a:lnTo>
                  <a:lnTo>
                    <a:pt x="558" y="44"/>
                  </a:lnTo>
                  <a:lnTo>
                    <a:pt x="568" y="46"/>
                  </a:lnTo>
                  <a:lnTo>
                    <a:pt x="572" y="50"/>
                  </a:lnTo>
                  <a:lnTo>
                    <a:pt x="576" y="54"/>
                  </a:lnTo>
                  <a:lnTo>
                    <a:pt x="576" y="54"/>
                  </a:lnTo>
                  <a:lnTo>
                    <a:pt x="576" y="56"/>
                  </a:lnTo>
                  <a:lnTo>
                    <a:pt x="574" y="60"/>
                  </a:lnTo>
                  <a:lnTo>
                    <a:pt x="574" y="60"/>
                  </a:lnTo>
                  <a:lnTo>
                    <a:pt x="568" y="64"/>
                  </a:lnTo>
                  <a:lnTo>
                    <a:pt x="564" y="66"/>
                  </a:lnTo>
                  <a:lnTo>
                    <a:pt x="562" y="70"/>
                  </a:lnTo>
                  <a:lnTo>
                    <a:pt x="562" y="70"/>
                  </a:lnTo>
                  <a:lnTo>
                    <a:pt x="562" y="72"/>
                  </a:lnTo>
                  <a:lnTo>
                    <a:pt x="558" y="72"/>
                  </a:lnTo>
                  <a:lnTo>
                    <a:pt x="558" y="72"/>
                  </a:lnTo>
                  <a:lnTo>
                    <a:pt x="556" y="70"/>
                  </a:lnTo>
                  <a:lnTo>
                    <a:pt x="556" y="68"/>
                  </a:lnTo>
                  <a:lnTo>
                    <a:pt x="556" y="64"/>
                  </a:lnTo>
                  <a:lnTo>
                    <a:pt x="556" y="64"/>
                  </a:lnTo>
                  <a:lnTo>
                    <a:pt x="558" y="64"/>
                  </a:lnTo>
                  <a:lnTo>
                    <a:pt x="558" y="64"/>
                  </a:lnTo>
                  <a:lnTo>
                    <a:pt x="556" y="62"/>
                  </a:lnTo>
                  <a:lnTo>
                    <a:pt x="556" y="62"/>
                  </a:lnTo>
                  <a:lnTo>
                    <a:pt x="554" y="62"/>
                  </a:lnTo>
                  <a:lnTo>
                    <a:pt x="552" y="62"/>
                  </a:lnTo>
                  <a:lnTo>
                    <a:pt x="552" y="60"/>
                  </a:lnTo>
                  <a:lnTo>
                    <a:pt x="552" y="60"/>
                  </a:lnTo>
                  <a:lnTo>
                    <a:pt x="562" y="56"/>
                  </a:lnTo>
                  <a:lnTo>
                    <a:pt x="562" y="56"/>
                  </a:lnTo>
                  <a:lnTo>
                    <a:pt x="556" y="50"/>
                  </a:lnTo>
                  <a:lnTo>
                    <a:pt x="550" y="48"/>
                  </a:lnTo>
                  <a:lnTo>
                    <a:pt x="550" y="48"/>
                  </a:lnTo>
                  <a:lnTo>
                    <a:pt x="548" y="46"/>
                  </a:lnTo>
                  <a:lnTo>
                    <a:pt x="544" y="44"/>
                  </a:lnTo>
                  <a:lnTo>
                    <a:pt x="540" y="48"/>
                  </a:lnTo>
                  <a:lnTo>
                    <a:pt x="536" y="52"/>
                  </a:lnTo>
                  <a:lnTo>
                    <a:pt x="534" y="52"/>
                  </a:lnTo>
                  <a:lnTo>
                    <a:pt x="530" y="52"/>
                  </a:lnTo>
                  <a:lnTo>
                    <a:pt x="530" y="52"/>
                  </a:lnTo>
                  <a:lnTo>
                    <a:pt x="538" y="54"/>
                  </a:lnTo>
                  <a:lnTo>
                    <a:pt x="542" y="56"/>
                  </a:lnTo>
                  <a:lnTo>
                    <a:pt x="544" y="60"/>
                  </a:lnTo>
                  <a:lnTo>
                    <a:pt x="544" y="60"/>
                  </a:lnTo>
                  <a:lnTo>
                    <a:pt x="542" y="60"/>
                  </a:lnTo>
                  <a:lnTo>
                    <a:pt x="540" y="62"/>
                  </a:lnTo>
                  <a:lnTo>
                    <a:pt x="538" y="66"/>
                  </a:lnTo>
                  <a:lnTo>
                    <a:pt x="538" y="66"/>
                  </a:lnTo>
                  <a:lnTo>
                    <a:pt x="510" y="66"/>
                  </a:lnTo>
                  <a:lnTo>
                    <a:pt x="498" y="64"/>
                  </a:lnTo>
                  <a:lnTo>
                    <a:pt x="484" y="60"/>
                  </a:lnTo>
                  <a:lnTo>
                    <a:pt x="484" y="60"/>
                  </a:lnTo>
                  <a:lnTo>
                    <a:pt x="482" y="56"/>
                  </a:lnTo>
                  <a:lnTo>
                    <a:pt x="480" y="54"/>
                  </a:lnTo>
                  <a:lnTo>
                    <a:pt x="474" y="56"/>
                  </a:lnTo>
                  <a:lnTo>
                    <a:pt x="474" y="56"/>
                  </a:lnTo>
                  <a:lnTo>
                    <a:pt x="464" y="58"/>
                  </a:lnTo>
                  <a:lnTo>
                    <a:pt x="464" y="58"/>
                  </a:lnTo>
                  <a:lnTo>
                    <a:pt x="462" y="58"/>
                  </a:lnTo>
                  <a:lnTo>
                    <a:pt x="462" y="60"/>
                  </a:lnTo>
                  <a:lnTo>
                    <a:pt x="462" y="60"/>
                  </a:lnTo>
                  <a:lnTo>
                    <a:pt x="466" y="62"/>
                  </a:lnTo>
                  <a:lnTo>
                    <a:pt x="466" y="62"/>
                  </a:lnTo>
                  <a:lnTo>
                    <a:pt x="468" y="64"/>
                  </a:lnTo>
                  <a:lnTo>
                    <a:pt x="468" y="64"/>
                  </a:lnTo>
                  <a:lnTo>
                    <a:pt x="468" y="68"/>
                  </a:lnTo>
                  <a:lnTo>
                    <a:pt x="468" y="68"/>
                  </a:lnTo>
                  <a:lnTo>
                    <a:pt x="464" y="72"/>
                  </a:lnTo>
                  <a:lnTo>
                    <a:pt x="464" y="72"/>
                  </a:lnTo>
                  <a:lnTo>
                    <a:pt x="452" y="66"/>
                  </a:lnTo>
                  <a:lnTo>
                    <a:pt x="446" y="66"/>
                  </a:lnTo>
                  <a:lnTo>
                    <a:pt x="440" y="66"/>
                  </a:lnTo>
                  <a:lnTo>
                    <a:pt x="440" y="66"/>
                  </a:lnTo>
                  <a:lnTo>
                    <a:pt x="424" y="68"/>
                  </a:lnTo>
                  <a:lnTo>
                    <a:pt x="408" y="66"/>
                  </a:lnTo>
                  <a:lnTo>
                    <a:pt x="408" y="66"/>
                  </a:lnTo>
                  <a:lnTo>
                    <a:pt x="410" y="62"/>
                  </a:lnTo>
                  <a:lnTo>
                    <a:pt x="412" y="62"/>
                  </a:lnTo>
                  <a:lnTo>
                    <a:pt x="414" y="60"/>
                  </a:lnTo>
                  <a:lnTo>
                    <a:pt x="416" y="60"/>
                  </a:lnTo>
                  <a:lnTo>
                    <a:pt x="416" y="60"/>
                  </a:lnTo>
                  <a:lnTo>
                    <a:pt x="412" y="56"/>
                  </a:lnTo>
                  <a:lnTo>
                    <a:pt x="406" y="54"/>
                  </a:lnTo>
                  <a:lnTo>
                    <a:pt x="406" y="54"/>
                  </a:lnTo>
                  <a:lnTo>
                    <a:pt x="398" y="54"/>
                  </a:lnTo>
                  <a:lnTo>
                    <a:pt x="390" y="54"/>
                  </a:lnTo>
                  <a:lnTo>
                    <a:pt x="374" y="50"/>
                  </a:lnTo>
                  <a:lnTo>
                    <a:pt x="374" y="50"/>
                  </a:lnTo>
                  <a:lnTo>
                    <a:pt x="358" y="46"/>
                  </a:lnTo>
                  <a:lnTo>
                    <a:pt x="350" y="46"/>
                  </a:lnTo>
                  <a:lnTo>
                    <a:pt x="348" y="46"/>
                  </a:lnTo>
                  <a:lnTo>
                    <a:pt x="344" y="50"/>
                  </a:lnTo>
                  <a:lnTo>
                    <a:pt x="344" y="50"/>
                  </a:lnTo>
                  <a:lnTo>
                    <a:pt x="340" y="50"/>
                  </a:lnTo>
                  <a:lnTo>
                    <a:pt x="338" y="48"/>
                  </a:lnTo>
                  <a:lnTo>
                    <a:pt x="338" y="48"/>
                  </a:lnTo>
                  <a:lnTo>
                    <a:pt x="336" y="44"/>
                  </a:lnTo>
                  <a:lnTo>
                    <a:pt x="334" y="44"/>
                  </a:lnTo>
                  <a:lnTo>
                    <a:pt x="330" y="48"/>
                  </a:lnTo>
                  <a:lnTo>
                    <a:pt x="330" y="48"/>
                  </a:lnTo>
                  <a:lnTo>
                    <a:pt x="326" y="50"/>
                  </a:lnTo>
                  <a:lnTo>
                    <a:pt x="324" y="48"/>
                  </a:lnTo>
                  <a:lnTo>
                    <a:pt x="324" y="48"/>
                  </a:lnTo>
                  <a:lnTo>
                    <a:pt x="318" y="44"/>
                  </a:lnTo>
                  <a:lnTo>
                    <a:pt x="314" y="42"/>
                  </a:lnTo>
                  <a:lnTo>
                    <a:pt x="308" y="42"/>
                  </a:lnTo>
                  <a:lnTo>
                    <a:pt x="302" y="46"/>
                  </a:lnTo>
                  <a:lnTo>
                    <a:pt x="302" y="46"/>
                  </a:lnTo>
                  <a:lnTo>
                    <a:pt x="296" y="44"/>
                  </a:lnTo>
                  <a:lnTo>
                    <a:pt x="296" y="44"/>
                  </a:lnTo>
                  <a:lnTo>
                    <a:pt x="294" y="48"/>
                  </a:lnTo>
                  <a:lnTo>
                    <a:pt x="290" y="48"/>
                  </a:lnTo>
                  <a:lnTo>
                    <a:pt x="290" y="48"/>
                  </a:lnTo>
                  <a:lnTo>
                    <a:pt x="286" y="46"/>
                  </a:lnTo>
                  <a:lnTo>
                    <a:pt x="286" y="46"/>
                  </a:lnTo>
                  <a:lnTo>
                    <a:pt x="286" y="46"/>
                  </a:lnTo>
                  <a:lnTo>
                    <a:pt x="286" y="46"/>
                  </a:lnTo>
                  <a:lnTo>
                    <a:pt x="280" y="46"/>
                  </a:lnTo>
                  <a:lnTo>
                    <a:pt x="278" y="44"/>
                  </a:lnTo>
                  <a:lnTo>
                    <a:pt x="274" y="46"/>
                  </a:lnTo>
                  <a:lnTo>
                    <a:pt x="274" y="46"/>
                  </a:lnTo>
                  <a:lnTo>
                    <a:pt x="268" y="48"/>
                  </a:lnTo>
                  <a:lnTo>
                    <a:pt x="264" y="48"/>
                  </a:lnTo>
                  <a:lnTo>
                    <a:pt x="258" y="48"/>
                  </a:lnTo>
                  <a:lnTo>
                    <a:pt x="254" y="50"/>
                  </a:lnTo>
                  <a:lnTo>
                    <a:pt x="254" y="50"/>
                  </a:lnTo>
                  <a:lnTo>
                    <a:pt x="246" y="54"/>
                  </a:lnTo>
                  <a:lnTo>
                    <a:pt x="238" y="54"/>
                  </a:lnTo>
                  <a:lnTo>
                    <a:pt x="224" y="50"/>
                  </a:lnTo>
                  <a:lnTo>
                    <a:pt x="224" y="50"/>
                  </a:lnTo>
                  <a:lnTo>
                    <a:pt x="202" y="46"/>
                  </a:lnTo>
                  <a:lnTo>
                    <a:pt x="192" y="44"/>
                  </a:lnTo>
                  <a:lnTo>
                    <a:pt x="180" y="42"/>
                  </a:lnTo>
                  <a:lnTo>
                    <a:pt x="180" y="42"/>
                  </a:lnTo>
                  <a:lnTo>
                    <a:pt x="166" y="42"/>
                  </a:lnTo>
                  <a:lnTo>
                    <a:pt x="152" y="42"/>
                  </a:lnTo>
                  <a:lnTo>
                    <a:pt x="124" y="38"/>
                  </a:lnTo>
                  <a:lnTo>
                    <a:pt x="124" y="38"/>
                  </a:lnTo>
                  <a:lnTo>
                    <a:pt x="96" y="32"/>
                  </a:lnTo>
                  <a:lnTo>
                    <a:pt x="82" y="32"/>
                  </a:lnTo>
                  <a:lnTo>
                    <a:pt x="68" y="36"/>
                  </a:lnTo>
                  <a:lnTo>
                    <a:pt x="68" y="36"/>
                  </a:lnTo>
                  <a:lnTo>
                    <a:pt x="52" y="38"/>
                  </a:lnTo>
                  <a:lnTo>
                    <a:pt x="44" y="40"/>
                  </a:lnTo>
                  <a:lnTo>
                    <a:pt x="38" y="46"/>
                  </a:lnTo>
                  <a:lnTo>
                    <a:pt x="38" y="46"/>
                  </a:lnTo>
                  <a:lnTo>
                    <a:pt x="34" y="50"/>
                  </a:lnTo>
                  <a:lnTo>
                    <a:pt x="30" y="52"/>
                  </a:lnTo>
                  <a:lnTo>
                    <a:pt x="24" y="54"/>
                  </a:lnTo>
                  <a:lnTo>
                    <a:pt x="18" y="54"/>
                  </a:lnTo>
                  <a:lnTo>
                    <a:pt x="18" y="54"/>
                  </a:lnTo>
                  <a:lnTo>
                    <a:pt x="14" y="56"/>
                  </a:lnTo>
                  <a:lnTo>
                    <a:pt x="12" y="56"/>
                  </a:lnTo>
                  <a:lnTo>
                    <a:pt x="12" y="58"/>
                  </a:lnTo>
                  <a:lnTo>
                    <a:pt x="12" y="58"/>
                  </a:lnTo>
                  <a:lnTo>
                    <a:pt x="12" y="60"/>
                  </a:lnTo>
                  <a:lnTo>
                    <a:pt x="12" y="62"/>
                  </a:lnTo>
                  <a:lnTo>
                    <a:pt x="16" y="62"/>
                  </a:lnTo>
                  <a:lnTo>
                    <a:pt x="16" y="62"/>
                  </a:lnTo>
                  <a:lnTo>
                    <a:pt x="50" y="78"/>
                  </a:lnTo>
                  <a:lnTo>
                    <a:pt x="50" y="78"/>
                  </a:lnTo>
                  <a:lnTo>
                    <a:pt x="46" y="84"/>
                  </a:lnTo>
                  <a:lnTo>
                    <a:pt x="40" y="86"/>
                  </a:lnTo>
                  <a:lnTo>
                    <a:pt x="34" y="84"/>
                  </a:lnTo>
                  <a:lnTo>
                    <a:pt x="30" y="82"/>
                  </a:lnTo>
                  <a:lnTo>
                    <a:pt x="30" y="82"/>
                  </a:lnTo>
                  <a:lnTo>
                    <a:pt x="26" y="80"/>
                  </a:lnTo>
                  <a:lnTo>
                    <a:pt x="22" y="80"/>
                  </a:lnTo>
                  <a:lnTo>
                    <a:pt x="22" y="80"/>
                  </a:lnTo>
                  <a:lnTo>
                    <a:pt x="0" y="88"/>
                  </a:lnTo>
                  <a:lnTo>
                    <a:pt x="0" y="88"/>
                  </a:lnTo>
                  <a:lnTo>
                    <a:pt x="6" y="90"/>
                  </a:lnTo>
                  <a:lnTo>
                    <a:pt x="8" y="94"/>
                  </a:lnTo>
                  <a:lnTo>
                    <a:pt x="10" y="98"/>
                  </a:lnTo>
                  <a:lnTo>
                    <a:pt x="14" y="100"/>
                  </a:lnTo>
                  <a:lnTo>
                    <a:pt x="14" y="100"/>
                  </a:lnTo>
                  <a:lnTo>
                    <a:pt x="30" y="100"/>
                  </a:lnTo>
                  <a:lnTo>
                    <a:pt x="44" y="98"/>
                  </a:lnTo>
                  <a:lnTo>
                    <a:pt x="44" y="98"/>
                  </a:lnTo>
                  <a:lnTo>
                    <a:pt x="48" y="96"/>
                  </a:lnTo>
                  <a:lnTo>
                    <a:pt x="50" y="96"/>
                  </a:lnTo>
                  <a:lnTo>
                    <a:pt x="52" y="100"/>
                  </a:lnTo>
                  <a:lnTo>
                    <a:pt x="52" y="100"/>
                  </a:lnTo>
                  <a:lnTo>
                    <a:pt x="52" y="108"/>
                  </a:lnTo>
                  <a:lnTo>
                    <a:pt x="52" y="110"/>
                  </a:lnTo>
                  <a:lnTo>
                    <a:pt x="46" y="112"/>
                  </a:lnTo>
                  <a:lnTo>
                    <a:pt x="46" y="112"/>
                  </a:lnTo>
                  <a:lnTo>
                    <a:pt x="36" y="114"/>
                  </a:lnTo>
                  <a:lnTo>
                    <a:pt x="24" y="116"/>
                  </a:lnTo>
                  <a:lnTo>
                    <a:pt x="24" y="116"/>
                  </a:lnTo>
                  <a:lnTo>
                    <a:pt x="22" y="118"/>
                  </a:lnTo>
                  <a:lnTo>
                    <a:pt x="18" y="122"/>
                  </a:lnTo>
                  <a:lnTo>
                    <a:pt x="14" y="130"/>
                  </a:lnTo>
                  <a:lnTo>
                    <a:pt x="14" y="130"/>
                  </a:lnTo>
                  <a:lnTo>
                    <a:pt x="18" y="134"/>
                  </a:lnTo>
                  <a:lnTo>
                    <a:pt x="20" y="140"/>
                  </a:lnTo>
                  <a:lnTo>
                    <a:pt x="22" y="144"/>
                  </a:lnTo>
                  <a:lnTo>
                    <a:pt x="28" y="146"/>
                  </a:lnTo>
                  <a:lnTo>
                    <a:pt x="28" y="146"/>
                  </a:lnTo>
                  <a:lnTo>
                    <a:pt x="40" y="148"/>
                  </a:lnTo>
                  <a:lnTo>
                    <a:pt x="46" y="152"/>
                  </a:lnTo>
                  <a:lnTo>
                    <a:pt x="46" y="154"/>
                  </a:lnTo>
                  <a:lnTo>
                    <a:pt x="48" y="160"/>
                  </a:lnTo>
                  <a:lnTo>
                    <a:pt x="48" y="160"/>
                  </a:lnTo>
                  <a:lnTo>
                    <a:pt x="48" y="160"/>
                  </a:lnTo>
                  <a:lnTo>
                    <a:pt x="48" y="160"/>
                  </a:lnTo>
                  <a:lnTo>
                    <a:pt x="52" y="158"/>
                  </a:lnTo>
                  <a:lnTo>
                    <a:pt x="56" y="158"/>
                  </a:lnTo>
                  <a:lnTo>
                    <a:pt x="66" y="160"/>
                  </a:lnTo>
                  <a:lnTo>
                    <a:pt x="74" y="160"/>
                  </a:lnTo>
                  <a:lnTo>
                    <a:pt x="78" y="160"/>
                  </a:lnTo>
                  <a:lnTo>
                    <a:pt x="82" y="158"/>
                  </a:lnTo>
                  <a:lnTo>
                    <a:pt x="82" y="158"/>
                  </a:lnTo>
                  <a:lnTo>
                    <a:pt x="80" y="166"/>
                  </a:lnTo>
                  <a:lnTo>
                    <a:pt x="74" y="174"/>
                  </a:lnTo>
                  <a:lnTo>
                    <a:pt x="68" y="180"/>
                  </a:lnTo>
                  <a:lnTo>
                    <a:pt x="60" y="184"/>
                  </a:lnTo>
                  <a:lnTo>
                    <a:pt x="60" y="184"/>
                  </a:lnTo>
                  <a:lnTo>
                    <a:pt x="58" y="186"/>
                  </a:lnTo>
                  <a:lnTo>
                    <a:pt x="56" y="188"/>
                  </a:lnTo>
                  <a:lnTo>
                    <a:pt x="56" y="190"/>
                  </a:lnTo>
                  <a:lnTo>
                    <a:pt x="56" y="190"/>
                  </a:lnTo>
                  <a:lnTo>
                    <a:pt x="58" y="190"/>
                  </a:lnTo>
                  <a:lnTo>
                    <a:pt x="60" y="190"/>
                  </a:lnTo>
                  <a:lnTo>
                    <a:pt x="64" y="190"/>
                  </a:lnTo>
                  <a:lnTo>
                    <a:pt x="64" y="190"/>
                  </a:lnTo>
                  <a:lnTo>
                    <a:pt x="70" y="188"/>
                  </a:lnTo>
                  <a:lnTo>
                    <a:pt x="70" y="188"/>
                  </a:lnTo>
                  <a:lnTo>
                    <a:pt x="98" y="168"/>
                  </a:lnTo>
                  <a:lnTo>
                    <a:pt x="98" y="168"/>
                  </a:lnTo>
                  <a:lnTo>
                    <a:pt x="104" y="164"/>
                  </a:lnTo>
                  <a:lnTo>
                    <a:pt x="106" y="160"/>
                  </a:lnTo>
                  <a:lnTo>
                    <a:pt x="106" y="156"/>
                  </a:lnTo>
                  <a:lnTo>
                    <a:pt x="106" y="156"/>
                  </a:lnTo>
                  <a:lnTo>
                    <a:pt x="106" y="154"/>
                  </a:lnTo>
                  <a:lnTo>
                    <a:pt x="106" y="154"/>
                  </a:lnTo>
                  <a:lnTo>
                    <a:pt x="112" y="150"/>
                  </a:lnTo>
                  <a:lnTo>
                    <a:pt x="118" y="144"/>
                  </a:lnTo>
                  <a:lnTo>
                    <a:pt x="122" y="140"/>
                  </a:lnTo>
                  <a:lnTo>
                    <a:pt x="128" y="136"/>
                  </a:lnTo>
                  <a:lnTo>
                    <a:pt x="128" y="136"/>
                  </a:lnTo>
                  <a:lnTo>
                    <a:pt x="130" y="138"/>
                  </a:lnTo>
                  <a:lnTo>
                    <a:pt x="130" y="138"/>
                  </a:lnTo>
                  <a:lnTo>
                    <a:pt x="128" y="140"/>
                  </a:lnTo>
                  <a:lnTo>
                    <a:pt x="128" y="142"/>
                  </a:lnTo>
                  <a:lnTo>
                    <a:pt x="126" y="146"/>
                  </a:lnTo>
                  <a:lnTo>
                    <a:pt x="126" y="146"/>
                  </a:lnTo>
                  <a:lnTo>
                    <a:pt x="124" y="148"/>
                  </a:lnTo>
                  <a:lnTo>
                    <a:pt x="124" y="150"/>
                  </a:lnTo>
                  <a:lnTo>
                    <a:pt x="126" y="152"/>
                  </a:lnTo>
                  <a:lnTo>
                    <a:pt x="124" y="156"/>
                  </a:lnTo>
                  <a:lnTo>
                    <a:pt x="124" y="156"/>
                  </a:lnTo>
                  <a:lnTo>
                    <a:pt x="128" y="156"/>
                  </a:lnTo>
                  <a:lnTo>
                    <a:pt x="128" y="154"/>
                  </a:lnTo>
                  <a:lnTo>
                    <a:pt x="130" y="152"/>
                  </a:lnTo>
                  <a:lnTo>
                    <a:pt x="132" y="150"/>
                  </a:lnTo>
                  <a:lnTo>
                    <a:pt x="132" y="150"/>
                  </a:lnTo>
                  <a:lnTo>
                    <a:pt x="142" y="148"/>
                  </a:lnTo>
                  <a:lnTo>
                    <a:pt x="148" y="146"/>
                  </a:lnTo>
                  <a:lnTo>
                    <a:pt x="150" y="142"/>
                  </a:lnTo>
                  <a:lnTo>
                    <a:pt x="150" y="142"/>
                  </a:lnTo>
                  <a:lnTo>
                    <a:pt x="152" y="138"/>
                  </a:lnTo>
                  <a:lnTo>
                    <a:pt x="152" y="136"/>
                  </a:lnTo>
                  <a:lnTo>
                    <a:pt x="160" y="138"/>
                  </a:lnTo>
                  <a:lnTo>
                    <a:pt x="160" y="138"/>
                  </a:lnTo>
                  <a:lnTo>
                    <a:pt x="180" y="144"/>
                  </a:lnTo>
                  <a:lnTo>
                    <a:pt x="190" y="146"/>
                  </a:lnTo>
                  <a:lnTo>
                    <a:pt x="200" y="146"/>
                  </a:lnTo>
                  <a:lnTo>
                    <a:pt x="200" y="146"/>
                  </a:lnTo>
                  <a:lnTo>
                    <a:pt x="210" y="148"/>
                  </a:lnTo>
                  <a:lnTo>
                    <a:pt x="220" y="150"/>
                  </a:lnTo>
                  <a:lnTo>
                    <a:pt x="220" y="150"/>
                  </a:lnTo>
                  <a:lnTo>
                    <a:pt x="230" y="156"/>
                  </a:lnTo>
                  <a:lnTo>
                    <a:pt x="240" y="164"/>
                  </a:lnTo>
                  <a:lnTo>
                    <a:pt x="240" y="164"/>
                  </a:lnTo>
                  <a:lnTo>
                    <a:pt x="244" y="168"/>
                  </a:lnTo>
                  <a:lnTo>
                    <a:pt x="244" y="168"/>
                  </a:lnTo>
                  <a:lnTo>
                    <a:pt x="246" y="166"/>
                  </a:lnTo>
                  <a:lnTo>
                    <a:pt x="250" y="166"/>
                  </a:lnTo>
                  <a:lnTo>
                    <a:pt x="250" y="166"/>
                  </a:lnTo>
                  <a:lnTo>
                    <a:pt x="252" y="166"/>
                  </a:lnTo>
                  <a:lnTo>
                    <a:pt x="252" y="166"/>
                  </a:lnTo>
                  <a:lnTo>
                    <a:pt x="258" y="164"/>
                  </a:lnTo>
                  <a:lnTo>
                    <a:pt x="258" y="164"/>
                  </a:lnTo>
                  <a:lnTo>
                    <a:pt x="262" y="164"/>
                  </a:lnTo>
                  <a:lnTo>
                    <a:pt x="264" y="168"/>
                  </a:lnTo>
                  <a:lnTo>
                    <a:pt x="264" y="168"/>
                  </a:lnTo>
                  <a:lnTo>
                    <a:pt x="266" y="170"/>
                  </a:lnTo>
                  <a:lnTo>
                    <a:pt x="268" y="172"/>
                  </a:lnTo>
                  <a:lnTo>
                    <a:pt x="270" y="178"/>
                  </a:lnTo>
                  <a:lnTo>
                    <a:pt x="270" y="178"/>
                  </a:lnTo>
                  <a:lnTo>
                    <a:pt x="272" y="180"/>
                  </a:lnTo>
                  <a:lnTo>
                    <a:pt x="272" y="180"/>
                  </a:lnTo>
                  <a:lnTo>
                    <a:pt x="276" y="182"/>
                  </a:lnTo>
                  <a:lnTo>
                    <a:pt x="276" y="186"/>
                  </a:lnTo>
                  <a:lnTo>
                    <a:pt x="276" y="186"/>
                  </a:lnTo>
                  <a:lnTo>
                    <a:pt x="282" y="190"/>
                  </a:lnTo>
                  <a:lnTo>
                    <a:pt x="282" y="194"/>
                  </a:lnTo>
                  <a:lnTo>
                    <a:pt x="282" y="194"/>
                  </a:lnTo>
                  <a:lnTo>
                    <a:pt x="284" y="194"/>
                  </a:lnTo>
                  <a:lnTo>
                    <a:pt x="286" y="196"/>
                  </a:lnTo>
                  <a:lnTo>
                    <a:pt x="286" y="200"/>
                  </a:lnTo>
                  <a:lnTo>
                    <a:pt x="286" y="200"/>
                  </a:lnTo>
                  <a:lnTo>
                    <a:pt x="288" y="202"/>
                  </a:lnTo>
                  <a:lnTo>
                    <a:pt x="292" y="206"/>
                  </a:lnTo>
                  <a:lnTo>
                    <a:pt x="292" y="206"/>
                  </a:lnTo>
                  <a:lnTo>
                    <a:pt x="294" y="208"/>
                  </a:lnTo>
                  <a:lnTo>
                    <a:pt x="294" y="210"/>
                  </a:lnTo>
                  <a:lnTo>
                    <a:pt x="296" y="214"/>
                  </a:lnTo>
                  <a:lnTo>
                    <a:pt x="298" y="216"/>
                  </a:lnTo>
                  <a:lnTo>
                    <a:pt x="298" y="216"/>
                  </a:lnTo>
                  <a:lnTo>
                    <a:pt x="304" y="218"/>
                  </a:lnTo>
                  <a:lnTo>
                    <a:pt x="310" y="224"/>
                  </a:lnTo>
                  <a:lnTo>
                    <a:pt x="312" y="230"/>
                  </a:lnTo>
                  <a:lnTo>
                    <a:pt x="312" y="234"/>
                  </a:lnTo>
                  <a:lnTo>
                    <a:pt x="312" y="238"/>
                  </a:lnTo>
                  <a:lnTo>
                    <a:pt x="312" y="238"/>
                  </a:lnTo>
                  <a:lnTo>
                    <a:pt x="314" y="240"/>
                  </a:lnTo>
                  <a:lnTo>
                    <a:pt x="316" y="242"/>
                  </a:lnTo>
                  <a:lnTo>
                    <a:pt x="322" y="242"/>
                  </a:lnTo>
                  <a:lnTo>
                    <a:pt x="322" y="242"/>
                  </a:lnTo>
                  <a:lnTo>
                    <a:pt x="324" y="242"/>
                  </a:lnTo>
                  <a:lnTo>
                    <a:pt x="328" y="244"/>
                  </a:lnTo>
                  <a:lnTo>
                    <a:pt x="334" y="246"/>
                  </a:lnTo>
                  <a:lnTo>
                    <a:pt x="334" y="246"/>
                  </a:lnTo>
                  <a:lnTo>
                    <a:pt x="336" y="250"/>
                  </a:lnTo>
                  <a:lnTo>
                    <a:pt x="338" y="252"/>
                  </a:lnTo>
                  <a:lnTo>
                    <a:pt x="344" y="256"/>
                  </a:lnTo>
                  <a:lnTo>
                    <a:pt x="344" y="256"/>
                  </a:lnTo>
                  <a:lnTo>
                    <a:pt x="348" y="260"/>
                  </a:lnTo>
                  <a:lnTo>
                    <a:pt x="352" y="264"/>
                  </a:lnTo>
                  <a:lnTo>
                    <a:pt x="354" y="268"/>
                  </a:lnTo>
                  <a:lnTo>
                    <a:pt x="354" y="274"/>
                  </a:lnTo>
                  <a:lnTo>
                    <a:pt x="354" y="274"/>
                  </a:lnTo>
                  <a:lnTo>
                    <a:pt x="348" y="272"/>
                  </a:lnTo>
                  <a:lnTo>
                    <a:pt x="348" y="272"/>
                  </a:lnTo>
                  <a:lnTo>
                    <a:pt x="346" y="272"/>
                  </a:lnTo>
                  <a:lnTo>
                    <a:pt x="342" y="270"/>
                  </a:lnTo>
                  <a:lnTo>
                    <a:pt x="338" y="270"/>
                  </a:lnTo>
                  <a:lnTo>
                    <a:pt x="336" y="272"/>
                  </a:lnTo>
                  <a:lnTo>
                    <a:pt x="336" y="272"/>
                  </a:lnTo>
                  <a:lnTo>
                    <a:pt x="338" y="278"/>
                  </a:lnTo>
                  <a:lnTo>
                    <a:pt x="340" y="284"/>
                  </a:lnTo>
                  <a:lnTo>
                    <a:pt x="342" y="292"/>
                  </a:lnTo>
                  <a:lnTo>
                    <a:pt x="342" y="298"/>
                  </a:lnTo>
                  <a:lnTo>
                    <a:pt x="342" y="298"/>
                  </a:lnTo>
                  <a:lnTo>
                    <a:pt x="340" y="314"/>
                  </a:lnTo>
                  <a:lnTo>
                    <a:pt x="338" y="330"/>
                  </a:lnTo>
                  <a:lnTo>
                    <a:pt x="340" y="346"/>
                  </a:lnTo>
                  <a:lnTo>
                    <a:pt x="342" y="362"/>
                  </a:lnTo>
                  <a:lnTo>
                    <a:pt x="342" y="362"/>
                  </a:lnTo>
                  <a:lnTo>
                    <a:pt x="346" y="368"/>
                  </a:lnTo>
                  <a:lnTo>
                    <a:pt x="348" y="372"/>
                  </a:lnTo>
                  <a:lnTo>
                    <a:pt x="352" y="376"/>
                  </a:lnTo>
                  <a:lnTo>
                    <a:pt x="354" y="380"/>
                  </a:lnTo>
                  <a:lnTo>
                    <a:pt x="354" y="380"/>
                  </a:lnTo>
                  <a:lnTo>
                    <a:pt x="358" y="392"/>
                  </a:lnTo>
                  <a:lnTo>
                    <a:pt x="364" y="402"/>
                  </a:lnTo>
                  <a:lnTo>
                    <a:pt x="372" y="412"/>
                  </a:lnTo>
                  <a:lnTo>
                    <a:pt x="376" y="414"/>
                  </a:lnTo>
                  <a:lnTo>
                    <a:pt x="382" y="418"/>
                  </a:lnTo>
                  <a:lnTo>
                    <a:pt x="382" y="418"/>
                  </a:lnTo>
                  <a:lnTo>
                    <a:pt x="386" y="420"/>
                  </a:lnTo>
                  <a:lnTo>
                    <a:pt x="390" y="422"/>
                  </a:lnTo>
                  <a:lnTo>
                    <a:pt x="394" y="432"/>
                  </a:lnTo>
                  <a:lnTo>
                    <a:pt x="394" y="432"/>
                  </a:lnTo>
                  <a:lnTo>
                    <a:pt x="402" y="452"/>
                  </a:lnTo>
                  <a:lnTo>
                    <a:pt x="408" y="462"/>
                  </a:lnTo>
                  <a:lnTo>
                    <a:pt x="414" y="470"/>
                  </a:lnTo>
                  <a:lnTo>
                    <a:pt x="414" y="470"/>
                  </a:lnTo>
                  <a:lnTo>
                    <a:pt x="416" y="472"/>
                  </a:lnTo>
                  <a:lnTo>
                    <a:pt x="418" y="476"/>
                  </a:lnTo>
                  <a:lnTo>
                    <a:pt x="418" y="478"/>
                  </a:lnTo>
                  <a:lnTo>
                    <a:pt x="416" y="482"/>
                  </a:lnTo>
                  <a:lnTo>
                    <a:pt x="416" y="482"/>
                  </a:lnTo>
                  <a:lnTo>
                    <a:pt x="414" y="484"/>
                  </a:lnTo>
                  <a:lnTo>
                    <a:pt x="414" y="486"/>
                  </a:lnTo>
                  <a:lnTo>
                    <a:pt x="414" y="486"/>
                  </a:lnTo>
                  <a:lnTo>
                    <a:pt x="424" y="492"/>
                  </a:lnTo>
                  <a:lnTo>
                    <a:pt x="430" y="500"/>
                  </a:lnTo>
                  <a:lnTo>
                    <a:pt x="440" y="518"/>
                  </a:lnTo>
                  <a:lnTo>
                    <a:pt x="440" y="518"/>
                  </a:lnTo>
                  <a:lnTo>
                    <a:pt x="442" y="520"/>
                  </a:lnTo>
                  <a:lnTo>
                    <a:pt x="442" y="520"/>
                  </a:lnTo>
                  <a:lnTo>
                    <a:pt x="448" y="528"/>
                  </a:lnTo>
                  <a:lnTo>
                    <a:pt x="448" y="528"/>
                  </a:lnTo>
                  <a:lnTo>
                    <a:pt x="450" y="530"/>
                  </a:lnTo>
                  <a:lnTo>
                    <a:pt x="450" y="532"/>
                  </a:lnTo>
                  <a:lnTo>
                    <a:pt x="452" y="530"/>
                  </a:lnTo>
                  <a:lnTo>
                    <a:pt x="452" y="530"/>
                  </a:lnTo>
                  <a:lnTo>
                    <a:pt x="454" y="528"/>
                  </a:lnTo>
                  <a:lnTo>
                    <a:pt x="454" y="528"/>
                  </a:lnTo>
                  <a:lnTo>
                    <a:pt x="452" y="524"/>
                  </a:lnTo>
                  <a:lnTo>
                    <a:pt x="452" y="524"/>
                  </a:lnTo>
                  <a:lnTo>
                    <a:pt x="448" y="520"/>
                  </a:lnTo>
                  <a:lnTo>
                    <a:pt x="444" y="514"/>
                  </a:lnTo>
                  <a:lnTo>
                    <a:pt x="444" y="514"/>
                  </a:lnTo>
                  <a:lnTo>
                    <a:pt x="442" y="512"/>
                  </a:lnTo>
                  <a:lnTo>
                    <a:pt x="442" y="512"/>
                  </a:lnTo>
                  <a:lnTo>
                    <a:pt x="432" y="486"/>
                  </a:lnTo>
                  <a:lnTo>
                    <a:pt x="418" y="464"/>
                  </a:lnTo>
                  <a:lnTo>
                    <a:pt x="418" y="464"/>
                  </a:lnTo>
                  <a:lnTo>
                    <a:pt x="414" y="458"/>
                  </a:lnTo>
                  <a:lnTo>
                    <a:pt x="412" y="452"/>
                  </a:lnTo>
                  <a:lnTo>
                    <a:pt x="412" y="442"/>
                  </a:lnTo>
                  <a:lnTo>
                    <a:pt x="412" y="442"/>
                  </a:lnTo>
                  <a:lnTo>
                    <a:pt x="418" y="442"/>
                  </a:lnTo>
                  <a:lnTo>
                    <a:pt x="424" y="446"/>
                  </a:lnTo>
                  <a:lnTo>
                    <a:pt x="426" y="450"/>
                  </a:lnTo>
                  <a:lnTo>
                    <a:pt x="428" y="456"/>
                  </a:lnTo>
                  <a:lnTo>
                    <a:pt x="428" y="456"/>
                  </a:lnTo>
                  <a:lnTo>
                    <a:pt x="430" y="462"/>
                  </a:lnTo>
                  <a:lnTo>
                    <a:pt x="434" y="470"/>
                  </a:lnTo>
                  <a:lnTo>
                    <a:pt x="442" y="480"/>
                  </a:lnTo>
                  <a:lnTo>
                    <a:pt x="452" y="492"/>
                  </a:lnTo>
                  <a:lnTo>
                    <a:pt x="458" y="504"/>
                  </a:lnTo>
                  <a:lnTo>
                    <a:pt x="458" y="504"/>
                  </a:lnTo>
                  <a:lnTo>
                    <a:pt x="462" y="510"/>
                  </a:lnTo>
                  <a:lnTo>
                    <a:pt x="468" y="518"/>
                  </a:lnTo>
                  <a:lnTo>
                    <a:pt x="478" y="530"/>
                  </a:lnTo>
                  <a:lnTo>
                    <a:pt x="478" y="530"/>
                  </a:lnTo>
                  <a:lnTo>
                    <a:pt x="482" y="536"/>
                  </a:lnTo>
                  <a:lnTo>
                    <a:pt x="486" y="544"/>
                  </a:lnTo>
                  <a:lnTo>
                    <a:pt x="486" y="550"/>
                  </a:lnTo>
                  <a:lnTo>
                    <a:pt x="486" y="558"/>
                  </a:lnTo>
                  <a:lnTo>
                    <a:pt x="486" y="558"/>
                  </a:lnTo>
                  <a:lnTo>
                    <a:pt x="484" y="562"/>
                  </a:lnTo>
                  <a:lnTo>
                    <a:pt x="486" y="566"/>
                  </a:lnTo>
                  <a:lnTo>
                    <a:pt x="492" y="570"/>
                  </a:lnTo>
                  <a:lnTo>
                    <a:pt x="492" y="570"/>
                  </a:lnTo>
                  <a:lnTo>
                    <a:pt x="504" y="580"/>
                  </a:lnTo>
                  <a:lnTo>
                    <a:pt x="516" y="588"/>
                  </a:lnTo>
                  <a:lnTo>
                    <a:pt x="516" y="588"/>
                  </a:lnTo>
                  <a:lnTo>
                    <a:pt x="534" y="598"/>
                  </a:lnTo>
                  <a:lnTo>
                    <a:pt x="550" y="606"/>
                  </a:lnTo>
                  <a:lnTo>
                    <a:pt x="550" y="606"/>
                  </a:lnTo>
                  <a:lnTo>
                    <a:pt x="556" y="608"/>
                  </a:lnTo>
                  <a:lnTo>
                    <a:pt x="560" y="606"/>
                  </a:lnTo>
                  <a:lnTo>
                    <a:pt x="560" y="606"/>
                  </a:lnTo>
                  <a:lnTo>
                    <a:pt x="566" y="602"/>
                  </a:lnTo>
                  <a:lnTo>
                    <a:pt x="572" y="602"/>
                  </a:lnTo>
                  <a:lnTo>
                    <a:pt x="578" y="606"/>
                  </a:lnTo>
                  <a:lnTo>
                    <a:pt x="582" y="612"/>
                  </a:lnTo>
                  <a:lnTo>
                    <a:pt x="582" y="612"/>
                  </a:lnTo>
                  <a:lnTo>
                    <a:pt x="592" y="622"/>
                  </a:lnTo>
                  <a:lnTo>
                    <a:pt x="596" y="624"/>
                  </a:lnTo>
                  <a:lnTo>
                    <a:pt x="604" y="628"/>
                  </a:lnTo>
                  <a:lnTo>
                    <a:pt x="604" y="628"/>
                  </a:lnTo>
                  <a:lnTo>
                    <a:pt x="614" y="630"/>
                  </a:lnTo>
                  <a:lnTo>
                    <a:pt x="622" y="634"/>
                  </a:lnTo>
                  <a:lnTo>
                    <a:pt x="630" y="642"/>
                  </a:lnTo>
                  <a:lnTo>
                    <a:pt x="636" y="652"/>
                  </a:lnTo>
                  <a:lnTo>
                    <a:pt x="636" y="652"/>
                  </a:lnTo>
                  <a:lnTo>
                    <a:pt x="638" y="652"/>
                  </a:lnTo>
                  <a:lnTo>
                    <a:pt x="638" y="652"/>
                  </a:lnTo>
                  <a:lnTo>
                    <a:pt x="638" y="656"/>
                  </a:lnTo>
                  <a:lnTo>
                    <a:pt x="638" y="656"/>
                  </a:lnTo>
                  <a:lnTo>
                    <a:pt x="638" y="662"/>
                  </a:lnTo>
                  <a:lnTo>
                    <a:pt x="640" y="666"/>
                  </a:lnTo>
                  <a:lnTo>
                    <a:pt x="640" y="666"/>
                  </a:lnTo>
                  <a:lnTo>
                    <a:pt x="678" y="694"/>
                  </a:lnTo>
                  <a:lnTo>
                    <a:pt x="678" y="694"/>
                  </a:lnTo>
                  <a:lnTo>
                    <a:pt x="682" y="694"/>
                  </a:lnTo>
                  <a:lnTo>
                    <a:pt x="682" y="694"/>
                  </a:lnTo>
                  <a:lnTo>
                    <a:pt x="682" y="692"/>
                  </a:lnTo>
                  <a:lnTo>
                    <a:pt x="682" y="692"/>
                  </a:lnTo>
                  <a:lnTo>
                    <a:pt x="680" y="686"/>
                  </a:lnTo>
                  <a:lnTo>
                    <a:pt x="682" y="684"/>
                  </a:lnTo>
                  <a:lnTo>
                    <a:pt x="686" y="680"/>
                  </a:lnTo>
                  <a:lnTo>
                    <a:pt x="688" y="676"/>
                  </a:lnTo>
                  <a:lnTo>
                    <a:pt x="688" y="676"/>
                  </a:lnTo>
                  <a:lnTo>
                    <a:pt x="692" y="678"/>
                  </a:lnTo>
                  <a:lnTo>
                    <a:pt x="694" y="678"/>
                  </a:lnTo>
                  <a:lnTo>
                    <a:pt x="696" y="684"/>
                  </a:lnTo>
                  <a:lnTo>
                    <a:pt x="698" y="690"/>
                  </a:lnTo>
                  <a:lnTo>
                    <a:pt x="700" y="694"/>
                  </a:lnTo>
                  <a:lnTo>
                    <a:pt x="700" y="694"/>
                  </a:lnTo>
                  <a:lnTo>
                    <a:pt x="702" y="702"/>
                  </a:lnTo>
                  <a:lnTo>
                    <a:pt x="704" y="710"/>
                  </a:lnTo>
                  <a:lnTo>
                    <a:pt x="706" y="720"/>
                  </a:lnTo>
                  <a:lnTo>
                    <a:pt x="704" y="728"/>
                  </a:lnTo>
                  <a:lnTo>
                    <a:pt x="702" y="738"/>
                  </a:lnTo>
                  <a:lnTo>
                    <a:pt x="700" y="746"/>
                  </a:lnTo>
                  <a:lnTo>
                    <a:pt x="696" y="754"/>
                  </a:lnTo>
                  <a:lnTo>
                    <a:pt x="690" y="760"/>
                  </a:lnTo>
                  <a:lnTo>
                    <a:pt x="690" y="760"/>
                  </a:lnTo>
                  <a:lnTo>
                    <a:pt x="684" y="766"/>
                  </a:lnTo>
                  <a:lnTo>
                    <a:pt x="680" y="774"/>
                  </a:lnTo>
                  <a:lnTo>
                    <a:pt x="678" y="784"/>
                  </a:lnTo>
                  <a:lnTo>
                    <a:pt x="678" y="792"/>
                  </a:lnTo>
                  <a:lnTo>
                    <a:pt x="678" y="792"/>
                  </a:lnTo>
                  <a:lnTo>
                    <a:pt x="678" y="796"/>
                  </a:lnTo>
                  <a:lnTo>
                    <a:pt x="680" y="798"/>
                  </a:lnTo>
                  <a:lnTo>
                    <a:pt x="680" y="798"/>
                  </a:lnTo>
                  <a:lnTo>
                    <a:pt x="684" y="800"/>
                  </a:lnTo>
                  <a:lnTo>
                    <a:pt x="686" y="802"/>
                  </a:lnTo>
                  <a:lnTo>
                    <a:pt x="682" y="806"/>
                  </a:lnTo>
                  <a:lnTo>
                    <a:pt x="682" y="806"/>
                  </a:lnTo>
                  <a:lnTo>
                    <a:pt x="678" y="812"/>
                  </a:lnTo>
                  <a:lnTo>
                    <a:pt x="676" y="816"/>
                  </a:lnTo>
                  <a:lnTo>
                    <a:pt x="676" y="826"/>
                  </a:lnTo>
                  <a:lnTo>
                    <a:pt x="676" y="826"/>
                  </a:lnTo>
                  <a:lnTo>
                    <a:pt x="676" y="832"/>
                  </a:lnTo>
                  <a:lnTo>
                    <a:pt x="680" y="836"/>
                  </a:lnTo>
                  <a:lnTo>
                    <a:pt x="684" y="840"/>
                  </a:lnTo>
                  <a:lnTo>
                    <a:pt x="686" y="846"/>
                  </a:lnTo>
                  <a:lnTo>
                    <a:pt x="686" y="846"/>
                  </a:lnTo>
                  <a:lnTo>
                    <a:pt x="700" y="876"/>
                  </a:lnTo>
                  <a:lnTo>
                    <a:pt x="706" y="892"/>
                  </a:lnTo>
                  <a:lnTo>
                    <a:pt x="712" y="908"/>
                  </a:lnTo>
                  <a:lnTo>
                    <a:pt x="712" y="908"/>
                  </a:lnTo>
                  <a:lnTo>
                    <a:pt x="716" y="920"/>
                  </a:lnTo>
                  <a:lnTo>
                    <a:pt x="722" y="930"/>
                  </a:lnTo>
                  <a:lnTo>
                    <a:pt x="730" y="938"/>
                  </a:lnTo>
                  <a:lnTo>
                    <a:pt x="740" y="944"/>
                  </a:lnTo>
                  <a:lnTo>
                    <a:pt x="740" y="944"/>
                  </a:lnTo>
                  <a:lnTo>
                    <a:pt x="748" y="950"/>
                  </a:lnTo>
                  <a:lnTo>
                    <a:pt x="754" y="958"/>
                  </a:lnTo>
                  <a:lnTo>
                    <a:pt x="760" y="966"/>
                  </a:lnTo>
                  <a:lnTo>
                    <a:pt x="760" y="976"/>
                  </a:lnTo>
                  <a:lnTo>
                    <a:pt x="760" y="976"/>
                  </a:lnTo>
                  <a:lnTo>
                    <a:pt x="760" y="1006"/>
                  </a:lnTo>
                  <a:lnTo>
                    <a:pt x="758" y="1038"/>
                  </a:lnTo>
                  <a:lnTo>
                    <a:pt x="758" y="1038"/>
                  </a:lnTo>
                  <a:lnTo>
                    <a:pt x="752" y="1066"/>
                  </a:lnTo>
                  <a:lnTo>
                    <a:pt x="750" y="1080"/>
                  </a:lnTo>
                  <a:lnTo>
                    <a:pt x="750" y="1094"/>
                  </a:lnTo>
                  <a:lnTo>
                    <a:pt x="750" y="1094"/>
                  </a:lnTo>
                  <a:lnTo>
                    <a:pt x="748" y="1118"/>
                  </a:lnTo>
                  <a:lnTo>
                    <a:pt x="746" y="1130"/>
                  </a:lnTo>
                  <a:lnTo>
                    <a:pt x="742" y="1140"/>
                  </a:lnTo>
                  <a:lnTo>
                    <a:pt x="742" y="1140"/>
                  </a:lnTo>
                  <a:lnTo>
                    <a:pt x="740" y="1148"/>
                  </a:lnTo>
                  <a:lnTo>
                    <a:pt x="738" y="1154"/>
                  </a:lnTo>
                  <a:lnTo>
                    <a:pt x="736" y="1170"/>
                  </a:lnTo>
                  <a:lnTo>
                    <a:pt x="734" y="1184"/>
                  </a:lnTo>
                  <a:lnTo>
                    <a:pt x="732" y="1198"/>
                  </a:lnTo>
                  <a:lnTo>
                    <a:pt x="732" y="1198"/>
                  </a:lnTo>
                  <a:lnTo>
                    <a:pt x="732" y="1202"/>
                  </a:lnTo>
                  <a:lnTo>
                    <a:pt x="734" y="1206"/>
                  </a:lnTo>
                  <a:lnTo>
                    <a:pt x="734" y="1206"/>
                  </a:lnTo>
                  <a:lnTo>
                    <a:pt x="738" y="1204"/>
                  </a:lnTo>
                  <a:lnTo>
                    <a:pt x="740" y="1204"/>
                  </a:lnTo>
                  <a:lnTo>
                    <a:pt x="742" y="1206"/>
                  </a:lnTo>
                  <a:lnTo>
                    <a:pt x="742" y="1210"/>
                  </a:lnTo>
                  <a:lnTo>
                    <a:pt x="742" y="1210"/>
                  </a:lnTo>
                  <a:lnTo>
                    <a:pt x="738" y="1232"/>
                  </a:lnTo>
                  <a:lnTo>
                    <a:pt x="736" y="1242"/>
                  </a:lnTo>
                  <a:lnTo>
                    <a:pt x="732" y="1252"/>
                  </a:lnTo>
                  <a:lnTo>
                    <a:pt x="732" y="1252"/>
                  </a:lnTo>
                  <a:lnTo>
                    <a:pt x="730" y="1252"/>
                  </a:lnTo>
                  <a:lnTo>
                    <a:pt x="728" y="1250"/>
                  </a:lnTo>
                  <a:lnTo>
                    <a:pt x="726" y="1248"/>
                  </a:lnTo>
                  <a:lnTo>
                    <a:pt x="722" y="1252"/>
                  </a:lnTo>
                  <a:lnTo>
                    <a:pt x="722" y="1252"/>
                  </a:lnTo>
                  <a:lnTo>
                    <a:pt x="722" y="1254"/>
                  </a:lnTo>
                  <a:lnTo>
                    <a:pt x="724" y="1258"/>
                  </a:lnTo>
                  <a:lnTo>
                    <a:pt x="724" y="1258"/>
                  </a:lnTo>
                  <a:lnTo>
                    <a:pt x="730" y="1262"/>
                  </a:lnTo>
                  <a:lnTo>
                    <a:pt x="730" y="1268"/>
                  </a:lnTo>
                  <a:lnTo>
                    <a:pt x="730" y="1274"/>
                  </a:lnTo>
                  <a:lnTo>
                    <a:pt x="726" y="1278"/>
                  </a:lnTo>
                  <a:lnTo>
                    <a:pt x="726" y="1278"/>
                  </a:lnTo>
                  <a:lnTo>
                    <a:pt x="724" y="1282"/>
                  </a:lnTo>
                  <a:lnTo>
                    <a:pt x="724" y="1284"/>
                  </a:lnTo>
                  <a:lnTo>
                    <a:pt x="724" y="1284"/>
                  </a:lnTo>
                  <a:lnTo>
                    <a:pt x="726" y="1290"/>
                  </a:lnTo>
                  <a:lnTo>
                    <a:pt x="728" y="1294"/>
                  </a:lnTo>
                  <a:lnTo>
                    <a:pt x="728" y="1294"/>
                  </a:lnTo>
                  <a:lnTo>
                    <a:pt x="728" y="1294"/>
                  </a:lnTo>
                  <a:lnTo>
                    <a:pt x="734" y="1316"/>
                  </a:lnTo>
                  <a:lnTo>
                    <a:pt x="734" y="1316"/>
                  </a:lnTo>
                  <a:lnTo>
                    <a:pt x="736" y="1320"/>
                  </a:lnTo>
                  <a:lnTo>
                    <a:pt x="736" y="1322"/>
                  </a:lnTo>
                  <a:lnTo>
                    <a:pt x="734" y="1324"/>
                  </a:lnTo>
                  <a:lnTo>
                    <a:pt x="734" y="1324"/>
                  </a:lnTo>
                  <a:lnTo>
                    <a:pt x="734" y="1328"/>
                  </a:lnTo>
                  <a:lnTo>
                    <a:pt x="736" y="1332"/>
                  </a:lnTo>
                  <a:lnTo>
                    <a:pt x="736" y="1332"/>
                  </a:lnTo>
                  <a:lnTo>
                    <a:pt x="740" y="1332"/>
                  </a:lnTo>
                  <a:lnTo>
                    <a:pt x="742" y="1332"/>
                  </a:lnTo>
                  <a:lnTo>
                    <a:pt x="744" y="1330"/>
                  </a:lnTo>
                  <a:lnTo>
                    <a:pt x="744" y="1330"/>
                  </a:lnTo>
                  <a:lnTo>
                    <a:pt x="746" y="1330"/>
                  </a:lnTo>
                  <a:lnTo>
                    <a:pt x="748" y="1332"/>
                  </a:lnTo>
                  <a:lnTo>
                    <a:pt x="748" y="1332"/>
                  </a:lnTo>
                  <a:lnTo>
                    <a:pt x="746" y="1334"/>
                  </a:lnTo>
                  <a:lnTo>
                    <a:pt x="748" y="1336"/>
                  </a:lnTo>
                  <a:lnTo>
                    <a:pt x="752" y="1338"/>
                  </a:lnTo>
                  <a:lnTo>
                    <a:pt x="752" y="1338"/>
                  </a:lnTo>
                  <a:lnTo>
                    <a:pt x="756" y="1342"/>
                  </a:lnTo>
                  <a:lnTo>
                    <a:pt x="758" y="1342"/>
                  </a:lnTo>
                  <a:lnTo>
                    <a:pt x="760" y="1340"/>
                  </a:lnTo>
                  <a:lnTo>
                    <a:pt x="760" y="1340"/>
                  </a:lnTo>
                  <a:lnTo>
                    <a:pt x="766" y="1342"/>
                  </a:lnTo>
                  <a:lnTo>
                    <a:pt x="766" y="1342"/>
                  </a:lnTo>
                  <a:lnTo>
                    <a:pt x="766" y="1342"/>
                  </a:lnTo>
                  <a:lnTo>
                    <a:pt x="766" y="1346"/>
                  </a:lnTo>
                  <a:lnTo>
                    <a:pt x="768" y="1346"/>
                  </a:lnTo>
                  <a:lnTo>
                    <a:pt x="770" y="1348"/>
                  </a:lnTo>
                  <a:lnTo>
                    <a:pt x="772" y="1348"/>
                  </a:lnTo>
                  <a:lnTo>
                    <a:pt x="772" y="1348"/>
                  </a:lnTo>
                  <a:lnTo>
                    <a:pt x="782" y="1346"/>
                  </a:lnTo>
                  <a:lnTo>
                    <a:pt x="786" y="1346"/>
                  </a:lnTo>
                  <a:lnTo>
                    <a:pt x="788" y="1344"/>
                  </a:lnTo>
                  <a:lnTo>
                    <a:pt x="788" y="1344"/>
                  </a:lnTo>
                  <a:lnTo>
                    <a:pt x="792" y="1340"/>
                  </a:lnTo>
                  <a:lnTo>
                    <a:pt x="788" y="1338"/>
                  </a:lnTo>
                  <a:lnTo>
                    <a:pt x="788" y="1338"/>
                  </a:lnTo>
                  <a:lnTo>
                    <a:pt x="778" y="1330"/>
                  </a:lnTo>
                  <a:lnTo>
                    <a:pt x="774" y="1326"/>
                  </a:lnTo>
                  <a:lnTo>
                    <a:pt x="774" y="1320"/>
                  </a:lnTo>
                  <a:lnTo>
                    <a:pt x="774" y="1320"/>
                  </a:lnTo>
                  <a:lnTo>
                    <a:pt x="774" y="1314"/>
                  </a:lnTo>
                  <a:lnTo>
                    <a:pt x="772" y="1312"/>
                  </a:lnTo>
                  <a:lnTo>
                    <a:pt x="770" y="1310"/>
                  </a:lnTo>
                  <a:lnTo>
                    <a:pt x="770" y="1310"/>
                  </a:lnTo>
                  <a:lnTo>
                    <a:pt x="768" y="1302"/>
                  </a:lnTo>
                  <a:lnTo>
                    <a:pt x="768" y="1298"/>
                  </a:lnTo>
                  <a:lnTo>
                    <a:pt x="770" y="1296"/>
                  </a:lnTo>
                  <a:lnTo>
                    <a:pt x="770" y="1296"/>
                  </a:lnTo>
                  <a:lnTo>
                    <a:pt x="776" y="1292"/>
                  </a:lnTo>
                  <a:lnTo>
                    <a:pt x="780" y="1284"/>
                  </a:lnTo>
                  <a:lnTo>
                    <a:pt x="782" y="1278"/>
                  </a:lnTo>
                  <a:lnTo>
                    <a:pt x="788" y="1274"/>
                  </a:lnTo>
                  <a:lnTo>
                    <a:pt x="788" y="1274"/>
                  </a:lnTo>
                  <a:lnTo>
                    <a:pt x="792" y="1270"/>
                  </a:lnTo>
                  <a:lnTo>
                    <a:pt x="794" y="1268"/>
                  </a:lnTo>
                  <a:lnTo>
                    <a:pt x="794" y="1264"/>
                  </a:lnTo>
                  <a:lnTo>
                    <a:pt x="788" y="1260"/>
                  </a:lnTo>
                  <a:lnTo>
                    <a:pt x="788" y="1260"/>
                  </a:lnTo>
                  <a:lnTo>
                    <a:pt x="784" y="1258"/>
                  </a:lnTo>
                  <a:lnTo>
                    <a:pt x="782" y="1256"/>
                  </a:lnTo>
                  <a:lnTo>
                    <a:pt x="780" y="1252"/>
                  </a:lnTo>
                  <a:lnTo>
                    <a:pt x="780" y="1248"/>
                  </a:lnTo>
                  <a:lnTo>
                    <a:pt x="780" y="1248"/>
                  </a:lnTo>
                  <a:lnTo>
                    <a:pt x="784" y="1244"/>
                  </a:lnTo>
                  <a:lnTo>
                    <a:pt x="784" y="1244"/>
                  </a:lnTo>
                  <a:lnTo>
                    <a:pt x="794" y="1236"/>
                  </a:lnTo>
                  <a:lnTo>
                    <a:pt x="798" y="1230"/>
                  </a:lnTo>
                  <a:lnTo>
                    <a:pt x="800" y="1226"/>
                  </a:lnTo>
                  <a:lnTo>
                    <a:pt x="802" y="1214"/>
                  </a:lnTo>
                  <a:lnTo>
                    <a:pt x="800" y="1202"/>
                  </a:lnTo>
                  <a:lnTo>
                    <a:pt x="800" y="1202"/>
                  </a:lnTo>
                  <a:lnTo>
                    <a:pt x="800" y="1198"/>
                  </a:lnTo>
                  <a:lnTo>
                    <a:pt x="800" y="1196"/>
                  </a:lnTo>
                  <a:lnTo>
                    <a:pt x="806" y="1196"/>
                  </a:lnTo>
                  <a:lnTo>
                    <a:pt x="806" y="1196"/>
                  </a:lnTo>
                  <a:lnTo>
                    <a:pt x="814" y="1198"/>
                  </a:lnTo>
                  <a:lnTo>
                    <a:pt x="818" y="1198"/>
                  </a:lnTo>
                  <a:lnTo>
                    <a:pt x="820" y="1194"/>
                  </a:lnTo>
                  <a:lnTo>
                    <a:pt x="820" y="1194"/>
                  </a:lnTo>
                  <a:lnTo>
                    <a:pt x="822" y="1186"/>
                  </a:lnTo>
                  <a:lnTo>
                    <a:pt x="822" y="1180"/>
                  </a:lnTo>
                  <a:lnTo>
                    <a:pt x="820" y="1176"/>
                  </a:lnTo>
                  <a:lnTo>
                    <a:pt x="820" y="1176"/>
                  </a:lnTo>
                  <a:lnTo>
                    <a:pt x="844" y="1174"/>
                  </a:lnTo>
                  <a:lnTo>
                    <a:pt x="844" y="1174"/>
                  </a:lnTo>
                  <a:lnTo>
                    <a:pt x="852" y="1172"/>
                  </a:lnTo>
                  <a:lnTo>
                    <a:pt x="858" y="1168"/>
                  </a:lnTo>
                  <a:lnTo>
                    <a:pt x="862" y="1162"/>
                  </a:lnTo>
                  <a:lnTo>
                    <a:pt x="864" y="1154"/>
                  </a:lnTo>
                  <a:lnTo>
                    <a:pt x="864" y="1154"/>
                  </a:lnTo>
                  <a:lnTo>
                    <a:pt x="864" y="1148"/>
                  </a:lnTo>
                  <a:lnTo>
                    <a:pt x="862" y="1142"/>
                  </a:lnTo>
                  <a:lnTo>
                    <a:pt x="858" y="1136"/>
                  </a:lnTo>
                  <a:lnTo>
                    <a:pt x="852" y="1132"/>
                  </a:lnTo>
                  <a:lnTo>
                    <a:pt x="852" y="1132"/>
                  </a:lnTo>
                  <a:lnTo>
                    <a:pt x="852" y="1128"/>
                  </a:lnTo>
                  <a:lnTo>
                    <a:pt x="854" y="1126"/>
                  </a:lnTo>
                  <a:lnTo>
                    <a:pt x="854" y="1126"/>
                  </a:lnTo>
                  <a:lnTo>
                    <a:pt x="868" y="1132"/>
                  </a:lnTo>
                  <a:lnTo>
                    <a:pt x="868" y="1132"/>
                  </a:lnTo>
                  <a:lnTo>
                    <a:pt x="876" y="1134"/>
                  </a:lnTo>
                  <a:lnTo>
                    <a:pt x="884" y="1132"/>
                  </a:lnTo>
                  <a:lnTo>
                    <a:pt x="888" y="1128"/>
                  </a:lnTo>
                  <a:lnTo>
                    <a:pt x="892" y="1120"/>
                  </a:lnTo>
                  <a:lnTo>
                    <a:pt x="892" y="1120"/>
                  </a:lnTo>
                  <a:lnTo>
                    <a:pt x="894" y="1112"/>
                  </a:lnTo>
                  <a:lnTo>
                    <a:pt x="900" y="1104"/>
                  </a:lnTo>
                  <a:lnTo>
                    <a:pt x="910" y="1088"/>
                  </a:lnTo>
                  <a:lnTo>
                    <a:pt x="910" y="1088"/>
                  </a:lnTo>
                  <a:lnTo>
                    <a:pt x="908" y="1092"/>
                  </a:lnTo>
                  <a:lnTo>
                    <a:pt x="910" y="1096"/>
                  </a:lnTo>
                  <a:lnTo>
                    <a:pt x="910" y="1096"/>
                  </a:lnTo>
                  <a:lnTo>
                    <a:pt x="914" y="1090"/>
                  </a:lnTo>
                  <a:lnTo>
                    <a:pt x="916" y="1084"/>
                  </a:lnTo>
                  <a:lnTo>
                    <a:pt x="916" y="1084"/>
                  </a:lnTo>
                  <a:lnTo>
                    <a:pt x="918" y="1078"/>
                  </a:lnTo>
                  <a:lnTo>
                    <a:pt x="922" y="1072"/>
                  </a:lnTo>
                  <a:lnTo>
                    <a:pt x="922" y="1072"/>
                  </a:lnTo>
                  <a:lnTo>
                    <a:pt x="926" y="1068"/>
                  </a:lnTo>
                  <a:lnTo>
                    <a:pt x="928" y="1064"/>
                  </a:lnTo>
                  <a:lnTo>
                    <a:pt x="928" y="1054"/>
                  </a:lnTo>
                  <a:lnTo>
                    <a:pt x="928" y="1054"/>
                  </a:lnTo>
                  <a:lnTo>
                    <a:pt x="930" y="1046"/>
                  </a:lnTo>
                  <a:lnTo>
                    <a:pt x="932" y="1038"/>
                  </a:lnTo>
                  <a:lnTo>
                    <a:pt x="936" y="1030"/>
                  </a:lnTo>
                  <a:lnTo>
                    <a:pt x="940" y="1024"/>
                  </a:lnTo>
                  <a:lnTo>
                    <a:pt x="946" y="1018"/>
                  </a:lnTo>
                  <a:lnTo>
                    <a:pt x="954" y="1014"/>
                  </a:lnTo>
                  <a:lnTo>
                    <a:pt x="962" y="1012"/>
                  </a:lnTo>
                  <a:lnTo>
                    <a:pt x="968" y="1010"/>
                  </a:lnTo>
                  <a:lnTo>
                    <a:pt x="968" y="1010"/>
                  </a:lnTo>
                  <a:lnTo>
                    <a:pt x="976" y="1008"/>
                  </a:lnTo>
                  <a:lnTo>
                    <a:pt x="982" y="1004"/>
                  </a:lnTo>
                  <a:lnTo>
                    <a:pt x="982" y="1004"/>
                  </a:lnTo>
                  <a:lnTo>
                    <a:pt x="986" y="1000"/>
                  </a:lnTo>
                  <a:lnTo>
                    <a:pt x="988" y="994"/>
                  </a:lnTo>
                  <a:lnTo>
                    <a:pt x="990" y="986"/>
                  </a:lnTo>
                  <a:lnTo>
                    <a:pt x="990" y="986"/>
                  </a:lnTo>
                  <a:lnTo>
                    <a:pt x="996" y="972"/>
                  </a:lnTo>
                  <a:lnTo>
                    <a:pt x="1000" y="960"/>
                  </a:lnTo>
                  <a:lnTo>
                    <a:pt x="1002" y="946"/>
                  </a:lnTo>
                  <a:lnTo>
                    <a:pt x="1002" y="932"/>
                  </a:lnTo>
                  <a:lnTo>
                    <a:pt x="1002" y="932"/>
                  </a:lnTo>
                  <a:lnTo>
                    <a:pt x="1004" y="918"/>
                  </a:lnTo>
                  <a:lnTo>
                    <a:pt x="1008" y="904"/>
                  </a:lnTo>
                  <a:lnTo>
                    <a:pt x="1014" y="892"/>
                  </a:lnTo>
                  <a:lnTo>
                    <a:pt x="1022" y="880"/>
                  </a:lnTo>
                  <a:lnTo>
                    <a:pt x="1022" y="880"/>
                  </a:lnTo>
                  <a:lnTo>
                    <a:pt x="1030" y="870"/>
                  </a:lnTo>
                  <a:lnTo>
                    <a:pt x="1034" y="858"/>
                  </a:lnTo>
                  <a:lnTo>
                    <a:pt x="1036" y="846"/>
                  </a:lnTo>
                  <a:lnTo>
                    <a:pt x="1032" y="832"/>
                  </a:lnTo>
                  <a:lnTo>
                    <a:pt x="1032" y="832"/>
                  </a:lnTo>
                  <a:lnTo>
                    <a:pt x="1032" y="828"/>
                  </a:lnTo>
                  <a:lnTo>
                    <a:pt x="1030" y="826"/>
                  </a:lnTo>
                  <a:lnTo>
                    <a:pt x="1028" y="824"/>
                  </a:lnTo>
                  <a:lnTo>
                    <a:pt x="1028" y="824"/>
                  </a:lnTo>
                  <a:close/>
                  <a:moveTo>
                    <a:pt x="796" y="214"/>
                  </a:moveTo>
                  <a:lnTo>
                    <a:pt x="796" y="214"/>
                  </a:lnTo>
                  <a:lnTo>
                    <a:pt x="796" y="210"/>
                  </a:lnTo>
                  <a:lnTo>
                    <a:pt x="798" y="208"/>
                  </a:lnTo>
                  <a:lnTo>
                    <a:pt x="800" y="208"/>
                  </a:lnTo>
                  <a:lnTo>
                    <a:pt x="800" y="208"/>
                  </a:lnTo>
                  <a:lnTo>
                    <a:pt x="800" y="210"/>
                  </a:lnTo>
                  <a:lnTo>
                    <a:pt x="800" y="210"/>
                  </a:lnTo>
                  <a:lnTo>
                    <a:pt x="800" y="212"/>
                  </a:lnTo>
                  <a:lnTo>
                    <a:pt x="798" y="214"/>
                  </a:lnTo>
                  <a:lnTo>
                    <a:pt x="798" y="214"/>
                  </a:lnTo>
                  <a:lnTo>
                    <a:pt x="796" y="214"/>
                  </a:lnTo>
                  <a:lnTo>
                    <a:pt x="796" y="214"/>
                  </a:lnTo>
                  <a:lnTo>
                    <a:pt x="796" y="214"/>
                  </a:lnTo>
                  <a:close/>
                  <a:moveTo>
                    <a:pt x="772" y="232"/>
                  </a:moveTo>
                  <a:lnTo>
                    <a:pt x="772" y="232"/>
                  </a:lnTo>
                  <a:lnTo>
                    <a:pt x="776" y="234"/>
                  </a:lnTo>
                  <a:lnTo>
                    <a:pt x="776" y="238"/>
                  </a:lnTo>
                  <a:lnTo>
                    <a:pt x="776" y="238"/>
                  </a:lnTo>
                  <a:lnTo>
                    <a:pt x="774" y="240"/>
                  </a:lnTo>
                  <a:lnTo>
                    <a:pt x="772" y="240"/>
                  </a:lnTo>
                  <a:lnTo>
                    <a:pt x="772" y="240"/>
                  </a:lnTo>
                  <a:lnTo>
                    <a:pt x="768" y="238"/>
                  </a:lnTo>
                  <a:lnTo>
                    <a:pt x="768" y="236"/>
                  </a:lnTo>
                  <a:lnTo>
                    <a:pt x="768" y="236"/>
                  </a:lnTo>
                  <a:lnTo>
                    <a:pt x="770" y="232"/>
                  </a:lnTo>
                  <a:lnTo>
                    <a:pt x="772" y="232"/>
                  </a:lnTo>
                  <a:lnTo>
                    <a:pt x="772" y="232"/>
                  </a:lnTo>
                  <a:close/>
                  <a:moveTo>
                    <a:pt x="736" y="238"/>
                  </a:moveTo>
                  <a:lnTo>
                    <a:pt x="736" y="238"/>
                  </a:lnTo>
                  <a:lnTo>
                    <a:pt x="738" y="240"/>
                  </a:lnTo>
                  <a:lnTo>
                    <a:pt x="738" y="240"/>
                  </a:lnTo>
                  <a:lnTo>
                    <a:pt x="734" y="244"/>
                  </a:lnTo>
                  <a:lnTo>
                    <a:pt x="728" y="244"/>
                  </a:lnTo>
                  <a:lnTo>
                    <a:pt x="728" y="244"/>
                  </a:lnTo>
                  <a:lnTo>
                    <a:pt x="732" y="240"/>
                  </a:lnTo>
                  <a:lnTo>
                    <a:pt x="736" y="238"/>
                  </a:lnTo>
                  <a:lnTo>
                    <a:pt x="736" y="238"/>
                  </a:lnTo>
                  <a:close/>
                  <a:moveTo>
                    <a:pt x="658" y="336"/>
                  </a:moveTo>
                  <a:lnTo>
                    <a:pt x="658" y="336"/>
                  </a:lnTo>
                  <a:lnTo>
                    <a:pt x="676" y="328"/>
                  </a:lnTo>
                  <a:lnTo>
                    <a:pt x="682" y="326"/>
                  </a:lnTo>
                  <a:lnTo>
                    <a:pt x="690" y="328"/>
                  </a:lnTo>
                  <a:lnTo>
                    <a:pt x="690" y="328"/>
                  </a:lnTo>
                  <a:lnTo>
                    <a:pt x="680" y="334"/>
                  </a:lnTo>
                  <a:lnTo>
                    <a:pt x="672" y="338"/>
                  </a:lnTo>
                  <a:lnTo>
                    <a:pt x="664" y="338"/>
                  </a:lnTo>
                  <a:lnTo>
                    <a:pt x="658" y="336"/>
                  </a:lnTo>
                  <a:lnTo>
                    <a:pt x="658" y="336"/>
                  </a:lnTo>
                  <a:close/>
                  <a:moveTo>
                    <a:pt x="712" y="310"/>
                  </a:moveTo>
                  <a:lnTo>
                    <a:pt x="712" y="310"/>
                  </a:lnTo>
                  <a:lnTo>
                    <a:pt x="714" y="312"/>
                  </a:lnTo>
                  <a:lnTo>
                    <a:pt x="714" y="314"/>
                  </a:lnTo>
                  <a:lnTo>
                    <a:pt x="714" y="314"/>
                  </a:lnTo>
                  <a:lnTo>
                    <a:pt x="714" y="316"/>
                  </a:lnTo>
                  <a:lnTo>
                    <a:pt x="712" y="318"/>
                  </a:lnTo>
                  <a:lnTo>
                    <a:pt x="708" y="320"/>
                  </a:lnTo>
                  <a:lnTo>
                    <a:pt x="708" y="320"/>
                  </a:lnTo>
                  <a:lnTo>
                    <a:pt x="686" y="320"/>
                  </a:lnTo>
                  <a:lnTo>
                    <a:pt x="686" y="320"/>
                  </a:lnTo>
                  <a:lnTo>
                    <a:pt x="688" y="318"/>
                  </a:lnTo>
                  <a:lnTo>
                    <a:pt x="692" y="316"/>
                  </a:lnTo>
                  <a:lnTo>
                    <a:pt x="698" y="314"/>
                  </a:lnTo>
                  <a:lnTo>
                    <a:pt x="706" y="312"/>
                  </a:lnTo>
                  <a:lnTo>
                    <a:pt x="712" y="310"/>
                  </a:lnTo>
                  <a:lnTo>
                    <a:pt x="712" y="310"/>
                  </a:lnTo>
                  <a:close/>
                  <a:moveTo>
                    <a:pt x="628" y="264"/>
                  </a:moveTo>
                  <a:lnTo>
                    <a:pt x="628" y="264"/>
                  </a:lnTo>
                  <a:lnTo>
                    <a:pt x="634" y="266"/>
                  </a:lnTo>
                  <a:lnTo>
                    <a:pt x="640" y="270"/>
                  </a:lnTo>
                  <a:lnTo>
                    <a:pt x="646" y="274"/>
                  </a:lnTo>
                  <a:lnTo>
                    <a:pt x="648" y="284"/>
                  </a:lnTo>
                  <a:lnTo>
                    <a:pt x="648" y="284"/>
                  </a:lnTo>
                  <a:lnTo>
                    <a:pt x="652" y="290"/>
                  </a:lnTo>
                  <a:lnTo>
                    <a:pt x="652" y="290"/>
                  </a:lnTo>
                  <a:lnTo>
                    <a:pt x="668" y="290"/>
                  </a:lnTo>
                  <a:lnTo>
                    <a:pt x="676" y="292"/>
                  </a:lnTo>
                  <a:lnTo>
                    <a:pt x="682" y="298"/>
                  </a:lnTo>
                  <a:lnTo>
                    <a:pt x="682" y="298"/>
                  </a:lnTo>
                  <a:lnTo>
                    <a:pt x="684" y="302"/>
                  </a:lnTo>
                  <a:lnTo>
                    <a:pt x="684" y="306"/>
                  </a:lnTo>
                  <a:lnTo>
                    <a:pt x="684" y="306"/>
                  </a:lnTo>
                  <a:lnTo>
                    <a:pt x="682" y="308"/>
                  </a:lnTo>
                  <a:lnTo>
                    <a:pt x="682" y="308"/>
                  </a:lnTo>
                  <a:lnTo>
                    <a:pt x="678" y="306"/>
                  </a:lnTo>
                  <a:lnTo>
                    <a:pt x="678" y="306"/>
                  </a:lnTo>
                  <a:lnTo>
                    <a:pt x="674" y="308"/>
                  </a:lnTo>
                  <a:lnTo>
                    <a:pt x="672" y="310"/>
                  </a:lnTo>
                  <a:lnTo>
                    <a:pt x="670" y="316"/>
                  </a:lnTo>
                  <a:lnTo>
                    <a:pt x="670" y="316"/>
                  </a:lnTo>
                  <a:lnTo>
                    <a:pt x="670" y="320"/>
                  </a:lnTo>
                  <a:lnTo>
                    <a:pt x="666" y="322"/>
                  </a:lnTo>
                  <a:lnTo>
                    <a:pt x="666" y="322"/>
                  </a:lnTo>
                  <a:lnTo>
                    <a:pt x="664" y="322"/>
                  </a:lnTo>
                  <a:lnTo>
                    <a:pt x="664" y="322"/>
                  </a:lnTo>
                  <a:lnTo>
                    <a:pt x="662" y="318"/>
                  </a:lnTo>
                  <a:lnTo>
                    <a:pt x="662" y="318"/>
                  </a:lnTo>
                  <a:lnTo>
                    <a:pt x="662" y="314"/>
                  </a:lnTo>
                  <a:lnTo>
                    <a:pt x="658" y="314"/>
                  </a:lnTo>
                  <a:lnTo>
                    <a:pt x="656" y="316"/>
                  </a:lnTo>
                  <a:lnTo>
                    <a:pt x="654" y="316"/>
                  </a:lnTo>
                  <a:lnTo>
                    <a:pt x="654" y="316"/>
                  </a:lnTo>
                  <a:lnTo>
                    <a:pt x="656" y="310"/>
                  </a:lnTo>
                  <a:lnTo>
                    <a:pt x="658" y="304"/>
                  </a:lnTo>
                  <a:lnTo>
                    <a:pt x="656" y="300"/>
                  </a:lnTo>
                  <a:lnTo>
                    <a:pt x="650" y="296"/>
                  </a:lnTo>
                  <a:lnTo>
                    <a:pt x="650" y="296"/>
                  </a:lnTo>
                  <a:lnTo>
                    <a:pt x="642" y="300"/>
                  </a:lnTo>
                  <a:lnTo>
                    <a:pt x="638" y="306"/>
                  </a:lnTo>
                  <a:lnTo>
                    <a:pt x="634" y="312"/>
                  </a:lnTo>
                  <a:lnTo>
                    <a:pt x="634" y="320"/>
                  </a:lnTo>
                  <a:lnTo>
                    <a:pt x="634" y="320"/>
                  </a:lnTo>
                  <a:lnTo>
                    <a:pt x="636" y="326"/>
                  </a:lnTo>
                  <a:lnTo>
                    <a:pt x="636" y="326"/>
                  </a:lnTo>
                  <a:lnTo>
                    <a:pt x="634" y="334"/>
                  </a:lnTo>
                  <a:lnTo>
                    <a:pt x="632" y="336"/>
                  </a:lnTo>
                  <a:lnTo>
                    <a:pt x="628" y="338"/>
                  </a:lnTo>
                  <a:lnTo>
                    <a:pt x="628" y="338"/>
                  </a:lnTo>
                  <a:lnTo>
                    <a:pt x="624" y="336"/>
                  </a:lnTo>
                  <a:lnTo>
                    <a:pt x="624" y="334"/>
                  </a:lnTo>
                  <a:lnTo>
                    <a:pt x="622" y="326"/>
                  </a:lnTo>
                  <a:lnTo>
                    <a:pt x="622" y="326"/>
                  </a:lnTo>
                  <a:lnTo>
                    <a:pt x="622" y="320"/>
                  </a:lnTo>
                  <a:lnTo>
                    <a:pt x="622" y="314"/>
                  </a:lnTo>
                  <a:lnTo>
                    <a:pt x="624" y="304"/>
                  </a:lnTo>
                  <a:lnTo>
                    <a:pt x="624" y="304"/>
                  </a:lnTo>
                  <a:lnTo>
                    <a:pt x="626" y="298"/>
                  </a:lnTo>
                  <a:lnTo>
                    <a:pt x="630" y="294"/>
                  </a:lnTo>
                  <a:lnTo>
                    <a:pt x="636" y="292"/>
                  </a:lnTo>
                  <a:lnTo>
                    <a:pt x="644" y="292"/>
                  </a:lnTo>
                  <a:lnTo>
                    <a:pt x="644" y="292"/>
                  </a:lnTo>
                  <a:lnTo>
                    <a:pt x="648" y="292"/>
                  </a:lnTo>
                  <a:lnTo>
                    <a:pt x="650" y="290"/>
                  </a:lnTo>
                  <a:lnTo>
                    <a:pt x="648" y="286"/>
                  </a:lnTo>
                  <a:lnTo>
                    <a:pt x="648" y="286"/>
                  </a:lnTo>
                  <a:lnTo>
                    <a:pt x="620" y="284"/>
                  </a:lnTo>
                  <a:lnTo>
                    <a:pt x="604" y="284"/>
                  </a:lnTo>
                  <a:lnTo>
                    <a:pt x="590" y="284"/>
                  </a:lnTo>
                  <a:lnTo>
                    <a:pt x="590" y="284"/>
                  </a:lnTo>
                  <a:lnTo>
                    <a:pt x="600" y="278"/>
                  </a:lnTo>
                  <a:lnTo>
                    <a:pt x="608" y="270"/>
                  </a:lnTo>
                  <a:lnTo>
                    <a:pt x="616" y="264"/>
                  </a:lnTo>
                  <a:lnTo>
                    <a:pt x="622" y="264"/>
                  </a:lnTo>
                  <a:lnTo>
                    <a:pt x="628" y="264"/>
                  </a:lnTo>
                  <a:lnTo>
                    <a:pt x="628" y="264"/>
                  </a:lnTo>
                  <a:close/>
                  <a:moveTo>
                    <a:pt x="682" y="10"/>
                  </a:moveTo>
                  <a:lnTo>
                    <a:pt x="682" y="10"/>
                  </a:lnTo>
                  <a:lnTo>
                    <a:pt x="682" y="10"/>
                  </a:lnTo>
                  <a:lnTo>
                    <a:pt x="682" y="10"/>
                  </a:lnTo>
                  <a:lnTo>
                    <a:pt x="686" y="14"/>
                  </a:lnTo>
                  <a:lnTo>
                    <a:pt x="690" y="14"/>
                  </a:lnTo>
                  <a:lnTo>
                    <a:pt x="694" y="12"/>
                  </a:lnTo>
                  <a:lnTo>
                    <a:pt x="694" y="12"/>
                  </a:lnTo>
                  <a:lnTo>
                    <a:pt x="698" y="12"/>
                  </a:lnTo>
                  <a:lnTo>
                    <a:pt x="702" y="12"/>
                  </a:lnTo>
                  <a:lnTo>
                    <a:pt x="704" y="14"/>
                  </a:lnTo>
                  <a:lnTo>
                    <a:pt x="704" y="14"/>
                  </a:lnTo>
                  <a:lnTo>
                    <a:pt x="690" y="20"/>
                  </a:lnTo>
                  <a:lnTo>
                    <a:pt x="678" y="22"/>
                  </a:lnTo>
                  <a:lnTo>
                    <a:pt x="678" y="22"/>
                  </a:lnTo>
                  <a:lnTo>
                    <a:pt x="676" y="18"/>
                  </a:lnTo>
                  <a:lnTo>
                    <a:pt x="678" y="16"/>
                  </a:lnTo>
                  <a:lnTo>
                    <a:pt x="682" y="10"/>
                  </a:lnTo>
                  <a:lnTo>
                    <a:pt x="682" y="10"/>
                  </a:lnTo>
                  <a:close/>
                  <a:moveTo>
                    <a:pt x="564" y="260"/>
                  </a:moveTo>
                  <a:lnTo>
                    <a:pt x="564" y="260"/>
                  </a:lnTo>
                  <a:lnTo>
                    <a:pt x="566" y="256"/>
                  </a:lnTo>
                  <a:lnTo>
                    <a:pt x="570" y="254"/>
                  </a:lnTo>
                  <a:lnTo>
                    <a:pt x="570" y="254"/>
                  </a:lnTo>
                  <a:lnTo>
                    <a:pt x="572" y="254"/>
                  </a:lnTo>
                  <a:lnTo>
                    <a:pt x="574" y="258"/>
                  </a:lnTo>
                  <a:lnTo>
                    <a:pt x="574" y="258"/>
                  </a:lnTo>
                  <a:lnTo>
                    <a:pt x="572" y="262"/>
                  </a:lnTo>
                  <a:lnTo>
                    <a:pt x="568" y="262"/>
                  </a:lnTo>
                  <a:lnTo>
                    <a:pt x="568" y="262"/>
                  </a:lnTo>
                  <a:lnTo>
                    <a:pt x="566" y="262"/>
                  </a:lnTo>
                  <a:lnTo>
                    <a:pt x="564" y="260"/>
                  </a:lnTo>
                  <a:lnTo>
                    <a:pt x="564" y="260"/>
                  </a:lnTo>
                  <a:close/>
                  <a:moveTo>
                    <a:pt x="378" y="86"/>
                  </a:moveTo>
                  <a:lnTo>
                    <a:pt x="378" y="86"/>
                  </a:lnTo>
                  <a:lnTo>
                    <a:pt x="376" y="86"/>
                  </a:lnTo>
                  <a:lnTo>
                    <a:pt x="374" y="88"/>
                  </a:lnTo>
                  <a:lnTo>
                    <a:pt x="374" y="88"/>
                  </a:lnTo>
                  <a:lnTo>
                    <a:pt x="368" y="94"/>
                  </a:lnTo>
                  <a:lnTo>
                    <a:pt x="362" y="96"/>
                  </a:lnTo>
                  <a:lnTo>
                    <a:pt x="350" y="94"/>
                  </a:lnTo>
                  <a:lnTo>
                    <a:pt x="350" y="94"/>
                  </a:lnTo>
                  <a:lnTo>
                    <a:pt x="346" y="94"/>
                  </a:lnTo>
                  <a:lnTo>
                    <a:pt x="348" y="92"/>
                  </a:lnTo>
                  <a:lnTo>
                    <a:pt x="350" y="88"/>
                  </a:lnTo>
                  <a:lnTo>
                    <a:pt x="350" y="88"/>
                  </a:lnTo>
                  <a:lnTo>
                    <a:pt x="358" y="82"/>
                  </a:lnTo>
                  <a:lnTo>
                    <a:pt x="358" y="82"/>
                  </a:lnTo>
                  <a:lnTo>
                    <a:pt x="348" y="82"/>
                  </a:lnTo>
                  <a:lnTo>
                    <a:pt x="348" y="82"/>
                  </a:lnTo>
                  <a:lnTo>
                    <a:pt x="346" y="80"/>
                  </a:lnTo>
                  <a:lnTo>
                    <a:pt x="346" y="80"/>
                  </a:lnTo>
                  <a:lnTo>
                    <a:pt x="354" y="78"/>
                  </a:lnTo>
                  <a:lnTo>
                    <a:pt x="360" y="76"/>
                  </a:lnTo>
                  <a:lnTo>
                    <a:pt x="368" y="74"/>
                  </a:lnTo>
                  <a:lnTo>
                    <a:pt x="376" y="74"/>
                  </a:lnTo>
                  <a:lnTo>
                    <a:pt x="376" y="74"/>
                  </a:lnTo>
                  <a:lnTo>
                    <a:pt x="376" y="76"/>
                  </a:lnTo>
                  <a:lnTo>
                    <a:pt x="374" y="78"/>
                  </a:lnTo>
                  <a:lnTo>
                    <a:pt x="372" y="78"/>
                  </a:lnTo>
                  <a:lnTo>
                    <a:pt x="374" y="80"/>
                  </a:lnTo>
                  <a:lnTo>
                    <a:pt x="374" y="80"/>
                  </a:lnTo>
                  <a:lnTo>
                    <a:pt x="376" y="82"/>
                  </a:lnTo>
                  <a:lnTo>
                    <a:pt x="382" y="80"/>
                  </a:lnTo>
                  <a:lnTo>
                    <a:pt x="392" y="78"/>
                  </a:lnTo>
                  <a:lnTo>
                    <a:pt x="392" y="78"/>
                  </a:lnTo>
                  <a:lnTo>
                    <a:pt x="390" y="82"/>
                  </a:lnTo>
                  <a:lnTo>
                    <a:pt x="388" y="86"/>
                  </a:lnTo>
                  <a:lnTo>
                    <a:pt x="384" y="88"/>
                  </a:lnTo>
                  <a:lnTo>
                    <a:pt x="378" y="86"/>
                  </a:lnTo>
                  <a:lnTo>
                    <a:pt x="378" y="86"/>
                  </a:lnTo>
                  <a:close/>
                  <a:moveTo>
                    <a:pt x="442" y="124"/>
                  </a:moveTo>
                  <a:lnTo>
                    <a:pt x="442" y="124"/>
                  </a:lnTo>
                  <a:lnTo>
                    <a:pt x="440" y="124"/>
                  </a:lnTo>
                  <a:lnTo>
                    <a:pt x="440" y="124"/>
                  </a:lnTo>
                  <a:lnTo>
                    <a:pt x="428" y="132"/>
                  </a:lnTo>
                  <a:lnTo>
                    <a:pt x="418" y="138"/>
                  </a:lnTo>
                  <a:lnTo>
                    <a:pt x="406" y="138"/>
                  </a:lnTo>
                  <a:lnTo>
                    <a:pt x="394" y="134"/>
                  </a:lnTo>
                  <a:lnTo>
                    <a:pt x="394" y="134"/>
                  </a:lnTo>
                  <a:lnTo>
                    <a:pt x="402" y="132"/>
                  </a:lnTo>
                  <a:lnTo>
                    <a:pt x="408" y="128"/>
                  </a:lnTo>
                  <a:lnTo>
                    <a:pt x="408" y="128"/>
                  </a:lnTo>
                  <a:lnTo>
                    <a:pt x="410" y="128"/>
                  </a:lnTo>
                  <a:lnTo>
                    <a:pt x="410" y="128"/>
                  </a:lnTo>
                  <a:lnTo>
                    <a:pt x="410" y="124"/>
                  </a:lnTo>
                  <a:lnTo>
                    <a:pt x="408" y="122"/>
                  </a:lnTo>
                  <a:lnTo>
                    <a:pt x="412" y="122"/>
                  </a:lnTo>
                  <a:lnTo>
                    <a:pt x="412" y="122"/>
                  </a:lnTo>
                  <a:lnTo>
                    <a:pt x="426" y="126"/>
                  </a:lnTo>
                  <a:lnTo>
                    <a:pt x="426" y="126"/>
                  </a:lnTo>
                  <a:lnTo>
                    <a:pt x="428" y="126"/>
                  </a:lnTo>
                  <a:lnTo>
                    <a:pt x="432" y="124"/>
                  </a:lnTo>
                  <a:lnTo>
                    <a:pt x="438" y="122"/>
                  </a:lnTo>
                  <a:lnTo>
                    <a:pt x="438" y="122"/>
                  </a:lnTo>
                  <a:lnTo>
                    <a:pt x="442" y="118"/>
                  </a:lnTo>
                  <a:lnTo>
                    <a:pt x="442" y="118"/>
                  </a:lnTo>
                  <a:lnTo>
                    <a:pt x="446" y="116"/>
                  </a:lnTo>
                  <a:lnTo>
                    <a:pt x="448" y="116"/>
                  </a:lnTo>
                  <a:lnTo>
                    <a:pt x="450" y="118"/>
                  </a:lnTo>
                  <a:lnTo>
                    <a:pt x="450" y="118"/>
                  </a:lnTo>
                  <a:lnTo>
                    <a:pt x="450" y="120"/>
                  </a:lnTo>
                  <a:lnTo>
                    <a:pt x="448" y="122"/>
                  </a:lnTo>
                  <a:lnTo>
                    <a:pt x="442" y="124"/>
                  </a:lnTo>
                  <a:lnTo>
                    <a:pt x="442" y="124"/>
                  </a:lnTo>
                  <a:close/>
                  <a:moveTo>
                    <a:pt x="456" y="156"/>
                  </a:moveTo>
                  <a:lnTo>
                    <a:pt x="456" y="156"/>
                  </a:lnTo>
                  <a:lnTo>
                    <a:pt x="450" y="154"/>
                  </a:lnTo>
                  <a:lnTo>
                    <a:pt x="450" y="154"/>
                  </a:lnTo>
                  <a:lnTo>
                    <a:pt x="454" y="152"/>
                  </a:lnTo>
                  <a:lnTo>
                    <a:pt x="458" y="152"/>
                  </a:lnTo>
                  <a:lnTo>
                    <a:pt x="462" y="154"/>
                  </a:lnTo>
                  <a:lnTo>
                    <a:pt x="466" y="154"/>
                  </a:lnTo>
                  <a:lnTo>
                    <a:pt x="466" y="154"/>
                  </a:lnTo>
                  <a:lnTo>
                    <a:pt x="460" y="156"/>
                  </a:lnTo>
                  <a:lnTo>
                    <a:pt x="456" y="156"/>
                  </a:lnTo>
                  <a:lnTo>
                    <a:pt x="456" y="156"/>
                  </a:lnTo>
                  <a:close/>
                  <a:moveTo>
                    <a:pt x="508" y="180"/>
                  </a:moveTo>
                  <a:lnTo>
                    <a:pt x="508" y="180"/>
                  </a:lnTo>
                  <a:lnTo>
                    <a:pt x="506" y="176"/>
                  </a:lnTo>
                  <a:lnTo>
                    <a:pt x="506" y="172"/>
                  </a:lnTo>
                  <a:lnTo>
                    <a:pt x="510" y="170"/>
                  </a:lnTo>
                  <a:lnTo>
                    <a:pt x="516" y="168"/>
                  </a:lnTo>
                  <a:lnTo>
                    <a:pt x="516" y="168"/>
                  </a:lnTo>
                  <a:lnTo>
                    <a:pt x="512" y="176"/>
                  </a:lnTo>
                  <a:lnTo>
                    <a:pt x="510" y="178"/>
                  </a:lnTo>
                  <a:lnTo>
                    <a:pt x="508" y="180"/>
                  </a:lnTo>
                  <a:lnTo>
                    <a:pt x="508" y="180"/>
                  </a:lnTo>
                  <a:close/>
                  <a:moveTo>
                    <a:pt x="516" y="118"/>
                  </a:moveTo>
                  <a:lnTo>
                    <a:pt x="516" y="118"/>
                  </a:lnTo>
                  <a:lnTo>
                    <a:pt x="514" y="118"/>
                  </a:lnTo>
                  <a:lnTo>
                    <a:pt x="512" y="116"/>
                  </a:lnTo>
                  <a:lnTo>
                    <a:pt x="512" y="116"/>
                  </a:lnTo>
                  <a:lnTo>
                    <a:pt x="512" y="114"/>
                  </a:lnTo>
                  <a:lnTo>
                    <a:pt x="514" y="112"/>
                  </a:lnTo>
                  <a:lnTo>
                    <a:pt x="518" y="110"/>
                  </a:lnTo>
                  <a:lnTo>
                    <a:pt x="518" y="110"/>
                  </a:lnTo>
                  <a:lnTo>
                    <a:pt x="520" y="110"/>
                  </a:lnTo>
                  <a:lnTo>
                    <a:pt x="522" y="114"/>
                  </a:lnTo>
                  <a:lnTo>
                    <a:pt x="522" y="114"/>
                  </a:lnTo>
                  <a:lnTo>
                    <a:pt x="520" y="116"/>
                  </a:lnTo>
                  <a:lnTo>
                    <a:pt x="518" y="118"/>
                  </a:lnTo>
                  <a:lnTo>
                    <a:pt x="516" y="118"/>
                  </a:lnTo>
                  <a:lnTo>
                    <a:pt x="516" y="118"/>
                  </a:lnTo>
                  <a:close/>
                  <a:moveTo>
                    <a:pt x="526" y="208"/>
                  </a:moveTo>
                  <a:lnTo>
                    <a:pt x="526" y="208"/>
                  </a:lnTo>
                  <a:lnTo>
                    <a:pt x="528" y="210"/>
                  </a:lnTo>
                  <a:lnTo>
                    <a:pt x="530" y="214"/>
                  </a:lnTo>
                  <a:lnTo>
                    <a:pt x="530" y="222"/>
                  </a:lnTo>
                  <a:lnTo>
                    <a:pt x="532" y="230"/>
                  </a:lnTo>
                  <a:lnTo>
                    <a:pt x="534" y="232"/>
                  </a:lnTo>
                  <a:lnTo>
                    <a:pt x="536" y="236"/>
                  </a:lnTo>
                  <a:lnTo>
                    <a:pt x="536" y="236"/>
                  </a:lnTo>
                  <a:lnTo>
                    <a:pt x="528" y="230"/>
                  </a:lnTo>
                  <a:lnTo>
                    <a:pt x="522" y="224"/>
                  </a:lnTo>
                  <a:lnTo>
                    <a:pt x="522" y="216"/>
                  </a:lnTo>
                  <a:lnTo>
                    <a:pt x="526" y="208"/>
                  </a:lnTo>
                  <a:lnTo>
                    <a:pt x="526" y="208"/>
                  </a:lnTo>
                  <a:close/>
                  <a:moveTo>
                    <a:pt x="542" y="208"/>
                  </a:moveTo>
                  <a:lnTo>
                    <a:pt x="542" y="208"/>
                  </a:lnTo>
                  <a:lnTo>
                    <a:pt x="544" y="208"/>
                  </a:lnTo>
                  <a:lnTo>
                    <a:pt x="544" y="208"/>
                  </a:lnTo>
                  <a:lnTo>
                    <a:pt x="554" y="234"/>
                  </a:lnTo>
                  <a:lnTo>
                    <a:pt x="554" y="234"/>
                  </a:lnTo>
                  <a:lnTo>
                    <a:pt x="556" y="238"/>
                  </a:lnTo>
                  <a:lnTo>
                    <a:pt x="556" y="240"/>
                  </a:lnTo>
                  <a:lnTo>
                    <a:pt x="552" y="248"/>
                  </a:lnTo>
                  <a:lnTo>
                    <a:pt x="552" y="248"/>
                  </a:lnTo>
                  <a:lnTo>
                    <a:pt x="550" y="236"/>
                  </a:lnTo>
                  <a:lnTo>
                    <a:pt x="546" y="232"/>
                  </a:lnTo>
                  <a:lnTo>
                    <a:pt x="542" y="228"/>
                  </a:lnTo>
                  <a:lnTo>
                    <a:pt x="542" y="228"/>
                  </a:lnTo>
                  <a:lnTo>
                    <a:pt x="536" y="222"/>
                  </a:lnTo>
                  <a:lnTo>
                    <a:pt x="534" y="218"/>
                  </a:lnTo>
                  <a:lnTo>
                    <a:pt x="536" y="212"/>
                  </a:lnTo>
                  <a:lnTo>
                    <a:pt x="542" y="208"/>
                  </a:lnTo>
                  <a:lnTo>
                    <a:pt x="542" y="208"/>
                  </a:lnTo>
                  <a:close/>
                  <a:moveTo>
                    <a:pt x="752" y="676"/>
                  </a:moveTo>
                  <a:lnTo>
                    <a:pt x="752" y="676"/>
                  </a:lnTo>
                  <a:lnTo>
                    <a:pt x="750" y="676"/>
                  </a:lnTo>
                  <a:lnTo>
                    <a:pt x="748" y="676"/>
                  </a:lnTo>
                  <a:lnTo>
                    <a:pt x="748" y="676"/>
                  </a:lnTo>
                  <a:lnTo>
                    <a:pt x="746" y="672"/>
                  </a:lnTo>
                  <a:lnTo>
                    <a:pt x="746" y="668"/>
                  </a:lnTo>
                  <a:lnTo>
                    <a:pt x="746" y="664"/>
                  </a:lnTo>
                  <a:lnTo>
                    <a:pt x="750" y="662"/>
                  </a:lnTo>
                  <a:lnTo>
                    <a:pt x="750" y="662"/>
                  </a:lnTo>
                  <a:lnTo>
                    <a:pt x="754" y="668"/>
                  </a:lnTo>
                  <a:lnTo>
                    <a:pt x="754" y="672"/>
                  </a:lnTo>
                  <a:lnTo>
                    <a:pt x="752" y="676"/>
                  </a:lnTo>
                  <a:lnTo>
                    <a:pt x="752" y="67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2" name="Freeform 75"/>
            <p:cNvSpPr/>
            <p:nvPr/>
          </p:nvSpPr>
          <p:spPr bwMode="auto">
            <a:xfrm>
              <a:off x="5556250" y="2251075"/>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3" name="Freeform 76"/>
            <p:cNvSpPr/>
            <p:nvPr/>
          </p:nvSpPr>
          <p:spPr bwMode="auto">
            <a:xfrm>
              <a:off x="7816850" y="1447800"/>
              <a:ext cx="123825" cy="177800"/>
            </a:xfrm>
            <a:custGeom>
              <a:avLst/>
              <a:gdLst/>
              <a:ahLst/>
              <a:cxnLst>
                <a:cxn ang="0">
                  <a:pos x="0" y="64"/>
                </a:cxn>
                <a:cxn ang="0">
                  <a:pos x="6" y="82"/>
                </a:cxn>
                <a:cxn ang="0">
                  <a:pos x="10" y="98"/>
                </a:cxn>
                <a:cxn ang="0">
                  <a:pos x="12" y="100"/>
                </a:cxn>
                <a:cxn ang="0">
                  <a:pos x="22" y="104"/>
                </a:cxn>
                <a:cxn ang="0">
                  <a:pos x="40" y="106"/>
                </a:cxn>
                <a:cxn ang="0">
                  <a:pos x="46" y="112"/>
                </a:cxn>
                <a:cxn ang="0">
                  <a:pos x="50" y="110"/>
                </a:cxn>
                <a:cxn ang="0">
                  <a:pos x="54" y="108"/>
                </a:cxn>
                <a:cxn ang="0">
                  <a:pos x="58" y="96"/>
                </a:cxn>
                <a:cxn ang="0">
                  <a:pos x="60" y="88"/>
                </a:cxn>
                <a:cxn ang="0">
                  <a:pos x="66" y="74"/>
                </a:cxn>
                <a:cxn ang="0">
                  <a:pos x="68" y="66"/>
                </a:cxn>
                <a:cxn ang="0">
                  <a:pos x="72" y="62"/>
                </a:cxn>
                <a:cxn ang="0">
                  <a:pos x="78" y="60"/>
                </a:cxn>
                <a:cxn ang="0">
                  <a:pos x="70" y="50"/>
                </a:cxn>
                <a:cxn ang="0">
                  <a:pos x="66" y="38"/>
                </a:cxn>
                <a:cxn ang="0">
                  <a:pos x="66" y="32"/>
                </a:cxn>
                <a:cxn ang="0">
                  <a:pos x="68" y="26"/>
                </a:cxn>
                <a:cxn ang="0">
                  <a:pos x="78" y="16"/>
                </a:cxn>
                <a:cxn ang="0">
                  <a:pos x="70" y="10"/>
                </a:cxn>
                <a:cxn ang="0">
                  <a:pos x="68" y="8"/>
                </a:cxn>
                <a:cxn ang="0">
                  <a:pos x="68" y="6"/>
                </a:cxn>
                <a:cxn ang="0">
                  <a:pos x="62" y="0"/>
                </a:cxn>
                <a:cxn ang="0">
                  <a:pos x="58" y="6"/>
                </a:cxn>
                <a:cxn ang="0">
                  <a:pos x="48" y="20"/>
                </a:cxn>
                <a:cxn ang="0">
                  <a:pos x="40" y="28"/>
                </a:cxn>
                <a:cxn ang="0">
                  <a:pos x="24" y="44"/>
                </a:cxn>
                <a:cxn ang="0">
                  <a:pos x="18" y="52"/>
                </a:cxn>
                <a:cxn ang="0">
                  <a:pos x="12" y="54"/>
                </a:cxn>
                <a:cxn ang="0">
                  <a:pos x="6" y="52"/>
                </a:cxn>
                <a:cxn ang="0">
                  <a:pos x="0" y="58"/>
                </a:cxn>
                <a:cxn ang="0">
                  <a:pos x="0" y="64"/>
                </a:cxn>
              </a:cxnLst>
              <a:rect l="0" t="0" r="r" b="b"/>
              <a:pathLst>
                <a:path w="78" h="112">
                  <a:moveTo>
                    <a:pt x="0" y="64"/>
                  </a:moveTo>
                  <a:lnTo>
                    <a:pt x="0" y="64"/>
                  </a:lnTo>
                  <a:lnTo>
                    <a:pt x="2" y="74"/>
                  </a:lnTo>
                  <a:lnTo>
                    <a:pt x="6" y="82"/>
                  </a:lnTo>
                  <a:lnTo>
                    <a:pt x="8" y="90"/>
                  </a:lnTo>
                  <a:lnTo>
                    <a:pt x="10" y="98"/>
                  </a:lnTo>
                  <a:lnTo>
                    <a:pt x="10" y="98"/>
                  </a:lnTo>
                  <a:lnTo>
                    <a:pt x="12" y="100"/>
                  </a:lnTo>
                  <a:lnTo>
                    <a:pt x="12" y="100"/>
                  </a:lnTo>
                  <a:lnTo>
                    <a:pt x="22" y="104"/>
                  </a:lnTo>
                  <a:lnTo>
                    <a:pt x="30" y="104"/>
                  </a:lnTo>
                  <a:lnTo>
                    <a:pt x="40" y="106"/>
                  </a:lnTo>
                  <a:lnTo>
                    <a:pt x="44" y="108"/>
                  </a:lnTo>
                  <a:lnTo>
                    <a:pt x="46" y="112"/>
                  </a:lnTo>
                  <a:lnTo>
                    <a:pt x="46" y="112"/>
                  </a:lnTo>
                  <a:lnTo>
                    <a:pt x="50" y="110"/>
                  </a:lnTo>
                  <a:lnTo>
                    <a:pt x="54" y="108"/>
                  </a:lnTo>
                  <a:lnTo>
                    <a:pt x="54" y="108"/>
                  </a:lnTo>
                  <a:lnTo>
                    <a:pt x="56" y="102"/>
                  </a:lnTo>
                  <a:lnTo>
                    <a:pt x="58" y="96"/>
                  </a:lnTo>
                  <a:lnTo>
                    <a:pt x="58" y="96"/>
                  </a:lnTo>
                  <a:lnTo>
                    <a:pt x="60" y="88"/>
                  </a:lnTo>
                  <a:lnTo>
                    <a:pt x="62" y="80"/>
                  </a:lnTo>
                  <a:lnTo>
                    <a:pt x="66" y="74"/>
                  </a:lnTo>
                  <a:lnTo>
                    <a:pt x="68" y="66"/>
                  </a:lnTo>
                  <a:lnTo>
                    <a:pt x="68" y="66"/>
                  </a:lnTo>
                  <a:lnTo>
                    <a:pt x="68" y="62"/>
                  </a:lnTo>
                  <a:lnTo>
                    <a:pt x="72" y="62"/>
                  </a:lnTo>
                  <a:lnTo>
                    <a:pt x="78" y="60"/>
                  </a:lnTo>
                  <a:lnTo>
                    <a:pt x="78" y="60"/>
                  </a:lnTo>
                  <a:lnTo>
                    <a:pt x="72" y="56"/>
                  </a:lnTo>
                  <a:lnTo>
                    <a:pt x="70" y="50"/>
                  </a:lnTo>
                  <a:lnTo>
                    <a:pt x="66" y="38"/>
                  </a:lnTo>
                  <a:lnTo>
                    <a:pt x="66" y="38"/>
                  </a:lnTo>
                  <a:lnTo>
                    <a:pt x="66" y="36"/>
                  </a:lnTo>
                  <a:lnTo>
                    <a:pt x="66" y="32"/>
                  </a:lnTo>
                  <a:lnTo>
                    <a:pt x="68" y="26"/>
                  </a:lnTo>
                  <a:lnTo>
                    <a:pt x="68" y="26"/>
                  </a:lnTo>
                  <a:lnTo>
                    <a:pt x="76" y="18"/>
                  </a:lnTo>
                  <a:lnTo>
                    <a:pt x="78" y="16"/>
                  </a:lnTo>
                  <a:lnTo>
                    <a:pt x="76" y="14"/>
                  </a:lnTo>
                  <a:lnTo>
                    <a:pt x="70" y="10"/>
                  </a:lnTo>
                  <a:lnTo>
                    <a:pt x="70" y="10"/>
                  </a:lnTo>
                  <a:lnTo>
                    <a:pt x="68" y="8"/>
                  </a:lnTo>
                  <a:lnTo>
                    <a:pt x="68" y="6"/>
                  </a:lnTo>
                  <a:lnTo>
                    <a:pt x="68" y="6"/>
                  </a:lnTo>
                  <a:lnTo>
                    <a:pt x="66" y="2"/>
                  </a:lnTo>
                  <a:lnTo>
                    <a:pt x="62" y="0"/>
                  </a:lnTo>
                  <a:lnTo>
                    <a:pt x="60" y="2"/>
                  </a:lnTo>
                  <a:lnTo>
                    <a:pt x="58" y="6"/>
                  </a:lnTo>
                  <a:lnTo>
                    <a:pt x="58" y="6"/>
                  </a:lnTo>
                  <a:lnTo>
                    <a:pt x="48" y="20"/>
                  </a:lnTo>
                  <a:lnTo>
                    <a:pt x="48" y="20"/>
                  </a:lnTo>
                  <a:lnTo>
                    <a:pt x="40" y="28"/>
                  </a:lnTo>
                  <a:lnTo>
                    <a:pt x="30" y="36"/>
                  </a:lnTo>
                  <a:lnTo>
                    <a:pt x="24" y="44"/>
                  </a:lnTo>
                  <a:lnTo>
                    <a:pt x="18" y="52"/>
                  </a:lnTo>
                  <a:lnTo>
                    <a:pt x="18" y="52"/>
                  </a:lnTo>
                  <a:lnTo>
                    <a:pt x="16" y="56"/>
                  </a:lnTo>
                  <a:lnTo>
                    <a:pt x="12" y="54"/>
                  </a:lnTo>
                  <a:lnTo>
                    <a:pt x="12" y="54"/>
                  </a:lnTo>
                  <a:lnTo>
                    <a:pt x="6" y="52"/>
                  </a:lnTo>
                  <a:lnTo>
                    <a:pt x="2" y="54"/>
                  </a:lnTo>
                  <a:lnTo>
                    <a:pt x="0" y="58"/>
                  </a:lnTo>
                  <a:lnTo>
                    <a:pt x="0" y="64"/>
                  </a:lnTo>
                  <a:lnTo>
                    <a:pt x="0"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4" name="Freeform 77"/>
            <p:cNvSpPr/>
            <p:nvPr/>
          </p:nvSpPr>
          <p:spPr bwMode="auto">
            <a:xfrm>
              <a:off x="7648575" y="1470025"/>
              <a:ext cx="133350" cy="184150"/>
            </a:xfrm>
            <a:custGeom>
              <a:avLst/>
              <a:gdLst/>
              <a:ahLst/>
              <a:cxnLst>
                <a:cxn ang="0">
                  <a:pos x="82" y="108"/>
                </a:cxn>
                <a:cxn ang="0">
                  <a:pos x="82" y="108"/>
                </a:cxn>
                <a:cxn ang="0">
                  <a:pos x="82" y="98"/>
                </a:cxn>
                <a:cxn ang="0">
                  <a:pos x="84" y="88"/>
                </a:cxn>
                <a:cxn ang="0">
                  <a:pos x="84" y="88"/>
                </a:cxn>
                <a:cxn ang="0">
                  <a:pos x="84" y="88"/>
                </a:cxn>
                <a:cxn ang="0">
                  <a:pos x="84" y="88"/>
                </a:cxn>
                <a:cxn ang="0">
                  <a:pos x="84" y="88"/>
                </a:cxn>
                <a:cxn ang="0">
                  <a:pos x="84" y="88"/>
                </a:cxn>
                <a:cxn ang="0">
                  <a:pos x="82" y="88"/>
                </a:cxn>
                <a:cxn ang="0">
                  <a:pos x="82" y="88"/>
                </a:cxn>
                <a:cxn ang="0">
                  <a:pos x="84" y="88"/>
                </a:cxn>
                <a:cxn ang="0">
                  <a:pos x="84" y="88"/>
                </a:cxn>
                <a:cxn ang="0">
                  <a:pos x="82" y="88"/>
                </a:cxn>
                <a:cxn ang="0">
                  <a:pos x="82" y="88"/>
                </a:cxn>
                <a:cxn ang="0">
                  <a:pos x="82" y="88"/>
                </a:cxn>
                <a:cxn ang="0">
                  <a:pos x="82" y="88"/>
                </a:cxn>
                <a:cxn ang="0">
                  <a:pos x="84" y="88"/>
                </a:cxn>
                <a:cxn ang="0">
                  <a:pos x="84" y="88"/>
                </a:cxn>
                <a:cxn ang="0">
                  <a:pos x="76" y="82"/>
                </a:cxn>
                <a:cxn ang="0">
                  <a:pos x="76" y="82"/>
                </a:cxn>
                <a:cxn ang="0">
                  <a:pos x="72" y="78"/>
                </a:cxn>
                <a:cxn ang="0">
                  <a:pos x="68" y="72"/>
                </a:cxn>
                <a:cxn ang="0">
                  <a:pos x="64" y="66"/>
                </a:cxn>
                <a:cxn ang="0">
                  <a:pos x="64" y="64"/>
                </a:cxn>
                <a:cxn ang="0">
                  <a:pos x="64" y="64"/>
                </a:cxn>
                <a:cxn ang="0">
                  <a:pos x="64" y="56"/>
                </a:cxn>
                <a:cxn ang="0">
                  <a:pos x="62" y="52"/>
                </a:cxn>
                <a:cxn ang="0">
                  <a:pos x="54" y="44"/>
                </a:cxn>
                <a:cxn ang="0">
                  <a:pos x="54" y="44"/>
                </a:cxn>
                <a:cxn ang="0">
                  <a:pos x="38" y="30"/>
                </a:cxn>
                <a:cxn ang="0">
                  <a:pos x="32" y="24"/>
                </a:cxn>
                <a:cxn ang="0">
                  <a:pos x="26" y="16"/>
                </a:cxn>
                <a:cxn ang="0">
                  <a:pos x="26" y="16"/>
                </a:cxn>
                <a:cxn ang="0">
                  <a:pos x="20" y="10"/>
                </a:cxn>
                <a:cxn ang="0">
                  <a:pos x="14" y="4"/>
                </a:cxn>
                <a:cxn ang="0">
                  <a:pos x="8" y="2"/>
                </a:cxn>
                <a:cxn ang="0">
                  <a:pos x="0" y="0"/>
                </a:cxn>
                <a:cxn ang="0">
                  <a:pos x="0" y="0"/>
                </a:cxn>
                <a:cxn ang="0">
                  <a:pos x="0" y="4"/>
                </a:cxn>
                <a:cxn ang="0">
                  <a:pos x="2" y="8"/>
                </a:cxn>
                <a:cxn ang="0">
                  <a:pos x="6" y="14"/>
                </a:cxn>
                <a:cxn ang="0">
                  <a:pos x="6" y="14"/>
                </a:cxn>
                <a:cxn ang="0">
                  <a:pos x="18" y="26"/>
                </a:cxn>
                <a:cxn ang="0">
                  <a:pos x="26" y="42"/>
                </a:cxn>
                <a:cxn ang="0">
                  <a:pos x="34" y="56"/>
                </a:cxn>
                <a:cxn ang="0">
                  <a:pos x="40" y="72"/>
                </a:cxn>
                <a:cxn ang="0">
                  <a:pos x="40" y="72"/>
                </a:cxn>
                <a:cxn ang="0">
                  <a:pos x="46" y="84"/>
                </a:cxn>
                <a:cxn ang="0">
                  <a:pos x="54" y="94"/>
                </a:cxn>
                <a:cxn ang="0">
                  <a:pos x="70" y="114"/>
                </a:cxn>
                <a:cxn ang="0">
                  <a:pos x="70" y="114"/>
                </a:cxn>
                <a:cxn ang="0">
                  <a:pos x="72" y="116"/>
                </a:cxn>
                <a:cxn ang="0">
                  <a:pos x="74" y="116"/>
                </a:cxn>
                <a:cxn ang="0">
                  <a:pos x="78" y="114"/>
                </a:cxn>
                <a:cxn ang="0">
                  <a:pos x="78" y="114"/>
                </a:cxn>
                <a:cxn ang="0">
                  <a:pos x="80" y="114"/>
                </a:cxn>
                <a:cxn ang="0">
                  <a:pos x="82" y="112"/>
                </a:cxn>
                <a:cxn ang="0">
                  <a:pos x="82" y="108"/>
                </a:cxn>
                <a:cxn ang="0">
                  <a:pos x="82" y="108"/>
                </a:cxn>
              </a:cxnLst>
              <a:rect l="0" t="0" r="r" b="b"/>
              <a:pathLst>
                <a:path w="84" h="116">
                  <a:moveTo>
                    <a:pt x="82" y="108"/>
                  </a:moveTo>
                  <a:lnTo>
                    <a:pt x="82" y="108"/>
                  </a:lnTo>
                  <a:lnTo>
                    <a:pt x="82" y="98"/>
                  </a:lnTo>
                  <a:lnTo>
                    <a:pt x="84" y="88"/>
                  </a:lnTo>
                  <a:lnTo>
                    <a:pt x="84" y="88"/>
                  </a:lnTo>
                  <a:lnTo>
                    <a:pt x="84" y="88"/>
                  </a:lnTo>
                  <a:lnTo>
                    <a:pt x="84" y="88"/>
                  </a:lnTo>
                  <a:lnTo>
                    <a:pt x="84" y="88"/>
                  </a:lnTo>
                  <a:lnTo>
                    <a:pt x="84" y="88"/>
                  </a:lnTo>
                  <a:lnTo>
                    <a:pt x="82" y="88"/>
                  </a:lnTo>
                  <a:lnTo>
                    <a:pt x="82" y="88"/>
                  </a:lnTo>
                  <a:lnTo>
                    <a:pt x="84" y="88"/>
                  </a:lnTo>
                  <a:lnTo>
                    <a:pt x="84" y="88"/>
                  </a:lnTo>
                  <a:lnTo>
                    <a:pt x="82" y="88"/>
                  </a:lnTo>
                  <a:lnTo>
                    <a:pt x="82" y="88"/>
                  </a:lnTo>
                  <a:lnTo>
                    <a:pt x="82" y="88"/>
                  </a:lnTo>
                  <a:lnTo>
                    <a:pt x="82" y="88"/>
                  </a:lnTo>
                  <a:lnTo>
                    <a:pt x="84" y="88"/>
                  </a:lnTo>
                  <a:lnTo>
                    <a:pt x="84" y="88"/>
                  </a:lnTo>
                  <a:lnTo>
                    <a:pt x="76" y="82"/>
                  </a:lnTo>
                  <a:lnTo>
                    <a:pt x="76" y="82"/>
                  </a:lnTo>
                  <a:lnTo>
                    <a:pt x="72" y="78"/>
                  </a:lnTo>
                  <a:lnTo>
                    <a:pt x="68" y="72"/>
                  </a:lnTo>
                  <a:lnTo>
                    <a:pt x="64" y="66"/>
                  </a:lnTo>
                  <a:lnTo>
                    <a:pt x="64" y="64"/>
                  </a:lnTo>
                  <a:lnTo>
                    <a:pt x="64" y="64"/>
                  </a:lnTo>
                  <a:lnTo>
                    <a:pt x="64" y="56"/>
                  </a:lnTo>
                  <a:lnTo>
                    <a:pt x="62" y="52"/>
                  </a:lnTo>
                  <a:lnTo>
                    <a:pt x="54" y="44"/>
                  </a:lnTo>
                  <a:lnTo>
                    <a:pt x="54" y="44"/>
                  </a:lnTo>
                  <a:lnTo>
                    <a:pt x="38" y="30"/>
                  </a:lnTo>
                  <a:lnTo>
                    <a:pt x="32" y="24"/>
                  </a:lnTo>
                  <a:lnTo>
                    <a:pt x="26" y="16"/>
                  </a:lnTo>
                  <a:lnTo>
                    <a:pt x="26" y="16"/>
                  </a:lnTo>
                  <a:lnTo>
                    <a:pt x="20" y="10"/>
                  </a:lnTo>
                  <a:lnTo>
                    <a:pt x="14" y="4"/>
                  </a:lnTo>
                  <a:lnTo>
                    <a:pt x="8" y="2"/>
                  </a:lnTo>
                  <a:lnTo>
                    <a:pt x="0" y="0"/>
                  </a:lnTo>
                  <a:lnTo>
                    <a:pt x="0" y="0"/>
                  </a:lnTo>
                  <a:lnTo>
                    <a:pt x="0" y="4"/>
                  </a:lnTo>
                  <a:lnTo>
                    <a:pt x="2" y="8"/>
                  </a:lnTo>
                  <a:lnTo>
                    <a:pt x="6" y="14"/>
                  </a:lnTo>
                  <a:lnTo>
                    <a:pt x="6" y="14"/>
                  </a:lnTo>
                  <a:lnTo>
                    <a:pt x="18" y="26"/>
                  </a:lnTo>
                  <a:lnTo>
                    <a:pt x="26" y="42"/>
                  </a:lnTo>
                  <a:lnTo>
                    <a:pt x="34" y="56"/>
                  </a:lnTo>
                  <a:lnTo>
                    <a:pt x="40" y="72"/>
                  </a:lnTo>
                  <a:lnTo>
                    <a:pt x="40" y="72"/>
                  </a:lnTo>
                  <a:lnTo>
                    <a:pt x="46" y="84"/>
                  </a:lnTo>
                  <a:lnTo>
                    <a:pt x="54" y="94"/>
                  </a:lnTo>
                  <a:lnTo>
                    <a:pt x="70" y="114"/>
                  </a:lnTo>
                  <a:lnTo>
                    <a:pt x="70" y="114"/>
                  </a:lnTo>
                  <a:lnTo>
                    <a:pt x="72" y="116"/>
                  </a:lnTo>
                  <a:lnTo>
                    <a:pt x="74" y="116"/>
                  </a:lnTo>
                  <a:lnTo>
                    <a:pt x="78" y="114"/>
                  </a:lnTo>
                  <a:lnTo>
                    <a:pt x="78" y="114"/>
                  </a:lnTo>
                  <a:lnTo>
                    <a:pt x="80" y="114"/>
                  </a:lnTo>
                  <a:lnTo>
                    <a:pt x="82" y="112"/>
                  </a:lnTo>
                  <a:lnTo>
                    <a:pt x="82" y="108"/>
                  </a:lnTo>
                  <a:lnTo>
                    <a:pt x="82" y="10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5" name="Freeform 78"/>
            <p:cNvSpPr/>
            <p:nvPr/>
          </p:nvSpPr>
          <p:spPr bwMode="auto">
            <a:xfrm>
              <a:off x="8086725" y="882650"/>
              <a:ext cx="139700" cy="123825"/>
            </a:xfrm>
            <a:custGeom>
              <a:avLst/>
              <a:gdLst/>
              <a:ahLst/>
              <a:cxnLst>
                <a:cxn ang="0">
                  <a:pos x="38" y="58"/>
                </a:cxn>
                <a:cxn ang="0">
                  <a:pos x="36" y="58"/>
                </a:cxn>
                <a:cxn ang="0">
                  <a:pos x="16" y="60"/>
                </a:cxn>
                <a:cxn ang="0">
                  <a:pos x="0" y="74"/>
                </a:cxn>
                <a:cxn ang="0">
                  <a:pos x="8" y="72"/>
                </a:cxn>
                <a:cxn ang="0">
                  <a:pos x="26" y="68"/>
                </a:cxn>
                <a:cxn ang="0">
                  <a:pos x="32" y="64"/>
                </a:cxn>
                <a:cxn ang="0">
                  <a:pos x="36" y="72"/>
                </a:cxn>
                <a:cxn ang="0">
                  <a:pos x="36" y="76"/>
                </a:cxn>
                <a:cxn ang="0">
                  <a:pos x="38" y="78"/>
                </a:cxn>
                <a:cxn ang="0">
                  <a:pos x="42" y="76"/>
                </a:cxn>
                <a:cxn ang="0">
                  <a:pos x="42" y="72"/>
                </a:cxn>
                <a:cxn ang="0">
                  <a:pos x="46" y="68"/>
                </a:cxn>
                <a:cxn ang="0">
                  <a:pos x="46" y="64"/>
                </a:cxn>
                <a:cxn ang="0">
                  <a:pos x="54" y="66"/>
                </a:cxn>
                <a:cxn ang="0">
                  <a:pos x="66" y="60"/>
                </a:cxn>
                <a:cxn ang="0">
                  <a:pos x="70" y="58"/>
                </a:cxn>
                <a:cxn ang="0">
                  <a:pos x="78" y="54"/>
                </a:cxn>
                <a:cxn ang="0">
                  <a:pos x="78" y="46"/>
                </a:cxn>
                <a:cxn ang="0">
                  <a:pos x="82" y="28"/>
                </a:cxn>
                <a:cxn ang="0">
                  <a:pos x="86" y="20"/>
                </a:cxn>
                <a:cxn ang="0">
                  <a:pos x="88" y="14"/>
                </a:cxn>
                <a:cxn ang="0">
                  <a:pos x="84" y="8"/>
                </a:cxn>
                <a:cxn ang="0">
                  <a:pos x="80" y="2"/>
                </a:cxn>
                <a:cxn ang="0">
                  <a:pos x="78" y="0"/>
                </a:cxn>
                <a:cxn ang="0">
                  <a:pos x="74" y="4"/>
                </a:cxn>
                <a:cxn ang="0">
                  <a:pos x="72" y="10"/>
                </a:cxn>
                <a:cxn ang="0">
                  <a:pos x="70" y="26"/>
                </a:cxn>
                <a:cxn ang="0">
                  <a:pos x="68" y="32"/>
                </a:cxn>
                <a:cxn ang="0">
                  <a:pos x="54" y="42"/>
                </a:cxn>
                <a:cxn ang="0">
                  <a:pos x="42" y="52"/>
                </a:cxn>
                <a:cxn ang="0">
                  <a:pos x="38" y="58"/>
                </a:cxn>
              </a:cxnLst>
              <a:rect l="0" t="0" r="r" b="b"/>
              <a:pathLst>
                <a:path w="88" h="78">
                  <a:moveTo>
                    <a:pt x="38" y="58"/>
                  </a:moveTo>
                  <a:lnTo>
                    <a:pt x="38" y="58"/>
                  </a:lnTo>
                  <a:lnTo>
                    <a:pt x="36" y="58"/>
                  </a:lnTo>
                  <a:lnTo>
                    <a:pt x="36" y="58"/>
                  </a:lnTo>
                  <a:lnTo>
                    <a:pt x="26" y="58"/>
                  </a:lnTo>
                  <a:lnTo>
                    <a:pt x="16" y="60"/>
                  </a:lnTo>
                  <a:lnTo>
                    <a:pt x="8" y="66"/>
                  </a:lnTo>
                  <a:lnTo>
                    <a:pt x="0" y="74"/>
                  </a:lnTo>
                  <a:lnTo>
                    <a:pt x="0" y="74"/>
                  </a:lnTo>
                  <a:lnTo>
                    <a:pt x="8" y="72"/>
                  </a:lnTo>
                  <a:lnTo>
                    <a:pt x="14" y="72"/>
                  </a:lnTo>
                  <a:lnTo>
                    <a:pt x="26" y="68"/>
                  </a:lnTo>
                  <a:lnTo>
                    <a:pt x="26" y="68"/>
                  </a:lnTo>
                  <a:lnTo>
                    <a:pt x="32" y="64"/>
                  </a:lnTo>
                  <a:lnTo>
                    <a:pt x="34" y="66"/>
                  </a:lnTo>
                  <a:lnTo>
                    <a:pt x="36" y="72"/>
                  </a:lnTo>
                  <a:lnTo>
                    <a:pt x="36" y="72"/>
                  </a:lnTo>
                  <a:lnTo>
                    <a:pt x="36" y="76"/>
                  </a:lnTo>
                  <a:lnTo>
                    <a:pt x="38" y="78"/>
                  </a:lnTo>
                  <a:lnTo>
                    <a:pt x="38" y="78"/>
                  </a:lnTo>
                  <a:lnTo>
                    <a:pt x="40" y="78"/>
                  </a:lnTo>
                  <a:lnTo>
                    <a:pt x="42" y="76"/>
                  </a:lnTo>
                  <a:lnTo>
                    <a:pt x="42" y="72"/>
                  </a:lnTo>
                  <a:lnTo>
                    <a:pt x="42" y="72"/>
                  </a:lnTo>
                  <a:lnTo>
                    <a:pt x="46" y="70"/>
                  </a:lnTo>
                  <a:lnTo>
                    <a:pt x="46" y="68"/>
                  </a:lnTo>
                  <a:lnTo>
                    <a:pt x="46" y="64"/>
                  </a:lnTo>
                  <a:lnTo>
                    <a:pt x="46" y="64"/>
                  </a:lnTo>
                  <a:lnTo>
                    <a:pt x="50" y="66"/>
                  </a:lnTo>
                  <a:lnTo>
                    <a:pt x="54" y="66"/>
                  </a:lnTo>
                  <a:lnTo>
                    <a:pt x="60" y="64"/>
                  </a:lnTo>
                  <a:lnTo>
                    <a:pt x="66" y="60"/>
                  </a:lnTo>
                  <a:lnTo>
                    <a:pt x="70" y="58"/>
                  </a:lnTo>
                  <a:lnTo>
                    <a:pt x="70" y="58"/>
                  </a:lnTo>
                  <a:lnTo>
                    <a:pt x="76" y="58"/>
                  </a:lnTo>
                  <a:lnTo>
                    <a:pt x="78" y="54"/>
                  </a:lnTo>
                  <a:lnTo>
                    <a:pt x="78" y="54"/>
                  </a:lnTo>
                  <a:lnTo>
                    <a:pt x="78" y="46"/>
                  </a:lnTo>
                  <a:lnTo>
                    <a:pt x="80" y="36"/>
                  </a:lnTo>
                  <a:lnTo>
                    <a:pt x="82" y="28"/>
                  </a:lnTo>
                  <a:lnTo>
                    <a:pt x="86" y="20"/>
                  </a:lnTo>
                  <a:lnTo>
                    <a:pt x="86" y="20"/>
                  </a:lnTo>
                  <a:lnTo>
                    <a:pt x="88" y="16"/>
                  </a:lnTo>
                  <a:lnTo>
                    <a:pt x="88" y="14"/>
                  </a:lnTo>
                  <a:lnTo>
                    <a:pt x="84" y="8"/>
                  </a:lnTo>
                  <a:lnTo>
                    <a:pt x="84" y="8"/>
                  </a:lnTo>
                  <a:lnTo>
                    <a:pt x="82" y="2"/>
                  </a:lnTo>
                  <a:lnTo>
                    <a:pt x="80" y="2"/>
                  </a:lnTo>
                  <a:lnTo>
                    <a:pt x="78" y="0"/>
                  </a:lnTo>
                  <a:lnTo>
                    <a:pt x="78" y="0"/>
                  </a:lnTo>
                  <a:lnTo>
                    <a:pt x="74" y="2"/>
                  </a:lnTo>
                  <a:lnTo>
                    <a:pt x="74" y="4"/>
                  </a:lnTo>
                  <a:lnTo>
                    <a:pt x="72" y="10"/>
                  </a:lnTo>
                  <a:lnTo>
                    <a:pt x="72" y="10"/>
                  </a:lnTo>
                  <a:lnTo>
                    <a:pt x="72" y="18"/>
                  </a:lnTo>
                  <a:lnTo>
                    <a:pt x="70" y="26"/>
                  </a:lnTo>
                  <a:lnTo>
                    <a:pt x="70" y="26"/>
                  </a:lnTo>
                  <a:lnTo>
                    <a:pt x="68" y="32"/>
                  </a:lnTo>
                  <a:lnTo>
                    <a:pt x="64" y="36"/>
                  </a:lnTo>
                  <a:lnTo>
                    <a:pt x="54" y="42"/>
                  </a:lnTo>
                  <a:lnTo>
                    <a:pt x="46" y="48"/>
                  </a:lnTo>
                  <a:lnTo>
                    <a:pt x="42" y="52"/>
                  </a:lnTo>
                  <a:lnTo>
                    <a:pt x="38" y="58"/>
                  </a:lnTo>
                  <a:lnTo>
                    <a:pt x="38" y="5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6" name="Freeform 79"/>
            <p:cNvSpPr/>
            <p:nvPr/>
          </p:nvSpPr>
          <p:spPr bwMode="auto">
            <a:xfrm>
              <a:off x="4911725" y="330200"/>
              <a:ext cx="301625" cy="98425"/>
            </a:xfrm>
            <a:custGeom>
              <a:avLst/>
              <a:gdLst/>
              <a:ahLst/>
              <a:cxnLst>
                <a:cxn ang="0">
                  <a:pos x="40" y="28"/>
                </a:cxn>
                <a:cxn ang="0">
                  <a:pos x="54" y="18"/>
                </a:cxn>
                <a:cxn ang="0">
                  <a:pos x="62" y="16"/>
                </a:cxn>
                <a:cxn ang="0">
                  <a:pos x="62" y="18"/>
                </a:cxn>
                <a:cxn ang="0">
                  <a:pos x="56" y="24"/>
                </a:cxn>
                <a:cxn ang="0">
                  <a:pos x="52" y="26"/>
                </a:cxn>
                <a:cxn ang="0">
                  <a:pos x="78" y="32"/>
                </a:cxn>
                <a:cxn ang="0">
                  <a:pos x="58" y="36"/>
                </a:cxn>
                <a:cxn ang="0">
                  <a:pos x="70" y="40"/>
                </a:cxn>
                <a:cxn ang="0">
                  <a:pos x="88" y="40"/>
                </a:cxn>
                <a:cxn ang="0">
                  <a:pos x="106" y="44"/>
                </a:cxn>
                <a:cxn ang="0">
                  <a:pos x="66" y="48"/>
                </a:cxn>
                <a:cxn ang="0">
                  <a:pos x="72" y="52"/>
                </a:cxn>
                <a:cxn ang="0">
                  <a:pos x="88" y="54"/>
                </a:cxn>
                <a:cxn ang="0">
                  <a:pos x="96" y="60"/>
                </a:cxn>
                <a:cxn ang="0">
                  <a:pos x="114" y="62"/>
                </a:cxn>
                <a:cxn ang="0">
                  <a:pos x="176" y="58"/>
                </a:cxn>
                <a:cxn ang="0">
                  <a:pos x="182" y="58"/>
                </a:cxn>
                <a:cxn ang="0">
                  <a:pos x="182" y="54"/>
                </a:cxn>
                <a:cxn ang="0">
                  <a:pos x="176" y="52"/>
                </a:cxn>
                <a:cxn ang="0">
                  <a:pos x="182" y="48"/>
                </a:cxn>
                <a:cxn ang="0">
                  <a:pos x="190" y="46"/>
                </a:cxn>
                <a:cxn ang="0">
                  <a:pos x="162" y="28"/>
                </a:cxn>
                <a:cxn ang="0">
                  <a:pos x="162" y="14"/>
                </a:cxn>
                <a:cxn ang="0">
                  <a:pos x="162" y="10"/>
                </a:cxn>
                <a:cxn ang="0">
                  <a:pos x="152" y="8"/>
                </a:cxn>
                <a:cxn ang="0">
                  <a:pos x="148" y="10"/>
                </a:cxn>
                <a:cxn ang="0">
                  <a:pos x="152" y="14"/>
                </a:cxn>
                <a:cxn ang="0">
                  <a:pos x="140" y="14"/>
                </a:cxn>
                <a:cxn ang="0">
                  <a:pos x="138" y="18"/>
                </a:cxn>
                <a:cxn ang="0">
                  <a:pos x="142" y="26"/>
                </a:cxn>
                <a:cxn ang="0">
                  <a:pos x="136" y="30"/>
                </a:cxn>
                <a:cxn ang="0">
                  <a:pos x="132" y="22"/>
                </a:cxn>
                <a:cxn ang="0">
                  <a:pos x="120" y="18"/>
                </a:cxn>
                <a:cxn ang="0">
                  <a:pos x="114" y="22"/>
                </a:cxn>
                <a:cxn ang="0">
                  <a:pos x="102" y="16"/>
                </a:cxn>
                <a:cxn ang="0">
                  <a:pos x="94" y="18"/>
                </a:cxn>
                <a:cxn ang="0">
                  <a:pos x="88" y="14"/>
                </a:cxn>
                <a:cxn ang="0">
                  <a:pos x="78" y="14"/>
                </a:cxn>
                <a:cxn ang="0">
                  <a:pos x="74" y="14"/>
                </a:cxn>
                <a:cxn ang="0">
                  <a:pos x="78" y="12"/>
                </a:cxn>
                <a:cxn ang="0">
                  <a:pos x="78" y="10"/>
                </a:cxn>
                <a:cxn ang="0">
                  <a:pos x="60" y="4"/>
                </a:cxn>
                <a:cxn ang="0">
                  <a:pos x="40" y="2"/>
                </a:cxn>
                <a:cxn ang="0">
                  <a:pos x="26" y="0"/>
                </a:cxn>
                <a:cxn ang="0">
                  <a:pos x="10" y="2"/>
                </a:cxn>
                <a:cxn ang="0">
                  <a:pos x="10" y="8"/>
                </a:cxn>
                <a:cxn ang="0">
                  <a:pos x="4" y="20"/>
                </a:cxn>
                <a:cxn ang="0">
                  <a:pos x="16" y="32"/>
                </a:cxn>
                <a:cxn ang="0">
                  <a:pos x="34" y="32"/>
                </a:cxn>
              </a:cxnLst>
              <a:rect l="0" t="0" r="r" b="b"/>
              <a:pathLst>
                <a:path w="190" h="62">
                  <a:moveTo>
                    <a:pt x="34" y="32"/>
                  </a:moveTo>
                  <a:lnTo>
                    <a:pt x="34" y="32"/>
                  </a:lnTo>
                  <a:lnTo>
                    <a:pt x="40" y="28"/>
                  </a:lnTo>
                  <a:lnTo>
                    <a:pt x="44" y="24"/>
                  </a:lnTo>
                  <a:lnTo>
                    <a:pt x="48" y="20"/>
                  </a:lnTo>
                  <a:lnTo>
                    <a:pt x="54" y="18"/>
                  </a:lnTo>
                  <a:lnTo>
                    <a:pt x="54" y="18"/>
                  </a:lnTo>
                  <a:lnTo>
                    <a:pt x="58" y="16"/>
                  </a:lnTo>
                  <a:lnTo>
                    <a:pt x="62" y="16"/>
                  </a:lnTo>
                  <a:lnTo>
                    <a:pt x="62" y="16"/>
                  </a:lnTo>
                  <a:lnTo>
                    <a:pt x="62" y="18"/>
                  </a:lnTo>
                  <a:lnTo>
                    <a:pt x="62" y="18"/>
                  </a:lnTo>
                  <a:lnTo>
                    <a:pt x="60" y="20"/>
                  </a:lnTo>
                  <a:lnTo>
                    <a:pt x="58" y="20"/>
                  </a:lnTo>
                  <a:lnTo>
                    <a:pt x="56" y="24"/>
                  </a:lnTo>
                  <a:lnTo>
                    <a:pt x="56" y="24"/>
                  </a:lnTo>
                  <a:lnTo>
                    <a:pt x="52" y="26"/>
                  </a:lnTo>
                  <a:lnTo>
                    <a:pt x="52" y="26"/>
                  </a:lnTo>
                  <a:lnTo>
                    <a:pt x="58" y="30"/>
                  </a:lnTo>
                  <a:lnTo>
                    <a:pt x="64" y="32"/>
                  </a:lnTo>
                  <a:lnTo>
                    <a:pt x="78" y="32"/>
                  </a:lnTo>
                  <a:lnTo>
                    <a:pt x="78" y="32"/>
                  </a:lnTo>
                  <a:lnTo>
                    <a:pt x="58" y="36"/>
                  </a:lnTo>
                  <a:lnTo>
                    <a:pt x="58" y="36"/>
                  </a:lnTo>
                  <a:lnTo>
                    <a:pt x="60" y="38"/>
                  </a:lnTo>
                  <a:lnTo>
                    <a:pt x="64" y="40"/>
                  </a:lnTo>
                  <a:lnTo>
                    <a:pt x="70" y="40"/>
                  </a:lnTo>
                  <a:lnTo>
                    <a:pt x="70" y="40"/>
                  </a:lnTo>
                  <a:lnTo>
                    <a:pt x="78" y="40"/>
                  </a:lnTo>
                  <a:lnTo>
                    <a:pt x="88" y="40"/>
                  </a:lnTo>
                  <a:lnTo>
                    <a:pt x="96" y="40"/>
                  </a:lnTo>
                  <a:lnTo>
                    <a:pt x="106" y="44"/>
                  </a:lnTo>
                  <a:lnTo>
                    <a:pt x="106" y="44"/>
                  </a:lnTo>
                  <a:lnTo>
                    <a:pt x="86" y="44"/>
                  </a:lnTo>
                  <a:lnTo>
                    <a:pt x="76" y="44"/>
                  </a:lnTo>
                  <a:lnTo>
                    <a:pt x="66" y="48"/>
                  </a:lnTo>
                  <a:lnTo>
                    <a:pt x="66" y="48"/>
                  </a:lnTo>
                  <a:lnTo>
                    <a:pt x="68" y="50"/>
                  </a:lnTo>
                  <a:lnTo>
                    <a:pt x="72" y="52"/>
                  </a:lnTo>
                  <a:lnTo>
                    <a:pt x="82" y="54"/>
                  </a:lnTo>
                  <a:lnTo>
                    <a:pt x="82" y="54"/>
                  </a:lnTo>
                  <a:lnTo>
                    <a:pt x="88" y="54"/>
                  </a:lnTo>
                  <a:lnTo>
                    <a:pt x="90" y="56"/>
                  </a:lnTo>
                  <a:lnTo>
                    <a:pt x="90" y="56"/>
                  </a:lnTo>
                  <a:lnTo>
                    <a:pt x="96" y="60"/>
                  </a:lnTo>
                  <a:lnTo>
                    <a:pt x="102" y="62"/>
                  </a:lnTo>
                  <a:lnTo>
                    <a:pt x="114" y="62"/>
                  </a:lnTo>
                  <a:lnTo>
                    <a:pt x="114" y="62"/>
                  </a:lnTo>
                  <a:lnTo>
                    <a:pt x="144" y="56"/>
                  </a:lnTo>
                  <a:lnTo>
                    <a:pt x="160" y="56"/>
                  </a:lnTo>
                  <a:lnTo>
                    <a:pt x="176" y="58"/>
                  </a:lnTo>
                  <a:lnTo>
                    <a:pt x="176" y="58"/>
                  </a:lnTo>
                  <a:lnTo>
                    <a:pt x="180" y="58"/>
                  </a:lnTo>
                  <a:lnTo>
                    <a:pt x="182" y="58"/>
                  </a:lnTo>
                  <a:lnTo>
                    <a:pt x="182" y="56"/>
                  </a:lnTo>
                  <a:lnTo>
                    <a:pt x="182" y="56"/>
                  </a:lnTo>
                  <a:lnTo>
                    <a:pt x="182" y="54"/>
                  </a:lnTo>
                  <a:lnTo>
                    <a:pt x="180" y="54"/>
                  </a:lnTo>
                  <a:lnTo>
                    <a:pt x="178" y="54"/>
                  </a:lnTo>
                  <a:lnTo>
                    <a:pt x="176" y="52"/>
                  </a:lnTo>
                  <a:lnTo>
                    <a:pt x="176" y="52"/>
                  </a:lnTo>
                  <a:lnTo>
                    <a:pt x="178" y="50"/>
                  </a:lnTo>
                  <a:lnTo>
                    <a:pt x="182" y="48"/>
                  </a:lnTo>
                  <a:lnTo>
                    <a:pt x="186" y="48"/>
                  </a:lnTo>
                  <a:lnTo>
                    <a:pt x="190" y="46"/>
                  </a:lnTo>
                  <a:lnTo>
                    <a:pt x="190" y="46"/>
                  </a:lnTo>
                  <a:lnTo>
                    <a:pt x="178" y="44"/>
                  </a:lnTo>
                  <a:lnTo>
                    <a:pt x="168" y="38"/>
                  </a:lnTo>
                  <a:lnTo>
                    <a:pt x="162" y="28"/>
                  </a:lnTo>
                  <a:lnTo>
                    <a:pt x="158" y="16"/>
                  </a:lnTo>
                  <a:lnTo>
                    <a:pt x="158" y="16"/>
                  </a:lnTo>
                  <a:lnTo>
                    <a:pt x="162" y="14"/>
                  </a:lnTo>
                  <a:lnTo>
                    <a:pt x="164" y="12"/>
                  </a:lnTo>
                  <a:lnTo>
                    <a:pt x="162" y="10"/>
                  </a:lnTo>
                  <a:lnTo>
                    <a:pt x="162" y="10"/>
                  </a:lnTo>
                  <a:lnTo>
                    <a:pt x="160" y="8"/>
                  </a:lnTo>
                  <a:lnTo>
                    <a:pt x="158" y="8"/>
                  </a:lnTo>
                  <a:lnTo>
                    <a:pt x="152" y="8"/>
                  </a:lnTo>
                  <a:lnTo>
                    <a:pt x="152" y="8"/>
                  </a:lnTo>
                  <a:lnTo>
                    <a:pt x="148" y="8"/>
                  </a:lnTo>
                  <a:lnTo>
                    <a:pt x="148" y="10"/>
                  </a:lnTo>
                  <a:lnTo>
                    <a:pt x="148" y="12"/>
                  </a:lnTo>
                  <a:lnTo>
                    <a:pt x="148" y="12"/>
                  </a:lnTo>
                  <a:lnTo>
                    <a:pt x="152" y="14"/>
                  </a:lnTo>
                  <a:lnTo>
                    <a:pt x="152" y="14"/>
                  </a:lnTo>
                  <a:lnTo>
                    <a:pt x="144" y="14"/>
                  </a:lnTo>
                  <a:lnTo>
                    <a:pt x="140" y="14"/>
                  </a:lnTo>
                  <a:lnTo>
                    <a:pt x="136" y="14"/>
                  </a:lnTo>
                  <a:lnTo>
                    <a:pt x="136" y="14"/>
                  </a:lnTo>
                  <a:lnTo>
                    <a:pt x="138" y="18"/>
                  </a:lnTo>
                  <a:lnTo>
                    <a:pt x="138" y="18"/>
                  </a:lnTo>
                  <a:lnTo>
                    <a:pt x="140" y="24"/>
                  </a:lnTo>
                  <a:lnTo>
                    <a:pt x="142" y="26"/>
                  </a:lnTo>
                  <a:lnTo>
                    <a:pt x="140" y="28"/>
                  </a:lnTo>
                  <a:lnTo>
                    <a:pt x="140" y="28"/>
                  </a:lnTo>
                  <a:lnTo>
                    <a:pt x="136" y="30"/>
                  </a:lnTo>
                  <a:lnTo>
                    <a:pt x="134" y="28"/>
                  </a:lnTo>
                  <a:lnTo>
                    <a:pt x="132" y="22"/>
                  </a:lnTo>
                  <a:lnTo>
                    <a:pt x="132" y="22"/>
                  </a:lnTo>
                  <a:lnTo>
                    <a:pt x="126" y="18"/>
                  </a:lnTo>
                  <a:lnTo>
                    <a:pt x="124" y="18"/>
                  </a:lnTo>
                  <a:lnTo>
                    <a:pt x="120" y="18"/>
                  </a:lnTo>
                  <a:lnTo>
                    <a:pt x="120" y="18"/>
                  </a:lnTo>
                  <a:lnTo>
                    <a:pt x="118" y="20"/>
                  </a:lnTo>
                  <a:lnTo>
                    <a:pt x="114" y="22"/>
                  </a:lnTo>
                  <a:lnTo>
                    <a:pt x="110" y="20"/>
                  </a:lnTo>
                  <a:lnTo>
                    <a:pt x="110" y="20"/>
                  </a:lnTo>
                  <a:lnTo>
                    <a:pt x="102" y="16"/>
                  </a:lnTo>
                  <a:lnTo>
                    <a:pt x="98" y="16"/>
                  </a:lnTo>
                  <a:lnTo>
                    <a:pt x="94" y="18"/>
                  </a:lnTo>
                  <a:lnTo>
                    <a:pt x="94" y="18"/>
                  </a:lnTo>
                  <a:lnTo>
                    <a:pt x="88" y="18"/>
                  </a:lnTo>
                  <a:lnTo>
                    <a:pt x="88" y="18"/>
                  </a:lnTo>
                  <a:lnTo>
                    <a:pt x="88" y="14"/>
                  </a:lnTo>
                  <a:lnTo>
                    <a:pt x="86" y="12"/>
                  </a:lnTo>
                  <a:lnTo>
                    <a:pt x="84" y="12"/>
                  </a:lnTo>
                  <a:lnTo>
                    <a:pt x="78" y="14"/>
                  </a:lnTo>
                  <a:lnTo>
                    <a:pt x="76" y="14"/>
                  </a:lnTo>
                  <a:lnTo>
                    <a:pt x="74" y="14"/>
                  </a:lnTo>
                  <a:lnTo>
                    <a:pt x="74" y="14"/>
                  </a:lnTo>
                  <a:lnTo>
                    <a:pt x="74" y="12"/>
                  </a:lnTo>
                  <a:lnTo>
                    <a:pt x="74" y="12"/>
                  </a:lnTo>
                  <a:lnTo>
                    <a:pt x="78" y="12"/>
                  </a:lnTo>
                  <a:lnTo>
                    <a:pt x="78" y="12"/>
                  </a:lnTo>
                  <a:lnTo>
                    <a:pt x="78" y="10"/>
                  </a:lnTo>
                  <a:lnTo>
                    <a:pt x="78" y="10"/>
                  </a:lnTo>
                  <a:lnTo>
                    <a:pt x="70" y="6"/>
                  </a:lnTo>
                  <a:lnTo>
                    <a:pt x="60" y="4"/>
                  </a:lnTo>
                  <a:lnTo>
                    <a:pt x="60" y="4"/>
                  </a:lnTo>
                  <a:lnTo>
                    <a:pt x="50" y="4"/>
                  </a:lnTo>
                  <a:lnTo>
                    <a:pt x="46" y="4"/>
                  </a:lnTo>
                  <a:lnTo>
                    <a:pt x="40" y="2"/>
                  </a:lnTo>
                  <a:lnTo>
                    <a:pt x="40" y="2"/>
                  </a:lnTo>
                  <a:lnTo>
                    <a:pt x="34" y="0"/>
                  </a:lnTo>
                  <a:lnTo>
                    <a:pt x="26" y="0"/>
                  </a:lnTo>
                  <a:lnTo>
                    <a:pt x="12" y="2"/>
                  </a:lnTo>
                  <a:lnTo>
                    <a:pt x="12" y="2"/>
                  </a:lnTo>
                  <a:lnTo>
                    <a:pt x="10" y="2"/>
                  </a:lnTo>
                  <a:lnTo>
                    <a:pt x="10" y="4"/>
                  </a:lnTo>
                  <a:lnTo>
                    <a:pt x="10" y="4"/>
                  </a:lnTo>
                  <a:lnTo>
                    <a:pt x="10" y="8"/>
                  </a:lnTo>
                  <a:lnTo>
                    <a:pt x="10" y="10"/>
                  </a:lnTo>
                  <a:lnTo>
                    <a:pt x="8" y="16"/>
                  </a:lnTo>
                  <a:lnTo>
                    <a:pt x="4" y="20"/>
                  </a:lnTo>
                  <a:lnTo>
                    <a:pt x="0" y="26"/>
                  </a:lnTo>
                  <a:lnTo>
                    <a:pt x="0" y="26"/>
                  </a:lnTo>
                  <a:lnTo>
                    <a:pt x="16" y="32"/>
                  </a:lnTo>
                  <a:lnTo>
                    <a:pt x="26" y="34"/>
                  </a:lnTo>
                  <a:lnTo>
                    <a:pt x="30" y="34"/>
                  </a:lnTo>
                  <a:lnTo>
                    <a:pt x="34" y="32"/>
                  </a:lnTo>
                  <a:lnTo>
                    <a:pt x="34" y="3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7" name="Freeform 80"/>
            <p:cNvSpPr/>
            <p:nvPr/>
          </p:nvSpPr>
          <p:spPr bwMode="auto">
            <a:xfrm>
              <a:off x="7004050" y="1758950"/>
              <a:ext cx="88900" cy="222250"/>
            </a:xfrm>
            <a:custGeom>
              <a:avLst/>
              <a:gdLst/>
              <a:ahLst/>
              <a:cxnLst>
                <a:cxn ang="0">
                  <a:pos x="56" y="34"/>
                </a:cxn>
                <a:cxn ang="0">
                  <a:pos x="56" y="34"/>
                </a:cxn>
                <a:cxn ang="0">
                  <a:pos x="54" y="26"/>
                </a:cxn>
                <a:cxn ang="0">
                  <a:pos x="52" y="18"/>
                </a:cxn>
                <a:cxn ang="0">
                  <a:pos x="50" y="10"/>
                </a:cxn>
                <a:cxn ang="0">
                  <a:pos x="46" y="4"/>
                </a:cxn>
                <a:cxn ang="0">
                  <a:pos x="42" y="0"/>
                </a:cxn>
                <a:cxn ang="0">
                  <a:pos x="42" y="0"/>
                </a:cxn>
                <a:cxn ang="0">
                  <a:pos x="44" y="8"/>
                </a:cxn>
                <a:cxn ang="0">
                  <a:pos x="42" y="14"/>
                </a:cxn>
                <a:cxn ang="0">
                  <a:pos x="38" y="18"/>
                </a:cxn>
                <a:cxn ang="0">
                  <a:pos x="36" y="24"/>
                </a:cxn>
                <a:cxn ang="0">
                  <a:pos x="36" y="24"/>
                </a:cxn>
                <a:cxn ang="0">
                  <a:pos x="34" y="30"/>
                </a:cxn>
                <a:cxn ang="0">
                  <a:pos x="30" y="34"/>
                </a:cxn>
                <a:cxn ang="0">
                  <a:pos x="22" y="40"/>
                </a:cxn>
                <a:cxn ang="0">
                  <a:pos x="22" y="40"/>
                </a:cxn>
                <a:cxn ang="0">
                  <a:pos x="12" y="46"/>
                </a:cxn>
                <a:cxn ang="0">
                  <a:pos x="8" y="52"/>
                </a:cxn>
                <a:cxn ang="0">
                  <a:pos x="6" y="60"/>
                </a:cxn>
                <a:cxn ang="0">
                  <a:pos x="8" y="70"/>
                </a:cxn>
                <a:cxn ang="0">
                  <a:pos x="8" y="70"/>
                </a:cxn>
                <a:cxn ang="0">
                  <a:pos x="8" y="80"/>
                </a:cxn>
                <a:cxn ang="0">
                  <a:pos x="6" y="92"/>
                </a:cxn>
                <a:cxn ang="0">
                  <a:pos x="6" y="92"/>
                </a:cxn>
                <a:cxn ang="0">
                  <a:pos x="2" y="96"/>
                </a:cxn>
                <a:cxn ang="0">
                  <a:pos x="2" y="102"/>
                </a:cxn>
                <a:cxn ang="0">
                  <a:pos x="0" y="112"/>
                </a:cxn>
                <a:cxn ang="0">
                  <a:pos x="6" y="132"/>
                </a:cxn>
                <a:cxn ang="0">
                  <a:pos x="6" y="132"/>
                </a:cxn>
                <a:cxn ang="0">
                  <a:pos x="8" y="136"/>
                </a:cxn>
                <a:cxn ang="0">
                  <a:pos x="12" y="138"/>
                </a:cxn>
                <a:cxn ang="0">
                  <a:pos x="12" y="138"/>
                </a:cxn>
                <a:cxn ang="0">
                  <a:pos x="14" y="140"/>
                </a:cxn>
                <a:cxn ang="0">
                  <a:pos x="16" y="140"/>
                </a:cxn>
                <a:cxn ang="0">
                  <a:pos x="18" y="138"/>
                </a:cxn>
                <a:cxn ang="0">
                  <a:pos x="18" y="138"/>
                </a:cxn>
                <a:cxn ang="0">
                  <a:pos x="24" y="136"/>
                </a:cxn>
                <a:cxn ang="0">
                  <a:pos x="28" y="134"/>
                </a:cxn>
                <a:cxn ang="0">
                  <a:pos x="30" y="130"/>
                </a:cxn>
                <a:cxn ang="0">
                  <a:pos x="32" y="124"/>
                </a:cxn>
                <a:cxn ang="0">
                  <a:pos x="32" y="124"/>
                </a:cxn>
                <a:cxn ang="0">
                  <a:pos x="36" y="102"/>
                </a:cxn>
                <a:cxn ang="0">
                  <a:pos x="36" y="102"/>
                </a:cxn>
                <a:cxn ang="0">
                  <a:pos x="36" y="102"/>
                </a:cxn>
                <a:cxn ang="0">
                  <a:pos x="36" y="102"/>
                </a:cxn>
                <a:cxn ang="0">
                  <a:pos x="46" y="68"/>
                </a:cxn>
                <a:cxn ang="0">
                  <a:pos x="46" y="68"/>
                </a:cxn>
                <a:cxn ang="0">
                  <a:pos x="48" y="60"/>
                </a:cxn>
                <a:cxn ang="0">
                  <a:pos x="46" y="52"/>
                </a:cxn>
                <a:cxn ang="0">
                  <a:pos x="46" y="52"/>
                </a:cxn>
                <a:cxn ang="0">
                  <a:pos x="46" y="50"/>
                </a:cxn>
                <a:cxn ang="0">
                  <a:pos x="46" y="50"/>
                </a:cxn>
                <a:cxn ang="0">
                  <a:pos x="50" y="48"/>
                </a:cxn>
                <a:cxn ang="0">
                  <a:pos x="50" y="46"/>
                </a:cxn>
                <a:cxn ang="0">
                  <a:pos x="50" y="46"/>
                </a:cxn>
                <a:cxn ang="0">
                  <a:pos x="48" y="42"/>
                </a:cxn>
                <a:cxn ang="0">
                  <a:pos x="48" y="38"/>
                </a:cxn>
                <a:cxn ang="0">
                  <a:pos x="52" y="36"/>
                </a:cxn>
                <a:cxn ang="0">
                  <a:pos x="56" y="34"/>
                </a:cxn>
                <a:cxn ang="0">
                  <a:pos x="56" y="34"/>
                </a:cxn>
              </a:cxnLst>
              <a:rect l="0" t="0" r="r" b="b"/>
              <a:pathLst>
                <a:path w="56" h="140">
                  <a:moveTo>
                    <a:pt x="56" y="34"/>
                  </a:moveTo>
                  <a:lnTo>
                    <a:pt x="56" y="34"/>
                  </a:lnTo>
                  <a:lnTo>
                    <a:pt x="54" y="26"/>
                  </a:lnTo>
                  <a:lnTo>
                    <a:pt x="52" y="18"/>
                  </a:lnTo>
                  <a:lnTo>
                    <a:pt x="50" y="10"/>
                  </a:lnTo>
                  <a:lnTo>
                    <a:pt x="46" y="4"/>
                  </a:lnTo>
                  <a:lnTo>
                    <a:pt x="42" y="0"/>
                  </a:lnTo>
                  <a:lnTo>
                    <a:pt x="42" y="0"/>
                  </a:lnTo>
                  <a:lnTo>
                    <a:pt x="44" y="8"/>
                  </a:lnTo>
                  <a:lnTo>
                    <a:pt x="42" y="14"/>
                  </a:lnTo>
                  <a:lnTo>
                    <a:pt x="38" y="18"/>
                  </a:lnTo>
                  <a:lnTo>
                    <a:pt x="36" y="24"/>
                  </a:lnTo>
                  <a:lnTo>
                    <a:pt x="36" y="24"/>
                  </a:lnTo>
                  <a:lnTo>
                    <a:pt x="34" y="30"/>
                  </a:lnTo>
                  <a:lnTo>
                    <a:pt x="30" y="34"/>
                  </a:lnTo>
                  <a:lnTo>
                    <a:pt x="22" y="40"/>
                  </a:lnTo>
                  <a:lnTo>
                    <a:pt x="22" y="40"/>
                  </a:lnTo>
                  <a:lnTo>
                    <a:pt x="12" y="46"/>
                  </a:lnTo>
                  <a:lnTo>
                    <a:pt x="8" y="52"/>
                  </a:lnTo>
                  <a:lnTo>
                    <a:pt x="6" y="60"/>
                  </a:lnTo>
                  <a:lnTo>
                    <a:pt x="8" y="70"/>
                  </a:lnTo>
                  <a:lnTo>
                    <a:pt x="8" y="70"/>
                  </a:lnTo>
                  <a:lnTo>
                    <a:pt x="8" y="80"/>
                  </a:lnTo>
                  <a:lnTo>
                    <a:pt x="6" y="92"/>
                  </a:lnTo>
                  <a:lnTo>
                    <a:pt x="6" y="92"/>
                  </a:lnTo>
                  <a:lnTo>
                    <a:pt x="2" y="96"/>
                  </a:lnTo>
                  <a:lnTo>
                    <a:pt x="2" y="102"/>
                  </a:lnTo>
                  <a:lnTo>
                    <a:pt x="0" y="112"/>
                  </a:lnTo>
                  <a:lnTo>
                    <a:pt x="6" y="132"/>
                  </a:lnTo>
                  <a:lnTo>
                    <a:pt x="6" y="132"/>
                  </a:lnTo>
                  <a:lnTo>
                    <a:pt x="8" y="136"/>
                  </a:lnTo>
                  <a:lnTo>
                    <a:pt x="12" y="138"/>
                  </a:lnTo>
                  <a:lnTo>
                    <a:pt x="12" y="138"/>
                  </a:lnTo>
                  <a:lnTo>
                    <a:pt x="14" y="140"/>
                  </a:lnTo>
                  <a:lnTo>
                    <a:pt x="16" y="140"/>
                  </a:lnTo>
                  <a:lnTo>
                    <a:pt x="18" y="138"/>
                  </a:lnTo>
                  <a:lnTo>
                    <a:pt x="18" y="138"/>
                  </a:lnTo>
                  <a:lnTo>
                    <a:pt x="24" y="136"/>
                  </a:lnTo>
                  <a:lnTo>
                    <a:pt x="28" y="134"/>
                  </a:lnTo>
                  <a:lnTo>
                    <a:pt x="30" y="130"/>
                  </a:lnTo>
                  <a:lnTo>
                    <a:pt x="32" y="124"/>
                  </a:lnTo>
                  <a:lnTo>
                    <a:pt x="32" y="124"/>
                  </a:lnTo>
                  <a:lnTo>
                    <a:pt x="36" y="102"/>
                  </a:lnTo>
                  <a:lnTo>
                    <a:pt x="36" y="102"/>
                  </a:lnTo>
                  <a:lnTo>
                    <a:pt x="36" y="102"/>
                  </a:lnTo>
                  <a:lnTo>
                    <a:pt x="36" y="102"/>
                  </a:lnTo>
                  <a:lnTo>
                    <a:pt x="46" y="68"/>
                  </a:lnTo>
                  <a:lnTo>
                    <a:pt x="46" y="68"/>
                  </a:lnTo>
                  <a:lnTo>
                    <a:pt x="48" y="60"/>
                  </a:lnTo>
                  <a:lnTo>
                    <a:pt x="46" y="52"/>
                  </a:lnTo>
                  <a:lnTo>
                    <a:pt x="46" y="52"/>
                  </a:lnTo>
                  <a:lnTo>
                    <a:pt x="46" y="50"/>
                  </a:lnTo>
                  <a:lnTo>
                    <a:pt x="46" y="50"/>
                  </a:lnTo>
                  <a:lnTo>
                    <a:pt x="50" y="48"/>
                  </a:lnTo>
                  <a:lnTo>
                    <a:pt x="50" y="46"/>
                  </a:lnTo>
                  <a:lnTo>
                    <a:pt x="50" y="46"/>
                  </a:lnTo>
                  <a:lnTo>
                    <a:pt x="48" y="42"/>
                  </a:lnTo>
                  <a:lnTo>
                    <a:pt x="48" y="38"/>
                  </a:lnTo>
                  <a:lnTo>
                    <a:pt x="52" y="36"/>
                  </a:lnTo>
                  <a:lnTo>
                    <a:pt x="56" y="34"/>
                  </a:lnTo>
                  <a:lnTo>
                    <a:pt x="56" y="3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8" name="Freeform 81"/>
            <p:cNvSpPr/>
            <p:nvPr/>
          </p:nvSpPr>
          <p:spPr bwMode="auto">
            <a:xfrm>
              <a:off x="6172200" y="466725"/>
              <a:ext cx="123825" cy="44450"/>
            </a:xfrm>
            <a:custGeom>
              <a:avLst/>
              <a:gdLst/>
              <a:ahLst/>
              <a:cxnLst>
                <a:cxn ang="0">
                  <a:pos x="76" y="14"/>
                </a:cxn>
                <a:cxn ang="0">
                  <a:pos x="76" y="14"/>
                </a:cxn>
                <a:cxn ang="0">
                  <a:pos x="78" y="10"/>
                </a:cxn>
                <a:cxn ang="0">
                  <a:pos x="74" y="6"/>
                </a:cxn>
                <a:cxn ang="0">
                  <a:pos x="74" y="6"/>
                </a:cxn>
                <a:cxn ang="0">
                  <a:pos x="64" y="0"/>
                </a:cxn>
                <a:cxn ang="0">
                  <a:pos x="58" y="0"/>
                </a:cxn>
                <a:cxn ang="0">
                  <a:pos x="52" y="2"/>
                </a:cxn>
                <a:cxn ang="0">
                  <a:pos x="52" y="2"/>
                </a:cxn>
                <a:cxn ang="0">
                  <a:pos x="44" y="4"/>
                </a:cxn>
                <a:cxn ang="0">
                  <a:pos x="36" y="4"/>
                </a:cxn>
                <a:cxn ang="0">
                  <a:pos x="28" y="6"/>
                </a:cxn>
                <a:cxn ang="0">
                  <a:pos x="20" y="10"/>
                </a:cxn>
                <a:cxn ang="0">
                  <a:pos x="20" y="10"/>
                </a:cxn>
                <a:cxn ang="0">
                  <a:pos x="16" y="2"/>
                </a:cxn>
                <a:cxn ang="0">
                  <a:pos x="12" y="0"/>
                </a:cxn>
                <a:cxn ang="0">
                  <a:pos x="6" y="2"/>
                </a:cxn>
                <a:cxn ang="0">
                  <a:pos x="0" y="6"/>
                </a:cxn>
                <a:cxn ang="0">
                  <a:pos x="0" y="6"/>
                </a:cxn>
                <a:cxn ang="0">
                  <a:pos x="4" y="8"/>
                </a:cxn>
                <a:cxn ang="0">
                  <a:pos x="8" y="8"/>
                </a:cxn>
                <a:cxn ang="0">
                  <a:pos x="10" y="8"/>
                </a:cxn>
                <a:cxn ang="0">
                  <a:pos x="14" y="10"/>
                </a:cxn>
                <a:cxn ang="0">
                  <a:pos x="14" y="10"/>
                </a:cxn>
                <a:cxn ang="0">
                  <a:pos x="12" y="12"/>
                </a:cxn>
                <a:cxn ang="0">
                  <a:pos x="12" y="12"/>
                </a:cxn>
                <a:cxn ang="0">
                  <a:pos x="6" y="12"/>
                </a:cxn>
                <a:cxn ang="0">
                  <a:pos x="6" y="12"/>
                </a:cxn>
                <a:cxn ang="0">
                  <a:pos x="8" y="16"/>
                </a:cxn>
                <a:cxn ang="0">
                  <a:pos x="12" y="16"/>
                </a:cxn>
                <a:cxn ang="0">
                  <a:pos x="12" y="16"/>
                </a:cxn>
                <a:cxn ang="0">
                  <a:pos x="14" y="18"/>
                </a:cxn>
                <a:cxn ang="0">
                  <a:pos x="14" y="20"/>
                </a:cxn>
                <a:cxn ang="0">
                  <a:pos x="14" y="22"/>
                </a:cxn>
                <a:cxn ang="0">
                  <a:pos x="16" y="24"/>
                </a:cxn>
                <a:cxn ang="0">
                  <a:pos x="16" y="24"/>
                </a:cxn>
                <a:cxn ang="0">
                  <a:pos x="20" y="26"/>
                </a:cxn>
                <a:cxn ang="0">
                  <a:pos x="28" y="28"/>
                </a:cxn>
                <a:cxn ang="0">
                  <a:pos x="46" y="26"/>
                </a:cxn>
                <a:cxn ang="0">
                  <a:pos x="64" y="22"/>
                </a:cxn>
                <a:cxn ang="0">
                  <a:pos x="72" y="18"/>
                </a:cxn>
                <a:cxn ang="0">
                  <a:pos x="76" y="14"/>
                </a:cxn>
                <a:cxn ang="0">
                  <a:pos x="76" y="14"/>
                </a:cxn>
              </a:cxnLst>
              <a:rect l="0" t="0" r="r" b="b"/>
              <a:pathLst>
                <a:path w="78" h="28">
                  <a:moveTo>
                    <a:pt x="76" y="14"/>
                  </a:moveTo>
                  <a:lnTo>
                    <a:pt x="76" y="14"/>
                  </a:lnTo>
                  <a:lnTo>
                    <a:pt x="78" y="10"/>
                  </a:lnTo>
                  <a:lnTo>
                    <a:pt x="74" y="6"/>
                  </a:lnTo>
                  <a:lnTo>
                    <a:pt x="74" y="6"/>
                  </a:lnTo>
                  <a:lnTo>
                    <a:pt x="64" y="0"/>
                  </a:lnTo>
                  <a:lnTo>
                    <a:pt x="58" y="0"/>
                  </a:lnTo>
                  <a:lnTo>
                    <a:pt x="52" y="2"/>
                  </a:lnTo>
                  <a:lnTo>
                    <a:pt x="52" y="2"/>
                  </a:lnTo>
                  <a:lnTo>
                    <a:pt x="44" y="4"/>
                  </a:lnTo>
                  <a:lnTo>
                    <a:pt x="36" y="4"/>
                  </a:lnTo>
                  <a:lnTo>
                    <a:pt x="28" y="6"/>
                  </a:lnTo>
                  <a:lnTo>
                    <a:pt x="20" y="10"/>
                  </a:lnTo>
                  <a:lnTo>
                    <a:pt x="20" y="10"/>
                  </a:lnTo>
                  <a:lnTo>
                    <a:pt x="16" y="2"/>
                  </a:lnTo>
                  <a:lnTo>
                    <a:pt x="12" y="0"/>
                  </a:lnTo>
                  <a:lnTo>
                    <a:pt x="6" y="2"/>
                  </a:lnTo>
                  <a:lnTo>
                    <a:pt x="0" y="6"/>
                  </a:lnTo>
                  <a:lnTo>
                    <a:pt x="0" y="6"/>
                  </a:lnTo>
                  <a:lnTo>
                    <a:pt x="4" y="8"/>
                  </a:lnTo>
                  <a:lnTo>
                    <a:pt x="8" y="8"/>
                  </a:lnTo>
                  <a:lnTo>
                    <a:pt x="10" y="8"/>
                  </a:lnTo>
                  <a:lnTo>
                    <a:pt x="14" y="10"/>
                  </a:lnTo>
                  <a:lnTo>
                    <a:pt x="14" y="10"/>
                  </a:lnTo>
                  <a:lnTo>
                    <a:pt x="12" y="12"/>
                  </a:lnTo>
                  <a:lnTo>
                    <a:pt x="12" y="12"/>
                  </a:lnTo>
                  <a:lnTo>
                    <a:pt x="6" y="12"/>
                  </a:lnTo>
                  <a:lnTo>
                    <a:pt x="6" y="12"/>
                  </a:lnTo>
                  <a:lnTo>
                    <a:pt x="8" y="16"/>
                  </a:lnTo>
                  <a:lnTo>
                    <a:pt x="12" y="16"/>
                  </a:lnTo>
                  <a:lnTo>
                    <a:pt x="12" y="16"/>
                  </a:lnTo>
                  <a:lnTo>
                    <a:pt x="14" y="18"/>
                  </a:lnTo>
                  <a:lnTo>
                    <a:pt x="14" y="20"/>
                  </a:lnTo>
                  <a:lnTo>
                    <a:pt x="14" y="22"/>
                  </a:lnTo>
                  <a:lnTo>
                    <a:pt x="16" y="24"/>
                  </a:lnTo>
                  <a:lnTo>
                    <a:pt x="16" y="24"/>
                  </a:lnTo>
                  <a:lnTo>
                    <a:pt x="20" y="26"/>
                  </a:lnTo>
                  <a:lnTo>
                    <a:pt x="28" y="28"/>
                  </a:lnTo>
                  <a:lnTo>
                    <a:pt x="46" y="26"/>
                  </a:lnTo>
                  <a:lnTo>
                    <a:pt x="64" y="22"/>
                  </a:lnTo>
                  <a:lnTo>
                    <a:pt x="72" y="18"/>
                  </a:lnTo>
                  <a:lnTo>
                    <a:pt x="76" y="14"/>
                  </a:lnTo>
                  <a:lnTo>
                    <a:pt x="76"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49" name="Freeform 82"/>
            <p:cNvSpPr/>
            <p:nvPr/>
          </p:nvSpPr>
          <p:spPr bwMode="auto">
            <a:xfrm>
              <a:off x="8531225" y="2232025"/>
              <a:ext cx="92075" cy="98425"/>
            </a:xfrm>
            <a:custGeom>
              <a:avLst/>
              <a:gdLst/>
              <a:ahLst/>
              <a:cxnLst>
                <a:cxn ang="0">
                  <a:pos x="48" y="2"/>
                </a:cxn>
                <a:cxn ang="0">
                  <a:pos x="48" y="2"/>
                </a:cxn>
                <a:cxn ang="0">
                  <a:pos x="46" y="0"/>
                </a:cxn>
                <a:cxn ang="0">
                  <a:pos x="44" y="2"/>
                </a:cxn>
                <a:cxn ang="0">
                  <a:pos x="42" y="6"/>
                </a:cxn>
                <a:cxn ang="0">
                  <a:pos x="42" y="6"/>
                </a:cxn>
                <a:cxn ang="0">
                  <a:pos x="38" y="14"/>
                </a:cxn>
                <a:cxn ang="0">
                  <a:pos x="32" y="22"/>
                </a:cxn>
                <a:cxn ang="0">
                  <a:pos x="26" y="30"/>
                </a:cxn>
                <a:cxn ang="0">
                  <a:pos x="18" y="34"/>
                </a:cxn>
                <a:cxn ang="0">
                  <a:pos x="18" y="34"/>
                </a:cxn>
                <a:cxn ang="0">
                  <a:pos x="12" y="38"/>
                </a:cxn>
                <a:cxn ang="0">
                  <a:pos x="8" y="42"/>
                </a:cxn>
                <a:cxn ang="0">
                  <a:pos x="2" y="52"/>
                </a:cxn>
                <a:cxn ang="0">
                  <a:pos x="2" y="52"/>
                </a:cxn>
                <a:cxn ang="0">
                  <a:pos x="0" y="54"/>
                </a:cxn>
                <a:cxn ang="0">
                  <a:pos x="2" y="56"/>
                </a:cxn>
                <a:cxn ang="0">
                  <a:pos x="2" y="58"/>
                </a:cxn>
                <a:cxn ang="0">
                  <a:pos x="2" y="58"/>
                </a:cxn>
                <a:cxn ang="0">
                  <a:pos x="10" y="60"/>
                </a:cxn>
                <a:cxn ang="0">
                  <a:pos x="18" y="62"/>
                </a:cxn>
                <a:cxn ang="0">
                  <a:pos x="18" y="62"/>
                </a:cxn>
                <a:cxn ang="0">
                  <a:pos x="24" y="60"/>
                </a:cxn>
                <a:cxn ang="0">
                  <a:pos x="28" y="58"/>
                </a:cxn>
                <a:cxn ang="0">
                  <a:pos x="30" y="54"/>
                </a:cxn>
                <a:cxn ang="0">
                  <a:pos x="32" y="52"/>
                </a:cxn>
                <a:cxn ang="0">
                  <a:pos x="32" y="52"/>
                </a:cxn>
                <a:cxn ang="0">
                  <a:pos x="36" y="40"/>
                </a:cxn>
                <a:cxn ang="0">
                  <a:pos x="40" y="34"/>
                </a:cxn>
                <a:cxn ang="0">
                  <a:pos x="46" y="30"/>
                </a:cxn>
                <a:cxn ang="0">
                  <a:pos x="46" y="30"/>
                </a:cxn>
                <a:cxn ang="0">
                  <a:pos x="50" y="28"/>
                </a:cxn>
                <a:cxn ang="0">
                  <a:pos x="52" y="24"/>
                </a:cxn>
                <a:cxn ang="0">
                  <a:pos x="58" y="14"/>
                </a:cxn>
                <a:cxn ang="0">
                  <a:pos x="58" y="14"/>
                </a:cxn>
                <a:cxn ang="0">
                  <a:pos x="58" y="8"/>
                </a:cxn>
                <a:cxn ang="0">
                  <a:pos x="56" y="6"/>
                </a:cxn>
                <a:cxn ang="0">
                  <a:pos x="52" y="4"/>
                </a:cxn>
                <a:cxn ang="0">
                  <a:pos x="48" y="2"/>
                </a:cxn>
                <a:cxn ang="0">
                  <a:pos x="48" y="2"/>
                </a:cxn>
              </a:cxnLst>
              <a:rect l="0" t="0" r="r" b="b"/>
              <a:pathLst>
                <a:path w="58" h="62">
                  <a:moveTo>
                    <a:pt x="48" y="2"/>
                  </a:moveTo>
                  <a:lnTo>
                    <a:pt x="48" y="2"/>
                  </a:lnTo>
                  <a:lnTo>
                    <a:pt x="46" y="0"/>
                  </a:lnTo>
                  <a:lnTo>
                    <a:pt x="44" y="2"/>
                  </a:lnTo>
                  <a:lnTo>
                    <a:pt x="42" y="6"/>
                  </a:lnTo>
                  <a:lnTo>
                    <a:pt x="42" y="6"/>
                  </a:lnTo>
                  <a:lnTo>
                    <a:pt x="38" y="14"/>
                  </a:lnTo>
                  <a:lnTo>
                    <a:pt x="32" y="22"/>
                  </a:lnTo>
                  <a:lnTo>
                    <a:pt x="26" y="30"/>
                  </a:lnTo>
                  <a:lnTo>
                    <a:pt x="18" y="34"/>
                  </a:lnTo>
                  <a:lnTo>
                    <a:pt x="18" y="34"/>
                  </a:lnTo>
                  <a:lnTo>
                    <a:pt x="12" y="38"/>
                  </a:lnTo>
                  <a:lnTo>
                    <a:pt x="8" y="42"/>
                  </a:lnTo>
                  <a:lnTo>
                    <a:pt x="2" y="52"/>
                  </a:lnTo>
                  <a:lnTo>
                    <a:pt x="2" y="52"/>
                  </a:lnTo>
                  <a:lnTo>
                    <a:pt x="0" y="54"/>
                  </a:lnTo>
                  <a:lnTo>
                    <a:pt x="2" y="56"/>
                  </a:lnTo>
                  <a:lnTo>
                    <a:pt x="2" y="58"/>
                  </a:lnTo>
                  <a:lnTo>
                    <a:pt x="2" y="58"/>
                  </a:lnTo>
                  <a:lnTo>
                    <a:pt x="10" y="60"/>
                  </a:lnTo>
                  <a:lnTo>
                    <a:pt x="18" y="62"/>
                  </a:lnTo>
                  <a:lnTo>
                    <a:pt x="18" y="62"/>
                  </a:lnTo>
                  <a:lnTo>
                    <a:pt x="24" y="60"/>
                  </a:lnTo>
                  <a:lnTo>
                    <a:pt x="28" y="58"/>
                  </a:lnTo>
                  <a:lnTo>
                    <a:pt x="30" y="54"/>
                  </a:lnTo>
                  <a:lnTo>
                    <a:pt x="32" y="52"/>
                  </a:lnTo>
                  <a:lnTo>
                    <a:pt x="32" y="52"/>
                  </a:lnTo>
                  <a:lnTo>
                    <a:pt x="36" y="40"/>
                  </a:lnTo>
                  <a:lnTo>
                    <a:pt x="40" y="34"/>
                  </a:lnTo>
                  <a:lnTo>
                    <a:pt x="46" y="30"/>
                  </a:lnTo>
                  <a:lnTo>
                    <a:pt x="46" y="30"/>
                  </a:lnTo>
                  <a:lnTo>
                    <a:pt x="50" y="28"/>
                  </a:lnTo>
                  <a:lnTo>
                    <a:pt x="52" y="24"/>
                  </a:lnTo>
                  <a:lnTo>
                    <a:pt x="58" y="14"/>
                  </a:lnTo>
                  <a:lnTo>
                    <a:pt x="58" y="14"/>
                  </a:lnTo>
                  <a:lnTo>
                    <a:pt x="58" y="8"/>
                  </a:lnTo>
                  <a:lnTo>
                    <a:pt x="56" y="6"/>
                  </a:lnTo>
                  <a:lnTo>
                    <a:pt x="52" y="4"/>
                  </a:lnTo>
                  <a:lnTo>
                    <a:pt x="48" y="2"/>
                  </a:lnTo>
                  <a:lnTo>
                    <a:pt x="48"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0" name="Freeform 83"/>
            <p:cNvSpPr/>
            <p:nvPr/>
          </p:nvSpPr>
          <p:spPr bwMode="auto">
            <a:xfrm>
              <a:off x="5314950" y="295275"/>
              <a:ext cx="161925" cy="34925"/>
            </a:xfrm>
            <a:custGeom>
              <a:avLst/>
              <a:gdLst/>
              <a:ahLst/>
              <a:cxnLst>
                <a:cxn ang="0">
                  <a:pos x="14" y="20"/>
                </a:cxn>
                <a:cxn ang="0">
                  <a:pos x="14" y="20"/>
                </a:cxn>
                <a:cxn ang="0">
                  <a:pos x="42" y="20"/>
                </a:cxn>
                <a:cxn ang="0">
                  <a:pos x="70" y="20"/>
                </a:cxn>
                <a:cxn ang="0">
                  <a:pos x="70" y="20"/>
                </a:cxn>
                <a:cxn ang="0">
                  <a:pos x="82" y="22"/>
                </a:cxn>
                <a:cxn ang="0">
                  <a:pos x="94" y="22"/>
                </a:cxn>
                <a:cxn ang="0">
                  <a:pos x="94" y="22"/>
                </a:cxn>
                <a:cxn ang="0">
                  <a:pos x="100" y="18"/>
                </a:cxn>
                <a:cxn ang="0">
                  <a:pos x="102" y="14"/>
                </a:cxn>
                <a:cxn ang="0">
                  <a:pos x="102" y="14"/>
                </a:cxn>
                <a:cxn ang="0">
                  <a:pos x="102" y="12"/>
                </a:cxn>
                <a:cxn ang="0">
                  <a:pos x="100" y="12"/>
                </a:cxn>
                <a:cxn ang="0">
                  <a:pos x="96" y="10"/>
                </a:cxn>
                <a:cxn ang="0">
                  <a:pos x="96" y="10"/>
                </a:cxn>
                <a:cxn ang="0">
                  <a:pos x="88" y="10"/>
                </a:cxn>
                <a:cxn ang="0">
                  <a:pos x="82" y="8"/>
                </a:cxn>
                <a:cxn ang="0">
                  <a:pos x="68" y="10"/>
                </a:cxn>
                <a:cxn ang="0">
                  <a:pos x="68" y="10"/>
                </a:cxn>
                <a:cxn ang="0">
                  <a:pos x="48" y="12"/>
                </a:cxn>
                <a:cxn ang="0">
                  <a:pos x="38" y="12"/>
                </a:cxn>
                <a:cxn ang="0">
                  <a:pos x="28" y="8"/>
                </a:cxn>
                <a:cxn ang="0">
                  <a:pos x="28" y="8"/>
                </a:cxn>
                <a:cxn ang="0">
                  <a:pos x="14" y="2"/>
                </a:cxn>
                <a:cxn ang="0">
                  <a:pos x="8" y="0"/>
                </a:cxn>
                <a:cxn ang="0">
                  <a:pos x="0" y="0"/>
                </a:cxn>
                <a:cxn ang="0">
                  <a:pos x="0" y="0"/>
                </a:cxn>
                <a:cxn ang="0">
                  <a:pos x="2" y="4"/>
                </a:cxn>
                <a:cxn ang="0">
                  <a:pos x="4" y="8"/>
                </a:cxn>
                <a:cxn ang="0">
                  <a:pos x="8" y="12"/>
                </a:cxn>
                <a:cxn ang="0">
                  <a:pos x="8" y="18"/>
                </a:cxn>
                <a:cxn ang="0">
                  <a:pos x="8" y="18"/>
                </a:cxn>
                <a:cxn ang="0">
                  <a:pos x="10" y="20"/>
                </a:cxn>
                <a:cxn ang="0">
                  <a:pos x="14" y="20"/>
                </a:cxn>
                <a:cxn ang="0">
                  <a:pos x="14" y="20"/>
                </a:cxn>
              </a:cxnLst>
              <a:rect l="0" t="0" r="r" b="b"/>
              <a:pathLst>
                <a:path w="102" h="22">
                  <a:moveTo>
                    <a:pt x="14" y="20"/>
                  </a:moveTo>
                  <a:lnTo>
                    <a:pt x="14" y="20"/>
                  </a:lnTo>
                  <a:lnTo>
                    <a:pt x="42" y="20"/>
                  </a:lnTo>
                  <a:lnTo>
                    <a:pt x="70" y="20"/>
                  </a:lnTo>
                  <a:lnTo>
                    <a:pt x="70" y="20"/>
                  </a:lnTo>
                  <a:lnTo>
                    <a:pt x="82" y="22"/>
                  </a:lnTo>
                  <a:lnTo>
                    <a:pt x="94" y="22"/>
                  </a:lnTo>
                  <a:lnTo>
                    <a:pt x="94" y="22"/>
                  </a:lnTo>
                  <a:lnTo>
                    <a:pt x="100" y="18"/>
                  </a:lnTo>
                  <a:lnTo>
                    <a:pt x="102" y="14"/>
                  </a:lnTo>
                  <a:lnTo>
                    <a:pt x="102" y="14"/>
                  </a:lnTo>
                  <a:lnTo>
                    <a:pt x="102" y="12"/>
                  </a:lnTo>
                  <a:lnTo>
                    <a:pt x="100" y="12"/>
                  </a:lnTo>
                  <a:lnTo>
                    <a:pt x="96" y="10"/>
                  </a:lnTo>
                  <a:lnTo>
                    <a:pt x="96" y="10"/>
                  </a:lnTo>
                  <a:lnTo>
                    <a:pt x="88" y="10"/>
                  </a:lnTo>
                  <a:lnTo>
                    <a:pt x="82" y="8"/>
                  </a:lnTo>
                  <a:lnTo>
                    <a:pt x="68" y="10"/>
                  </a:lnTo>
                  <a:lnTo>
                    <a:pt x="68" y="10"/>
                  </a:lnTo>
                  <a:lnTo>
                    <a:pt x="48" y="12"/>
                  </a:lnTo>
                  <a:lnTo>
                    <a:pt x="38" y="12"/>
                  </a:lnTo>
                  <a:lnTo>
                    <a:pt x="28" y="8"/>
                  </a:lnTo>
                  <a:lnTo>
                    <a:pt x="28" y="8"/>
                  </a:lnTo>
                  <a:lnTo>
                    <a:pt x="14" y="2"/>
                  </a:lnTo>
                  <a:lnTo>
                    <a:pt x="8" y="0"/>
                  </a:lnTo>
                  <a:lnTo>
                    <a:pt x="0" y="0"/>
                  </a:lnTo>
                  <a:lnTo>
                    <a:pt x="0" y="0"/>
                  </a:lnTo>
                  <a:lnTo>
                    <a:pt x="2" y="4"/>
                  </a:lnTo>
                  <a:lnTo>
                    <a:pt x="4" y="8"/>
                  </a:lnTo>
                  <a:lnTo>
                    <a:pt x="8" y="12"/>
                  </a:lnTo>
                  <a:lnTo>
                    <a:pt x="8" y="18"/>
                  </a:lnTo>
                  <a:lnTo>
                    <a:pt x="8" y="18"/>
                  </a:lnTo>
                  <a:lnTo>
                    <a:pt x="10" y="20"/>
                  </a:lnTo>
                  <a:lnTo>
                    <a:pt x="14" y="20"/>
                  </a:lnTo>
                  <a:lnTo>
                    <a:pt x="14" y="2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1" name="Freeform 84"/>
            <p:cNvSpPr/>
            <p:nvPr/>
          </p:nvSpPr>
          <p:spPr bwMode="auto">
            <a:xfrm>
              <a:off x="5273675" y="288925"/>
              <a:ext cx="41275" cy="12700"/>
            </a:xfrm>
            <a:custGeom>
              <a:avLst/>
              <a:gdLst/>
              <a:ahLst/>
              <a:cxnLst>
                <a:cxn ang="0">
                  <a:pos x="24" y="4"/>
                </a:cxn>
                <a:cxn ang="0">
                  <a:pos x="24" y="4"/>
                </a:cxn>
                <a:cxn ang="0">
                  <a:pos x="12" y="0"/>
                </a:cxn>
                <a:cxn ang="0">
                  <a:pos x="0" y="2"/>
                </a:cxn>
                <a:cxn ang="0">
                  <a:pos x="0" y="2"/>
                </a:cxn>
                <a:cxn ang="0">
                  <a:pos x="12" y="8"/>
                </a:cxn>
                <a:cxn ang="0">
                  <a:pos x="18" y="8"/>
                </a:cxn>
                <a:cxn ang="0">
                  <a:pos x="26" y="4"/>
                </a:cxn>
                <a:cxn ang="0">
                  <a:pos x="26" y="4"/>
                </a:cxn>
                <a:cxn ang="0">
                  <a:pos x="26" y="4"/>
                </a:cxn>
                <a:cxn ang="0">
                  <a:pos x="26" y="4"/>
                </a:cxn>
                <a:cxn ang="0">
                  <a:pos x="26" y="4"/>
                </a:cxn>
                <a:cxn ang="0">
                  <a:pos x="26" y="4"/>
                </a:cxn>
                <a:cxn ang="0">
                  <a:pos x="26" y="4"/>
                </a:cxn>
                <a:cxn ang="0">
                  <a:pos x="26" y="4"/>
                </a:cxn>
                <a:cxn ang="0">
                  <a:pos x="26" y="4"/>
                </a:cxn>
                <a:cxn ang="0">
                  <a:pos x="26" y="4"/>
                </a:cxn>
                <a:cxn ang="0">
                  <a:pos x="26" y="4"/>
                </a:cxn>
                <a:cxn ang="0">
                  <a:pos x="24" y="4"/>
                </a:cxn>
              </a:cxnLst>
              <a:rect l="0" t="0" r="r" b="b"/>
              <a:pathLst>
                <a:path w="26" h="8">
                  <a:moveTo>
                    <a:pt x="24" y="4"/>
                  </a:moveTo>
                  <a:lnTo>
                    <a:pt x="24" y="4"/>
                  </a:lnTo>
                  <a:lnTo>
                    <a:pt x="12" y="0"/>
                  </a:lnTo>
                  <a:lnTo>
                    <a:pt x="0" y="2"/>
                  </a:lnTo>
                  <a:lnTo>
                    <a:pt x="0" y="2"/>
                  </a:lnTo>
                  <a:lnTo>
                    <a:pt x="12" y="8"/>
                  </a:lnTo>
                  <a:lnTo>
                    <a:pt x="18" y="8"/>
                  </a:lnTo>
                  <a:lnTo>
                    <a:pt x="26" y="4"/>
                  </a:lnTo>
                  <a:lnTo>
                    <a:pt x="26" y="4"/>
                  </a:lnTo>
                  <a:lnTo>
                    <a:pt x="26" y="4"/>
                  </a:lnTo>
                  <a:lnTo>
                    <a:pt x="26" y="4"/>
                  </a:lnTo>
                  <a:lnTo>
                    <a:pt x="26" y="4"/>
                  </a:lnTo>
                  <a:lnTo>
                    <a:pt x="26" y="4"/>
                  </a:lnTo>
                  <a:lnTo>
                    <a:pt x="26" y="4"/>
                  </a:lnTo>
                  <a:lnTo>
                    <a:pt x="26" y="4"/>
                  </a:lnTo>
                  <a:lnTo>
                    <a:pt x="26" y="4"/>
                  </a:lnTo>
                  <a:lnTo>
                    <a:pt x="26" y="4"/>
                  </a:lnTo>
                  <a:lnTo>
                    <a:pt x="26" y="4"/>
                  </a:lnTo>
                  <a:lnTo>
                    <a:pt x="24"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2" name="Freeform 85"/>
            <p:cNvSpPr/>
            <p:nvPr/>
          </p:nvSpPr>
          <p:spPr bwMode="auto">
            <a:xfrm>
              <a:off x="5730875" y="708025"/>
              <a:ext cx="69850" cy="79375"/>
            </a:xfrm>
            <a:custGeom>
              <a:avLst/>
              <a:gdLst/>
              <a:ahLst/>
              <a:cxnLst>
                <a:cxn ang="0">
                  <a:pos x="30" y="0"/>
                </a:cxn>
                <a:cxn ang="0">
                  <a:pos x="30" y="0"/>
                </a:cxn>
                <a:cxn ang="0">
                  <a:pos x="24" y="4"/>
                </a:cxn>
                <a:cxn ang="0">
                  <a:pos x="20" y="8"/>
                </a:cxn>
                <a:cxn ang="0">
                  <a:pos x="14" y="20"/>
                </a:cxn>
                <a:cxn ang="0">
                  <a:pos x="8" y="30"/>
                </a:cxn>
                <a:cxn ang="0">
                  <a:pos x="0" y="40"/>
                </a:cxn>
                <a:cxn ang="0">
                  <a:pos x="0" y="40"/>
                </a:cxn>
                <a:cxn ang="0">
                  <a:pos x="18" y="42"/>
                </a:cxn>
                <a:cxn ang="0">
                  <a:pos x="24" y="42"/>
                </a:cxn>
                <a:cxn ang="0">
                  <a:pos x="32" y="44"/>
                </a:cxn>
                <a:cxn ang="0">
                  <a:pos x="32" y="44"/>
                </a:cxn>
                <a:cxn ang="0">
                  <a:pos x="30" y="46"/>
                </a:cxn>
                <a:cxn ang="0">
                  <a:pos x="30" y="48"/>
                </a:cxn>
                <a:cxn ang="0">
                  <a:pos x="30" y="50"/>
                </a:cxn>
                <a:cxn ang="0">
                  <a:pos x="30" y="50"/>
                </a:cxn>
                <a:cxn ang="0">
                  <a:pos x="34" y="48"/>
                </a:cxn>
                <a:cxn ang="0">
                  <a:pos x="38" y="42"/>
                </a:cxn>
                <a:cxn ang="0">
                  <a:pos x="38" y="42"/>
                </a:cxn>
                <a:cxn ang="0">
                  <a:pos x="42" y="40"/>
                </a:cxn>
                <a:cxn ang="0">
                  <a:pos x="42" y="40"/>
                </a:cxn>
                <a:cxn ang="0">
                  <a:pos x="44" y="36"/>
                </a:cxn>
                <a:cxn ang="0">
                  <a:pos x="44" y="32"/>
                </a:cxn>
                <a:cxn ang="0">
                  <a:pos x="44" y="28"/>
                </a:cxn>
                <a:cxn ang="0">
                  <a:pos x="44" y="24"/>
                </a:cxn>
                <a:cxn ang="0">
                  <a:pos x="44" y="24"/>
                </a:cxn>
                <a:cxn ang="0">
                  <a:pos x="44" y="24"/>
                </a:cxn>
                <a:cxn ang="0">
                  <a:pos x="42" y="24"/>
                </a:cxn>
                <a:cxn ang="0">
                  <a:pos x="36" y="24"/>
                </a:cxn>
                <a:cxn ang="0">
                  <a:pos x="36" y="24"/>
                </a:cxn>
                <a:cxn ang="0">
                  <a:pos x="32" y="24"/>
                </a:cxn>
                <a:cxn ang="0">
                  <a:pos x="28" y="22"/>
                </a:cxn>
                <a:cxn ang="0">
                  <a:pos x="26" y="18"/>
                </a:cxn>
                <a:cxn ang="0">
                  <a:pos x="22" y="18"/>
                </a:cxn>
                <a:cxn ang="0">
                  <a:pos x="22" y="18"/>
                </a:cxn>
                <a:cxn ang="0">
                  <a:pos x="24" y="14"/>
                </a:cxn>
                <a:cxn ang="0">
                  <a:pos x="26" y="10"/>
                </a:cxn>
                <a:cxn ang="0">
                  <a:pos x="26" y="10"/>
                </a:cxn>
                <a:cxn ang="0">
                  <a:pos x="30" y="0"/>
                </a:cxn>
                <a:cxn ang="0">
                  <a:pos x="30" y="0"/>
                </a:cxn>
              </a:cxnLst>
              <a:rect l="0" t="0" r="r" b="b"/>
              <a:pathLst>
                <a:path w="44" h="50">
                  <a:moveTo>
                    <a:pt x="30" y="0"/>
                  </a:moveTo>
                  <a:lnTo>
                    <a:pt x="30" y="0"/>
                  </a:lnTo>
                  <a:lnTo>
                    <a:pt x="24" y="4"/>
                  </a:lnTo>
                  <a:lnTo>
                    <a:pt x="20" y="8"/>
                  </a:lnTo>
                  <a:lnTo>
                    <a:pt x="14" y="20"/>
                  </a:lnTo>
                  <a:lnTo>
                    <a:pt x="8" y="30"/>
                  </a:lnTo>
                  <a:lnTo>
                    <a:pt x="0" y="40"/>
                  </a:lnTo>
                  <a:lnTo>
                    <a:pt x="0" y="40"/>
                  </a:lnTo>
                  <a:lnTo>
                    <a:pt x="18" y="42"/>
                  </a:lnTo>
                  <a:lnTo>
                    <a:pt x="24" y="42"/>
                  </a:lnTo>
                  <a:lnTo>
                    <a:pt x="32" y="44"/>
                  </a:lnTo>
                  <a:lnTo>
                    <a:pt x="32" y="44"/>
                  </a:lnTo>
                  <a:lnTo>
                    <a:pt x="30" y="46"/>
                  </a:lnTo>
                  <a:lnTo>
                    <a:pt x="30" y="48"/>
                  </a:lnTo>
                  <a:lnTo>
                    <a:pt x="30" y="50"/>
                  </a:lnTo>
                  <a:lnTo>
                    <a:pt x="30" y="50"/>
                  </a:lnTo>
                  <a:lnTo>
                    <a:pt x="34" y="48"/>
                  </a:lnTo>
                  <a:lnTo>
                    <a:pt x="38" y="42"/>
                  </a:lnTo>
                  <a:lnTo>
                    <a:pt x="38" y="42"/>
                  </a:lnTo>
                  <a:lnTo>
                    <a:pt x="42" y="40"/>
                  </a:lnTo>
                  <a:lnTo>
                    <a:pt x="42" y="40"/>
                  </a:lnTo>
                  <a:lnTo>
                    <a:pt x="44" y="36"/>
                  </a:lnTo>
                  <a:lnTo>
                    <a:pt x="44" y="32"/>
                  </a:lnTo>
                  <a:lnTo>
                    <a:pt x="44" y="28"/>
                  </a:lnTo>
                  <a:lnTo>
                    <a:pt x="44" y="24"/>
                  </a:lnTo>
                  <a:lnTo>
                    <a:pt x="44" y="24"/>
                  </a:lnTo>
                  <a:lnTo>
                    <a:pt x="44" y="24"/>
                  </a:lnTo>
                  <a:lnTo>
                    <a:pt x="42" y="24"/>
                  </a:lnTo>
                  <a:lnTo>
                    <a:pt x="36" y="24"/>
                  </a:lnTo>
                  <a:lnTo>
                    <a:pt x="36" y="24"/>
                  </a:lnTo>
                  <a:lnTo>
                    <a:pt x="32" y="24"/>
                  </a:lnTo>
                  <a:lnTo>
                    <a:pt x="28" y="22"/>
                  </a:lnTo>
                  <a:lnTo>
                    <a:pt x="26" y="18"/>
                  </a:lnTo>
                  <a:lnTo>
                    <a:pt x="22" y="18"/>
                  </a:lnTo>
                  <a:lnTo>
                    <a:pt x="22" y="18"/>
                  </a:lnTo>
                  <a:lnTo>
                    <a:pt x="24" y="14"/>
                  </a:lnTo>
                  <a:lnTo>
                    <a:pt x="26" y="10"/>
                  </a:lnTo>
                  <a:lnTo>
                    <a:pt x="26" y="10"/>
                  </a:lnTo>
                  <a:lnTo>
                    <a:pt x="30" y="0"/>
                  </a:lnTo>
                  <a:lnTo>
                    <a:pt x="3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3" name="Freeform 86"/>
            <p:cNvSpPr/>
            <p:nvPr/>
          </p:nvSpPr>
          <p:spPr bwMode="auto">
            <a:xfrm>
              <a:off x="6340475" y="647700"/>
              <a:ext cx="53975" cy="60325"/>
            </a:xfrm>
            <a:custGeom>
              <a:avLst/>
              <a:gdLst/>
              <a:ahLst/>
              <a:cxnLst>
                <a:cxn ang="0">
                  <a:pos x="8" y="38"/>
                </a:cxn>
                <a:cxn ang="0">
                  <a:pos x="8" y="38"/>
                </a:cxn>
                <a:cxn ang="0">
                  <a:pos x="20" y="34"/>
                </a:cxn>
                <a:cxn ang="0">
                  <a:pos x="30" y="30"/>
                </a:cxn>
                <a:cxn ang="0">
                  <a:pos x="30" y="30"/>
                </a:cxn>
                <a:cxn ang="0">
                  <a:pos x="32" y="28"/>
                </a:cxn>
                <a:cxn ang="0">
                  <a:pos x="32" y="24"/>
                </a:cxn>
                <a:cxn ang="0">
                  <a:pos x="32" y="18"/>
                </a:cxn>
                <a:cxn ang="0">
                  <a:pos x="32" y="18"/>
                </a:cxn>
                <a:cxn ang="0">
                  <a:pos x="32" y="12"/>
                </a:cxn>
                <a:cxn ang="0">
                  <a:pos x="32" y="12"/>
                </a:cxn>
                <a:cxn ang="0">
                  <a:pos x="34" y="6"/>
                </a:cxn>
                <a:cxn ang="0">
                  <a:pos x="32" y="2"/>
                </a:cxn>
                <a:cxn ang="0">
                  <a:pos x="30" y="0"/>
                </a:cxn>
                <a:cxn ang="0">
                  <a:pos x="24" y="0"/>
                </a:cxn>
                <a:cxn ang="0">
                  <a:pos x="24" y="0"/>
                </a:cxn>
                <a:cxn ang="0">
                  <a:pos x="18" y="2"/>
                </a:cxn>
                <a:cxn ang="0">
                  <a:pos x="14" y="6"/>
                </a:cxn>
                <a:cxn ang="0">
                  <a:pos x="10" y="12"/>
                </a:cxn>
                <a:cxn ang="0">
                  <a:pos x="4" y="14"/>
                </a:cxn>
                <a:cxn ang="0">
                  <a:pos x="4" y="14"/>
                </a:cxn>
                <a:cxn ang="0">
                  <a:pos x="4" y="16"/>
                </a:cxn>
                <a:cxn ang="0">
                  <a:pos x="2" y="18"/>
                </a:cxn>
                <a:cxn ang="0">
                  <a:pos x="4" y="20"/>
                </a:cxn>
                <a:cxn ang="0">
                  <a:pos x="4" y="20"/>
                </a:cxn>
                <a:cxn ang="0">
                  <a:pos x="6" y="22"/>
                </a:cxn>
                <a:cxn ang="0">
                  <a:pos x="8" y="24"/>
                </a:cxn>
                <a:cxn ang="0">
                  <a:pos x="4" y="30"/>
                </a:cxn>
                <a:cxn ang="0">
                  <a:pos x="4" y="30"/>
                </a:cxn>
                <a:cxn ang="0">
                  <a:pos x="2" y="32"/>
                </a:cxn>
                <a:cxn ang="0">
                  <a:pos x="0" y="34"/>
                </a:cxn>
                <a:cxn ang="0">
                  <a:pos x="0" y="36"/>
                </a:cxn>
                <a:cxn ang="0">
                  <a:pos x="0" y="36"/>
                </a:cxn>
                <a:cxn ang="0">
                  <a:pos x="4" y="38"/>
                </a:cxn>
                <a:cxn ang="0">
                  <a:pos x="8" y="38"/>
                </a:cxn>
                <a:cxn ang="0">
                  <a:pos x="8" y="38"/>
                </a:cxn>
              </a:cxnLst>
              <a:rect l="0" t="0" r="r" b="b"/>
              <a:pathLst>
                <a:path w="34" h="38">
                  <a:moveTo>
                    <a:pt x="8" y="38"/>
                  </a:moveTo>
                  <a:lnTo>
                    <a:pt x="8" y="38"/>
                  </a:lnTo>
                  <a:lnTo>
                    <a:pt x="20" y="34"/>
                  </a:lnTo>
                  <a:lnTo>
                    <a:pt x="30" y="30"/>
                  </a:lnTo>
                  <a:lnTo>
                    <a:pt x="30" y="30"/>
                  </a:lnTo>
                  <a:lnTo>
                    <a:pt x="32" y="28"/>
                  </a:lnTo>
                  <a:lnTo>
                    <a:pt x="32" y="24"/>
                  </a:lnTo>
                  <a:lnTo>
                    <a:pt x="32" y="18"/>
                  </a:lnTo>
                  <a:lnTo>
                    <a:pt x="32" y="18"/>
                  </a:lnTo>
                  <a:lnTo>
                    <a:pt x="32" y="12"/>
                  </a:lnTo>
                  <a:lnTo>
                    <a:pt x="32" y="12"/>
                  </a:lnTo>
                  <a:lnTo>
                    <a:pt x="34" y="6"/>
                  </a:lnTo>
                  <a:lnTo>
                    <a:pt x="32" y="2"/>
                  </a:lnTo>
                  <a:lnTo>
                    <a:pt x="30" y="0"/>
                  </a:lnTo>
                  <a:lnTo>
                    <a:pt x="24" y="0"/>
                  </a:lnTo>
                  <a:lnTo>
                    <a:pt x="24" y="0"/>
                  </a:lnTo>
                  <a:lnTo>
                    <a:pt x="18" y="2"/>
                  </a:lnTo>
                  <a:lnTo>
                    <a:pt x="14" y="6"/>
                  </a:lnTo>
                  <a:lnTo>
                    <a:pt x="10" y="12"/>
                  </a:lnTo>
                  <a:lnTo>
                    <a:pt x="4" y="14"/>
                  </a:lnTo>
                  <a:lnTo>
                    <a:pt x="4" y="14"/>
                  </a:lnTo>
                  <a:lnTo>
                    <a:pt x="4" y="16"/>
                  </a:lnTo>
                  <a:lnTo>
                    <a:pt x="2" y="18"/>
                  </a:lnTo>
                  <a:lnTo>
                    <a:pt x="4" y="20"/>
                  </a:lnTo>
                  <a:lnTo>
                    <a:pt x="4" y="20"/>
                  </a:lnTo>
                  <a:lnTo>
                    <a:pt x="6" y="22"/>
                  </a:lnTo>
                  <a:lnTo>
                    <a:pt x="8" y="24"/>
                  </a:lnTo>
                  <a:lnTo>
                    <a:pt x="4" y="30"/>
                  </a:lnTo>
                  <a:lnTo>
                    <a:pt x="4" y="30"/>
                  </a:lnTo>
                  <a:lnTo>
                    <a:pt x="2" y="32"/>
                  </a:lnTo>
                  <a:lnTo>
                    <a:pt x="0" y="34"/>
                  </a:lnTo>
                  <a:lnTo>
                    <a:pt x="0" y="36"/>
                  </a:lnTo>
                  <a:lnTo>
                    <a:pt x="0" y="36"/>
                  </a:lnTo>
                  <a:lnTo>
                    <a:pt x="4" y="38"/>
                  </a:lnTo>
                  <a:lnTo>
                    <a:pt x="8" y="38"/>
                  </a:lnTo>
                  <a:lnTo>
                    <a:pt x="8" y="3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4" name="Freeform 87"/>
            <p:cNvSpPr/>
            <p:nvPr/>
          </p:nvSpPr>
          <p:spPr bwMode="auto">
            <a:xfrm>
              <a:off x="7940675" y="1571625"/>
              <a:ext cx="47625" cy="82550"/>
            </a:xfrm>
            <a:custGeom>
              <a:avLst/>
              <a:gdLst/>
              <a:ahLst/>
              <a:cxnLst>
                <a:cxn ang="0">
                  <a:pos x="4" y="32"/>
                </a:cxn>
                <a:cxn ang="0">
                  <a:pos x="4" y="32"/>
                </a:cxn>
                <a:cxn ang="0">
                  <a:pos x="6" y="36"/>
                </a:cxn>
                <a:cxn ang="0">
                  <a:pos x="4" y="42"/>
                </a:cxn>
                <a:cxn ang="0">
                  <a:pos x="4" y="42"/>
                </a:cxn>
                <a:cxn ang="0">
                  <a:pos x="4" y="48"/>
                </a:cxn>
                <a:cxn ang="0">
                  <a:pos x="4" y="50"/>
                </a:cxn>
                <a:cxn ang="0">
                  <a:pos x="8" y="52"/>
                </a:cxn>
                <a:cxn ang="0">
                  <a:pos x="8" y="52"/>
                </a:cxn>
                <a:cxn ang="0">
                  <a:pos x="10" y="46"/>
                </a:cxn>
                <a:cxn ang="0">
                  <a:pos x="10" y="40"/>
                </a:cxn>
                <a:cxn ang="0">
                  <a:pos x="10" y="28"/>
                </a:cxn>
                <a:cxn ang="0">
                  <a:pos x="10" y="28"/>
                </a:cxn>
                <a:cxn ang="0">
                  <a:pos x="10" y="22"/>
                </a:cxn>
                <a:cxn ang="0">
                  <a:pos x="12" y="22"/>
                </a:cxn>
                <a:cxn ang="0">
                  <a:pos x="14" y="20"/>
                </a:cxn>
                <a:cxn ang="0">
                  <a:pos x="14" y="20"/>
                </a:cxn>
                <a:cxn ang="0">
                  <a:pos x="16" y="22"/>
                </a:cxn>
                <a:cxn ang="0">
                  <a:pos x="16" y="22"/>
                </a:cxn>
                <a:cxn ang="0">
                  <a:pos x="16" y="26"/>
                </a:cxn>
                <a:cxn ang="0">
                  <a:pos x="16" y="26"/>
                </a:cxn>
                <a:cxn ang="0">
                  <a:pos x="18" y="34"/>
                </a:cxn>
                <a:cxn ang="0">
                  <a:pos x="20" y="38"/>
                </a:cxn>
                <a:cxn ang="0">
                  <a:pos x="24" y="40"/>
                </a:cxn>
                <a:cxn ang="0">
                  <a:pos x="28" y="40"/>
                </a:cxn>
                <a:cxn ang="0">
                  <a:pos x="28" y="40"/>
                </a:cxn>
                <a:cxn ang="0">
                  <a:pos x="28" y="32"/>
                </a:cxn>
                <a:cxn ang="0">
                  <a:pos x="28" y="32"/>
                </a:cxn>
                <a:cxn ang="0">
                  <a:pos x="24" y="26"/>
                </a:cxn>
                <a:cxn ang="0">
                  <a:pos x="22" y="18"/>
                </a:cxn>
                <a:cxn ang="0">
                  <a:pos x="22" y="14"/>
                </a:cxn>
                <a:cxn ang="0">
                  <a:pos x="22" y="10"/>
                </a:cxn>
                <a:cxn ang="0">
                  <a:pos x="26" y="6"/>
                </a:cxn>
                <a:cxn ang="0">
                  <a:pos x="30" y="2"/>
                </a:cxn>
                <a:cxn ang="0">
                  <a:pos x="30" y="2"/>
                </a:cxn>
                <a:cxn ang="0">
                  <a:pos x="30" y="2"/>
                </a:cxn>
                <a:cxn ang="0">
                  <a:pos x="28" y="0"/>
                </a:cxn>
                <a:cxn ang="0">
                  <a:pos x="28" y="0"/>
                </a:cxn>
                <a:cxn ang="0">
                  <a:pos x="24" y="2"/>
                </a:cxn>
                <a:cxn ang="0">
                  <a:pos x="18" y="4"/>
                </a:cxn>
                <a:cxn ang="0">
                  <a:pos x="14" y="6"/>
                </a:cxn>
                <a:cxn ang="0">
                  <a:pos x="10" y="4"/>
                </a:cxn>
                <a:cxn ang="0">
                  <a:pos x="8" y="2"/>
                </a:cxn>
                <a:cxn ang="0">
                  <a:pos x="8" y="2"/>
                </a:cxn>
                <a:cxn ang="0">
                  <a:pos x="8" y="0"/>
                </a:cxn>
                <a:cxn ang="0">
                  <a:pos x="6" y="2"/>
                </a:cxn>
                <a:cxn ang="0">
                  <a:pos x="4" y="4"/>
                </a:cxn>
                <a:cxn ang="0">
                  <a:pos x="4" y="4"/>
                </a:cxn>
                <a:cxn ang="0">
                  <a:pos x="4" y="12"/>
                </a:cxn>
                <a:cxn ang="0">
                  <a:pos x="0" y="18"/>
                </a:cxn>
                <a:cxn ang="0">
                  <a:pos x="0" y="26"/>
                </a:cxn>
                <a:cxn ang="0">
                  <a:pos x="2" y="30"/>
                </a:cxn>
                <a:cxn ang="0">
                  <a:pos x="4" y="32"/>
                </a:cxn>
                <a:cxn ang="0">
                  <a:pos x="4" y="32"/>
                </a:cxn>
              </a:cxnLst>
              <a:rect l="0" t="0" r="r" b="b"/>
              <a:pathLst>
                <a:path w="30" h="52">
                  <a:moveTo>
                    <a:pt x="4" y="32"/>
                  </a:moveTo>
                  <a:lnTo>
                    <a:pt x="4" y="32"/>
                  </a:lnTo>
                  <a:lnTo>
                    <a:pt x="6" y="36"/>
                  </a:lnTo>
                  <a:lnTo>
                    <a:pt x="4" y="42"/>
                  </a:lnTo>
                  <a:lnTo>
                    <a:pt x="4" y="42"/>
                  </a:lnTo>
                  <a:lnTo>
                    <a:pt x="4" y="48"/>
                  </a:lnTo>
                  <a:lnTo>
                    <a:pt x="4" y="50"/>
                  </a:lnTo>
                  <a:lnTo>
                    <a:pt x="8" y="52"/>
                  </a:lnTo>
                  <a:lnTo>
                    <a:pt x="8" y="52"/>
                  </a:lnTo>
                  <a:lnTo>
                    <a:pt x="10" y="46"/>
                  </a:lnTo>
                  <a:lnTo>
                    <a:pt x="10" y="40"/>
                  </a:lnTo>
                  <a:lnTo>
                    <a:pt x="10" y="28"/>
                  </a:lnTo>
                  <a:lnTo>
                    <a:pt x="10" y="28"/>
                  </a:lnTo>
                  <a:lnTo>
                    <a:pt x="10" y="22"/>
                  </a:lnTo>
                  <a:lnTo>
                    <a:pt x="12" y="22"/>
                  </a:lnTo>
                  <a:lnTo>
                    <a:pt x="14" y="20"/>
                  </a:lnTo>
                  <a:lnTo>
                    <a:pt x="14" y="20"/>
                  </a:lnTo>
                  <a:lnTo>
                    <a:pt x="16" y="22"/>
                  </a:lnTo>
                  <a:lnTo>
                    <a:pt x="16" y="22"/>
                  </a:lnTo>
                  <a:lnTo>
                    <a:pt x="16" y="26"/>
                  </a:lnTo>
                  <a:lnTo>
                    <a:pt x="16" y="26"/>
                  </a:lnTo>
                  <a:lnTo>
                    <a:pt x="18" y="34"/>
                  </a:lnTo>
                  <a:lnTo>
                    <a:pt x="20" y="38"/>
                  </a:lnTo>
                  <a:lnTo>
                    <a:pt x="24" y="40"/>
                  </a:lnTo>
                  <a:lnTo>
                    <a:pt x="28" y="40"/>
                  </a:lnTo>
                  <a:lnTo>
                    <a:pt x="28" y="40"/>
                  </a:lnTo>
                  <a:lnTo>
                    <a:pt x="28" y="32"/>
                  </a:lnTo>
                  <a:lnTo>
                    <a:pt x="28" y="32"/>
                  </a:lnTo>
                  <a:lnTo>
                    <a:pt x="24" y="26"/>
                  </a:lnTo>
                  <a:lnTo>
                    <a:pt x="22" y="18"/>
                  </a:lnTo>
                  <a:lnTo>
                    <a:pt x="22" y="14"/>
                  </a:lnTo>
                  <a:lnTo>
                    <a:pt x="22" y="10"/>
                  </a:lnTo>
                  <a:lnTo>
                    <a:pt x="26" y="6"/>
                  </a:lnTo>
                  <a:lnTo>
                    <a:pt x="30" y="2"/>
                  </a:lnTo>
                  <a:lnTo>
                    <a:pt x="30" y="2"/>
                  </a:lnTo>
                  <a:lnTo>
                    <a:pt x="30" y="2"/>
                  </a:lnTo>
                  <a:lnTo>
                    <a:pt x="28" y="0"/>
                  </a:lnTo>
                  <a:lnTo>
                    <a:pt x="28" y="0"/>
                  </a:lnTo>
                  <a:lnTo>
                    <a:pt x="24" y="2"/>
                  </a:lnTo>
                  <a:lnTo>
                    <a:pt x="18" y="4"/>
                  </a:lnTo>
                  <a:lnTo>
                    <a:pt x="14" y="6"/>
                  </a:lnTo>
                  <a:lnTo>
                    <a:pt x="10" y="4"/>
                  </a:lnTo>
                  <a:lnTo>
                    <a:pt x="8" y="2"/>
                  </a:lnTo>
                  <a:lnTo>
                    <a:pt x="8" y="2"/>
                  </a:lnTo>
                  <a:lnTo>
                    <a:pt x="8" y="0"/>
                  </a:lnTo>
                  <a:lnTo>
                    <a:pt x="6" y="2"/>
                  </a:lnTo>
                  <a:lnTo>
                    <a:pt x="4" y="4"/>
                  </a:lnTo>
                  <a:lnTo>
                    <a:pt x="4" y="4"/>
                  </a:lnTo>
                  <a:lnTo>
                    <a:pt x="4" y="12"/>
                  </a:lnTo>
                  <a:lnTo>
                    <a:pt x="0" y="18"/>
                  </a:lnTo>
                  <a:lnTo>
                    <a:pt x="0" y="26"/>
                  </a:lnTo>
                  <a:lnTo>
                    <a:pt x="2" y="30"/>
                  </a:lnTo>
                  <a:lnTo>
                    <a:pt x="4" y="32"/>
                  </a:lnTo>
                  <a:lnTo>
                    <a:pt x="4" y="3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5" name="Freeform 88"/>
            <p:cNvSpPr/>
            <p:nvPr/>
          </p:nvSpPr>
          <p:spPr bwMode="auto">
            <a:xfrm>
              <a:off x="7985125" y="1635125"/>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6" name="Freeform 89"/>
            <p:cNvSpPr/>
            <p:nvPr/>
          </p:nvSpPr>
          <p:spPr bwMode="auto">
            <a:xfrm>
              <a:off x="8626475" y="2171700"/>
              <a:ext cx="50800" cy="73025"/>
            </a:xfrm>
            <a:custGeom>
              <a:avLst/>
              <a:gdLst/>
              <a:ahLst/>
              <a:cxnLst>
                <a:cxn ang="0">
                  <a:pos x="14" y="6"/>
                </a:cxn>
                <a:cxn ang="0">
                  <a:pos x="14" y="6"/>
                </a:cxn>
                <a:cxn ang="0">
                  <a:pos x="10" y="2"/>
                </a:cxn>
                <a:cxn ang="0">
                  <a:pos x="8" y="0"/>
                </a:cxn>
                <a:cxn ang="0">
                  <a:pos x="2" y="0"/>
                </a:cxn>
                <a:cxn ang="0">
                  <a:pos x="2" y="0"/>
                </a:cxn>
                <a:cxn ang="0">
                  <a:pos x="4" y="10"/>
                </a:cxn>
                <a:cxn ang="0">
                  <a:pos x="4" y="10"/>
                </a:cxn>
                <a:cxn ang="0">
                  <a:pos x="2" y="16"/>
                </a:cxn>
                <a:cxn ang="0">
                  <a:pos x="0" y="22"/>
                </a:cxn>
                <a:cxn ang="0">
                  <a:pos x="0" y="26"/>
                </a:cxn>
                <a:cxn ang="0">
                  <a:pos x="0" y="28"/>
                </a:cxn>
                <a:cxn ang="0">
                  <a:pos x="2" y="30"/>
                </a:cxn>
                <a:cxn ang="0">
                  <a:pos x="8" y="34"/>
                </a:cxn>
                <a:cxn ang="0">
                  <a:pos x="8" y="34"/>
                </a:cxn>
                <a:cxn ang="0">
                  <a:pos x="8" y="36"/>
                </a:cxn>
                <a:cxn ang="0">
                  <a:pos x="6" y="40"/>
                </a:cxn>
                <a:cxn ang="0">
                  <a:pos x="6" y="40"/>
                </a:cxn>
                <a:cxn ang="0">
                  <a:pos x="4" y="44"/>
                </a:cxn>
                <a:cxn ang="0">
                  <a:pos x="8" y="46"/>
                </a:cxn>
                <a:cxn ang="0">
                  <a:pos x="8" y="46"/>
                </a:cxn>
                <a:cxn ang="0">
                  <a:pos x="10" y="46"/>
                </a:cxn>
                <a:cxn ang="0">
                  <a:pos x="12" y="44"/>
                </a:cxn>
                <a:cxn ang="0">
                  <a:pos x="12" y="44"/>
                </a:cxn>
                <a:cxn ang="0">
                  <a:pos x="32" y="10"/>
                </a:cxn>
                <a:cxn ang="0">
                  <a:pos x="32" y="10"/>
                </a:cxn>
                <a:cxn ang="0">
                  <a:pos x="30" y="6"/>
                </a:cxn>
                <a:cxn ang="0">
                  <a:pos x="30" y="6"/>
                </a:cxn>
                <a:cxn ang="0">
                  <a:pos x="26" y="8"/>
                </a:cxn>
                <a:cxn ang="0">
                  <a:pos x="22" y="10"/>
                </a:cxn>
                <a:cxn ang="0">
                  <a:pos x="18" y="10"/>
                </a:cxn>
                <a:cxn ang="0">
                  <a:pos x="14" y="6"/>
                </a:cxn>
                <a:cxn ang="0">
                  <a:pos x="14" y="6"/>
                </a:cxn>
              </a:cxnLst>
              <a:rect l="0" t="0" r="r" b="b"/>
              <a:pathLst>
                <a:path w="32" h="46">
                  <a:moveTo>
                    <a:pt x="14" y="6"/>
                  </a:moveTo>
                  <a:lnTo>
                    <a:pt x="14" y="6"/>
                  </a:lnTo>
                  <a:lnTo>
                    <a:pt x="10" y="2"/>
                  </a:lnTo>
                  <a:lnTo>
                    <a:pt x="8" y="0"/>
                  </a:lnTo>
                  <a:lnTo>
                    <a:pt x="2" y="0"/>
                  </a:lnTo>
                  <a:lnTo>
                    <a:pt x="2" y="0"/>
                  </a:lnTo>
                  <a:lnTo>
                    <a:pt x="4" y="10"/>
                  </a:lnTo>
                  <a:lnTo>
                    <a:pt x="4" y="10"/>
                  </a:lnTo>
                  <a:lnTo>
                    <a:pt x="2" y="16"/>
                  </a:lnTo>
                  <a:lnTo>
                    <a:pt x="0" y="22"/>
                  </a:lnTo>
                  <a:lnTo>
                    <a:pt x="0" y="26"/>
                  </a:lnTo>
                  <a:lnTo>
                    <a:pt x="0" y="28"/>
                  </a:lnTo>
                  <a:lnTo>
                    <a:pt x="2" y="30"/>
                  </a:lnTo>
                  <a:lnTo>
                    <a:pt x="8" y="34"/>
                  </a:lnTo>
                  <a:lnTo>
                    <a:pt x="8" y="34"/>
                  </a:lnTo>
                  <a:lnTo>
                    <a:pt x="8" y="36"/>
                  </a:lnTo>
                  <a:lnTo>
                    <a:pt x="6" y="40"/>
                  </a:lnTo>
                  <a:lnTo>
                    <a:pt x="6" y="40"/>
                  </a:lnTo>
                  <a:lnTo>
                    <a:pt x="4" y="44"/>
                  </a:lnTo>
                  <a:lnTo>
                    <a:pt x="8" y="46"/>
                  </a:lnTo>
                  <a:lnTo>
                    <a:pt x="8" y="46"/>
                  </a:lnTo>
                  <a:lnTo>
                    <a:pt x="10" y="46"/>
                  </a:lnTo>
                  <a:lnTo>
                    <a:pt x="12" y="44"/>
                  </a:lnTo>
                  <a:lnTo>
                    <a:pt x="12" y="44"/>
                  </a:lnTo>
                  <a:lnTo>
                    <a:pt x="32" y="10"/>
                  </a:lnTo>
                  <a:lnTo>
                    <a:pt x="32" y="10"/>
                  </a:lnTo>
                  <a:lnTo>
                    <a:pt x="30" y="6"/>
                  </a:lnTo>
                  <a:lnTo>
                    <a:pt x="30" y="6"/>
                  </a:lnTo>
                  <a:lnTo>
                    <a:pt x="26" y="8"/>
                  </a:lnTo>
                  <a:lnTo>
                    <a:pt x="22" y="10"/>
                  </a:lnTo>
                  <a:lnTo>
                    <a:pt x="18" y="10"/>
                  </a:lnTo>
                  <a:lnTo>
                    <a:pt x="14" y="6"/>
                  </a:lnTo>
                  <a:lnTo>
                    <a:pt x="14"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7" name="Freeform 90"/>
            <p:cNvSpPr/>
            <p:nvPr/>
          </p:nvSpPr>
          <p:spPr bwMode="auto">
            <a:xfrm>
              <a:off x="7775575" y="1660525"/>
              <a:ext cx="111125" cy="41275"/>
            </a:xfrm>
            <a:custGeom>
              <a:avLst/>
              <a:gdLst/>
              <a:ahLst/>
              <a:cxnLst>
                <a:cxn ang="0">
                  <a:pos x="70" y="22"/>
                </a:cxn>
                <a:cxn ang="0">
                  <a:pos x="70" y="22"/>
                </a:cxn>
                <a:cxn ang="0">
                  <a:pos x="68" y="18"/>
                </a:cxn>
                <a:cxn ang="0">
                  <a:pos x="68" y="18"/>
                </a:cxn>
                <a:cxn ang="0">
                  <a:pos x="62" y="18"/>
                </a:cxn>
                <a:cxn ang="0">
                  <a:pos x="58" y="14"/>
                </a:cxn>
                <a:cxn ang="0">
                  <a:pos x="54" y="12"/>
                </a:cxn>
                <a:cxn ang="0">
                  <a:pos x="52" y="10"/>
                </a:cxn>
                <a:cxn ang="0">
                  <a:pos x="52" y="10"/>
                </a:cxn>
                <a:cxn ang="0">
                  <a:pos x="28" y="6"/>
                </a:cxn>
                <a:cxn ang="0">
                  <a:pos x="6" y="0"/>
                </a:cxn>
                <a:cxn ang="0">
                  <a:pos x="6" y="0"/>
                </a:cxn>
                <a:cxn ang="0">
                  <a:pos x="4" y="0"/>
                </a:cxn>
                <a:cxn ang="0">
                  <a:pos x="4" y="0"/>
                </a:cxn>
                <a:cxn ang="0">
                  <a:pos x="2" y="4"/>
                </a:cxn>
                <a:cxn ang="0">
                  <a:pos x="2" y="4"/>
                </a:cxn>
                <a:cxn ang="0">
                  <a:pos x="0" y="6"/>
                </a:cxn>
                <a:cxn ang="0">
                  <a:pos x="2" y="8"/>
                </a:cxn>
                <a:cxn ang="0">
                  <a:pos x="4" y="8"/>
                </a:cxn>
                <a:cxn ang="0">
                  <a:pos x="4" y="8"/>
                </a:cxn>
                <a:cxn ang="0">
                  <a:pos x="18" y="16"/>
                </a:cxn>
                <a:cxn ang="0">
                  <a:pos x="34" y="20"/>
                </a:cxn>
                <a:cxn ang="0">
                  <a:pos x="66" y="26"/>
                </a:cxn>
                <a:cxn ang="0">
                  <a:pos x="66" y="26"/>
                </a:cxn>
                <a:cxn ang="0">
                  <a:pos x="68" y="24"/>
                </a:cxn>
                <a:cxn ang="0">
                  <a:pos x="70" y="22"/>
                </a:cxn>
                <a:cxn ang="0">
                  <a:pos x="70" y="22"/>
                </a:cxn>
              </a:cxnLst>
              <a:rect l="0" t="0" r="r" b="b"/>
              <a:pathLst>
                <a:path w="70" h="26">
                  <a:moveTo>
                    <a:pt x="70" y="22"/>
                  </a:moveTo>
                  <a:lnTo>
                    <a:pt x="70" y="22"/>
                  </a:lnTo>
                  <a:lnTo>
                    <a:pt x="68" y="18"/>
                  </a:lnTo>
                  <a:lnTo>
                    <a:pt x="68" y="18"/>
                  </a:lnTo>
                  <a:lnTo>
                    <a:pt x="62" y="18"/>
                  </a:lnTo>
                  <a:lnTo>
                    <a:pt x="58" y="14"/>
                  </a:lnTo>
                  <a:lnTo>
                    <a:pt x="54" y="12"/>
                  </a:lnTo>
                  <a:lnTo>
                    <a:pt x="52" y="10"/>
                  </a:lnTo>
                  <a:lnTo>
                    <a:pt x="52" y="10"/>
                  </a:lnTo>
                  <a:lnTo>
                    <a:pt x="28" y="6"/>
                  </a:lnTo>
                  <a:lnTo>
                    <a:pt x="6" y="0"/>
                  </a:lnTo>
                  <a:lnTo>
                    <a:pt x="6" y="0"/>
                  </a:lnTo>
                  <a:lnTo>
                    <a:pt x="4" y="0"/>
                  </a:lnTo>
                  <a:lnTo>
                    <a:pt x="4" y="0"/>
                  </a:lnTo>
                  <a:lnTo>
                    <a:pt x="2" y="4"/>
                  </a:lnTo>
                  <a:lnTo>
                    <a:pt x="2" y="4"/>
                  </a:lnTo>
                  <a:lnTo>
                    <a:pt x="0" y="6"/>
                  </a:lnTo>
                  <a:lnTo>
                    <a:pt x="2" y="8"/>
                  </a:lnTo>
                  <a:lnTo>
                    <a:pt x="4" y="8"/>
                  </a:lnTo>
                  <a:lnTo>
                    <a:pt x="4" y="8"/>
                  </a:lnTo>
                  <a:lnTo>
                    <a:pt x="18" y="16"/>
                  </a:lnTo>
                  <a:lnTo>
                    <a:pt x="34" y="20"/>
                  </a:lnTo>
                  <a:lnTo>
                    <a:pt x="66" y="26"/>
                  </a:lnTo>
                  <a:lnTo>
                    <a:pt x="66" y="26"/>
                  </a:lnTo>
                  <a:lnTo>
                    <a:pt x="68" y="24"/>
                  </a:lnTo>
                  <a:lnTo>
                    <a:pt x="70" y="22"/>
                  </a:lnTo>
                  <a:lnTo>
                    <a:pt x="70" y="2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8" name="Freeform 91"/>
            <p:cNvSpPr/>
            <p:nvPr/>
          </p:nvSpPr>
          <p:spPr bwMode="auto">
            <a:xfrm>
              <a:off x="7102475" y="288925"/>
              <a:ext cx="215900" cy="104775"/>
            </a:xfrm>
            <a:custGeom>
              <a:avLst/>
              <a:gdLst/>
              <a:ahLst/>
              <a:cxnLst>
                <a:cxn ang="0">
                  <a:pos x="44" y="64"/>
                </a:cxn>
                <a:cxn ang="0">
                  <a:pos x="44" y="64"/>
                </a:cxn>
                <a:cxn ang="0">
                  <a:pos x="38" y="60"/>
                </a:cxn>
                <a:cxn ang="0">
                  <a:pos x="34" y="56"/>
                </a:cxn>
                <a:cxn ang="0">
                  <a:pos x="32" y="54"/>
                </a:cxn>
                <a:cxn ang="0">
                  <a:pos x="32" y="52"/>
                </a:cxn>
                <a:cxn ang="0">
                  <a:pos x="32" y="48"/>
                </a:cxn>
                <a:cxn ang="0">
                  <a:pos x="36" y="44"/>
                </a:cxn>
                <a:cxn ang="0">
                  <a:pos x="36" y="44"/>
                </a:cxn>
                <a:cxn ang="0">
                  <a:pos x="44" y="38"/>
                </a:cxn>
                <a:cxn ang="0">
                  <a:pos x="44" y="38"/>
                </a:cxn>
                <a:cxn ang="0">
                  <a:pos x="54" y="30"/>
                </a:cxn>
                <a:cxn ang="0">
                  <a:pos x="66" y="24"/>
                </a:cxn>
                <a:cxn ang="0">
                  <a:pos x="78" y="18"/>
                </a:cxn>
                <a:cxn ang="0">
                  <a:pos x="90" y="16"/>
                </a:cxn>
                <a:cxn ang="0">
                  <a:pos x="90" y="16"/>
                </a:cxn>
                <a:cxn ang="0">
                  <a:pos x="128" y="8"/>
                </a:cxn>
                <a:cxn ang="0">
                  <a:pos x="128" y="8"/>
                </a:cxn>
                <a:cxn ang="0">
                  <a:pos x="134" y="6"/>
                </a:cxn>
                <a:cxn ang="0">
                  <a:pos x="134" y="6"/>
                </a:cxn>
                <a:cxn ang="0">
                  <a:pos x="136" y="4"/>
                </a:cxn>
                <a:cxn ang="0">
                  <a:pos x="136" y="4"/>
                </a:cxn>
                <a:cxn ang="0">
                  <a:pos x="134" y="0"/>
                </a:cxn>
                <a:cxn ang="0">
                  <a:pos x="132" y="0"/>
                </a:cxn>
                <a:cxn ang="0">
                  <a:pos x="128" y="0"/>
                </a:cxn>
                <a:cxn ang="0">
                  <a:pos x="128" y="0"/>
                </a:cxn>
                <a:cxn ang="0">
                  <a:pos x="102" y="6"/>
                </a:cxn>
                <a:cxn ang="0">
                  <a:pos x="76" y="10"/>
                </a:cxn>
                <a:cxn ang="0">
                  <a:pos x="76" y="10"/>
                </a:cxn>
                <a:cxn ang="0">
                  <a:pos x="64" y="12"/>
                </a:cxn>
                <a:cxn ang="0">
                  <a:pos x="52" y="16"/>
                </a:cxn>
                <a:cxn ang="0">
                  <a:pos x="40" y="22"/>
                </a:cxn>
                <a:cxn ang="0">
                  <a:pos x="28" y="30"/>
                </a:cxn>
                <a:cxn ang="0">
                  <a:pos x="28" y="30"/>
                </a:cxn>
                <a:cxn ang="0">
                  <a:pos x="26" y="32"/>
                </a:cxn>
                <a:cxn ang="0">
                  <a:pos x="24" y="32"/>
                </a:cxn>
                <a:cxn ang="0">
                  <a:pos x="24" y="32"/>
                </a:cxn>
                <a:cxn ang="0">
                  <a:pos x="20" y="40"/>
                </a:cxn>
                <a:cxn ang="0">
                  <a:pos x="14" y="46"/>
                </a:cxn>
                <a:cxn ang="0">
                  <a:pos x="0" y="56"/>
                </a:cxn>
                <a:cxn ang="0">
                  <a:pos x="0" y="56"/>
                </a:cxn>
                <a:cxn ang="0">
                  <a:pos x="6" y="56"/>
                </a:cxn>
                <a:cxn ang="0">
                  <a:pos x="12" y="58"/>
                </a:cxn>
                <a:cxn ang="0">
                  <a:pos x="22" y="62"/>
                </a:cxn>
                <a:cxn ang="0">
                  <a:pos x="32" y="66"/>
                </a:cxn>
                <a:cxn ang="0">
                  <a:pos x="38" y="66"/>
                </a:cxn>
                <a:cxn ang="0">
                  <a:pos x="44" y="64"/>
                </a:cxn>
                <a:cxn ang="0">
                  <a:pos x="44" y="64"/>
                </a:cxn>
              </a:cxnLst>
              <a:rect l="0" t="0" r="r" b="b"/>
              <a:pathLst>
                <a:path w="136" h="66">
                  <a:moveTo>
                    <a:pt x="44" y="64"/>
                  </a:moveTo>
                  <a:lnTo>
                    <a:pt x="44" y="64"/>
                  </a:lnTo>
                  <a:lnTo>
                    <a:pt x="38" y="60"/>
                  </a:lnTo>
                  <a:lnTo>
                    <a:pt x="34" y="56"/>
                  </a:lnTo>
                  <a:lnTo>
                    <a:pt x="32" y="54"/>
                  </a:lnTo>
                  <a:lnTo>
                    <a:pt x="32" y="52"/>
                  </a:lnTo>
                  <a:lnTo>
                    <a:pt x="32" y="48"/>
                  </a:lnTo>
                  <a:lnTo>
                    <a:pt x="36" y="44"/>
                  </a:lnTo>
                  <a:lnTo>
                    <a:pt x="36" y="44"/>
                  </a:lnTo>
                  <a:lnTo>
                    <a:pt x="44" y="38"/>
                  </a:lnTo>
                  <a:lnTo>
                    <a:pt x="44" y="38"/>
                  </a:lnTo>
                  <a:lnTo>
                    <a:pt x="54" y="30"/>
                  </a:lnTo>
                  <a:lnTo>
                    <a:pt x="66" y="24"/>
                  </a:lnTo>
                  <a:lnTo>
                    <a:pt x="78" y="18"/>
                  </a:lnTo>
                  <a:lnTo>
                    <a:pt x="90" y="16"/>
                  </a:lnTo>
                  <a:lnTo>
                    <a:pt x="90" y="16"/>
                  </a:lnTo>
                  <a:lnTo>
                    <a:pt x="128" y="8"/>
                  </a:lnTo>
                  <a:lnTo>
                    <a:pt x="128" y="8"/>
                  </a:lnTo>
                  <a:lnTo>
                    <a:pt x="134" y="6"/>
                  </a:lnTo>
                  <a:lnTo>
                    <a:pt x="134" y="6"/>
                  </a:lnTo>
                  <a:lnTo>
                    <a:pt x="136" y="4"/>
                  </a:lnTo>
                  <a:lnTo>
                    <a:pt x="136" y="4"/>
                  </a:lnTo>
                  <a:lnTo>
                    <a:pt x="134" y="0"/>
                  </a:lnTo>
                  <a:lnTo>
                    <a:pt x="132" y="0"/>
                  </a:lnTo>
                  <a:lnTo>
                    <a:pt x="128" y="0"/>
                  </a:lnTo>
                  <a:lnTo>
                    <a:pt x="128" y="0"/>
                  </a:lnTo>
                  <a:lnTo>
                    <a:pt x="102" y="6"/>
                  </a:lnTo>
                  <a:lnTo>
                    <a:pt x="76" y="10"/>
                  </a:lnTo>
                  <a:lnTo>
                    <a:pt x="76" y="10"/>
                  </a:lnTo>
                  <a:lnTo>
                    <a:pt x="64" y="12"/>
                  </a:lnTo>
                  <a:lnTo>
                    <a:pt x="52" y="16"/>
                  </a:lnTo>
                  <a:lnTo>
                    <a:pt x="40" y="22"/>
                  </a:lnTo>
                  <a:lnTo>
                    <a:pt x="28" y="30"/>
                  </a:lnTo>
                  <a:lnTo>
                    <a:pt x="28" y="30"/>
                  </a:lnTo>
                  <a:lnTo>
                    <a:pt x="26" y="32"/>
                  </a:lnTo>
                  <a:lnTo>
                    <a:pt x="24" y="32"/>
                  </a:lnTo>
                  <a:lnTo>
                    <a:pt x="24" y="32"/>
                  </a:lnTo>
                  <a:lnTo>
                    <a:pt x="20" y="40"/>
                  </a:lnTo>
                  <a:lnTo>
                    <a:pt x="14" y="46"/>
                  </a:lnTo>
                  <a:lnTo>
                    <a:pt x="0" y="56"/>
                  </a:lnTo>
                  <a:lnTo>
                    <a:pt x="0" y="56"/>
                  </a:lnTo>
                  <a:lnTo>
                    <a:pt x="6" y="56"/>
                  </a:lnTo>
                  <a:lnTo>
                    <a:pt x="12" y="58"/>
                  </a:lnTo>
                  <a:lnTo>
                    <a:pt x="22" y="62"/>
                  </a:lnTo>
                  <a:lnTo>
                    <a:pt x="32" y="66"/>
                  </a:lnTo>
                  <a:lnTo>
                    <a:pt x="38" y="66"/>
                  </a:lnTo>
                  <a:lnTo>
                    <a:pt x="44" y="64"/>
                  </a:lnTo>
                  <a:lnTo>
                    <a:pt x="4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59" name="Freeform 92"/>
            <p:cNvSpPr/>
            <p:nvPr/>
          </p:nvSpPr>
          <p:spPr bwMode="auto">
            <a:xfrm>
              <a:off x="5194300" y="339725"/>
              <a:ext cx="76200" cy="41275"/>
            </a:xfrm>
            <a:custGeom>
              <a:avLst/>
              <a:gdLst/>
              <a:ahLst/>
              <a:cxnLst>
                <a:cxn ang="0">
                  <a:pos x="0" y="14"/>
                </a:cxn>
                <a:cxn ang="0">
                  <a:pos x="0" y="14"/>
                </a:cxn>
                <a:cxn ang="0">
                  <a:pos x="6" y="14"/>
                </a:cxn>
                <a:cxn ang="0">
                  <a:pos x="10" y="16"/>
                </a:cxn>
                <a:cxn ang="0">
                  <a:pos x="22" y="22"/>
                </a:cxn>
                <a:cxn ang="0">
                  <a:pos x="32" y="26"/>
                </a:cxn>
                <a:cxn ang="0">
                  <a:pos x="38" y="26"/>
                </a:cxn>
                <a:cxn ang="0">
                  <a:pos x="44" y="24"/>
                </a:cxn>
                <a:cxn ang="0">
                  <a:pos x="44" y="24"/>
                </a:cxn>
                <a:cxn ang="0">
                  <a:pos x="46" y="20"/>
                </a:cxn>
                <a:cxn ang="0">
                  <a:pos x="48" y="18"/>
                </a:cxn>
                <a:cxn ang="0">
                  <a:pos x="48" y="18"/>
                </a:cxn>
                <a:cxn ang="0">
                  <a:pos x="48" y="14"/>
                </a:cxn>
                <a:cxn ang="0">
                  <a:pos x="48" y="14"/>
                </a:cxn>
                <a:cxn ang="0">
                  <a:pos x="44" y="12"/>
                </a:cxn>
                <a:cxn ang="0">
                  <a:pos x="44" y="12"/>
                </a:cxn>
                <a:cxn ang="0">
                  <a:pos x="42" y="12"/>
                </a:cxn>
                <a:cxn ang="0">
                  <a:pos x="40" y="10"/>
                </a:cxn>
                <a:cxn ang="0">
                  <a:pos x="38" y="10"/>
                </a:cxn>
                <a:cxn ang="0">
                  <a:pos x="36" y="8"/>
                </a:cxn>
                <a:cxn ang="0">
                  <a:pos x="36" y="8"/>
                </a:cxn>
                <a:cxn ang="0">
                  <a:pos x="42" y="2"/>
                </a:cxn>
                <a:cxn ang="0">
                  <a:pos x="42" y="2"/>
                </a:cxn>
                <a:cxn ang="0">
                  <a:pos x="40" y="0"/>
                </a:cxn>
                <a:cxn ang="0">
                  <a:pos x="38" y="0"/>
                </a:cxn>
                <a:cxn ang="0">
                  <a:pos x="32" y="0"/>
                </a:cxn>
                <a:cxn ang="0">
                  <a:pos x="28" y="2"/>
                </a:cxn>
                <a:cxn ang="0">
                  <a:pos x="22" y="0"/>
                </a:cxn>
                <a:cxn ang="0">
                  <a:pos x="22" y="0"/>
                </a:cxn>
                <a:cxn ang="0">
                  <a:pos x="16" y="0"/>
                </a:cxn>
                <a:cxn ang="0">
                  <a:pos x="12" y="4"/>
                </a:cxn>
                <a:cxn ang="0">
                  <a:pos x="12" y="4"/>
                </a:cxn>
                <a:cxn ang="0">
                  <a:pos x="16" y="6"/>
                </a:cxn>
                <a:cxn ang="0">
                  <a:pos x="20" y="8"/>
                </a:cxn>
                <a:cxn ang="0">
                  <a:pos x="20" y="8"/>
                </a:cxn>
                <a:cxn ang="0">
                  <a:pos x="18" y="12"/>
                </a:cxn>
                <a:cxn ang="0">
                  <a:pos x="16" y="12"/>
                </a:cxn>
                <a:cxn ang="0">
                  <a:pos x="12" y="12"/>
                </a:cxn>
                <a:cxn ang="0">
                  <a:pos x="6" y="12"/>
                </a:cxn>
                <a:cxn ang="0">
                  <a:pos x="2" y="12"/>
                </a:cxn>
                <a:cxn ang="0">
                  <a:pos x="0" y="14"/>
                </a:cxn>
                <a:cxn ang="0">
                  <a:pos x="0" y="14"/>
                </a:cxn>
              </a:cxnLst>
              <a:rect l="0" t="0" r="r" b="b"/>
              <a:pathLst>
                <a:path w="48" h="26">
                  <a:moveTo>
                    <a:pt x="0" y="14"/>
                  </a:moveTo>
                  <a:lnTo>
                    <a:pt x="0" y="14"/>
                  </a:lnTo>
                  <a:lnTo>
                    <a:pt x="6" y="14"/>
                  </a:lnTo>
                  <a:lnTo>
                    <a:pt x="10" y="16"/>
                  </a:lnTo>
                  <a:lnTo>
                    <a:pt x="22" y="22"/>
                  </a:lnTo>
                  <a:lnTo>
                    <a:pt x="32" y="26"/>
                  </a:lnTo>
                  <a:lnTo>
                    <a:pt x="38" y="26"/>
                  </a:lnTo>
                  <a:lnTo>
                    <a:pt x="44" y="24"/>
                  </a:lnTo>
                  <a:lnTo>
                    <a:pt x="44" y="24"/>
                  </a:lnTo>
                  <a:lnTo>
                    <a:pt x="46" y="20"/>
                  </a:lnTo>
                  <a:lnTo>
                    <a:pt x="48" y="18"/>
                  </a:lnTo>
                  <a:lnTo>
                    <a:pt x="48" y="18"/>
                  </a:lnTo>
                  <a:lnTo>
                    <a:pt x="48" y="14"/>
                  </a:lnTo>
                  <a:lnTo>
                    <a:pt x="48" y="14"/>
                  </a:lnTo>
                  <a:lnTo>
                    <a:pt x="44" y="12"/>
                  </a:lnTo>
                  <a:lnTo>
                    <a:pt x="44" y="12"/>
                  </a:lnTo>
                  <a:lnTo>
                    <a:pt x="42" y="12"/>
                  </a:lnTo>
                  <a:lnTo>
                    <a:pt x="40" y="10"/>
                  </a:lnTo>
                  <a:lnTo>
                    <a:pt x="38" y="10"/>
                  </a:lnTo>
                  <a:lnTo>
                    <a:pt x="36" y="8"/>
                  </a:lnTo>
                  <a:lnTo>
                    <a:pt x="36" y="8"/>
                  </a:lnTo>
                  <a:lnTo>
                    <a:pt x="42" y="2"/>
                  </a:lnTo>
                  <a:lnTo>
                    <a:pt x="42" y="2"/>
                  </a:lnTo>
                  <a:lnTo>
                    <a:pt x="40" y="0"/>
                  </a:lnTo>
                  <a:lnTo>
                    <a:pt x="38" y="0"/>
                  </a:lnTo>
                  <a:lnTo>
                    <a:pt x="32" y="0"/>
                  </a:lnTo>
                  <a:lnTo>
                    <a:pt x="28" y="2"/>
                  </a:lnTo>
                  <a:lnTo>
                    <a:pt x="22" y="0"/>
                  </a:lnTo>
                  <a:lnTo>
                    <a:pt x="22" y="0"/>
                  </a:lnTo>
                  <a:lnTo>
                    <a:pt x="16" y="0"/>
                  </a:lnTo>
                  <a:lnTo>
                    <a:pt x="12" y="4"/>
                  </a:lnTo>
                  <a:lnTo>
                    <a:pt x="12" y="4"/>
                  </a:lnTo>
                  <a:lnTo>
                    <a:pt x="16" y="6"/>
                  </a:lnTo>
                  <a:lnTo>
                    <a:pt x="20" y="8"/>
                  </a:lnTo>
                  <a:lnTo>
                    <a:pt x="20" y="8"/>
                  </a:lnTo>
                  <a:lnTo>
                    <a:pt x="18" y="12"/>
                  </a:lnTo>
                  <a:lnTo>
                    <a:pt x="16" y="12"/>
                  </a:lnTo>
                  <a:lnTo>
                    <a:pt x="12" y="12"/>
                  </a:lnTo>
                  <a:lnTo>
                    <a:pt x="6" y="12"/>
                  </a:lnTo>
                  <a:lnTo>
                    <a:pt x="2" y="12"/>
                  </a:lnTo>
                  <a:lnTo>
                    <a:pt x="0" y="14"/>
                  </a:lnTo>
                  <a:lnTo>
                    <a:pt x="0"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0" name="Freeform 93"/>
            <p:cNvSpPr/>
            <p:nvPr/>
          </p:nvSpPr>
          <p:spPr bwMode="auto">
            <a:xfrm>
              <a:off x="5422900" y="1177925"/>
              <a:ext cx="120650" cy="53975"/>
            </a:xfrm>
            <a:custGeom>
              <a:avLst/>
              <a:gdLst/>
              <a:ahLst/>
              <a:cxnLst>
                <a:cxn ang="0">
                  <a:pos x="70" y="34"/>
                </a:cxn>
                <a:cxn ang="0">
                  <a:pos x="70" y="34"/>
                </a:cxn>
                <a:cxn ang="0">
                  <a:pos x="74" y="32"/>
                </a:cxn>
                <a:cxn ang="0">
                  <a:pos x="76" y="32"/>
                </a:cxn>
                <a:cxn ang="0">
                  <a:pos x="76" y="32"/>
                </a:cxn>
                <a:cxn ang="0">
                  <a:pos x="76" y="28"/>
                </a:cxn>
                <a:cxn ang="0">
                  <a:pos x="72" y="26"/>
                </a:cxn>
                <a:cxn ang="0">
                  <a:pos x="72" y="26"/>
                </a:cxn>
                <a:cxn ang="0">
                  <a:pos x="60" y="20"/>
                </a:cxn>
                <a:cxn ang="0">
                  <a:pos x="48" y="12"/>
                </a:cxn>
                <a:cxn ang="0">
                  <a:pos x="48" y="12"/>
                </a:cxn>
                <a:cxn ang="0">
                  <a:pos x="32" y="2"/>
                </a:cxn>
                <a:cxn ang="0">
                  <a:pos x="22" y="0"/>
                </a:cxn>
                <a:cxn ang="0">
                  <a:pos x="12" y="2"/>
                </a:cxn>
                <a:cxn ang="0">
                  <a:pos x="12" y="2"/>
                </a:cxn>
                <a:cxn ang="0">
                  <a:pos x="4" y="4"/>
                </a:cxn>
                <a:cxn ang="0">
                  <a:pos x="2" y="6"/>
                </a:cxn>
                <a:cxn ang="0">
                  <a:pos x="0" y="12"/>
                </a:cxn>
                <a:cxn ang="0">
                  <a:pos x="0" y="12"/>
                </a:cxn>
                <a:cxn ang="0">
                  <a:pos x="4" y="10"/>
                </a:cxn>
                <a:cxn ang="0">
                  <a:pos x="8" y="8"/>
                </a:cxn>
                <a:cxn ang="0">
                  <a:pos x="16" y="4"/>
                </a:cxn>
                <a:cxn ang="0">
                  <a:pos x="16" y="4"/>
                </a:cxn>
                <a:cxn ang="0">
                  <a:pos x="18" y="4"/>
                </a:cxn>
                <a:cxn ang="0">
                  <a:pos x="20" y="8"/>
                </a:cxn>
                <a:cxn ang="0">
                  <a:pos x="22" y="10"/>
                </a:cxn>
                <a:cxn ang="0">
                  <a:pos x="24" y="12"/>
                </a:cxn>
                <a:cxn ang="0">
                  <a:pos x="24" y="12"/>
                </a:cxn>
                <a:cxn ang="0">
                  <a:pos x="38" y="14"/>
                </a:cxn>
                <a:cxn ang="0">
                  <a:pos x="44" y="18"/>
                </a:cxn>
                <a:cxn ang="0">
                  <a:pos x="48" y="24"/>
                </a:cxn>
                <a:cxn ang="0">
                  <a:pos x="48" y="24"/>
                </a:cxn>
                <a:cxn ang="0">
                  <a:pos x="52" y="28"/>
                </a:cxn>
                <a:cxn ang="0">
                  <a:pos x="58" y="32"/>
                </a:cxn>
                <a:cxn ang="0">
                  <a:pos x="64" y="34"/>
                </a:cxn>
                <a:cxn ang="0">
                  <a:pos x="70" y="34"/>
                </a:cxn>
                <a:cxn ang="0">
                  <a:pos x="70" y="34"/>
                </a:cxn>
              </a:cxnLst>
              <a:rect l="0" t="0" r="r" b="b"/>
              <a:pathLst>
                <a:path w="76" h="34">
                  <a:moveTo>
                    <a:pt x="70" y="34"/>
                  </a:moveTo>
                  <a:lnTo>
                    <a:pt x="70" y="34"/>
                  </a:lnTo>
                  <a:lnTo>
                    <a:pt x="74" y="32"/>
                  </a:lnTo>
                  <a:lnTo>
                    <a:pt x="76" y="32"/>
                  </a:lnTo>
                  <a:lnTo>
                    <a:pt x="76" y="32"/>
                  </a:lnTo>
                  <a:lnTo>
                    <a:pt x="76" y="28"/>
                  </a:lnTo>
                  <a:lnTo>
                    <a:pt x="72" y="26"/>
                  </a:lnTo>
                  <a:lnTo>
                    <a:pt x="72" y="26"/>
                  </a:lnTo>
                  <a:lnTo>
                    <a:pt x="60" y="20"/>
                  </a:lnTo>
                  <a:lnTo>
                    <a:pt x="48" y="12"/>
                  </a:lnTo>
                  <a:lnTo>
                    <a:pt x="48" y="12"/>
                  </a:lnTo>
                  <a:lnTo>
                    <a:pt x="32" y="2"/>
                  </a:lnTo>
                  <a:lnTo>
                    <a:pt x="22" y="0"/>
                  </a:lnTo>
                  <a:lnTo>
                    <a:pt x="12" y="2"/>
                  </a:lnTo>
                  <a:lnTo>
                    <a:pt x="12" y="2"/>
                  </a:lnTo>
                  <a:lnTo>
                    <a:pt x="4" y="4"/>
                  </a:lnTo>
                  <a:lnTo>
                    <a:pt x="2" y="6"/>
                  </a:lnTo>
                  <a:lnTo>
                    <a:pt x="0" y="12"/>
                  </a:lnTo>
                  <a:lnTo>
                    <a:pt x="0" y="12"/>
                  </a:lnTo>
                  <a:lnTo>
                    <a:pt x="4" y="10"/>
                  </a:lnTo>
                  <a:lnTo>
                    <a:pt x="8" y="8"/>
                  </a:lnTo>
                  <a:lnTo>
                    <a:pt x="16" y="4"/>
                  </a:lnTo>
                  <a:lnTo>
                    <a:pt x="16" y="4"/>
                  </a:lnTo>
                  <a:lnTo>
                    <a:pt x="18" y="4"/>
                  </a:lnTo>
                  <a:lnTo>
                    <a:pt x="20" y="8"/>
                  </a:lnTo>
                  <a:lnTo>
                    <a:pt x="22" y="10"/>
                  </a:lnTo>
                  <a:lnTo>
                    <a:pt x="24" y="12"/>
                  </a:lnTo>
                  <a:lnTo>
                    <a:pt x="24" y="12"/>
                  </a:lnTo>
                  <a:lnTo>
                    <a:pt x="38" y="14"/>
                  </a:lnTo>
                  <a:lnTo>
                    <a:pt x="44" y="18"/>
                  </a:lnTo>
                  <a:lnTo>
                    <a:pt x="48" y="24"/>
                  </a:lnTo>
                  <a:lnTo>
                    <a:pt x="48" y="24"/>
                  </a:lnTo>
                  <a:lnTo>
                    <a:pt x="52" y="28"/>
                  </a:lnTo>
                  <a:lnTo>
                    <a:pt x="58" y="32"/>
                  </a:lnTo>
                  <a:lnTo>
                    <a:pt x="64" y="34"/>
                  </a:lnTo>
                  <a:lnTo>
                    <a:pt x="70" y="34"/>
                  </a:lnTo>
                  <a:lnTo>
                    <a:pt x="70" y="3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1" name="Freeform 94"/>
            <p:cNvSpPr/>
            <p:nvPr/>
          </p:nvSpPr>
          <p:spPr bwMode="auto">
            <a:xfrm>
              <a:off x="8223250" y="676275"/>
              <a:ext cx="28575" cy="120650"/>
            </a:xfrm>
            <a:custGeom>
              <a:avLst/>
              <a:gdLst/>
              <a:ahLst/>
              <a:cxnLst>
                <a:cxn ang="0">
                  <a:pos x="8" y="0"/>
                </a:cxn>
                <a:cxn ang="0">
                  <a:pos x="8" y="0"/>
                </a:cxn>
                <a:cxn ang="0">
                  <a:pos x="4" y="2"/>
                </a:cxn>
                <a:cxn ang="0">
                  <a:pos x="0" y="6"/>
                </a:cxn>
                <a:cxn ang="0">
                  <a:pos x="0" y="6"/>
                </a:cxn>
                <a:cxn ang="0">
                  <a:pos x="0" y="14"/>
                </a:cxn>
                <a:cxn ang="0">
                  <a:pos x="2" y="20"/>
                </a:cxn>
                <a:cxn ang="0">
                  <a:pos x="4" y="28"/>
                </a:cxn>
                <a:cxn ang="0">
                  <a:pos x="4" y="34"/>
                </a:cxn>
                <a:cxn ang="0">
                  <a:pos x="4" y="34"/>
                </a:cxn>
                <a:cxn ang="0">
                  <a:pos x="2" y="44"/>
                </a:cxn>
                <a:cxn ang="0">
                  <a:pos x="2" y="50"/>
                </a:cxn>
                <a:cxn ang="0">
                  <a:pos x="4" y="56"/>
                </a:cxn>
                <a:cxn ang="0">
                  <a:pos x="4" y="56"/>
                </a:cxn>
                <a:cxn ang="0">
                  <a:pos x="2" y="66"/>
                </a:cxn>
                <a:cxn ang="0">
                  <a:pos x="2" y="76"/>
                </a:cxn>
                <a:cxn ang="0">
                  <a:pos x="2" y="76"/>
                </a:cxn>
                <a:cxn ang="0">
                  <a:pos x="6" y="74"/>
                </a:cxn>
                <a:cxn ang="0">
                  <a:pos x="8" y="70"/>
                </a:cxn>
                <a:cxn ang="0">
                  <a:pos x="10" y="66"/>
                </a:cxn>
                <a:cxn ang="0">
                  <a:pos x="6" y="62"/>
                </a:cxn>
                <a:cxn ang="0">
                  <a:pos x="6" y="62"/>
                </a:cxn>
                <a:cxn ang="0">
                  <a:pos x="6" y="58"/>
                </a:cxn>
                <a:cxn ang="0">
                  <a:pos x="6" y="56"/>
                </a:cxn>
                <a:cxn ang="0">
                  <a:pos x="6" y="56"/>
                </a:cxn>
                <a:cxn ang="0">
                  <a:pos x="8" y="50"/>
                </a:cxn>
                <a:cxn ang="0">
                  <a:pos x="10" y="48"/>
                </a:cxn>
                <a:cxn ang="0">
                  <a:pos x="10" y="48"/>
                </a:cxn>
                <a:cxn ang="0">
                  <a:pos x="14" y="46"/>
                </a:cxn>
                <a:cxn ang="0">
                  <a:pos x="16" y="42"/>
                </a:cxn>
                <a:cxn ang="0">
                  <a:pos x="18" y="40"/>
                </a:cxn>
                <a:cxn ang="0">
                  <a:pos x="18" y="36"/>
                </a:cxn>
                <a:cxn ang="0">
                  <a:pos x="14" y="30"/>
                </a:cxn>
                <a:cxn ang="0">
                  <a:pos x="12" y="24"/>
                </a:cxn>
                <a:cxn ang="0">
                  <a:pos x="12" y="24"/>
                </a:cxn>
                <a:cxn ang="0">
                  <a:pos x="12" y="16"/>
                </a:cxn>
                <a:cxn ang="0">
                  <a:pos x="12" y="8"/>
                </a:cxn>
                <a:cxn ang="0">
                  <a:pos x="12" y="8"/>
                </a:cxn>
                <a:cxn ang="0">
                  <a:pos x="12" y="2"/>
                </a:cxn>
                <a:cxn ang="0">
                  <a:pos x="10" y="0"/>
                </a:cxn>
                <a:cxn ang="0">
                  <a:pos x="8" y="0"/>
                </a:cxn>
                <a:cxn ang="0">
                  <a:pos x="8" y="0"/>
                </a:cxn>
              </a:cxnLst>
              <a:rect l="0" t="0" r="r" b="b"/>
              <a:pathLst>
                <a:path w="18" h="76">
                  <a:moveTo>
                    <a:pt x="8" y="0"/>
                  </a:moveTo>
                  <a:lnTo>
                    <a:pt x="8" y="0"/>
                  </a:lnTo>
                  <a:lnTo>
                    <a:pt x="4" y="2"/>
                  </a:lnTo>
                  <a:lnTo>
                    <a:pt x="0" y="6"/>
                  </a:lnTo>
                  <a:lnTo>
                    <a:pt x="0" y="6"/>
                  </a:lnTo>
                  <a:lnTo>
                    <a:pt x="0" y="14"/>
                  </a:lnTo>
                  <a:lnTo>
                    <a:pt x="2" y="20"/>
                  </a:lnTo>
                  <a:lnTo>
                    <a:pt x="4" y="28"/>
                  </a:lnTo>
                  <a:lnTo>
                    <a:pt x="4" y="34"/>
                  </a:lnTo>
                  <a:lnTo>
                    <a:pt x="4" y="34"/>
                  </a:lnTo>
                  <a:lnTo>
                    <a:pt x="2" y="44"/>
                  </a:lnTo>
                  <a:lnTo>
                    <a:pt x="2" y="50"/>
                  </a:lnTo>
                  <a:lnTo>
                    <a:pt x="4" y="56"/>
                  </a:lnTo>
                  <a:lnTo>
                    <a:pt x="4" y="56"/>
                  </a:lnTo>
                  <a:lnTo>
                    <a:pt x="2" y="66"/>
                  </a:lnTo>
                  <a:lnTo>
                    <a:pt x="2" y="76"/>
                  </a:lnTo>
                  <a:lnTo>
                    <a:pt x="2" y="76"/>
                  </a:lnTo>
                  <a:lnTo>
                    <a:pt x="6" y="74"/>
                  </a:lnTo>
                  <a:lnTo>
                    <a:pt x="8" y="70"/>
                  </a:lnTo>
                  <a:lnTo>
                    <a:pt x="10" y="66"/>
                  </a:lnTo>
                  <a:lnTo>
                    <a:pt x="6" y="62"/>
                  </a:lnTo>
                  <a:lnTo>
                    <a:pt x="6" y="62"/>
                  </a:lnTo>
                  <a:lnTo>
                    <a:pt x="6" y="58"/>
                  </a:lnTo>
                  <a:lnTo>
                    <a:pt x="6" y="56"/>
                  </a:lnTo>
                  <a:lnTo>
                    <a:pt x="6" y="56"/>
                  </a:lnTo>
                  <a:lnTo>
                    <a:pt x="8" y="50"/>
                  </a:lnTo>
                  <a:lnTo>
                    <a:pt x="10" y="48"/>
                  </a:lnTo>
                  <a:lnTo>
                    <a:pt x="10" y="48"/>
                  </a:lnTo>
                  <a:lnTo>
                    <a:pt x="14" y="46"/>
                  </a:lnTo>
                  <a:lnTo>
                    <a:pt x="16" y="42"/>
                  </a:lnTo>
                  <a:lnTo>
                    <a:pt x="18" y="40"/>
                  </a:lnTo>
                  <a:lnTo>
                    <a:pt x="18" y="36"/>
                  </a:lnTo>
                  <a:lnTo>
                    <a:pt x="14" y="30"/>
                  </a:lnTo>
                  <a:lnTo>
                    <a:pt x="12" y="24"/>
                  </a:lnTo>
                  <a:lnTo>
                    <a:pt x="12" y="24"/>
                  </a:lnTo>
                  <a:lnTo>
                    <a:pt x="12" y="16"/>
                  </a:lnTo>
                  <a:lnTo>
                    <a:pt x="12" y="8"/>
                  </a:lnTo>
                  <a:lnTo>
                    <a:pt x="12" y="8"/>
                  </a:lnTo>
                  <a:lnTo>
                    <a:pt x="12" y="2"/>
                  </a:lnTo>
                  <a:lnTo>
                    <a:pt x="10" y="0"/>
                  </a:lnTo>
                  <a:lnTo>
                    <a:pt x="8" y="0"/>
                  </a:lnTo>
                  <a:lnTo>
                    <a:pt x="8"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2" name="Freeform 95"/>
            <p:cNvSpPr/>
            <p:nvPr/>
          </p:nvSpPr>
          <p:spPr bwMode="auto">
            <a:xfrm>
              <a:off x="7953375" y="1254125"/>
              <a:ext cx="34925" cy="79375"/>
            </a:xfrm>
            <a:custGeom>
              <a:avLst/>
              <a:gdLst/>
              <a:ahLst/>
              <a:cxnLst>
                <a:cxn ang="0">
                  <a:pos x="10" y="50"/>
                </a:cxn>
                <a:cxn ang="0">
                  <a:pos x="10" y="50"/>
                </a:cxn>
                <a:cxn ang="0">
                  <a:pos x="12" y="50"/>
                </a:cxn>
                <a:cxn ang="0">
                  <a:pos x="12" y="50"/>
                </a:cxn>
                <a:cxn ang="0">
                  <a:pos x="14" y="48"/>
                </a:cxn>
                <a:cxn ang="0">
                  <a:pos x="16" y="50"/>
                </a:cxn>
                <a:cxn ang="0">
                  <a:pos x="16" y="50"/>
                </a:cxn>
                <a:cxn ang="0">
                  <a:pos x="20" y="50"/>
                </a:cxn>
                <a:cxn ang="0">
                  <a:pos x="22" y="48"/>
                </a:cxn>
                <a:cxn ang="0">
                  <a:pos x="22" y="48"/>
                </a:cxn>
                <a:cxn ang="0">
                  <a:pos x="22" y="46"/>
                </a:cxn>
                <a:cxn ang="0">
                  <a:pos x="22" y="46"/>
                </a:cxn>
                <a:cxn ang="0">
                  <a:pos x="20" y="44"/>
                </a:cxn>
                <a:cxn ang="0">
                  <a:pos x="20" y="46"/>
                </a:cxn>
                <a:cxn ang="0">
                  <a:pos x="16" y="48"/>
                </a:cxn>
                <a:cxn ang="0">
                  <a:pos x="16" y="48"/>
                </a:cxn>
                <a:cxn ang="0">
                  <a:pos x="14" y="48"/>
                </a:cxn>
                <a:cxn ang="0">
                  <a:pos x="14" y="48"/>
                </a:cxn>
                <a:cxn ang="0">
                  <a:pos x="14" y="42"/>
                </a:cxn>
                <a:cxn ang="0">
                  <a:pos x="12" y="36"/>
                </a:cxn>
                <a:cxn ang="0">
                  <a:pos x="12" y="32"/>
                </a:cxn>
                <a:cxn ang="0">
                  <a:pos x="14" y="28"/>
                </a:cxn>
                <a:cxn ang="0">
                  <a:pos x="14" y="28"/>
                </a:cxn>
                <a:cxn ang="0">
                  <a:pos x="16" y="22"/>
                </a:cxn>
                <a:cxn ang="0">
                  <a:pos x="18" y="18"/>
                </a:cxn>
                <a:cxn ang="0">
                  <a:pos x="18" y="8"/>
                </a:cxn>
                <a:cxn ang="0">
                  <a:pos x="18" y="8"/>
                </a:cxn>
                <a:cxn ang="0">
                  <a:pos x="16" y="4"/>
                </a:cxn>
                <a:cxn ang="0">
                  <a:pos x="14" y="2"/>
                </a:cxn>
                <a:cxn ang="0">
                  <a:pos x="10" y="0"/>
                </a:cxn>
                <a:cxn ang="0">
                  <a:pos x="10" y="0"/>
                </a:cxn>
                <a:cxn ang="0">
                  <a:pos x="6" y="0"/>
                </a:cxn>
                <a:cxn ang="0">
                  <a:pos x="4" y="2"/>
                </a:cxn>
                <a:cxn ang="0">
                  <a:pos x="4" y="8"/>
                </a:cxn>
                <a:cxn ang="0">
                  <a:pos x="4" y="8"/>
                </a:cxn>
                <a:cxn ang="0">
                  <a:pos x="4" y="16"/>
                </a:cxn>
                <a:cxn ang="0">
                  <a:pos x="4" y="20"/>
                </a:cxn>
                <a:cxn ang="0">
                  <a:pos x="2" y="22"/>
                </a:cxn>
                <a:cxn ang="0">
                  <a:pos x="2" y="22"/>
                </a:cxn>
                <a:cxn ang="0">
                  <a:pos x="0" y="26"/>
                </a:cxn>
                <a:cxn ang="0">
                  <a:pos x="0" y="30"/>
                </a:cxn>
                <a:cxn ang="0">
                  <a:pos x="2" y="38"/>
                </a:cxn>
                <a:cxn ang="0">
                  <a:pos x="6" y="44"/>
                </a:cxn>
                <a:cxn ang="0">
                  <a:pos x="10" y="50"/>
                </a:cxn>
                <a:cxn ang="0">
                  <a:pos x="10" y="50"/>
                </a:cxn>
              </a:cxnLst>
              <a:rect l="0" t="0" r="r" b="b"/>
              <a:pathLst>
                <a:path w="22" h="50">
                  <a:moveTo>
                    <a:pt x="10" y="50"/>
                  </a:moveTo>
                  <a:lnTo>
                    <a:pt x="10" y="50"/>
                  </a:lnTo>
                  <a:lnTo>
                    <a:pt x="12" y="50"/>
                  </a:lnTo>
                  <a:lnTo>
                    <a:pt x="12" y="50"/>
                  </a:lnTo>
                  <a:lnTo>
                    <a:pt x="14" y="48"/>
                  </a:lnTo>
                  <a:lnTo>
                    <a:pt x="16" y="50"/>
                  </a:lnTo>
                  <a:lnTo>
                    <a:pt x="16" y="50"/>
                  </a:lnTo>
                  <a:lnTo>
                    <a:pt x="20" y="50"/>
                  </a:lnTo>
                  <a:lnTo>
                    <a:pt x="22" y="48"/>
                  </a:lnTo>
                  <a:lnTo>
                    <a:pt x="22" y="48"/>
                  </a:lnTo>
                  <a:lnTo>
                    <a:pt x="22" y="46"/>
                  </a:lnTo>
                  <a:lnTo>
                    <a:pt x="22" y="46"/>
                  </a:lnTo>
                  <a:lnTo>
                    <a:pt x="20" y="44"/>
                  </a:lnTo>
                  <a:lnTo>
                    <a:pt x="20" y="46"/>
                  </a:lnTo>
                  <a:lnTo>
                    <a:pt x="16" y="48"/>
                  </a:lnTo>
                  <a:lnTo>
                    <a:pt x="16" y="48"/>
                  </a:lnTo>
                  <a:lnTo>
                    <a:pt x="14" y="48"/>
                  </a:lnTo>
                  <a:lnTo>
                    <a:pt x="14" y="48"/>
                  </a:lnTo>
                  <a:lnTo>
                    <a:pt x="14" y="42"/>
                  </a:lnTo>
                  <a:lnTo>
                    <a:pt x="12" y="36"/>
                  </a:lnTo>
                  <a:lnTo>
                    <a:pt x="12" y="32"/>
                  </a:lnTo>
                  <a:lnTo>
                    <a:pt x="14" y="28"/>
                  </a:lnTo>
                  <a:lnTo>
                    <a:pt x="14" y="28"/>
                  </a:lnTo>
                  <a:lnTo>
                    <a:pt x="16" y="22"/>
                  </a:lnTo>
                  <a:lnTo>
                    <a:pt x="18" y="18"/>
                  </a:lnTo>
                  <a:lnTo>
                    <a:pt x="18" y="8"/>
                  </a:lnTo>
                  <a:lnTo>
                    <a:pt x="18" y="8"/>
                  </a:lnTo>
                  <a:lnTo>
                    <a:pt x="16" y="4"/>
                  </a:lnTo>
                  <a:lnTo>
                    <a:pt x="14" y="2"/>
                  </a:lnTo>
                  <a:lnTo>
                    <a:pt x="10" y="0"/>
                  </a:lnTo>
                  <a:lnTo>
                    <a:pt x="10" y="0"/>
                  </a:lnTo>
                  <a:lnTo>
                    <a:pt x="6" y="0"/>
                  </a:lnTo>
                  <a:lnTo>
                    <a:pt x="4" y="2"/>
                  </a:lnTo>
                  <a:lnTo>
                    <a:pt x="4" y="8"/>
                  </a:lnTo>
                  <a:lnTo>
                    <a:pt x="4" y="8"/>
                  </a:lnTo>
                  <a:lnTo>
                    <a:pt x="4" y="16"/>
                  </a:lnTo>
                  <a:lnTo>
                    <a:pt x="4" y="20"/>
                  </a:lnTo>
                  <a:lnTo>
                    <a:pt x="2" y="22"/>
                  </a:lnTo>
                  <a:lnTo>
                    <a:pt x="2" y="22"/>
                  </a:lnTo>
                  <a:lnTo>
                    <a:pt x="0" y="26"/>
                  </a:lnTo>
                  <a:lnTo>
                    <a:pt x="0" y="30"/>
                  </a:lnTo>
                  <a:lnTo>
                    <a:pt x="2" y="38"/>
                  </a:lnTo>
                  <a:lnTo>
                    <a:pt x="6" y="44"/>
                  </a:lnTo>
                  <a:lnTo>
                    <a:pt x="10" y="50"/>
                  </a:lnTo>
                  <a:lnTo>
                    <a:pt x="10" y="5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3" name="Freeform 96"/>
            <p:cNvSpPr/>
            <p:nvPr/>
          </p:nvSpPr>
          <p:spPr bwMode="auto">
            <a:xfrm>
              <a:off x="8261350" y="2235200"/>
              <a:ext cx="41275" cy="41275"/>
            </a:xfrm>
            <a:custGeom>
              <a:avLst/>
              <a:gdLst/>
              <a:ahLst/>
              <a:cxnLst>
                <a:cxn ang="0">
                  <a:pos x="20" y="2"/>
                </a:cxn>
                <a:cxn ang="0">
                  <a:pos x="20" y="2"/>
                </a:cxn>
                <a:cxn ang="0">
                  <a:pos x="14" y="4"/>
                </a:cxn>
                <a:cxn ang="0">
                  <a:pos x="8" y="2"/>
                </a:cxn>
                <a:cxn ang="0">
                  <a:pos x="8" y="2"/>
                </a:cxn>
                <a:cxn ang="0">
                  <a:pos x="4" y="0"/>
                </a:cxn>
                <a:cxn ang="0">
                  <a:pos x="2" y="0"/>
                </a:cxn>
                <a:cxn ang="0">
                  <a:pos x="0" y="0"/>
                </a:cxn>
                <a:cxn ang="0">
                  <a:pos x="0" y="0"/>
                </a:cxn>
                <a:cxn ang="0">
                  <a:pos x="0" y="2"/>
                </a:cxn>
                <a:cxn ang="0">
                  <a:pos x="0" y="6"/>
                </a:cxn>
                <a:cxn ang="0">
                  <a:pos x="2" y="10"/>
                </a:cxn>
                <a:cxn ang="0">
                  <a:pos x="2" y="10"/>
                </a:cxn>
                <a:cxn ang="0">
                  <a:pos x="4" y="16"/>
                </a:cxn>
                <a:cxn ang="0">
                  <a:pos x="4" y="16"/>
                </a:cxn>
                <a:cxn ang="0">
                  <a:pos x="8" y="24"/>
                </a:cxn>
                <a:cxn ang="0">
                  <a:pos x="10" y="26"/>
                </a:cxn>
                <a:cxn ang="0">
                  <a:pos x="12" y="26"/>
                </a:cxn>
                <a:cxn ang="0">
                  <a:pos x="12" y="26"/>
                </a:cxn>
                <a:cxn ang="0">
                  <a:pos x="16" y="26"/>
                </a:cxn>
                <a:cxn ang="0">
                  <a:pos x="20" y="24"/>
                </a:cxn>
                <a:cxn ang="0">
                  <a:pos x="24" y="18"/>
                </a:cxn>
                <a:cxn ang="0">
                  <a:pos x="24" y="18"/>
                </a:cxn>
                <a:cxn ang="0">
                  <a:pos x="26" y="12"/>
                </a:cxn>
                <a:cxn ang="0">
                  <a:pos x="26" y="8"/>
                </a:cxn>
                <a:cxn ang="0">
                  <a:pos x="26" y="8"/>
                </a:cxn>
                <a:cxn ang="0">
                  <a:pos x="26" y="2"/>
                </a:cxn>
                <a:cxn ang="0">
                  <a:pos x="24" y="0"/>
                </a:cxn>
                <a:cxn ang="0">
                  <a:pos x="20" y="2"/>
                </a:cxn>
                <a:cxn ang="0">
                  <a:pos x="20" y="2"/>
                </a:cxn>
              </a:cxnLst>
              <a:rect l="0" t="0" r="r" b="b"/>
              <a:pathLst>
                <a:path w="26" h="26">
                  <a:moveTo>
                    <a:pt x="20" y="2"/>
                  </a:moveTo>
                  <a:lnTo>
                    <a:pt x="20" y="2"/>
                  </a:lnTo>
                  <a:lnTo>
                    <a:pt x="14" y="4"/>
                  </a:lnTo>
                  <a:lnTo>
                    <a:pt x="8" y="2"/>
                  </a:lnTo>
                  <a:lnTo>
                    <a:pt x="8" y="2"/>
                  </a:lnTo>
                  <a:lnTo>
                    <a:pt x="4" y="0"/>
                  </a:lnTo>
                  <a:lnTo>
                    <a:pt x="2" y="0"/>
                  </a:lnTo>
                  <a:lnTo>
                    <a:pt x="0" y="0"/>
                  </a:lnTo>
                  <a:lnTo>
                    <a:pt x="0" y="0"/>
                  </a:lnTo>
                  <a:lnTo>
                    <a:pt x="0" y="2"/>
                  </a:lnTo>
                  <a:lnTo>
                    <a:pt x="0" y="6"/>
                  </a:lnTo>
                  <a:lnTo>
                    <a:pt x="2" y="10"/>
                  </a:lnTo>
                  <a:lnTo>
                    <a:pt x="2" y="10"/>
                  </a:lnTo>
                  <a:lnTo>
                    <a:pt x="4" y="16"/>
                  </a:lnTo>
                  <a:lnTo>
                    <a:pt x="4" y="16"/>
                  </a:lnTo>
                  <a:lnTo>
                    <a:pt x="8" y="24"/>
                  </a:lnTo>
                  <a:lnTo>
                    <a:pt x="10" y="26"/>
                  </a:lnTo>
                  <a:lnTo>
                    <a:pt x="12" y="26"/>
                  </a:lnTo>
                  <a:lnTo>
                    <a:pt x="12" y="26"/>
                  </a:lnTo>
                  <a:lnTo>
                    <a:pt x="16" y="26"/>
                  </a:lnTo>
                  <a:lnTo>
                    <a:pt x="20" y="24"/>
                  </a:lnTo>
                  <a:lnTo>
                    <a:pt x="24" y="18"/>
                  </a:lnTo>
                  <a:lnTo>
                    <a:pt x="24" y="18"/>
                  </a:lnTo>
                  <a:lnTo>
                    <a:pt x="26" y="12"/>
                  </a:lnTo>
                  <a:lnTo>
                    <a:pt x="26" y="8"/>
                  </a:lnTo>
                  <a:lnTo>
                    <a:pt x="26" y="8"/>
                  </a:lnTo>
                  <a:lnTo>
                    <a:pt x="26" y="2"/>
                  </a:lnTo>
                  <a:lnTo>
                    <a:pt x="24" y="0"/>
                  </a:lnTo>
                  <a:lnTo>
                    <a:pt x="20" y="2"/>
                  </a:lnTo>
                  <a:lnTo>
                    <a:pt x="20"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4" name="Freeform 97"/>
            <p:cNvSpPr/>
            <p:nvPr/>
          </p:nvSpPr>
          <p:spPr bwMode="auto">
            <a:xfrm>
              <a:off x="8086725" y="1568450"/>
              <a:ext cx="234950" cy="161925"/>
            </a:xfrm>
            <a:custGeom>
              <a:avLst/>
              <a:gdLst/>
              <a:ahLst/>
              <a:cxnLst>
                <a:cxn ang="0">
                  <a:pos x="124" y="56"/>
                </a:cxn>
                <a:cxn ang="0">
                  <a:pos x="118" y="50"/>
                </a:cxn>
                <a:cxn ang="0">
                  <a:pos x="114" y="42"/>
                </a:cxn>
                <a:cxn ang="0">
                  <a:pos x="94" y="30"/>
                </a:cxn>
                <a:cxn ang="0">
                  <a:pos x="80" y="24"/>
                </a:cxn>
                <a:cxn ang="0">
                  <a:pos x="68" y="18"/>
                </a:cxn>
                <a:cxn ang="0">
                  <a:pos x="52" y="14"/>
                </a:cxn>
                <a:cxn ang="0">
                  <a:pos x="42" y="24"/>
                </a:cxn>
                <a:cxn ang="0">
                  <a:pos x="38" y="28"/>
                </a:cxn>
                <a:cxn ang="0">
                  <a:pos x="32" y="26"/>
                </a:cxn>
                <a:cxn ang="0">
                  <a:pos x="28" y="22"/>
                </a:cxn>
                <a:cxn ang="0">
                  <a:pos x="26" y="16"/>
                </a:cxn>
                <a:cxn ang="0">
                  <a:pos x="24" y="4"/>
                </a:cxn>
                <a:cxn ang="0">
                  <a:pos x="20" y="2"/>
                </a:cxn>
                <a:cxn ang="0">
                  <a:pos x="10" y="2"/>
                </a:cxn>
                <a:cxn ang="0">
                  <a:pos x="0" y="8"/>
                </a:cxn>
                <a:cxn ang="0">
                  <a:pos x="8" y="12"/>
                </a:cxn>
                <a:cxn ang="0">
                  <a:pos x="14" y="18"/>
                </a:cxn>
                <a:cxn ang="0">
                  <a:pos x="16" y="22"/>
                </a:cxn>
                <a:cxn ang="0">
                  <a:pos x="14" y="28"/>
                </a:cxn>
                <a:cxn ang="0">
                  <a:pos x="16" y="30"/>
                </a:cxn>
                <a:cxn ang="0">
                  <a:pos x="16" y="36"/>
                </a:cxn>
                <a:cxn ang="0">
                  <a:pos x="18" y="36"/>
                </a:cxn>
                <a:cxn ang="0">
                  <a:pos x="20" y="36"/>
                </a:cxn>
                <a:cxn ang="0">
                  <a:pos x="22" y="32"/>
                </a:cxn>
                <a:cxn ang="0">
                  <a:pos x="50" y="46"/>
                </a:cxn>
                <a:cxn ang="0">
                  <a:pos x="60" y="60"/>
                </a:cxn>
                <a:cxn ang="0">
                  <a:pos x="58" y="76"/>
                </a:cxn>
                <a:cxn ang="0">
                  <a:pos x="56" y="78"/>
                </a:cxn>
                <a:cxn ang="0">
                  <a:pos x="56" y="80"/>
                </a:cxn>
                <a:cxn ang="0">
                  <a:pos x="60" y="80"/>
                </a:cxn>
                <a:cxn ang="0">
                  <a:pos x="70" y="80"/>
                </a:cxn>
                <a:cxn ang="0">
                  <a:pos x="78" y="86"/>
                </a:cxn>
                <a:cxn ang="0">
                  <a:pos x="80" y="90"/>
                </a:cxn>
                <a:cxn ang="0">
                  <a:pos x="86" y="90"/>
                </a:cxn>
                <a:cxn ang="0">
                  <a:pos x="92" y="90"/>
                </a:cxn>
                <a:cxn ang="0">
                  <a:pos x="94" y="82"/>
                </a:cxn>
                <a:cxn ang="0">
                  <a:pos x="104" y="76"/>
                </a:cxn>
                <a:cxn ang="0">
                  <a:pos x="120" y="78"/>
                </a:cxn>
                <a:cxn ang="0">
                  <a:pos x="126" y="90"/>
                </a:cxn>
                <a:cxn ang="0">
                  <a:pos x="132" y="98"/>
                </a:cxn>
                <a:cxn ang="0">
                  <a:pos x="140" y="102"/>
                </a:cxn>
                <a:cxn ang="0">
                  <a:pos x="146" y="100"/>
                </a:cxn>
                <a:cxn ang="0">
                  <a:pos x="146" y="96"/>
                </a:cxn>
                <a:cxn ang="0">
                  <a:pos x="142" y="90"/>
                </a:cxn>
                <a:cxn ang="0">
                  <a:pos x="138" y="88"/>
                </a:cxn>
                <a:cxn ang="0">
                  <a:pos x="128" y="72"/>
                </a:cxn>
                <a:cxn ang="0">
                  <a:pos x="126" y="70"/>
                </a:cxn>
                <a:cxn ang="0">
                  <a:pos x="128" y="64"/>
                </a:cxn>
                <a:cxn ang="0">
                  <a:pos x="130" y="60"/>
                </a:cxn>
                <a:cxn ang="0">
                  <a:pos x="124" y="56"/>
                </a:cxn>
              </a:cxnLst>
              <a:rect l="0" t="0" r="r" b="b"/>
              <a:pathLst>
                <a:path w="148" h="102">
                  <a:moveTo>
                    <a:pt x="124" y="56"/>
                  </a:moveTo>
                  <a:lnTo>
                    <a:pt x="124" y="56"/>
                  </a:lnTo>
                  <a:lnTo>
                    <a:pt x="120" y="54"/>
                  </a:lnTo>
                  <a:lnTo>
                    <a:pt x="118" y="50"/>
                  </a:lnTo>
                  <a:lnTo>
                    <a:pt x="118" y="50"/>
                  </a:lnTo>
                  <a:lnTo>
                    <a:pt x="114" y="42"/>
                  </a:lnTo>
                  <a:lnTo>
                    <a:pt x="108" y="36"/>
                  </a:lnTo>
                  <a:lnTo>
                    <a:pt x="94" y="30"/>
                  </a:lnTo>
                  <a:lnTo>
                    <a:pt x="94" y="30"/>
                  </a:lnTo>
                  <a:lnTo>
                    <a:pt x="80" y="24"/>
                  </a:lnTo>
                  <a:lnTo>
                    <a:pt x="68" y="18"/>
                  </a:lnTo>
                  <a:lnTo>
                    <a:pt x="68" y="18"/>
                  </a:lnTo>
                  <a:lnTo>
                    <a:pt x="60" y="14"/>
                  </a:lnTo>
                  <a:lnTo>
                    <a:pt x="52" y="14"/>
                  </a:lnTo>
                  <a:lnTo>
                    <a:pt x="46" y="18"/>
                  </a:lnTo>
                  <a:lnTo>
                    <a:pt x="42" y="24"/>
                  </a:lnTo>
                  <a:lnTo>
                    <a:pt x="42" y="24"/>
                  </a:lnTo>
                  <a:lnTo>
                    <a:pt x="38" y="28"/>
                  </a:lnTo>
                  <a:lnTo>
                    <a:pt x="34" y="30"/>
                  </a:lnTo>
                  <a:lnTo>
                    <a:pt x="32" y="26"/>
                  </a:lnTo>
                  <a:lnTo>
                    <a:pt x="28" y="22"/>
                  </a:lnTo>
                  <a:lnTo>
                    <a:pt x="28" y="22"/>
                  </a:lnTo>
                  <a:lnTo>
                    <a:pt x="26" y="16"/>
                  </a:lnTo>
                  <a:lnTo>
                    <a:pt x="26" y="16"/>
                  </a:lnTo>
                  <a:lnTo>
                    <a:pt x="26" y="8"/>
                  </a:lnTo>
                  <a:lnTo>
                    <a:pt x="24" y="4"/>
                  </a:lnTo>
                  <a:lnTo>
                    <a:pt x="20" y="2"/>
                  </a:lnTo>
                  <a:lnTo>
                    <a:pt x="20" y="2"/>
                  </a:lnTo>
                  <a:lnTo>
                    <a:pt x="14" y="0"/>
                  </a:lnTo>
                  <a:lnTo>
                    <a:pt x="10" y="2"/>
                  </a:lnTo>
                  <a:lnTo>
                    <a:pt x="0" y="8"/>
                  </a:lnTo>
                  <a:lnTo>
                    <a:pt x="0" y="8"/>
                  </a:lnTo>
                  <a:lnTo>
                    <a:pt x="4" y="10"/>
                  </a:lnTo>
                  <a:lnTo>
                    <a:pt x="8" y="12"/>
                  </a:lnTo>
                  <a:lnTo>
                    <a:pt x="14" y="18"/>
                  </a:lnTo>
                  <a:lnTo>
                    <a:pt x="14" y="18"/>
                  </a:lnTo>
                  <a:lnTo>
                    <a:pt x="16" y="22"/>
                  </a:lnTo>
                  <a:lnTo>
                    <a:pt x="16" y="22"/>
                  </a:lnTo>
                  <a:lnTo>
                    <a:pt x="14" y="26"/>
                  </a:lnTo>
                  <a:lnTo>
                    <a:pt x="14" y="28"/>
                  </a:lnTo>
                  <a:lnTo>
                    <a:pt x="16" y="30"/>
                  </a:lnTo>
                  <a:lnTo>
                    <a:pt x="16" y="30"/>
                  </a:lnTo>
                  <a:lnTo>
                    <a:pt x="16" y="34"/>
                  </a:lnTo>
                  <a:lnTo>
                    <a:pt x="16" y="36"/>
                  </a:lnTo>
                  <a:lnTo>
                    <a:pt x="18" y="36"/>
                  </a:lnTo>
                  <a:lnTo>
                    <a:pt x="18" y="36"/>
                  </a:lnTo>
                  <a:lnTo>
                    <a:pt x="20" y="36"/>
                  </a:lnTo>
                  <a:lnTo>
                    <a:pt x="20" y="36"/>
                  </a:lnTo>
                  <a:lnTo>
                    <a:pt x="22" y="32"/>
                  </a:lnTo>
                  <a:lnTo>
                    <a:pt x="22" y="32"/>
                  </a:lnTo>
                  <a:lnTo>
                    <a:pt x="50" y="46"/>
                  </a:lnTo>
                  <a:lnTo>
                    <a:pt x="50" y="46"/>
                  </a:lnTo>
                  <a:lnTo>
                    <a:pt x="56" y="52"/>
                  </a:lnTo>
                  <a:lnTo>
                    <a:pt x="60" y="60"/>
                  </a:lnTo>
                  <a:lnTo>
                    <a:pt x="60" y="66"/>
                  </a:lnTo>
                  <a:lnTo>
                    <a:pt x="58" y="76"/>
                  </a:lnTo>
                  <a:lnTo>
                    <a:pt x="58" y="76"/>
                  </a:lnTo>
                  <a:lnTo>
                    <a:pt x="56" y="78"/>
                  </a:lnTo>
                  <a:lnTo>
                    <a:pt x="56" y="80"/>
                  </a:lnTo>
                  <a:lnTo>
                    <a:pt x="56" y="80"/>
                  </a:lnTo>
                  <a:lnTo>
                    <a:pt x="60" y="80"/>
                  </a:lnTo>
                  <a:lnTo>
                    <a:pt x="60" y="80"/>
                  </a:lnTo>
                  <a:lnTo>
                    <a:pt x="66" y="78"/>
                  </a:lnTo>
                  <a:lnTo>
                    <a:pt x="70" y="80"/>
                  </a:lnTo>
                  <a:lnTo>
                    <a:pt x="74" y="82"/>
                  </a:lnTo>
                  <a:lnTo>
                    <a:pt x="78" y="86"/>
                  </a:lnTo>
                  <a:lnTo>
                    <a:pt x="78" y="86"/>
                  </a:lnTo>
                  <a:lnTo>
                    <a:pt x="80" y="90"/>
                  </a:lnTo>
                  <a:lnTo>
                    <a:pt x="86" y="90"/>
                  </a:lnTo>
                  <a:lnTo>
                    <a:pt x="86" y="90"/>
                  </a:lnTo>
                  <a:lnTo>
                    <a:pt x="88" y="90"/>
                  </a:lnTo>
                  <a:lnTo>
                    <a:pt x="92" y="90"/>
                  </a:lnTo>
                  <a:lnTo>
                    <a:pt x="94" y="82"/>
                  </a:lnTo>
                  <a:lnTo>
                    <a:pt x="94" y="82"/>
                  </a:lnTo>
                  <a:lnTo>
                    <a:pt x="98" y="78"/>
                  </a:lnTo>
                  <a:lnTo>
                    <a:pt x="104" y="76"/>
                  </a:lnTo>
                  <a:lnTo>
                    <a:pt x="112" y="76"/>
                  </a:lnTo>
                  <a:lnTo>
                    <a:pt x="120" y="78"/>
                  </a:lnTo>
                  <a:lnTo>
                    <a:pt x="120" y="78"/>
                  </a:lnTo>
                  <a:lnTo>
                    <a:pt x="126" y="90"/>
                  </a:lnTo>
                  <a:lnTo>
                    <a:pt x="132" y="98"/>
                  </a:lnTo>
                  <a:lnTo>
                    <a:pt x="132" y="98"/>
                  </a:lnTo>
                  <a:lnTo>
                    <a:pt x="136" y="100"/>
                  </a:lnTo>
                  <a:lnTo>
                    <a:pt x="140" y="102"/>
                  </a:lnTo>
                  <a:lnTo>
                    <a:pt x="146" y="100"/>
                  </a:lnTo>
                  <a:lnTo>
                    <a:pt x="146" y="100"/>
                  </a:lnTo>
                  <a:lnTo>
                    <a:pt x="148" y="98"/>
                  </a:lnTo>
                  <a:lnTo>
                    <a:pt x="146" y="96"/>
                  </a:lnTo>
                  <a:lnTo>
                    <a:pt x="146" y="96"/>
                  </a:lnTo>
                  <a:lnTo>
                    <a:pt x="142" y="90"/>
                  </a:lnTo>
                  <a:lnTo>
                    <a:pt x="138" y="88"/>
                  </a:lnTo>
                  <a:lnTo>
                    <a:pt x="138" y="88"/>
                  </a:lnTo>
                  <a:lnTo>
                    <a:pt x="134" y="80"/>
                  </a:lnTo>
                  <a:lnTo>
                    <a:pt x="128" y="72"/>
                  </a:lnTo>
                  <a:lnTo>
                    <a:pt x="128" y="72"/>
                  </a:lnTo>
                  <a:lnTo>
                    <a:pt x="126" y="70"/>
                  </a:lnTo>
                  <a:lnTo>
                    <a:pt x="128" y="64"/>
                  </a:lnTo>
                  <a:lnTo>
                    <a:pt x="128" y="64"/>
                  </a:lnTo>
                  <a:lnTo>
                    <a:pt x="130" y="62"/>
                  </a:lnTo>
                  <a:lnTo>
                    <a:pt x="130" y="60"/>
                  </a:lnTo>
                  <a:lnTo>
                    <a:pt x="124" y="56"/>
                  </a:lnTo>
                  <a:lnTo>
                    <a:pt x="124" y="5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5" name="Freeform 98"/>
            <p:cNvSpPr/>
            <p:nvPr/>
          </p:nvSpPr>
          <p:spPr bwMode="auto">
            <a:xfrm>
              <a:off x="8169275" y="304800"/>
              <a:ext cx="60325" cy="22225"/>
            </a:xfrm>
            <a:custGeom>
              <a:avLst/>
              <a:gdLst/>
              <a:ahLst/>
              <a:cxnLst>
                <a:cxn ang="0">
                  <a:pos x="10" y="14"/>
                </a:cxn>
                <a:cxn ang="0">
                  <a:pos x="10" y="14"/>
                </a:cxn>
                <a:cxn ang="0">
                  <a:pos x="38" y="10"/>
                </a:cxn>
                <a:cxn ang="0">
                  <a:pos x="38" y="10"/>
                </a:cxn>
                <a:cxn ang="0">
                  <a:pos x="38" y="8"/>
                </a:cxn>
                <a:cxn ang="0">
                  <a:pos x="38" y="4"/>
                </a:cxn>
                <a:cxn ang="0">
                  <a:pos x="38" y="0"/>
                </a:cxn>
                <a:cxn ang="0">
                  <a:pos x="34" y="0"/>
                </a:cxn>
                <a:cxn ang="0">
                  <a:pos x="34" y="0"/>
                </a:cxn>
                <a:cxn ang="0">
                  <a:pos x="28" y="2"/>
                </a:cxn>
                <a:cxn ang="0">
                  <a:pos x="22" y="2"/>
                </a:cxn>
                <a:cxn ang="0">
                  <a:pos x="12" y="0"/>
                </a:cxn>
                <a:cxn ang="0">
                  <a:pos x="12" y="0"/>
                </a:cxn>
                <a:cxn ang="0">
                  <a:pos x="4" y="0"/>
                </a:cxn>
                <a:cxn ang="0">
                  <a:pos x="0" y="2"/>
                </a:cxn>
                <a:cxn ang="0">
                  <a:pos x="0" y="6"/>
                </a:cxn>
                <a:cxn ang="0">
                  <a:pos x="0" y="6"/>
                </a:cxn>
                <a:cxn ang="0">
                  <a:pos x="0" y="10"/>
                </a:cxn>
                <a:cxn ang="0">
                  <a:pos x="2" y="12"/>
                </a:cxn>
                <a:cxn ang="0">
                  <a:pos x="10" y="14"/>
                </a:cxn>
                <a:cxn ang="0">
                  <a:pos x="10" y="14"/>
                </a:cxn>
              </a:cxnLst>
              <a:rect l="0" t="0" r="r" b="b"/>
              <a:pathLst>
                <a:path w="38" h="14">
                  <a:moveTo>
                    <a:pt x="10" y="14"/>
                  </a:moveTo>
                  <a:lnTo>
                    <a:pt x="10" y="14"/>
                  </a:lnTo>
                  <a:lnTo>
                    <a:pt x="38" y="10"/>
                  </a:lnTo>
                  <a:lnTo>
                    <a:pt x="38" y="10"/>
                  </a:lnTo>
                  <a:lnTo>
                    <a:pt x="38" y="8"/>
                  </a:lnTo>
                  <a:lnTo>
                    <a:pt x="38" y="4"/>
                  </a:lnTo>
                  <a:lnTo>
                    <a:pt x="38" y="0"/>
                  </a:lnTo>
                  <a:lnTo>
                    <a:pt x="34" y="0"/>
                  </a:lnTo>
                  <a:lnTo>
                    <a:pt x="34" y="0"/>
                  </a:lnTo>
                  <a:lnTo>
                    <a:pt x="28" y="2"/>
                  </a:lnTo>
                  <a:lnTo>
                    <a:pt x="22" y="2"/>
                  </a:lnTo>
                  <a:lnTo>
                    <a:pt x="12" y="0"/>
                  </a:lnTo>
                  <a:lnTo>
                    <a:pt x="12" y="0"/>
                  </a:lnTo>
                  <a:lnTo>
                    <a:pt x="4" y="0"/>
                  </a:lnTo>
                  <a:lnTo>
                    <a:pt x="0" y="2"/>
                  </a:lnTo>
                  <a:lnTo>
                    <a:pt x="0" y="6"/>
                  </a:lnTo>
                  <a:lnTo>
                    <a:pt x="0" y="6"/>
                  </a:lnTo>
                  <a:lnTo>
                    <a:pt x="0" y="10"/>
                  </a:lnTo>
                  <a:lnTo>
                    <a:pt x="2" y="12"/>
                  </a:lnTo>
                  <a:lnTo>
                    <a:pt x="10" y="14"/>
                  </a:lnTo>
                  <a:lnTo>
                    <a:pt x="10"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6" name="Freeform 99"/>
            <p:cNvSpPr/>
            <p:nvPr/>
          </p:nvSpPr>
          <p:spPr bwMode="auto">
            <a:xfrm>
              <a:off x="4943475" y="282575"/>
              <a:ext cx="88900" cy="22225"/>
            </a:xfrm>
            <a:custGeom>
              <a:avLst/>
              <a:gdLst/>
              <a:ahLst/>
              <a:cxnLst>
                <a:cxn ang="0">
                  <a:pos x="36" y="8"/>
                </a:cxn>
                <a:cxn ang="0">
                  <a:pos x="36" y="8"/>
                </a:cxn>
                <a:cxn ang="0">
                  <a:pos x="38" y="8"/>
                </a:cxn>
                <a:cxn ang="0">
                  <a:pos x="38" y="8"/>
                </a:cxn>
                <a:cxn ang="0">
                  <a:pos x="46" y="8"/>
                </a:cxn>
                <a:cxn ang="0">
                  <a:pos x="50" y="8"/>
                </a:cxn>
                <a:cxn ang="0">
                  <a:pos x="52" y="6"/>
                </a:cxn>
                <a:cxn ang="0">
                  <a:pos x="56" y="0"/>
                </a:cxn>
                <a:cxn ang="0">
                  <a:pos x="56" y="0"/>
                </a:cxn>
                <a:cxn ang="0">
                  <a:pos x="42" y="0"/>
                </a:cxn>
                <a:cxn ang="0">
                  <a:pos x="28" y="4"/>
                </a:cxn>
                <a:cxn ang="0">
                  <a:pos x="14" y="8"/>
                </a:cxn>
                <a:cxn ang="0">
                  <a:pos x="0" y="14"/>
                </a:cxn>
                <a:cxn ang="0">
                  <a:pos x="0" y="14"/>
                </a:cxn>
                <a:cxn ang="0">
                  <a:pos x="20" y="14"/>
                </a:cxn>
                <a:cxn ang="0">
                  <a:pos x="28" y="14"/>
                </a:cxn>
                <a:cxn ang="0">
                  <a:pos x="36" y="8"/>
                </a:cxn>
                <a:cxn ang="0">
                  <a:pos x="36" y="8"/>
                </a:cxn>
              </a:cxnLst>
              <a:rect l="0" t="0" r="r" b="b"/>
              <a:pathLst>
                <a:path w="56" h="14">
                  <a:moveTo>
                    <a:pt x="36" y="8"/>
                  </a:moveTo>
                  <a:lnTo>
                    <a:pt x="36" y="8"/>
                  </a:lnTo>
                  <a:lnTo>
                    <a:pt x="38" y="8"/>
                  </a:lnTo>
                  <a:lnTo>
                    <a:pt x="38" y="8"/>
                  </a:lnTo>
                  <a:lnTo>
                    <a:pt x="46" y="8"/>
                  </a:lnTo>
                  <a:lnTo>
                    <a:pt x="50" y="8"/>
                  </a:lnTo>
                  <a:lnTo>
                    <a:pt x="52" y="6"/>
                  </a:lnTo>
                  <a:lnTo>
                    <a:pt x="56" y="0"/>
                  </a:lnTo>
                  <a:lnTo>
                    <a:pt x="56" y="0"/>
                  </a:lnTo>
                  <a:lnTo>
                    <a:pt x="42" y="0"/>
                  </a:lnTo>
                  <a:lnTo>
                    <a:pt x="28" y="4"/>
                  </a:lnTo>
                  <a:lnTo>
                    <a:pt x="14" y="8"/>
                  </a:lnTo>
                  <a:lnTo>
                    <a:pt x="0" y="14"/>
                  </a:lnTo>
                  <a:lnTo>
                    <a:pt x="0" y="14"/>
                  </a:lnTo>
                  <a:lnTo>
                    <a:pt x="20" y="14"/>
                  </a:lnTo>
                  <a:lnTo>
                    <a:pt x="28" y="14"/>
                  </a:lnTo>
                  <a:lnTo>
                    <a:pt x="36" y="8"/>
                  </a:lnTo>
                  <a:lnTo>
                    <a:pt x="36"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7" name="Freeform 100"/>
            <p:cNvSpPr/>
            <p:nvPr/>
          </p:nvSpPr>
          <p:spPr bwMode="auto">
            <a:xfrm>
              <a:off x="7458075" y="1400175"/>
              <a:ext cx="22225" cy="60325"/>
            </a:xfrm>
            <a:custGeom>
              <a:avLst/>
              <a:gdLst/>
              <a:ahLst/>
              <a:cxnLst>
                <a:cxn ang="0">
                  <a:pos x="4" y="0"/>
                </a:cxn>
                <a:cxn ang="0">
                  <a:pos x="4" y="0"/>
                </a:cxn>
                <a:cxn ang="0">
                  <a:pos x="0" y="10"/>
                </a:cxn>
                <a:cxn ang="0">
                  <a:pos x="0" y="18"/>
                </a:cxn>
                <a:cxn ang="0">
                  <a:pos x="0" y="34"/>
                </a:cxn>
                <a:cxn ang="0">
                  <a:pos x="0" y="34"/>
                </a:cxn>
                <a:cxn ang="0">
                  <a:pos x="2" y="36"/>
                </a:cxn>
                <a:cxn ang="0">
                  <a:pos x="4" y="38"/>
                </a:cxn>
                <a:cxn ang="0">
                  <a:pos x="6" y="38"/>
                </a:cxn>
                <a:cxn ang="0">
                  <a:pos x="10" y="36"/>
                </a:cxn>
                <a:cxn ang="0">
                  <a:pos x="10" y="36"/>
                </a:cxn>
                <a:cxn ang="0">
                  <a:pos x="12" y="34"/>
                </a:cxn>
                <a:cxn ang="0">
                  <a:pos x="14" y="30"/>
                </a:cxn>
                <a:cxn ang="0">
                  <a:pos x="14" y="26"/>
                </a:cxn>
                <a:cxn ang="0">
                  <a:pos x="14" y="22"/>
                </a:cxn>
                <a:cxn ang="0">
                  <a:pos x="14" y="22"/>
                </a:cxn>
                <a:cxn ang="0">
                  <a:pos x="4" y="0"/>
                </a:cxn>
                <a:cxn ang="0">
                  <a:pos x="4" y="0"/>
                </a:cxn>
              </a:cxnLst>
              <a:rect l="0" t="0" r="r" b="b"/>
              <a:pathLst>
                <a:path w="14" h="38">
                  <a:moveTo>
                    <a:pt x="4" y="0"/>
                  </a:moveTo>
                  <a:lnTo>
                    <a:pt x="4" y="0"/>
                  </a:lnTo>
                  <a:lnTo>
                    <a:pt x="0" y="10"/>
                  </a:lnTo>
                  <a:lnTo>
                    <a:pt x="0" y="18"/>
                  </a:lnTo>
                  <a:lnTo>
                    <a:pt x="0" y="34"/>
                  </a:lnTo>
                  <a:lnTo>
                    <a:pt x="0" y="34"/>
                  </a:lnTo>
                  <a:lnTo>
                    <a:pt x="2" y="36"/>
                  </a:lnTo>
                  <a:lnTo>
                    <a:pt x="4" y="38"/>
                  </a:lnTo>
                  <a:lnTo>
                    <a:pt x="6" y="38"/>
                  </a:lnTo>
                  <a:lnTo>
                    <a:pt x="10" y="36"/>
                  </a:lnTo>
                  <a:lnTo>
                    <a:pt x="10" y="36"/>
                  </a:lnTo>
                  <a:lnTo>
                    <a:pt x="12" y="34"/>
                  </a:lnTo>
                  <a:lnTo>
                    <a:pt x="14" y="30"/>
                  </a:lnTo>
                  <a:lnTo>
                    <a:pt x="14" y="26"/>
                  </a:lnTo>
                  <a:lnTo>
                    <a:pt x="14" y="22"/>
                  </a:lnTo>
                  <a:lnTo>
                    <a:pt x="14" y="22"/>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8" name="Freeform 101"/>
            <p:cNvSpPr/>
            <p:nvPr/>
          </p:nvSpPr>
          <p:spPr bwMode="auto">
            <a:xfrm>
              <a:off x="7600950" y="219075"/>
              <a:ext cx="101600" cy="38100"/>
            </a:xfrm>
            <a:custGeom>
              <a:avLst/>
              <a:gdLst/>
              <a:ahLst/>
              <a:cxnLst>
                <a:cxn ang="0">
                  <a:pos x="24" y="12"/>
                </a:cxn>
                <a:cxn ang="0">
                  <a:pos x="24" y="12"/>
                </a:cxn>
                <a:cxn ang="0">
                  <a:pos x="22" y="14"/>
                </a:cxn>
                <a:cxn ang="0">
                  <a:pos x="22" y="14"/>
                </a:cxn>
                <a:cxn ang="0">
                  <a:pos x="20" y="18"/>
                </a:cxn>
                <a:cxn ang="0">
                  <a:pos x="22" y="20"/>
                </a:cxn>
                <a:cxn ang="0">
                  <a:pos x="26" y="22"/>
                </a:cxn>
                <a:cxn ang="0">
                  <a:pos x="26" y="22"/>
                </a:cxn>
                <a:cxn ang="0">
                  <a:pos x="58" y="24"/>
                </a:cxn>
                <a:cxn ang="0">
                  <a:pos x="58" y="24"/>
                </a:cxn>
                <a:cxn ang="0">
                  <a:pos x="62" y="24"/>
                </a:cxn>
                <a:cxn ang="0">
                  <a:pos x="64" y="22"/>
                </a:cxn>
                <a:cxn ang="0">
                  <a:pos x="64" y="18"/>
                </a:cxn>
                <a:cxn ang="0">
                  <a:pos x="64" y="18"/>
                </a:cxn>
                <a:cxn ang="0">
                  <a:pos x="64" y="14"/>
                </a:cxn>
                <a:cxn ang="0">
                  <a:pos x="62" y="14"/>
                </a:cxn>
                <a:cxn ang="0">
                  <a:pos x="56" y="12"/>
                </a:cxn>
                <a:cxn ang="0">
                  <a:pos x="56" y="12"/>
                </a:cxn>
                <a:cxn ang="0">
                  <a:pos x="52" y="14"/>
                </a:cxn>
                <a:cxn ang="0">
                  <a:pos x="50" y="14"/>
                </a:cxn>
                <a:cxn ang="0">
                  <a:pos x="48" y="12"/>
                </a:cxn>
                <a:cxn ang="0">
                  <a:pos x="48" y="12"/>
                </a:cxn>
                <a:cxn ang="0">
                  <a:pos x="46" y="10"/>
                </a:cxn>
                <a:cxn ang="0">
                  <a:pos x="46" y="6"/>
                </a:cxn>
                <a:cxn ang="0">
                  <a:pos x="44" y="4"/>
                </a:cxn>
                <a:cxn ang="0">
                  <a:pos x="40" y="2"/>
                </a:cxn>
                <a:cxn ang="0">
                  <a:pos x="40" y="2"/>
                </a:cxn>
                <a:cxn ang="0">
                  <a:pos x="34" y="0"/>
                </a:cxn>
                <a:cxn ang="0">
                  <a:pos x="28" y="0"/>
                </a:cxn>
                <a:cxn ang="0">
                  <a:pos x="18" y="2"/>
                </a:cxn>
                <a:cxn ang="0">
                  <a:pos x="10" y="8"/>
                </a:cxn>
                <a:cxn ang="0">
                  <a:pos x="0" y="14"/>
                </a:cxn>
                <a:cxn ang="0">
                  <a:pos x="0" y="14"/>
                </a:cxn>
                <a:cxn ang="0">
                  <a:pos x="6" y="16"/>
                </a:cxn>
                <a:cxn ang="0">
                  <a:pos x="12" y="14"/>
                </a:cxn>
                <a:cxn ang="0">
                  <a:pos x="18" y="12"/>
                </a:cxn>
                <a:cxn ang="0">
                  <a:pos x="24" y="12"/>
                </a:cxn>
                <a:cxn ang="0">
                  <a:pos x="24" y="12"/>
                </a:cxn>
              </a:cxnLst>
              <a:rect l="0" t="0" r="r" b="b"/>
              <a:pathLst>
                <a:path w="64" h="24">
                  <a:moveTo>
                    <a:pt x="24" y="12"/>
                  </a:moveTo>
                  <a:lnTo>
                    <a:pt x="24" y="12"/>
                  </a:lnTo>
                  <a:lnTo>
                    <a:pt x="22" y="14"/>
                  </a:lnTo>
                  <a:lnTo>
                    <a:pt x="22" y="14"/>
                  </a:lnTo>
                  <a:lnTo>
                    <a:pt x="20" y="18"/>
                  </a:lnTo>
                  <a:lnTo>
                    <a:pt x="22" y="20"/>
                  </a:lnTo>
                  <a:lnTo>
                    <a:pt x="26" y="22"/>
                  </a:lnTo>
                  <a:lnTo>
                    <a:pt x="26" y="22"/>
                  </a:lnTo>
                  <a:lnTo>
                    <a:pt x="58" y="24"/>
                  </a:lnTo>
                  <a:lnTo>
                    <a:pt x="58" y="24"/>
                  </a:lnTo>
                  <a:lnTo>
                    <a:pt x="62" y="24"/>
                  </a:lnTo>
                  <a:lnTo>
                    <a:pt x="64" y="22"/>
                  </a:lnTo>
                  <a:lnTo>
                    <a:pt x="64" y="18"/>
                  </a:lnTo>
                  <a:lnTo>
                    <a:pt x="64" y="18"/>
                  </a:lnTo>
                  <a:lnTo>
                    <a:pt x="64" y="14"/>
                  </a:lnTo>
                  <a:lnTo>
                    <a:pt x="62" y="14"/>
                  </a:lnTo>
                  <a:lnTo>
                    <a:pt x="56" y="12"/>
                  </a:lnTo>
                  <a:lnTo>
                    <a:pt x="56" y="12"/>
                  </a:lnTo>
                  <a:lnTo>
                    <a:pt x="52" y="14"/>
                  </a:lnTo>
                  <a:lnTo>
                    <a:pt x="50" y="14"/>
                  </a:lnTo>
                  <a:lnTo>
                    <a:pt x="48" y="12"/>
                  </a:lnTo>
                  <a:lnTo>
                    <a:pt x="48" y="12"/>
                  </a:lnTo>
                  <a:lnTo>
                    <a:pt x="46" y="10"/>
                  </a:lnTo>
                  <a:lnTo>
                    <a:pt x="46" y="6"/>
                  </a:lnTo>
                  <a:lnTo>
                    <a:pt x="44" y="4"/>
                  </a:lnTo>
                  <a:lnTo>
                    <a:pt x="40" y="2"/>
                  </a:lnTo>
                  <a:lnTo>
                    <a:pt x="40" y="2"/>
                  </a:lnTo>
                  <a:lnTo>
                    <a:pt x="34" y="0"/>
                  </a:lnTo>
                  <a:lnTo>
                    <a:pt x="28" y="0"/>
                  </a:lnTo>
                  <a:lnTo>
                    <a:pt x="18" y="2"/>
                  </a:lnTo>
                  <a:lnTo>
                    <a:pt x="10" y="8"/>
                  </a:lnTo>
                  <a:lnTo>
                    <a:pt x="0" y="14"/>
                  </a:lnTo>
                  <a:lnTo>
                    <a:pt x="0" y="14"/>
                  </a:lnTo>
                  <a:lnTo>
                    <a:pt x="6" y="16"/>
                  </a:lnTo>
                  <a:lnTo>
                    <a:pt x="12" y="14"/>
                  </a:lnTo>
                  <a:lnTo>
                    <a:pt x="18" y="12"/>
                  </a:lnTo>
                  <a:lnTo>
                    <a:pt x="24" y="12"/>
                  </a:lnTo>
                  <a:lnTo>
                    <a:pt x="24" y="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9" name="Freeform 102"/>
            <p:cNvSpPr/>
            <p:nvPr/>
          </p:nvSpPr>
          <p:spPr bwMode="auto">
            <a:xfrm>
              <a:off x="7705725" y="250825"/>
              <a:ext cx="66675" cy="19050"/>
            </a:xfrm>
            <a:custGeom>
              <a:avLst/>
              <a:gdLst/>
              <a:ahLst/>
              <a:cxnLst>
                <a:cxn ang="0">
                  <a:pos x="42" y="8"/>
                </a:cxn>
                <a:cxn ang="0">
                  <a:pos x="42" y="8"/>
                </a:cxn>
                <a:cxn ang="0">
                  <a:pos x="28" y="2"/>
                </a:cxn>
                <a:cxn ang="0">
                  <a:pos x="18" y="0"/>
                </a:cxn>
                <a:cxn ang="0">
                  <a:pos x="12" y="2"/>
                </a:cxn>
                <a:cxn ang="0">
                  <a:pos x="8" y="4"/>
                </a:cxn>
                <a:cxn ang="0">
                  <a:pos x="0" y="12"/>
                </a:cxn>
                <a:cxn ang="0">
                  <a:pos x="0" y="12"/>
                </a:cxn>
                <a:cxn ang="0">
                  <a:pos x="20" y="12"/>
                </a:cxn>
                <a:cxn ang="0">
                  <a:pos x="42" y="8"/>
                </a:cxn>
                <a:cxn ang="0">
                  <a:pos x="42" y="8"/>
                </a:cxn>
              </a:cxnLst>
              <a:rect l="0" t="0" r="r" b="b"/>
              <a:pathLst>
                <a:path w="42" h="12">
                  <a:moveTo>
                    <a:pt x="42" y="8"/>
                  </a:moveTo>
                  <a:lnTo>
                    <a:pt x="42" y="8"/>
                  </a:lnTo>
                  <a:lnTo>
                    <a:pt x="28" y="2"/>
                  </a:lnTo>
                  <a:lnTo>
                    <a:pt x="18" y="0"/>
                  </a:lnTo>
                  <a:lnTo>
                    <a:pt x="12" y="2"/>
                  </a:lnTo>
                  <a:lnTo>
                    <a:pt x="8" y="4"/>
                  </a:lnTo>
                  <a:lnTo>
                    <a:pt x="0" y="12"/>
                  </a:lnTo>
                  <a:lnTo>
                    <a:pt x="0" y="12"/>
                  </a:lnTo>
                  <a:lnTo>
                    <a:pt x="20" y="12"/>
                  </a:lnTo>
                  <a:lnTo>
                    <a:pt x="42" y="8"/>
                  </a:lnTo>
                  <a:lnTo>
                    <a:pt x="42"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0" name="Freeform 103"/>
            <p:cNvSpPr/>
            <p:nvPr/>
          </p:nvSpPr>
          <p:spPr bwMode="auto">
            <a:xfrm>
              <a:off x="5162550" y="250825"/>
              <a:ext cx="79375" cy="22225"/>
            </a:xfrm>
            <a:custGeom>
              <a:avLst/>
              <a:gdLst/>
              <a:ahLst/>
              <a:cxnLst>
                <a:cxn ang="0">
                  <a:pos x="12" y="8"/>
                </a:cxn>
                <a:cxn ang="0">
                  <a:pos x="12" y="8"/>
                </a:cxn>
                <a:cxn ang="0">
                  <a:pos x="4" y="8"/>
                </a:cxn>
                <a:cxn ang="0">
                  <a:pos x="4" y="8"/>
                </a:cxn>
                <a:cxn ang="0">
                  <a:pos x="6" y="10"/>
                </a:cxn>
                <a:cxn ang="0">
                  <a:pos x="10" y="12"/>
                </a:cxn>
                <a:cxn ang="0">
                  <a:pos x="16" y="10"/>
                </a:cxn>
                <a:cxn ang="0">
                  <a:pos x="16" y="10"/>
                </a:cxn>
                <a:cxn ang="0">
                  <a:pos x="24" y="10"/>
                </a:cxn>
                <a:cxn ang="0">
                  <a:pos x="32" y="12"/>
                </a:cxn>
                <a:cxn ang="0">
                  <a:pos x="40" y="14"/>
                </a:cxn>
                <a:cxn ang="0">
                  <a:pos x="50" y="14"/>
                </a:cxn>
                <a:cxn ang="0">
                  <a:pos x="50" y="14"/>
                </a:cxn>
                <a:cxn ang="0">
                  <a:pos x="38" y="6"/>
                </a:cxn>
                <a:cxn ang="0">
                  <a:pos x="26" y="2"/>
                </a:cxn>
                <a:cxn ang="0">
                  <a:pos x="0" y="0"/>
                </a:cxn>
                <a:cxn ang="0">
                  <a:pos x="0" y="0"/>
                </a:cxn>
                <a:cxn ang="0">
                  <a:pos x="4" y="4"/>
                </a:cxn>
                <a:cxn ang="0">
                  <a:pos x="6" y="4"/>
                </a:cxn>
                <a:cxn ang="0">
                  <a:pos x="10" y="4"/>
                </a:cxn>
                <a:cxn ang="0">
                  <a:pos x="12" y="8"/>
                </a:cxn>
                <a:cxn ang="0">
                  <a:pos x="12" y="8"/>
                </a:cxn>
              </a:cxnLst>
              <a:rect l="0" t="0" r="r" b="b"/>
              <a:pathLst>
                <a:path w="50" h="14">
                  <a:moveTo>
                    <a:pt x="12" y="8"/>
                  </a:moveTo>
                  <a:lnTo>
                    <a:pt x="12" y="8"/>
                  </a:lnTo>
                  <a:lnTo>
                    <a:pt x="4" y="8"/>
                  </a:lnTo>
                  <a:lnTo>
                    <a:pt x="4" y="8"/>
                  </a:lnTo>
                  <a:lnTo>
                    <a:pt x="6" y="10"/>
                  </a:lnTo>
                  <a:lnTo>
                    <a:pt x="10" y="12"/>
                  </a:lnTo>
                  <a:lnTo>
                    <a:pt x="16" y="10"/>
                  </a:lnTo>
                  <a:lnTo>
                    <a:pt x="16" y="10"/>
                  </a:lnTo>
                  <a:lnTo>
                    <a:pt x="24" y="10"/>
                  </a:lnTo>
                  <a:lnTo>
                    <a:pt x="32" y="12"/>
                  </a:lnTo>
                  <a:lnTo>
                    <a:pt x="40" y="14"/>
                  </a:lnTo>
                  <a:lnTo>
                    <a:pt x="50" y="14"/>
                  </a:lnTo>
                  <a:lnTo>
                    <a:pt x="50" y="14"/>
                  </a:lnTo>
                  <a:lnTo>
                    <a:pt x="38" y="6"/>
                  </a:lnTo>
                  <a:lnTo>
                    <a:pt x="26" y="2"/>
                  </a:lnTo>
                  <a:lnTo>
                    <a:pt x="0" y="0"/>
                  </a:lnTo>
                  <a:lnTo>
                    <a:pt x="0" y="0"/>
                  </a:lnTo>
                  <a:lnTo>
                    <a:pt x="4" y="4"/>
                  </a:lnTo>
                  <a:lnTo>
                    <a:pt x="6" y="4"/>
                  </a:lnTo>
                  <a:lnTo>
                    <a:pt x="10" y="4"/>
                  </a:lnTo>
                  <a:lnTo>
                    <a:pt x="12" y="8"/>
                  </a:lnTo>
                  <a:lnTo>
                    <a:pt x="12"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1" name="Freeform 104"/>
            <p:cNvSpPr/>
            <p:nvPr/>
          </p:nvSpPr>
          <p:spPr bwMode="auto">
            <a:xfrm>
              <a:off x="4886325" y="727075"/>
              <a:ext cx="50800" cy="31750"/>
            </a:xfrm>
            <a:custGeom>
              <a:avLst/>
              <a:gdLst/>
              <a:ahLst/>
              <a:cxnLst>
                <a:cxn ang="0">
                  <a:pos x="32" y="20"/>
                </a:cxn>
                <a:cxn ang="0">
                  <a:pos x="32" y="20"/>
                </a:cxn>
                <a:cxn ang="0">
                  <a:pos x="32" y="20"/>
                </a:cxn>
                <a:cxn ang="0">
                  <a:pos x="32" y="20"/>
                </a:cxn>
                <a:cxn ang="0">
                  <a:pos x="32" y="20"/>
                </a:cxn>
                <a:cxn ang="0">
                  <a:pos x="30" y="18"/>
                </a:cxn>
                <a:cxn ang="0">
                  <a:pos x="30" y="16"/>
                </a:cxn>
                <a:cxn ang="0">
                  <a:pos x="24" y="12"/>
                </a:cxn>
                <a:cxn ang="0">
                  <a:pos x="20" y="8"/>
                </a:cxn>
                <a:cxn ang="0">
                  <a:pos x="20" y="6"/>
                </a:cxn>
                <a:cxn ang="0">
                  <a:pos x="20" y="4"/>
                </a:cxn>
                <a:cxn ang="0">
                  <a:pos x="20" y="4"/>
                </a:cxn>
                <a:cxn ang="0">
                  <a:pos x="6" y="0"/>
                </a:cxn>
                <a:cxn ang="0">
                  <a:pos x="6" y="0"/>
                </a:cxn>
                <a:cxn ang="0">
                  <a:pos x="2" y="0"/>
                </a:cxn>
                <a:cxn ang="0">
                  <a:pos x="0" y="0"/>
                </a:cxn>
                <a:cxn ang="0">
                  <a:pos x="0" y="4"/>
                </a:cxn>
                <a:cxn ang="0">
                  <a:pos x="0" y="4"/>
                </a:cxn>
                <a:cxn ang="0">
                  <a:pos x="6" y="6"/>
                </a:cxn>
                <a:cxn ang="0">
                  <a:pos x="10" y="10"/>
                </a:cxn>
                <a:cxn ang="0">
                  <a:pos x="22" y="18"/>
                </a:cxn>
                <a:cxn ang="0">
                  <a:pos x="22" y="18"/>
                </a:cxn>
                <a:cxn ang="0">
                  <a:pos x="26" y="20"/>
                </a:cxn>
                <a:cxn ang="0">
                  <a:pos x="28" y="20"/>
                </a:cxn>
                <a:cxn ang="0">
                  <a:pos x="32" y="20"/>
                </a:cxn>
                <a:cxn ang="0">
                  <a:pos x="32" y="20"/>
                </a:cxn>
              </a:cxnLst>
              <a:rect l="0" t="0" r="r" b="b"/>
              <a:pathLst>
                <a:path w="32" h="20">
                  <a:moveTo>
                    <a:pt x="32" y="20"/>
                  </a:moveTo>
                  <a:lnTo>
                    <a:pt x="32" y="20"/>
                  </a:lnTo>
                  <a:lnTo>
                    <a:pt x="32" y="20"/>
                  </a:lnTo>
                  <a:lnTo>
                    <a:pt x="32" y="20"/>
                  </a:lnTo>
                  <a:lnTo>
                    <a:pt x="32" y="20"/>
                  </a:lnTo>
                  <a:lnTo>
                    <a:pt x="30" y="18"/>
                  </a:lnTo>
                  <a:lnTo>
                    <a:pt x="30" y="16"/>
                  </a:lnTo>
                  <a:lnTo>
                    <a:pt x="24" y="12"/>
                  </a:lnTo>
                  <a:lnTo>
                    <a:pt x="20" y="8"/>
                  </a:lnTo>
                  <a:lnTo>
                    <a:pt x="20" y="6"/>
                  </a:lnTo>
                  <a:lnTo>
                    <a:pt x="20" y="4"/>
                  </a:lnTo>
                  <a:lnTo>
                    <a:pt x="20" y="4"/>
                  </a:lnTo>
                  <a:lnTo>
                    <a:pt x="6" y="0"/>
                  </a:lnTo>
                  <a:lnTo>
                    <a:pt x="6" y="0"/>
                  </a:lnTo>
                  <a:lnTo>
                    <a:pt x="2" y="0"/>
                  </a:lnTo>
                  <a:lnTo>
                    <a:pt x="0" y="0"/>
                  </a:lnTo>
                  <a:lnTo>
                    <a:pt x="0" y="4"/>
                  </a:lnTo>
                  <a:lnTo>
                    <a:pt x="0" y="4"/>
                  </a:lnTo>
                  <a:lnTo>
                    <a:pt x="6" y="6"/>
                  </a:lnTo>
                  <a:lnTo>
                    <a:pt x="10" y="10"/>
                  </a:lnTo>
                  <a:lnTo>
                    <a:pt x="22" y="18"/>
                  </a:lnTo>
                  <a:lnTo>
                    <a:pt x="22" y="18"/>
                  </a:lnTo>
                  <a:lnTo>
                    <a:pt x="26" y="20"/>
                  </a:lnTo>
                  <a:lnTo>
                    <a:pt x="28" y="20"/>
                  </a:lnTo>
                  <a:lnTo>
                    <a:pt x="32" y="20"/>
                  </a:lnTo>
                  <a:lnTo>
                    <a:pt x="32" y="2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2" name="Freeform 105"/>
            <p:cNvSpPr/>
            <p:nvPr/>
          </p:nvSpPr>
          <p:spPr bwMode="auto">
            <a:xfrm>
              <a:off x="8074025" y="1003300"/>
              <a:ext cx="25400" cy="38100"/>
            </a:xfrm>
            <a:custGeom>
              <a:avLst/>
              <a:gdLst/>
              <a:ahLst/>
              <a:cxnLst>
                <a:cxn ang="0">
                  <a:pos x="0" y="4"/>
                </a:cxn>
                <a:cxn ang="0">
                  <a:pos x="0" y="4"/>
                </a:cxn>
                <a:cxn ang="0">
                  <a:pos x="0" y="8"/>
                </a:cxn>
                <a:cxn ang="0">
                  <a:pos x="2" y="10"/>
                </a:cxn>
                <a:cxn ang="0">
                  <a:pos x="2" y="10"/>
                </a:cxn>
                <a:cxn ang="0">
                  <a:pos x="6" y="10"/>
                </a:cxn>
                <a:cxn ang="0">
                  <a:pos x="8" y="10"/>
                </a:cxn>
                <a:cxn ang="0">
                  <a:pos x="6" y="16"/>
                </a:cxn>
                <a:cxn ang="0">
                  <a:pos x="6" y="16"/>
                </a:cxn>
                <a:cxn ang="0">
                  <a:pos x="4" y="20"/>
                </a:cxn>
                <a:cxn ang="0">
                  <a:pos x="4" y="22"/>
                </a:cxn>
                <a:cxn ang="0">
                  <a:pos x="8" y="24"/>
                </a:cxn>
                <a:cxn ang="0">
                  <a:pos x="8" y="24"/>
                </a:cxn>
                <a:cxn ang="0">
                  <a:pos x="10" y="24"/>
                </a:cxn>
                <a:cxn ang="0">
                  <a:pos x="12" y="22"/>
                </a:cxn>
                <a:cxn ang="0">
                  <a:pos x="14" y="18"/>
                </a:cxn>
                <a:cxn ang="0">
                  <a:pos x="14" y="18"/>
                </a:cxn>
                <a:cxn ang="0">
                  <a:pos x="16" y="8"/>
                </a:cxn>
                <a:cxn ang="0">
                  <a:pos x="16" y="8"/>
                </a:cxn>
                <a:cxn ang="0">
                  <a:pos x="14" y="2"/>
                </a:cxn>
                <a:cxn ang="0">
                  <a:pos x="8" y="0"/>
                </a:cxn>
                <a:cxn ang="0">
                  <a:pos x="8" y="0"/>
                </a:cxn>
                <a:cxn ang="0">
                  <a:pos x="6" y="0"/>
                </a:cxn>
                <a:cxn ang="0">
                  <a:pos x="4" y="0"/>
                </a:cxn>
                <a:cxn ang="0">
                  <a:pos x="0" y="4"/>
                </a:cxn>
                <a:cxn ang="0">
                  <a:pos x="0" y="4"/>
                </a:cxn>
              </a:cxnLst>
              <a:rect l="0" t="0" r="r" b="b"/>
              <a:pathLst>
                <a:path w="16" h="24">
                  <a:moveTo>
                    <a:pt x="0" y="4"/>
                  </a:moveTo>
                  <a:lnTo>
                    <a:pt x="0" y="4"/>
                  </a:lnTo>
                  <a:lnTo>
                    <a:pt x="0" y="8"/>
                  </a:lnTo>
                  <a:lnTo>
                    <a:pt x="2" y="10"/>
                  </a:lnTo>
                  <a:lnTo>
                    <a:pt x="2" y="10"/>
                  </a:lnTo>
                  <a:lnTo>
                    <a:pt x="6" y="10"/>
                  </a:lnTo>
                  <a:lnTo>
                    <a:pt x="8" y="10"/>
                  </a:lnTo>
                  <a:lnTo>
                    <a:pt x="6" y="16"/>
                  </a:lnTo>
                  <a:lnTo>
                    <a:pt x="6" y="16"/>
                  </a:lnTo>
                  <a:lnTo>
                    <a:pt x="4" y="20"/>
                  </a:lnTo>
                  <a:lnTo>
                    <a:pt x="4" y="22"/>
                  </a:lnTo>
                  <a:lnTo>
                    <a:pt x="8" y="24"/>
                  </a:lnTo>
                  <a:lnTo>
                    <a:pt x="8" y="24"/>
                  </a:lnTo>
                  <a:lnTo>
                    <a:pt x="10" y="24"/>
                  </a:lnTo>
                  <a:lnTo>
                    <a:pt x="12" y="22"/>
                  </a:lnTo>
                  <a:lnTo>
                    <a:pt x="14" y="18"/>
                  </a:lnTo>
                  <a:lnTo>
                    <a:pt x="14" y="18"/>
                  </a:lnTo>
                  <a:lnTo>
                    <a:pt x="16" y="8"/>
                  </a:lnTo>
                  <a:lnTo>
                    <a:pt x="16" y="8"/>
                  </a:lnTo>
                  <a:lnTo>
                    <a:pt x="14" y="2"/>
                  </a:lnTo>
                  <a:lnTo>
                    <a:pt x="8" y="0"/>
                  </a:lnTo>
                  <a:lnTo>
                    <a:pt x="8" y="0"/>
                  </a:lnTo>
                  <a:lnTo>
                    <a:pt x="6" y="0"/>
                  </a:lnTo>
                  <a:lnTo>
                    <a:pt x="4" y="0"/>
                  </a:lnTo>
                  <a:lnTo>
                    <a:pt x="0" y="4"/>
                  </a:lnTo>
                  <a:lnTo>
                    <a:pt x="0"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3" name="Freeform 106"/>
            <p:cNvSpPr/>
            <p:nvPr/>
          </p:nvSpPr>
          <p:spPr bwMode="auto">
            <a:xfrm>
              <a:off x="5175250" y="292100"/>
              <a:ext cx="82550" cy="31750"/>
            </a:xfrm>
            <a:custGeom>
              <a:avLst/>
              <a:gdLst/>
              <a:ahLst/>
              <a:cxnLst>
                <a:cxn ang="0">
                  <a:pos x="38" y="4"/>
                </a:cxn>
                <a:cxn ang="0">
                  <a:pos x="38" y="4"/>
                </a:cxn>
                <a:cxn ang="0">
                  <a:pos x="30" y="0"/>
                </a:cxn>
                <a:cxn ang="0">
                  <a:pos x="26" y="2"/>
                </a:cxn>
                <a:cxn ang="0">
                  <a:pos x="24" y="6"/>
                </a:cxn>
                <a:cxn ang="0">
                  <a:pos x="24" y="6"/>
                </a:cxn>
                <a:cxn ang="0">
                  <a:pos x="22" y="6"/>
                </a:cxn>
                <a:cxn ang="0">
                  <a:pos x="22" y="6"/>
                </a:cxn>
                <a:cxn ang="0">
                  <a:pos x="12" y="8"/>
                </a:cxn>
                <a:cxn ang="0">
                  <a:pos x="12" y="8"/>
                </a:cxn>
                <a:cxn ang="0">
                  <a:pos x="10" y="6"/>
                </a:cxn>
                <a:cxn ang="0">
                  <a:pos x="6" y="4"/>
                </a:cxn>
                <a:cxn ang="0">
                  <a:pos x="6" y="4"/>
                </a:cxn>
                <a:cxn ang="0">
                  <a:pos x="2" y="2"/>
                </a:cxn>
                <a:cxn ang="0">
                  <a:pos x="0" y="0"/>
                </a:cxn>
                <a:cxn ang="0">
                  <a:pos x="0" y="2"/>
                </a:cxn>
                <a:cxn ang="0">
                  <a:pos x="0" y="2"/>
                </a:cxn>
                <a:cxn ang="0">
                  <a:pos x="0" y="6"/>
                </a:cxn>
                <a:cxn ang="0">
                  <a:pos x="0" y="8"/>
                </a:cxn>
                <a:cxn ang="0">
                  <a:pos x="2" y="8"/>
                </a:cxn>
                <a:cxn ang="0">
                  <a:pos x="2" y="8"/>
                </a:cxn>
                <a:cxn ang="0">
                  <a:pos x="10" y="8"/>
                </a:cxn>
                <a:cxn ang="0">
                  <a:pos x="10" y="8"/>
                </a:cxn>
                <a:cxn ang="0">
                  <a:pos x="12" y="12"/>
                </a:cxn>
                <a:cxn ang="0">
                  <a:pos x="14" y="12"/>
                </a:cxn>
                <a:cxn ang="0">
                  <a:pos x="20" y="10"/>
                </a:cxn>
                <a:cxn ang="0">
                  <a:pos x="20" y="10"/>
                </a:cxn>
                <a:cxn ang="0">
                  <a:pos x="20" y="10"/>
                </a:cxn>
                <a:cxn ang="0">
                  <a:pos x="20" y="10"/>
                </a:cxn>
                <a:cxn ang="0">
                  <a:pos x="22" y="12"/>
                </a:cxn>
                <a:cxn ang="0">
                  <a:pos x="26" y="14"/>
                </a:cxn>
                <a:cxn ang="0">
                  <a:pos x="30" y="14"/>
                </a:cxn>
                <a:cxn ang="0">
                  <a:pos x="32" y="16"/>
                </a:cxn>
                <a:cxn ang="0">
                  <a:pos x="32" y="16"/>
                </a:cxn>
                <a:cxn ang="0">
                  <a:pos x="36" y="18"/>
                </a:cxn>
                <a:cxn ang="0">
                  <a:pos x="40" y="20"/>
                </a:cxn>
                <a:cxn ang="0">
                  <a:pos x="46" y="18"/>
                </a:cxn>
                <a:cxn ang="0">
                  <a:pos x="50" y="16"/>
                </a:cxn>
                <a:cxn ang="0">
                  <a:pos x="50" y="16"/>
                </a:cxn>
                <a:cxn ang="0">
                  <a:pos x="52" y="12"/>
                </a:cxn>
                <a:cxn ang="0">
                  <a:pos x="52" y="6"/>
                </a:cxn>
                <a:cxn ang="0">
                  <a:pos x="52" y="6"/>
                </a:cxn>
                <a:cxn ang="0">
                  <a:pos x="48" y="4"/>
                </a:cxn>
                <a:cxn ang="0">
                  <a:pos x="44" y="2"/>
                </a:cxn>
                <a:cxn ang="0">
                  <a:pos x="42" y="4"/>
                </a:cxn>
                <a:cxn ang="0">
                  <a:pos x="38" y="4"/>
                </a:cxn>
                <a:cxn ang="0">
                  <a:pos x="38" y="4"/>
                </a:cxn>
              </a:cxnLst>
              <a:rect l="0" t="0" r="r" b="b"/>
              <a:pathLst>
                <a:path w="52" h="20">
                  <a:moveTo>
                    <a:pt x="38" y="4"/>
                  </a:moveTo>
                  <a:lnTo>
                    <a:pt x="38" y="4"/>
                  </a:lnTo>
                  <a:lnTo>
                    <a:pt x="30" y="0"/>
                  </a:lnTo>
                  <a:lnTo>
                    <a:pt x="26" y="2"/>
                  </a:lnTo>
                  <a:lnTo>
                    <a:pt x="24" y="6"/>
                  </a:lnTo>
                  <a:lnTo>
                    <a:pt x="24" y="6"/>
                  </a:lnTo>
                  <a:lnTo>
                    <a:pt x="22" y="6"/>
                  </a:lnTo>
                  <a:lnTo>
                    <a:pt x="22" y="6"/>
                  </a:lnTo>
                  <a:lnTo>
                    <a:pt x="12" y="8"/>
                  </a:lnTo>
                  <a:lnTo>
                    <a:pt x="12" y="8"/>
                  </a:lnTo>
                  <a:lnTo>
                    <a:pt x="10" y="6"/>
                  </a:lnTo>
                  <a:lnTo>
                    <a:pt x="6" y="4"/>
                  </a:lnTo>
                  <a:lnTo>
                    <a:pt x="6" y="4"/>
                  </a:lnTo>
                  <a:lnTo>
                    <a:pt x="2" y="2"/>
                  </a:lnTo>
                  <a:lnTo>
                    <a:pt x="0" y="0"/>
                  </a:lnTo>
                  <a:lnTo>
                    <a:pt x="0" y="2"/>
                  </a:lnTo>
                  <a:lnTo>
                    <a:pt x="0" y="2"/>
                  </a:lnTo>
                  <a:lnTo>
                    <a:pt x="0" y="6"/>
                  </a:lnTo>
                  <a:lnTo>
                    <a:pt x="0" y="8"/>
                  </a:lnTo>
                  <a:lnTo>
                    <a:pt x="2" y="8"/>
                  </a:lnTo>
                  <a:lnTo>
                    <a:pt x="2" y="8"/>
                  </a:lnTo>
                  <a:lnTo>
                    <a:pt x="10" y="8"/>
                  </a:lnTo>
                  <a:lnTo>
                    <a:pt x="10" y="8"/>
                  </a:lnTo>
                  <a:lnTo>
                    <a:pt x="12" y="12"/>
                  </a:lnTo>
                  <a:lnTo>
                    <a:pt x="14" y="12"/>
                  </a:lnTo>
                  <a:lnTo>
                    <a:pt x="20" y="10"/>
                  </a:lnTo>
                  <a:lnTo>
                    <a:pt x="20" y="10"/>
                  </a:lnTo>
                  <a:lnTo>
                    <a:pt x="20" y="10"/>
                  </a:lnTo>
                  <a:lnTo>
                    <a:pt x="20" y="10"/>
                  </a:lnTo>
                  <a:lnTo>
                    <a:pt x="22" y="12"/>
                  </a:lnTo>
                  <a:lnTo>
                    <a:pt x="26" y="14"/>
                  </a:lnTo>
                  <a:lnTo>
                    <a:pt x="30" y="14"/>
                  </a:lnTo>
                  <a:lnTo>
                    <a:pt x="32" y="16"/>
                  </a:lnTo>
                  <a:lnTo>
                    <a:pt x="32" y="16"/>
                  </a:lnTo>
                  <a:lnTo>
                    <a:pt x="36" y="18"/>
                  </a:lnTo>
                  <a:lnTo>
                    <a:pt x="40" y="20"/>
                  </a:lnTo>
                  <a:lnTo>
                    <a:pt x="46" y="18"/>
                  </a:lnTo>
                  <a:lnTo>
                    <a:pt x="50" y="16"/>
                  </a:lnTo>
                  <a:lnTo>
                    <a:pt x="50" y="16"/>
                  </a:lnTo>
                  <a:lnTo>
                    <a:pt x="52" y="12"/>
                  </a:lnTo>
                  <a:lnTo>
                    <a:pt x="52" y="6"/>
                  </a:lnTo>
                  <a:lnTo>
                    <a:pt x="52" y="6"/>
                  </a:lnTo>
                  <a:lnTo>
                    <a:pt x="48" y="4"/>
                  </a:lnTo>
                  <a:lnTo>
                    <a:pt x="44" y="2"/>
                  </a:lnTo>
                  <a:lnTo>
                    <a:pt x="42" y="4"/>
                  </a:lnTo>
                  <a:lnTo>
                    <a:pt x="38" y="4"/>
                  </a:lnTo>
                  <a:lnTo>
                    <a:pt x="38"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4" name="Freeform 107"/>
            <p:cNvSpPr/>
            <p:nvPr/>
          </p:nvSpPr>
          <p:spPr bwMode="auto">
            <a:xfrm>
              <a:off x="7956550" y="1143000"/>
              <a:ext cx="19050" cy="47625"/>
            </a:xfrm>
            <a:custGeom>
              <a:avLst/>
              <a:gdLst/>
              <a:ahLst/>
              <a:cxnLst>
                <a:cxn ang="0">
                  <a:pos x="12" y="0"/>
                </a:cxn>
                <a:cxn ang="0">
                  <a:pos x="12" y="0"/>
                </a:cxn>
                <a:cxn ang="0">
                  <a:pos x="4" y="8"/>
                </a:cxn>
                <a:cxn ang="0">
                  <a:pos x="0" y="16"/>
                </a:cxn>
                <a:cxn ang="0">
                  <a:pos x="0" y="22"/>
                </a:cxn>
                <a:cxn ang="0">
                  <a:pos x="4" y="30"/>
                </a:cxn>
                <a:cxn ang="0">
                  <a:pos x="4" y="30"/>
                </a:cxn>
                <a:cxn ang="0">
                  <a:pos x="8" y="24"/>
                </a:cxn>
                <a:cxn ang="0">
                  <a:pos x="10" y="16"/>
                </a:cxn>
                <a:cxn ang="0">
                  <a:pos x="12" y="0"/>
                </a:cxn>
                <a:cxn ang="0">
                  <a:pos x="12" y="0"/>
                </a:cxn>
              </a:cxnLst>
              <a:rect l="0" t="0" r="r" b="b"/>
              <a:pathLst>
                <a:path w="12" h="30">
                  <a:moveTo>
                    <a:pt x="12" y="0"/>
                  </a:moveTo>
                  <a:lnTo>
                    <a:pt x="12" y="0"/>
                  </a:lnTo>
                  <a:lnTo>
                    <a:pt x="4" y="8"/>
                  </a:lnTo>
                  <a:lnTo>
                    <a:pt x="0" y="16"/>
                  </a:lnTo>
                  <a:lnTo>
                    <a:pt x="0" y="22"/>
                  </a:lnTo>
                  <a:lnTo>
                    <a:pt x="4" y="30"/>
                  </a:lnTo>
                  <a:lnTo>
                    <a:pt x="4" y="30"/>
                  </a:lnTo>
                  <a:lnTo>
                    <a:pt x="8" y="24"/>
                  </a:lnTo>
                  <a:lnTo>
                    <a:pt x="10" y="16"/>
                  </a:lnTo>
                  <a:lnTo>
                    <a:pt x="12" y="0"/>
                  </a:lnTo>
                  <a:lnTo>
                    <a:pt x="1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5" name="Freeform 108"/>
            <p:cNvSpPr/>
            <p:nvPr/>
          </p:nvSpPr>
          <p:spPr bwMode="auto">
            <a:xfrm>
              <a:off x="7813675" y="1231900"/>
              <a:ext cx="28575" cy="25400"/>
            </a:xfrm>
            <a:custGeom>
              <a:avLst/>
              <a:gdLst/>
              <a:ahLst/>
              <a:cxnLst>
                <a:cxn ang="0">
                  <a:pos x="18" y="0"/>
                </a:cxn>
                <a:cxn ang="0">
                  <a:pos x="18" y="0"/>
                </a:cxn>
                <a:cxn ang="0">
                  <a:pos x="12" y="0"/>
                </a:cxn>
                <a:cxn ang="0">
                  <a:pos x="6" y="0"/>
                </a:cxn>
                <a:cxn ang="0">
                  <a:pos x="2" y="4"/>
                </a:cxn>
                <a:cxn ang="0">
                  <a:pos x="0" y="8"/>
                </a:cxn>
                <a:cxn ang="0">
                  <a:pos x="0" y="8"/>
                </a:cxn>
                <a:cxn ang="0">
                  <a:pos x="0" y="14"/>
                </a:cxn>
                <a:cxn ang="0">
                  <a:pos x="2" y="16"/>
                </a:cxn>
                <a:cxn ang="0">
                  <a:pos x="4" y="16"/>
                </a:cxn>
                <a:cxn ang="0">
                  <a:pos x="4" y="16"/>
                </a:cxn>
                <a:cxn ang="0">
                  <a:pos x="10" y="14"/>
                </a:cxn>
                <a:cxn ang="0">
                  <a:pos x="14" y="10"/>
                </a:cxn>
                <a:cxn ang="0">
                  <a:pos x="18" y="0"/>
                </a:cxn>
                <a:cxn ang="0">
                  <a:pos x="18" y="0"/>
                </a:cxn>
              </a:cxnLst>
              <a:rect l="0" t="0" r="r" b="b"/>
              <a:pathLst>
                <a:path w="18" h="16">
                  <a:moveTo>
                    <a:pt x="18" y="0"/>
                  </a:moveTo>
                  <a:lnTo>
                    <a:pt x="18" y="0"/>
                  </a:lnTo>
                  <a:lnTo>
                    <a:pt x="12" y="0"/>
                  </a:lnTo>
                  <a:lnTo>
                    <a:pt x="6" y="0"/>
                  </a:lnTo>
                  <a:lnTo>
                    <a:pt x="2" y="4"/>
                  </a:lnTo>
                  <a:lnTo>
                    <a:pt x="0" y="8"/>
                  </a:lnTo>
                  <a:lnTo>
                    <a:pt x="0" y="8"/>
                  </a:lnTo>
                  <a:lnTo>
                    <a:pt x="0" y="14"/>
                  </a:lnTo>
                  <a:lnTo>
                    <a:pt x="2" y="16"/>
                  </a:lnTo>
                  <a:lnTo>
                    <a:pt x="4" y="16"/>
                  </a:lnTo>
                  <a:lnTo>
                    <a:pt x="4" y="16"/>
                  </a:lnTo>
                  <a:lnTo>
                    <a:pt x="10" y="14"/>
                  </a:lnTo>
                  <a:lnTo>
                    <a:pt x="14" y="10"/>
                  </a:lnTo>
                  <a:lnTo>
                    <a:pt x="18" y="0"/>
                  </a:lnTo>
                  <a:lnTo>
                    <a:pt x="18"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6" name="Freeform 109"/>
            <p:cNvSpPr/>
            <p:nvPr/>
          </p:nvSpPr>
          <p:spPr bwMode="auto">
            <a:xfrm>
              <a:off x="6572250" y="882650"/>
              <a:ext cx="15875" cy="34925"/>
            </a:xfrm>
            <a:custGeom>
              <a:avLst/>
              <a:gdLst/>
              <a:ahLst/>
              <a:cxnLst>
                <a:cxn ang="0">
                  <a:pos x="0" y="6"/>
                </a:cxn>
                <a:cxn ang="0">
                  <a:pos x="0" y="6"/>
                </a:cxn>
                <a:cxn ang="0">
                  <a:pos x="0" y="22"/>
                </a:cxn>
                <a:cxn ang="0">
                  <a:pos x="0" y="22"/>
                </a:cxn>
                <a:cxn ang="0">
                  <a:pos x="6" y="20"/>
                </a:cxn>
                <a:cxn ang="0">
                  <a:pos x="10" y="14"/>
                </a:cxn>
                <a:cxn ang="0">
                  <a:pos x="10" y="4"/>
                </a:cxn>
                <a:cxn ang="0">
                  <a:pos x="10" y="4"/>
                </a:cxn>
                <a:cxn ang="0">
                  <a:pos x="8" y="2"/>
                </a:cxn>
                <a:cxn ang="0">
                  <a:pos x="6" y="0"/>
                </a:cxn>
                <a:cxn ang="0">
                  <a:pos x="6" y="0"/>
                </a:cxn>
                <a:cxn ang="0">
                  <a:pos x="2" y="2"/>
                </a:cxn>
                <a:cxn ang="0">
                  <a:pos x="0" y="2"/>
                </a:cxn>
                <a:cxn ang="0">
                  <a:pos x="0" y="6"/>
                </a:cxn>
                <a:cxn ang="0">
                  <a:pos x="0" y="6"/>
                </a:cxn>
              </a:cxnLst>
              <a:rect l="0" t="0" r="r" b="b"/>
              <a:pathLst>
                <a:path w="10" h="22">
                  <a:moveTo>
                    <a:pt x="0" y="6"/>
                  </a:moveTo>
                  <a:lnTo>
                    <a:pt x="0" y="6"/>
                  </a:lnTo>
                  <a:lnTo>
                    <a:pt x="0" y="22"/>
                  </a:lnTo>
                  <a:lnTo>
                    <a:pt x="0" y="22"/>
                  </a:lnTo>
                  <a:lnTo>
                    <a:pt x="6" y="20"/>
                  </a:lnTo>
                  <a:lnTo>
                    <a:pt x="10" y="14"/>
                  </a:lnTo>
                  <a:lnTo>
                    <a:pt x="10" y="4"/>
                  </a:lnTo>
                  <a:lnTo>
                    <a:pt x="10" y="4"/>
                  </a:lnTo>
                  <a:lnTo>
                    <a:pt x="8" y="2"/>
                  </a:lnTo>
                  <a:lnTo>
                    <a:pt x="6" y="0"/>
                  </a:lnTo>
                  <a:lnTo>
                    <a:pt x="6" y="0"/>
                  </a:lnTo>
                  <a:lnTo>
                    <a:pt x="2" y="2"/>
                  </a:lnTo>
                  <a:lnTo>
                    <a:pt x="0" y="2"/>
                  </a:lnTo>
                  <a:lnTo>
                    <a:pt x="0" y="6"/>
                  </a:lnTo>
                  <a:lnTo>
                    <a:pt x="0"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7" name="Freeform 110"/>
            <p:cNvSpPr/>
            <p:nvPr/>
          </p:nvSpPr>
          <p:spPr bwMode="auto">
            <a:xfrm>
              <a:off x="7953375" y="1543050"/>
              <a:ext cx="57150" cy="9525"/>
            </a:xfrm>
            <a:custGeom>
              <a:avLst/>
              <a:gdLst/>
              <a:ahLst/>
              <a:cxnLst>
                <a:cxn ang="0">
                  <a:pos x="0" y="6"/>
                </a:cxn>
                <a:cxn ang="0">
                  <a:pos x="0" y="6"/>
                </a:cxn>
                <a:cxn ang="0">
                  <a:pos x="28" y="6"/>
                </a:cxn>
                <a:cxn ang="0">
                  <a:pos x="32" y="6"/>
                </a:cxn>
                <a:cxn ang="0">
                  <a:pos x="36" y="2"/>
                </a:cxn>
                <a:cxn ang="0">
                  <a:pos x="36" y="2"/>
                </a:cxn>
                <a:cxn ang="0">
                  <a:pos x="32" y="2"/>
                </a:cxn>
                <a:cxn ang="0">
                  <a:pos x="28" y="2"/>
                </a:cxn>
                <a:cxn ang="0">
                  <a:pos x="18" y="0"/>
                </a:cxn>
                <a:cxn ang="0">
                  <a:pos x="10" y="0"/>
                </a:cxn>
                <a:cxn ang="0">
                  <a:pos x="6" y="2"/>
                </a:cxn>
                <a:cxn ang="0">
                  <a:pos x="0" y="6"/>
                </a:cxn>
                <a:cxn ang="0">
                  <a:pos x="0" y="6"/>
                </a:cxn>
              </a:cxnLst>
              <a:rect l="0" t="0" r="r" b="b"/>
              <a:pathLst>
                <a:path w="36" h="6">
                  <a:moveTo>
                    <a:pt x="0" y="6"/>
                  </a:moveTo>
                  <a:lnTo>
                    <a:pt x="0" y="6"/>
                  </a:lnTo>
                  <a:lnTo>
                    <a:pt x="28" y="6"/>
                  </a:lnTo>
                  <a:lnTo>
                    <a:pt x="32" y="6"/>
                  </a:lnTo>
                  <a:lnTo>
                    <a:pt x="36" y="2"/>
                  </a:lnTo>
                  <a:lnTo>
                    <a:pt x="36" y="2"/>
                  </a:lnTo>
                  <a:lnTo>
                    <a:pt x="32" y="2"/>
                  </a:lnTo>
                  <a:lnTo>
                    <a:pt x="28" y="2"/>
                  </a:lnTo>
                  <a:lnTo>
                    <a:pt x="18" y="0"/>
                  </a:lnTo>
                  <a:lnTo>
                    <a:pt x="10" y="0"/>
                  </a:lnTo>
                  <a:lnTo>
                    <a:pt x="6" y="2"/>
                  </a:lnTo>
                  <a:lnTo>
                    <a:pt x="0" y="6"/>
                  </a:lnTo>
                  <a:lnTo>
                    <a:pt x="0"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8" name="Freeform 111"/>
            <p:cNvSpPr/>
            <p:nvPr/>
          </p:nvSpPr>
          <p:spPr bwMode="auto">
            <a:xfrm>
              <a:off x="6619875" y="930275"/>
              <a:ext cx="38100" cy="25400"/>
            </a:xfrm>
            <a:custGeom>
              <a:avLst/>
              <a:gdLst/>
              <a:ahLst/>
              <a:cxnLst>
                <a:cxn ang="0">
                  <a:pos x="24" y="0"/>
                </a:cxn>
                <a:cxn ang="0">
                  <a:pos x="24" y="0"/>
                </a:cxn>
                <a:cxn ang="0">
                  <a:pos x="18" y="2"/>
                </a:cxn>
                <a:cxn ang="0">
                  <a:pos x="12" y="2"/>
                </a:cxn>
                <a:cxn ang="0">
                  <a:pos x="6" y="2"/>
                </a:cxn>
                <a:cxn ang="0">
                  <a:pos x="0" y="4"/>
                </a:cxn>
                <a:cxn ang="0">
                  <a:pos x="0" y="4"/>
                </a:cxn>
                <a:cxn ang="0">
                  <a:pos x="20" y="16"/>
                </a:cxn>
                <a:cxn ang="0">
                  <a:pos x="20" y="16"/>
                </a:cxn>
                <a:cxn ang="0">
                  <a:pos x="24" y="0"/>
                </a:cxn>
                <a:cxn ang="0">
                  <a:pos x="24" y="0"/>
                </a:cxn>
              </a:cxnLst>
              <a:rect l="0" t="0" r="r" b="b"/>
              <a:pathLst>
                <a:path w="24" h="16">
                  <a:moveTo>
                    <a:pt x="24" y="0"/>
                  </a:moveTo>
                  <a:lnTo>
                    <a:pt x="24" y="0"/>
                  </a:lnTo>
                  <a:lnTo>
                    <a:pt x="18" y="2"/>
                  </a:lnTo>
                  <a:lnTo>
                    <a:pt x="12" y="2"/>
                  </a:lnTo>
                  <a:lnTo>
                    <a:pt x="6" y="2"/>
                  </a:lnTo>
                  <a:lnTo>
                    <a:pt x="0" y="4"/>
                  </a:lnTo>
                  <a:lnTo>
                    <a:pt x="0" y="4"/>
                  </a:lnTo>
                  <a:lnTo>
                    <a:pt x="20" y="16"/>
                  </a:lnTo>
                  <a:lnTo>
                    <a:pt x="20" y="16"/>
                  </a:lnTo>
                  <a:lnTo>
                    <a:pt x="24" y="0"/>
                  </a:lnTo>
                  <a:lnTo>
                    <a:pt x="2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9" name="Freeform 112"/>
            <p:cNvSpPr/>
            <p:nvPr/>
          </p:nvSpPr>
          <p:spPr bwMode="auto">
            <a:xfrm>
              <a:off x="7997825" y="1701800"/>
              <a:ext cx="41275" cy="28575"/>
            </a:xfrm>
            <a:custGeom>
              <a:avLst/>
              <a:gdLst/>
              <a:ahLst/>
              <a:cxnLst>
                <a:cxn ang="0">
                  <a:pos x="6" y="16"/>
                </a:cxn>
                <a:cxn ang="0">
                  <a:pos x="6" y="16"/>
                </a:cxn>
                <a:cxn ang="0">
                  <a:pos x="10" y="12"/>
                </a:cxn>
                <a:cxn ang="0">
                  <a:pos x="14" y="8"/>
                </a:cxn>
                <a:cxn ang="0">
                  <a:pos x="26" y="0"/>
                </a:cxn>
                <a:cxn ang="0">
                  <a:pos x="26" y="0"/>
                </a:cxn>
                <a:cxn ang="0">
                  <a:pos x="18" y="0"/>
                </a:cxn>
                <a:cxn ang="0">
                  <a:pos x="12" y="2"/>
                </a:cxn>
                <a:cxn ang="0">
                  <a:pos x="2" y="10"/>
                </a:cxn>
                <a:cxn ang="0">
                  <a:pos x="2" y="10"/>
                </a:cxn>
                <a:cxn ang="0">
                  <a:pos x="0" y="12"/>
                </a:cxn>
                <a:cxn ang="0">
                  <a:pos x="2" y="16"/>
                </a:cxn>
                <a:cxn ang="0">
                  <a:pos x="2" y="16"/>
                </a:cxn>
                <a:cxn ang="0">
                  <a:pos x="4" y="18"/>
                </a:cxn>
                <a:cxn ang="0">
                  <a:pos x="6" y="16"/>
                </a:cxn>
                <a:cxn ang="0">
                  <a:pos x="6" y="16"/>
                </a:cxn>
              </a:cxnLst>
              <a:rect l="0" t="0" r="r" b="b"/>
              <a:pathLst>
                <a:path w="26" h="18">
                  <a:moveTo>
                    <a:pt x="6" y="16"/>
                  </a:moveTo>
                  <a:lnTo>
                    <a:pt x="6" y="16"/>
                  </a:lnTo>
                  <a:lnTo>
                    <a:pt x="10" y="12"/>
                  </a:lnTo>
                  <a:lnTo>
                    <a:pt x="14" y="8"/>
                  </a:lnTo>
                  <a:lnTo>
                    <a:pt x="26" y="0"/>
                  </a:lnTo>
                  <a:lnTo>
                    <a:pt x="26" y="0"/>
                  </a:lnTo>
                  <a:lnTo>
                    <a:pt x="18" y="0"/>
                  </a:lnTo>
                  <a:lnTo>
                    <a:pt x="12" y="2"/>
                  </a:lnTo>
                  <a:lnTo>
                    <a:pt x="2" y="10"/>
                  </a:lnTo>
                  <a:lnTo>
                    <a:pt x="2" y="10"/>
                  </a:lnTo>
                  <a:lnTo>
                    <a:pt x="0" y="12"/>
                  </a:lnTo>
                  <a:lnTo>
                    <a:pt x="2" y="16"/>
                  </a:lnTo>
                  <a:lnTo>
                    <a:pt x="2" y="16"/>
                  </a:lnTo>
                  <a:lnTo>
                    <a:pt x="4" y="18"/>
                  </a:lnTo>
                  <a:lnTo>
                    <a:pt x="6" y="16"/>
                  </a:lnTo>
                  <a:lnTo>
                    <a:pt x="6"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13"/>
            <p:cNvSpPr/>
            <p:nvPr/>
          </p:nvSpPr>
          <p:spPr bwMode="auto">
            <a:xfrm>
              <a:off x="5276850" y="311150"/>
              <a:ext cx="31750" cy="19050"/>
            </a:xfrm>
            <a:custGeom>
              <a:avLst/>
              <a:gdLst/>
              <a:ahLst/>
              <a:cxnLst>
                <a:cxn ang="0">
                  <a:pos x="6" y="2"/>
                </a:cxn>
                <a:cxn ang="0">
                  <a:pos x="6" y="2"/>
                </a:cxn>
                <a:cxn ang="0">
                  <a:pos x="2" y="4"/>
                </a:cxn>
                <a:cxn ang="0">
                  <a:pos x="0" y="8"/>
                </a:cxn>
                <a:cxn ang="0">
                  <a:pos x="0" y="8"/>
                </a:cxn>
                <a:cxn ang="0">
                  <a:pos x="4" y="8"/>
                </a:cxn>
                <a:cxn ang="0">
                  <a:pos x="8" y="10"/>
                </a:cxn>
                <a:cxn ang="0">
                  <a:pos x="8" y="10"/>
                </a:cxn>
                <a:cxn ang="0">
                  <a:pos x="14" y="12"/>
                </a:cxn>
                <a:cxn ang="0">
                  <a:pos x="16" y="10"/>
                </a:cxn>
                <a:cxn ang="0">
                  <a:pos x="20" y="8"/>
                </a:cxn>
                <a:cxn ang="0">
                  <a:pos x="20" y="8"/>
                </a:cxn>
                <a:cxn ang="0">
                  <a:pos x="18" y="4"/>
                </a:cxn>
                <a:cxn ang="0">
                  <a:pos x="18" y="4"/>
                </a:cxn>
                <a:cxn ang="0">
                  <a:pos x="16" y="2"/>
                </a:cxn>
                <a:cxn ang="0">
                  <a:pos x="12" y="0"/>
                </a:cxn>
                <a:cxn ang="0">
                  <a:pos x="6" y="2"/>
                </a:cxn>
                <a:cxn ang="0">
                  <a:pos x="6" y="2"/>
                </a:cxn>
              </a:cxnLst>
              <a:rect l="0" t="0" r="r" b="b"/>
              <a:pathLst>
                <a:path w="20" h="12">
                  <a:moveTo>
                    <a:pt x="6" y="2"/>
                  </a:moveTo>
                  <a:lnTo>
                    <a:pt x="6" y="2"/>
                  </a:lnTo>
                  <a:lnTo>
                    <a:pt x="2" y="4"/>
                  </a:lnTo>
                  <a:lnTo>
                    <a:pt x="0" y="8"/>
                  </a:lnTo>
                  <a:lnTo>
                    <a:pt x="0" y="8"/>
                  </a:lnTo>
                  <a:lnTo>
                    <a:pt x="4" y="8"/>
                  </a:lnTo>
                  <a:lnTo>
                    <a:pt x="8" y="10"/>
                  </a:lnTo>
                  <a:lnTo>
                    <a:pt x="8" y="10"/>
                  </a:lnTo>
                  <a:lnTo>
                    <a:pt x="14" y="12"/>
                  </a:lnTo>
                  <a:lnTo>
                    <a:pt x="16" y="10"/>
                  </a:lnTo>
                  <a:lnTo>
                    <a:pt x="20" y="8"/>
                  </a:lnTo>
                  <a:lnTo>
                    <a:pt x="20" y="8"/>
                  </a:lnTo>
                  <a:lnTo>
                    <a:pt x="18" y="4"/>
                  </a:lnTo>
                  <a:lnTo>
                    <a:pt x="18" y="4"/>
                  </a:lnTo>
                  <a:lnTo>
                    <a:pt x="16" y="2"/>
                  </a:lnTo>
                  <a:lnTo>
                    <a:pt x="12" y="0"/>
                  </a:lnTo>
                  <a:lnTo>
                    <a:pt x="6" y="2"/>
                  </a:lnTo>
                  <a:lnTo>
                    <a:pt x="6"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1" name="Freeform 114"/>
            <p:cNvSpPr/>
            <p:nvPr/>
          </p:nvSpPr>
          <p:spPr bwMode="auto">
            <a:xfrm>
              <a:off x="5248275" y="260350"/>
              <a:ext cx="41275" cy="15875"/>
            </a:xfrm>
            <a:custGeom>
              <a:avLst/>
              <a:gdLst/>
              <a:ahLst/>
              <a:cxnLst>
                <a:cxn ang="0">
                  <a:pos x="22" y="10"/>
                </a:cxn>
                <a:cxn ang="0">
                  <a:pos x="22" y="10"/>
                </a:cxn>
                <a:cxn ang="0">
                  <a:pos x="26" y="6"/>
                </a:cxn>
                <a:cxn ang="0">
                  <a:pos x="26" y="6"/>
                </a:cxn>
                <a:cxn ang="0">
                  <a:pos x="26" y="4"/>
                </a:cxn>
                <a:cxn ang="0">
                  <a:pos x="24" y="4"/>
                </a:cxn>
                <a:cxn ang="0">
                  <a:pos x="24" y="4"/>
                </a:cxn>
                <a:cxn ang="0">
                  <a:pos x="12" y="0"/>
                </a:cxn>
                <a:cxn ang="0">
                  <a:pos x="6" y="0"/>
                </a:cxn>
                <a:cxn ang="0">
                  <a:pos x="0" y="0"/>
                </a:cxn>
                <a:cxn ang="0">
                  <a:pos x="0" y="0"/>
                </a:cxn>
                <a:cxn ang="0">
                  <a:pos x="6" y="6"/>
                </a:cxn>
                <a:cxn ang="0">
                  <a:pos x="10" y="8"/>
                </a:cxn>
                <a:cxn ang="0">
                  <a:pos x="16" y="10"/>
                </a:cxn>
                <a:cxn ang="0">
                  <a:pos x="22" y="10"/>
                </a:cxn>
                <a:cxn ang="0">
                  <a:pos x="22" y="10"/>
                </a:cxn>
              </a:cxnLst>
              <a:rect l="0" t="0" r="r" b="b"/>
              <a:pathLst>
                <a:path w="26" h="10">
                  <a:moveTo>
                    <a:pt x="22" y="10"/>
                  </a:moveTo>
                  <a:lnTo>
                    <a:pt x="22" y="10"/>
                  </a:lnTo>
                  <a:lnTo>
                    <a:pt x="26" y="6"/>
                  </a:lnTo>
                  <a:lnTo>
                    <a:pt x="26" y="6"/>
                  </a:lnTo>
                  <a:lnTo>
                    <a:pt x="26" y="4"/>
                  </a:lnTo>
                  <a:lnTo>
                    <a:pt x="24" y="4"/>
                  </a:lnTo>
                  <a:lnTo>
                    <a:pt x="24" y="4"/>
                  </a:lnTo>
                  <a:lnTo>
                    <a:pt x="12" y="0"/>
                  </a:lnTo>
                  <a:lnTo>
                    <a:pt x="6" y="0"/>
                  </a:lnTo>
                  <a:lnTo>
                    <a:pt x="0" y="0"/>
                  </a:lnTo>
                  <a:lnTo>
                    <a:pt x="0" y="0"/>
                  </a:lnTo>
                  <a:lnTo>
                    <a:pt x="6" y="6"/>
                  </a:lnTo>
                  <a:lnTo>
                    <a:pt x="10" y="8"/>
                  </a:lnTo>
                  <a:lnTo>
                    <a:pt x="16" y="10"/>
                  </a:lnTo>
                  <a:lnTo>
                    <a:pt x="22" y="10"/>
                  </a:lnTo>
                  <a:lnTo>
                    <a:pt x="22" y="1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2" name="Freeform 115"/>
            <p:cNvSpPr/>
            <p:nvPr/>
          </p:nvSpPr>
          <p:spPr bwMode="auto">
            <a:xfrm>
              <a:off x="8277225" y="317500"/>
              <a:ext cx="53975" cy="6350"/>
            </a:xfrm>
            <a:custGeom>
              <a:avLst/>
              <a:gdLst/>
              <a:ahLst/>
              <a:cxnLst>
                <a:cxn ang="0">
                  <a:pos x="34" y="4"/>
                </a:cxn>
                <a:cxn ang="0">
                  <a:pos x="34" y="4"/>
                </a:cxn>
                <a:cxn ang="0">
                  <a:pos x="18" y="0"/>
                </a:cxn>
                <a:cxn ang="0">
                  <a:pos x="0" y="0"/>
                </a:cxn>
                <a:cxn ang="0">
                  <a:pos x="0" y="0"/>
                </a:cxn>
                <a:cxn ang="0">
                  <a:pos x="18" y="4"/>
                </a:cxn>
                <a:cxn ang="0">
                  <a:pos x="26" y="4"/>
                </a:cxn>
                <a:cxn ang="0">
                  <a:pos x="34" y="4"/>
                </a:cxn>
                <a:cxn ang="0">
                  <a:pos x="34" y="4"/>
                </a:cxn>
              </a:cxnLst>
              <a:rect l="0" t="0" r="r" b="b"/>
              <a:pathLst>
                <a:path w="34" h="4">
                  <a:moveTo>
                    <a:pt x="34" y="4"/>
                  </a:moveTo>
                  <a:lnTo>
                    <a:pt x="34" y="4"/>
                  </a:lnTo>
                  <a:lnTo>
                    <a:pt x="18" y="0"/>
                  </a:lnTo>
                  <a:lnTo>
                    <a:pt x="0" y="0"/>
                  </a:lnTo>
                  <a:lnTo>
                    <a:pt x="0" y="0"/>
                  </a:lnTo>
                  <a:lnTo>
                    <a:pt x="18" y="4"/>
                  </a:lnTo>
                  <a:lnTo>
                    <a:pt x="26" y="4"/>
                  </a:lnTo>
                  <a:lnTo>
                    <a:pt x="34" y="4"/>
                  </a:lnTo>
                  <a:lnTo>
                    <a:pt x="34"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3" name="Freeform 116"/>
            <p:cNvSpPr/>
            <p:nvPr/>
          </p:nvSpPr>
          <p:spPr bwMode="auto">
            <a:xfrm>
              <a:off x="5511800" y="434975"/>
              <a:ext cx="25400" cy="15875"/>
            </a:xfrm>
            <a:custGeom>
              <a:avLst/>
              <a:gdLst/>
              <a:ahLst/>
              <a:cxnLst>
                <a:cxn ang="0">
                  <a:pos x="8" y="10"/>
                </a:cxn>
                <a:cxn ang="0">
                  <a:pos x="8" y="10"/>
                </a:cxn>
                <a:cxn ang="0">
                  <a:pos x="12" y="8"/>
                </a:cxn>
                <a:cxn ang="0">
                  <a:pos x="14" y="8"/>
                </a:cxn>
                <a:cxn ang="0">
                  <a:pos x="16" y="4"/>
                </a:cxn>
                <a:cxn ang="0">
                  <a:pos x="16" y="4"/>
                </a:cxn>
                <a:cxn ang="0">
                  <a:pos x="16" y="2"/>
                </a:cxn>
                <a:cxn ang="0">
                  <a:pos x="14" y="0"/>
                </a:cxn>
                <a:cxn ang="0">
                  <a:pos x="8" y="0"/>
                </a:cxn>
                <a:cxn ang="0">
                  <a:pos x="8" y="0"/>
                </a:cxn>
                <a:cxn ang="0">
                  <a:pos x="2" y="0"/>
                </a:cxn>
                <a:cxn ang="0">
                  <a:pos x="0" y="2"/>
                </a:cxn>
                <a:cxn ang="0">
                  <a:pos x="0" y="6"/>
                </a:cxn>
                <a:cxn ang="0">
                  <a:pos x="0" y="6"/>
                </a:cxn>
                <a:cxn ang="0">
                  <a:pos x="0" y="8"/>
                </a:cxn>
                <a:cxn ang="0">
                  <a:pos x="2" y="10"/>
                </a:cxn>
                <a:cxn ang="0">
                  <a:pos x="8" y="10"/>
                </a:cxn>
                <a:cxn ang="0">
                  <a:pos x="8" y="10"/>
                </a:cxn>
              </a:cxnLst>
              <a:rect l="0" t="0" r="r" b="b"/>
              <a:pathLst>
                <a:path w="16" h="10">
                  <a:moveTo>
                    <a:pt x="8" y="10"/>
                  </a:moveTo>
                  <a:lnTo>
                    <a:pt x="8" y="10"/>
                  </a:lnTo>
                  <a:lnTo>
                    <a:pt x="12" y="8"/>
                  </a:lnTo>
                  <a:lnTo>
                    <a:pt x="14" y="8"/>
                  </a:lnTo>
                  <a:lnTo>
                    <a:pt x="16" y="4"/>
                  </a:lnTo>
                  <a:lnTo>
                    <a:pt x="16" y="4"/>
                  </a:lnTo>
                  <a:lnTo>
                    <a:pt x="16" y="2"/>
                  </a:lnTo>
                  <a:lnTo>
                    <a:pt x="14" y="0"/>
                  </a:lnTo>
                  <a:lnTo>
                    <a:pt x="8" y="0"/>
                  </a:lnTo>
                  <a:lnTo>
                    <a:pt x="8" y="0"/>
                  </a:lnTo>
                  <a:lnTo>
                    <a:pt x="2" y="0"/>
                  </a:lnTo>
                  <a:lnTo>
                    <a:pt x="0" y="2"/>
                  </a:lnTo>
                  <a:lnTo>
                    <a:pt x="0" y="6"/>
                  </a:lnTo>
                  <a:lnTo>
                    <a:pt x="0" y="6"/>
                  </a:lnTo>
                  <a:lnTo>
                    <a:pt x="0" y="8"/>
                  </a:lnTo>
                  <a:lnTo>
                    <a:pt x="2" y="10"/>
                  </a:lnTo>
                  <a:lnTo>
                    <a:pt x="8" y="10"/>
                  </a:lnTo>
                  <a:lnTo>
                    <a:pt x="8" y="1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4" name="Freeform 117"/>
            <p:cNvSpPr/>
            <p:nvPr/>
          </p:nvSpPr>
          <p:spPr bwMode="auto">
            <a:xfrm>
              <a:off x="8108950" y="996950"/>
              <a:ext cx="25400" cy="22225"/>
            </a:xfrm>
            <a:custGeom>
              <a:avLst/>
              <a:gdLst/>
              <a:ahLst/>
              <a:cxnLst>
                <a:cxn ang="0">
                  <a:pos x="14" y="6"/>
                </a:cxn>
                <a:cxn ang="0">
                  <a:pos x="14" y="6"/>
                </a:cxn>
                <a:cxn ang="0">
                  <a:pos x="16" y="4"/>
                </a:cxn>
                <a:cxn ang="0">
                  <a:pos x="16" y="2"/>
                </a:cxn>
                <a:cxn ang="0">
                  <a:pos x="16" y="2"/>
                </a:cxn>
                <a:cxn ang="0">
                  <a:pos x="14" y="0"/>
                </a:cxn>
                <a:cxn ang="0">
                  <a:pos x="14" y="0"/>
                </a:cxn>
                <a:cxn ang="0">
                  <a:pos x="8" y="0"/>
                </a:cxn>
                <a:cxn ang="0">
                  <a:pos x="2" y="2"/>
                </a:cxn>
                <a:cxn ang="0">
                  <a:pos x="2" y="2"/>
                </a:cxn>
                <a:cxn ang="0">
                  <a:pos x="0" y="4"/>
                </a:cxn>
                <a:cxn ang="0">
                  <a:pos x="0" y="8"/>
                </a:cxn>
                <a:cxn ang="0">
                  <a:pos x="0" y="10"/>
                </a:cxn>
                <a:cxn ang="0">
                  <a:pos x="2" y="14"/>
                </a:cxn>
                <a:cxn ang="0">
                  <a:pos x="2" y="14"/>
                </a:cxn>
                <a:cxn ang="0">
                  <a:pos x="6" y="8"/>
                </a:cxn>
                <a:cxn ang="0">
                  <a:pos x="10" y="6"/>
                </a:cxn>
                <a:cxn ang="0">
                  <a:pos x="14" y="6"/>
                </a:cxn>
                <a:cxn ang="0">
                  <a:pos x="14" y="6"/>
                </a:cxn>
              </a:cxnLst>
              <a:rect l="0" t="0" r="r" b="b"/>
              <a:pathLst>
                <a:path w="16" h="14">
                  <a:moveTo>
                    <a:pt x="14" y="6"/>
                  </a:moveTo>
                  <a:lnTo>
                    <a:pt x="14" y="6"/>
                  </a:lnTo>
                  <a:lnTo>
                    <a:pt x="16" y="4"/>
                  </a:lnTo>
                  <a:lnTo>
                    <a:pt x="16" y="2"/>
                  </a:lnTo>
                  <a:lnTo>
                    <a:pt x="16" y="2"/>
                  </a:lnTo>
                  <a:lnTo>
                    <a:pt x="14" y="0"/>
                  </a:lnTo>
                  <a:lnTo>
                    <a:pt x="14" y="0"/>
                  </a:lnTo>
                  <a:lnTo>
                    <a:pt x="8" y="0"/>
                  </a:lnTo>
                  <a:lnTo>
                    <a:pt x="2" y="2"/>
                  </a:lnTo>
                  <a:lnTo>
                    <a:pt x="2" y="2"/>
                  </a:lnTo>
                  <a:lnTo>
                    <a:pt x="0" y="4"/>
                  </a:lnTo>
                  <a:lnTo>
                    <a:pt x="0" y="8"/>
                  </a:lnTo>
                  <a:lnTo>
                    <a:pt x="0" y="10"/>
                  </a:lnTo>
                  <a:lnTo>
                    <a:pt x="2" y="14"/>
                  </a:lnTo>
                  <a:lnTo>
                    <a:pt x="2" y="14"/>
                  </a:lnTo>
                  <a:lnTo>
                    <a:pt x="6" y="8"/>
                  </a:lnTo>
                  <a:lnTo>
                    <a:pt x="10" y="6"/>
                  </a:lnTo>
                  <a:lnTo>
                    <a:pt x="14" y="6"/>
                  </a:lnTo>
                  <a:lnTo>
                    <a:pt x="14"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18"/>
            <p:cNvSpPr/>
            <p:nvPr/>
          </p:nvSpPr>
          <p:spPr bwMode="auto">
            <a:xfrm>
              <a:off x="8229600" y="32067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6" name="Freeform 119"/>
            <p:cNvSpPr/>
            <p:nvPr/>
          </p:nvSpPr>
          <p:spPr bwMode="auto">
            <a:xfrm>
              <a:off x="8229600" y="307975"/>
              <a:ext cx="31750" cy="15875"/>
            </a:xfrm>
            <a:custGeom>
              <a:avLst/>
              <a:gdLst/>
              <a:ahLst/>
              <a:cxnLst>
                <a:cxn ang="0">
                  <a:pos x="18" y="8"/>
                </a:cxn>
                <a:cxn ang="0">
                  <a:pos x="18" y="8"/>
                </a:cxn>
                <a:cxn ang="0">
                  <a:pos x="20" y="4"/>
                </a:cxn>
                <a:cxn ang="0">
                  <a:pos x="20" y="4"/>
                </a:cxn>
                <a:cxn ang="0">
                  <a:pos x="18" y="2"/>
                </a:cxn>
                <a:cxn ang="0">
                  <a:pos x="16" y="2"/>
                </a:cxn>
                <a:cxn ang="0">
                  <a:pos x="16" y="2"/>
                </a:cxn>
                <a:cxn ang="0">
                  <a:pos x="12" y="0"/>
                </a:cxn>
                <a:cxn ang="0">
                  <a:pos x="8" y="2"/>
                </a:cxn>
                <a:cxn ang="0">
                  <a:pos x="0" y="8"/>
                </a:cxn>
                <a:cxn ang="0">
                  <a:pos x="0" y="8"/>
                </a:cxn>
                <a:cxn ang="0">
                  <a:pos x="4" y="10"/>
                </a:cxn>
                <a:cxn ang="0">
                  <a:pos x="8" y="10"/>
                </a:cxn>
                <a:cxn ang="0">
                  <a:pos x="14" y="8"/>
                </a:cxn>
                <a:cxn ang="0">
                  <a:pos x="18" y="8"/>
                </a:cxn>
                <a:cxn ang="0">
                  <a:pos x="18" y="8"/>
                </a:cxn>
              </a:cxnLst>
              <a:rect l="0" t="0" r="r" b="b"/>
              <a:pathLst>
                <a:path w="20" h="10">
                  <a:moveTo>
                    <a:pt x="18" y="8"/>
                  </a:moveTo>
                  <a:lnTo>
                    <a:pt x="18" y="8"/>
                  </a:lnTo>
                  <a:lnTo>
                    <a:pt x="20" y="4"/>
                  </a:lnTo>
                  <a:lnTo>
                    <a:pt x="20" y="4"/>
                  </a:lnTo>
                  <a:lnTo>
                    <a:pt x="18" y="2"/>
                  </a:lnTo>
                  <a:lnTo>
                    <a:pt x="16" y="2"/>
                  </a:lnTo>
                  <a:lnTo>
                    <a:pt x="16" y="2"/>
                  </a:lnTo>
                  <a:lnTo>
                    <a:pt x="12" y="0"/>
                  </a:lnTo>
                  <a:lnTo>
                    <a:pt x="8" y="2"/>
                  </a:lnTo>
                  <a:lnTo>
                    <a:pt x="0" y="8"/>
                  </a:lnTo>
                  <a:lnTo>
                    <a:pt x="0" y="8"/>
                  </a:lnTo>
                  <a:lnTo>
                    <a:pt x="4" y="10"/>
                  </a:lnTo>
                  <a:lnTo>
                    <a:pt x="8" y="10"/>
                  </a:lnTo>
                  <a:lnTo>
                    <a:pt x="14" y="8"/>
                  </a:lnTo>
                  <a:lnTo>
                    <a:pt x="18" y="8"/>
                  </a:lnTo>
                  <a:lnTo>
                    <a:pt x="18"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7" name="Freeform 120"/>
            <p:cNvSpPr/>
            <p:nvPr/>
          </p:nvSpPr>
          <p:spPr bwMode="auto">
            <a:xfrm>
              <a:off x="4552950" y="600075"/>
              <a:ext cx="25400" cy="19050"/>
            </a:xfrm>
            <a:custGeom>
              <a:avLst/>
              <a:gdLst/>
              <a:ahLst/>
              <a:cxnLst>
                <a:cxn ang="0">
                  <a:pos x="0" y="12"/>
                </a:cxn>
                <a:cxn ang="0">
                  <a:pos x="0" y="12"/>
                </a:cxn>
                <a:cxn ang="0">
                  <a:pos x="6" y="12"/>
                </a:cxn>
                <a:cxn ang="0">
                  <a:pos x="10" y="12"/>
                </a:cxn>
                <a:cxn ang="0">
                  <a:pos x="16" y="6"/>
                </a:cxn>
                <a:cxn ang="0">
                  <a:pos x="16" y="6"/>
                </a:cxn>
                <a:cxn ang="0">
                  <a:pos x="14" y="0"/>
                </a:cxn>
                <a:cxn ang="0">
                  <a:pos x="14" y="0"/>
                </a:cxn>
                <a:cxn ang="0">
                  <a:pos x="10" y="4"/>
                </a:cxn>
                <a:cxn ang="0">
                  <a:pos x="6" y="4"/>
                </a:cxn>
                <a:cxn ang="0">
                  <a:pos x="2" y="8"/>
                </a:cxn>
                <a:cxn ang="0">
                  <a:pos x="0" y="12"/>
                </a:cxn>
                <a:cxn ang="0">
                  <a:pos x="0" y="12"/>
                </a:cxn>
              </a:cxnLst>
              <a:rect l="0" t="0" r="r" b="b"/>
              <a:pathLst>
                <a:path w="16" h="12">
                  <a:moveTo>
                    <a:pt x="0" y="12"/>
                  </a:moveTo>
                  <a:lnTo>
                    <a:pt x="0" y="12"/>
                  </a:lnTo>
                  <a:lnTo>
                    <a:pt x="6" y="12"/>
                  </a:lnTo>
                  <a:lnTo>
                    <a:pt x="10" y="12"/>
                  </a:lnTo>
                  <a:lnTo>
                    <a:pt x="16" y="6"/>
                  </a:lnTo>
                  <a:lnTo>
                    <a:pt x="16" y="6"/>
                  </a:lnTo>
                  <a:lnTo>
                    <a:pt x="14" y="0"/>
                  </a:lnTo>
                  <a:lnTo>
                    <a:pt x="14" y="0"/>
                  </a:lnTo>
                  <a:lnTo>
                    <a:pt x="10" y="4"/>
                  </a:lnTo>
                  <a:lnTo>
                    <a:pt x="6" y="4"/>
                  </a:lnTo>
                  <a:lnTo>
                    <a:pt x="2" y="8"/>
                  </a:lnTo>
                  <a:lnTo>
                    <a:pt x="0" y="12"/>
                  </a:lnTo>
                  <a:lnTo>
                    <a:pt x="0" y="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8" name="Freeform 121"/>
            <p:cNvSpPr/>
            <p:nvPr/>
          </p:nvSpPr>
          <p:spPr bwMode="auto">
            <a:xfrm>
              <a:off x="8054975" y="1606550"/>
              <a:ext cx="28575" cy="9525"/>
            </a:xfrm>
            <a:custGeom>
              <a:avLst/>
              <a:gdLst/>
              <a:ahLst/>
              <a:cxnLst>
                <a:cxn ang="0">
                  <a:pos x="0" y="6"/>
                </a:cxn>
                <a:cxn ang="0">
                  <a:pos x="0" y="6"/>
                </a:cxn>
                <a:cxn ang="0">
                  <a:pos x="10" y="6"/>
                </a:cxn>
                <a:cxn ang="0">
                  <a:pos x="18" y="6"/>
                </a:cxn>
                <a:cxn ang="0">
                  <a:pos x="18" y="6"/>
                </a:cxn>
                <a:cxn ang="0">
                  <a:pos x="12" y="2"/>
                </a:cxn>
                <a:cxn ang="0">
                  <a:pos x="8" y="0"/>
                </a:cxn>
                <a:cxn ang="0">
                  <a:pos x="4" y="2"/>
                </a:cxn>
                <a:cxn ang="0">
                  <a:pos x="0" y="6"/>
                </a:cxn>
                <a:cxn ang="0">
                  <a:pos x="0" y="6"/>
                </a:cxn>
              </a:cxnLst>
              <a:rect l="0" t="0" r="r" b="b"/>
              <a:pathLst>
                <a:path w="18" h="6">
                  <a:moveTo>
                    <a:pt x="0" y="6"/>
                  </a:moveTo>
                  <a:lnTo>
                    <a:pt x="0" y="6"/>
                  </a:lnTo>
                  <a:lnTo>
                    <a:pt x="10" y="6"/>
                  </a:lnTo>
                  <a:lnTo>
                    <a:pt x="18" y="6"/>
                  </a:lnTo>
                  <a:lnTo>
                    <a:pt x="18" y="6"/>
                  </a:lnTo>
                  <a:lnTo>
                    <a:pt x="12" y="2"/>
                  </a:lnTo>
                  <a:lnTo>
                    <a:pt x="8" y="0"/>
                  </a:lnTo>
                  <a:lnTo>
                    <a:pt x="4" y="2"/>
                  </a:lnTo>
                  <a:lnTo>
                    <a:pt x="0" y="6"/>
                  </a:lnTo>
                  <a:lnTo>
                    <a:pt x="0"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9" name="Freeform 122"/>
            <p:cNvSpPr/>
            <p:nvPr/>
          </p:nvSpPr>
          <p:spPr bwMode="auto">
            <a:xfrm>
              <a:off x="8207375" y="339725"/>
              <a:ext cx="34925" cy="12700"/>
            </a:xfrm>
            <a:custGeom>
              <a:avLst/>
              <a:gdLst/>
              <a:ahLst/>
              <a:cxnLst>
                <a:cxn ang="0">
                  <a:pos x="0" y="6"/>
                </a:cxn>
                <a:cxn ang="0">
                  <a:pos x="0" y="6"/>
                </a:cxn>
                <a:cxn ang="0">
                  <a:pos x="22" y="8"/>
                </a:cxn>
                <a:cxn ang="0">
                  <a:pos x="22" y="8"/>
                </a:cxn>
                <a:cxn ang="0">
                  <a:pos x="18" y="4"/>
                </a:cxn>
                <a:cxn ang="0">
                  <a:pos x="12" y="0"/>
                </a:cxn>
                <a:cxn ang="0">
                  <a:pos x="6" y="2"/>
                </a:cxn>
                <a:cxn ang="0">
                  <a:pos x="0" y="6"/>
                </a:cxn>
                <a:cxn ang="0">
                  <a:pos x="0" y="6"/>
                </a:cxn>
              </a:cxnLst>
              <a:rect l="0" t="0" r="r" b="b"/>
              <a:pathLst>
                <a:path w="22" h="8">
                  <a:moveTo>
                    <a:pt x="0" y="6"/>
                  </a:moveTo>
                  <a:lnTo>
                    <a:pt x="0" y="6"/>
                  </a:lnTo>
                  <a:lnTo>
                    <a:pt x="22" y="8"/>
                  </a:lnTo>
                  <a:lnTo>
                    <a:pt x="22" y="8"/>
                  </a:lnTo>
                  <a:lnTo>
                    <a:pt x="18" y="4"/>
                  </a:lnTo>
                  <a:lnTo>
                    <a:pt x="12" y="0"/>
                  </a:lnTo>
                  <a:lnTo>
                    <a:pt x="6" y="2"/>
                  </a:lnTo>
                  <a:lnTo>
                    <a:pt x="0" y="6"/>
                  </a:lnTo>
                  <a:lnTo>
                    <a:pt x="0"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0" name="Freeform 123"/>
            <p:cNvSpPr/>
            <p:nvPr/>
          </p:nvSpPr>
          <p:spPr bwMode="auto">
            <a:xfrm>
              <a:off x="5067300" y="260350"/>
              <a:ext cx="44450" cy="22225"/>
            </a:xfrm>
            <a:custGeom>
              <a:avLst/>
              <a:gdLst/>
              <a:ahLst/>
              <a:cxnLst>
                <a:cxn ang="0">
                  <a:pos x="20" y="10"/>
                </a:cxn>
                <a:cxn ang="0">
                  <a:pos x="20" y="10"/>
                </a:cxn>
                <a:cxn ang="0">
                  <a:pos x="22" y="8"/>
                </a:cxn>
                <a:cxn ang="0">
                  <a:pos x="24" y="8"/>
                </a:cxn>
                <a:cxn ang="0">
                  <a:pos x="24" y="6"/>
                </a:cxn>
                <a:cxn ang="0">
                  <a:pos x="24" y="6"/>
                </a:cxn>
                <a:cxn ang="0">
                  <a:pos x="22" y="6"/>
                </a:cxn>
                <a:cxn ang="0">
                  <a:pos x="18" y="6"/>
                </a:cxn>
                <a:cxn ang="0">
                  <a:pos x="14" y="6"/>
                </a:cxn>
                <a:cxn ang="0">
                  <a:pos x="12" y="4"/>
                </a:cxn>
                <a:cxn ang="0">
                  <a:pos x="12" y="4"/>
                </a:cxn>
                <a:cxn ang="0">
                  <a:pos x="20" y="4"/>
                </a:cxn>
                <a:cxn ang="0">
                  <a:pos x="24" y="4"/>
                </a:cxn>
                <a:cxn ang="0">
                  <a:pos x="28" y="2"/>
                </a:cxn>
                <a:cxn ang="0">
                  <a:pos x="28" y="2"/>
                </a:cxn>
                <a:cxn ang="0">
                  <a:pos x="20" y="0"/>
                </a:cxn>
                <a:cxn ang="0">
                  <a:pos x="12" y="2"/>
                </a:cxn>
                <a:cxn ang="0">
                  <a:pos x="12" y="2"/>
                </a:cxn>
                <a:cxn ang="0">
                  <a:pos x="8" y="2"/>
                </a:cxn>
                <a:cxn ang="0">
                  <a:pos x="8" y="4"/>
                </a:cxn>
                <a:cxn ang="0">
                  <a:pos x="8" y="6"/>
                </a:cxn>
                <a:cxn ang="0">
                  <a:pos x="8" y="8"/>
                </a:cxn>
                <a:cxn ang="0">
                  <a:pos x="8" y="8"/>
                </a:cxn>
                <a:cxn ang="0">
                  <a:pos x="2" y="8"/>
                </a:cxn>
                <a:cxn ang="0">
                  <a:pos x="0" y="8"/>
                </a:cxn>
                <a:cxn ang="0">
                  <a:pos x="0" y="12"/>
                </a:cxn>
                <a:cxn ang="0">
                  <a:pos x="0" y="12"/>
                </a:cxn>
                <a:cxn ang="0">
                  <a:pos x="2" y="14"/>
                </a:cxn>
                <a:cxn ang="0">
                  <a:pos x="8" y="14"/>
                </a:cxn>
                <a:cxn ang="0">
                  <a:pos x="16" y="14"/>
                </a:cxn>
                <a:cxn ang="0">
                  <a:pos x="20" y="10"/>
                </a:cxn>
                <a:cxn ang="0">
                  <a:pos x="20" y="10"/>
                </a:cxn>
              </a:cxnLst>
              <a:rect l="0" t="0" r="r" b="b"/>
              <a:pathLst>
                <a:path w="28" h="14">
                  <a:moveTo>
                    <a:pt x="20" y="10"/>
                  </a:moveTo>
                  <a:lnTo>
                    <a:pt x="20" y="10"/>
                  </a:lnTo>
                  <a:lnTo>
                    <a:pt x="22" y="8"/>
                  </a:lnTo>
                  <a:lnTo>
                    <a:pt x="24" y="8"/>
                  </a:lnTo>
                  <a:lnTo>
                    <a:pt x="24" y="6"/>
                  </a:lnTo>
                  <a:lnTo>
                    <a:pt x="24" y="6"/>
                  </a:lnTo>
                  <a:lnTo>
                    <a:pt x="22" y="6"/>
                  </a:lnTo>
                  <a:lnTo>
                    <a:pt x="18" y="6"/>
                  </a:lnTo>
                  <a:lnTo>
                    <a:pt x="14" y="6"/>
                  </a:lnTo>
                  <a:lnTo>
                    <a:pt x="12" y="4"/>
                  </a:lnTo>
                  <a:lnTo>
                    <a:pt x="12" y="4"/>
                  </a:lnTo>
                  <a:lnTo>
                    <a:pt x="20" y="4"/>
                  </a:lnTo>
                  <a:lnTo>
                    <a:pt x="24" y="4"/>
                  </a:lnTo>
                  <a:lnTo>
                    <a:pt x="28" y="2"/>
                  </a:lnTo>
                  <a:lnTo>
                    <a:pt x="28" y="2"/>
                  </a:lnTo>
                  <a:lnTo>
                    <a:pt x="20" y="0"/>
                  </a:lnTo>
                  <a:lnTo>
                    <a:pt x="12" y="2"/>
                  </a:lnTo>
                  <a:lnTo>
                    <a:pt x="12" y="2"/>
                  </a:lnTo>
                  <a:lnTo>
                    <a:pt x="8" y="2"/>
                  </a:lnTo>
                  <a:lnTo>
                    <a:pt x="8" y="4"/>
                  </a:lnTo>
                  <a:lnTo>
                    <a:pt x="8" y="6"/>
                  </a:lnTo>
                  <a:lnTo>
                    <a:pt x="8" y="8"/>
                  </a:lnTo>
                  <a:lnTo>
                    <a:pt x="8" y="8"/>
                  </a:lnTo>
                  <a:lnTo>
                    <a:pt x="2" y="8"/>
                  </a:lnTo>
                  <a:lnTo>
                    <a:pt x="0" y="8"/>
                  </a:lnTo>
                  <a:lnTo>
                    <a:pt x="0" y="12"/>
                  </a:lnTo>
                  <a:lnTo>
                    <a:pt x="0" y="12"/>
                  </a:lnTo>
                  <a:lnTo>
                    <a:pt x="2" y="14"/>
                  </a:lnTo>
                  <a:lnTo>
                    <a:pt x="8" y="14"/>
                  </a:lnTo>
                  <a:lnTo>
                    <a:pt x="16" y="14"/>
                  </a:lnTo>
                  <a:lnTo>
                    <a:pt x="20" y="10"/>
                  </a:lnTo>
                  <a:lnTo>
                    <a:pt x="20" y="1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1" name="Freeform 124"/>
            <p:cNvSpPr/>
            <p:nvPr/>
          </p:nvSpPr>
          <p:spPr bwMode="auto">
            <a:xfrm>
              <a:off x="8007350" y="1352550"/>
              <a:ext cx="15875" cy="38100"/>
            </a:xfrm>
            <a:custGeom>
              <a:avLst/>
              <a:gdLst/>
              <a:ahLst/>
              <a:cxnLst>
                <a:cxn ang="0">
                  <a:pos x="6" y="24"/>
                </a:cxn>
                <a:cxn ang="0">
                  <a:pos x="6" y="24"/>
                </a:cxn>
                <a:cxn ang="0">
                  <a:pos x="6" y="14"/>
                </a:cxn>
                <a:cxn ang="0">
                  <a:pos x="6" y="14"/>
                </a:cxn>
                <a:cxn ang="0">
                  <a:pos x="10" y="12"/>
                </a:cxn>
                <a:cxn ang="0">
                  <a:pos x="10" y="8"/>
                </a:cxn>
                <a:cxn ang="0">
                  <a:pos x="6" y="2"/>
                </a:cxn>
                <a:cxn ang="0">
                  <a:pos x="6" y="2"/>
                </a:cxn>
                <a:cxn ang="0">
                  <a:pos x="4" y="0"/>
                </a:cxn>
                <a:cxn ang="0">
                  <a:pos x="2" y="2"/>
                </a:cxn>
                <a:cxn ang="0">
                  <a:pos x="2" y="2"/>
                </a:cxn>
                <a:cxn ang="0">
                  <a:pos x="2" y="4"/>
                </a:cxn>
                <a:cxn ang="0">
                  <a:pos x="2" y="6"/>
                </a:cxn>
                <a:cxn ang="0">
                  <a:pos x="4" y="10"/>
                </a:cxn>
                <a:cxn ang="0">
                  <a:pos x="4" y="10"/>
                </a:cxn>
                <a:cxn ang="0">
                  <a:pos x="4" y="12"/>
                </a:cxn>
                <a:cxn ang="0">
                  <a:pos x="4" y="12"/>
                </a:cxn>
                <a:cxn ang="0">
                  <a:pos x="0" y="16"/>
                </a:cxn>
                <a:cxn ang="0">
                  <a:pos x="2" y="18"/>
                </a:cxn>
                <a:cxn ang="0">
                  <a:pos x="4" y="20"/>
                </a:cxn>
                <a:cxn ang="0">
                  <a:pos x="6" y="24"/>
                </a:cxn>
                <a:cxn ang="0">
                  <a:pos x="6" y="24"/>
                </a:cxn>
              </a:cxnLst>
              <a:rect l="0" t="0" r="r" b="b"/>
              <a:pathLst>
                <a:path w="10" h="24">
                  <a:moveTo>
                    <a:pt x="6" y="24"/>
                  </a:moveTo>
                  <a:lnTo>
                    <a:pt x="6" y="24"/>
                  </a:lnTo>
                  <a:lnTo>
                    <a:pt x="6" y="14"/>
                  </a:lnTo>
                  <a:lnTo>
                    <a:pt x="6" y="14"/>
                  </a:lnTo>
                  <a:lnTo>
                    <a:pt x="10" y="12"/>
                  </a:lnTo>
                  <a:lnTo>
                    <a:pt x="10" y="8"/>
                  </a:lnTo>
                  <a:lnTo>
                    <a:pt x="6" y="2"/>
                  </a:lnTo>
                  <a:lnTo>
                    <a:pt x="6" y="2"/>
                  </a:lnTo>
                  <a:lnTo>
                    <a:pt x="4" y="0"/>
                  </a:lnTo>
                  <a:lnTo>
                    <a:pt x="2" y="2"/>
                  </a:lnTo>
                  <a:lnTo>
                    <a:pt x="2" y="2"/>
                  </a:lnTo>
                  <a:lnTo>
                    <a:pt x="2" y="4"/>
                  </a:lnTo>
                  <a:lnTo>
                    <a:pt x="2" y="6"/>
                  </a:lnTo>
                  <a:lnTo>
                    <a:pt x="4" y="10"/>
                  </a:lnTo>
                  <a:lnTo>
                    <a:pt x="4" y="10"/>
                  </a:lnTo>
                  <a:lnTo>
                    <a:pt x="4" y="12"/>
                  </a:lnTo>
                  <a:lnTo>
                    <a:pt x="4" y="12"/>
                  </a:lnTo>
                  <a:lnTo>
                    <a:pt x="0" y="16"/>
                  </a:lnTo>
                  <a:lnTo>
                    <a:pt x="2" y="18"/>
                  </a:lnTo>
                  <a:lnTo>
                    <a:pt x="4" y="20"/>
                  </a:lnTo>
                  <a:lnTo>
                    <a:pt x="6" y="24"/>
                  </a:lnTo>
                  <a:lnTo>
                    <a:pt x="6" y="2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2" name="Freeform 125"/>
            <p:cNvSpPr/>
            <p:nvPr/>
          </p:nvSpPr>
          <p:spPr bwMode="auto">
            <a:xfrm>
              <a:off x="5016500" y="292100"/>
              <a:ext cx="142875" cy="41275"/>
            </a:xfrm>
            <a:custGeom>
              <a:avLst/>
              <a:gdLst/>
              <a:ahLst/>
              <a:cxnLst>
                <a:cxn ang="0">
                  <a:pos x="4" y="10"/>
                </a:cxn>
                <a:cxn ang="0">
                  <a:pos x="4" y="10"/>
                </a:cxn>
                <a:cxn ang="0">
                  <a:pos x="0" y="12"/>
                </a:cxn>
                <a:cxn ang="0">
                  <a:pos x="0" y="14"/>
                </a:cxn>
                <a:cxn ang="0">
                  <a:pos x="0" y="16"/>
                </a:cxn>
                <a:cxn ang="0">
                  <a:pos x="0" y="16"/>
                </a:cxn>
                <a:cxn ang="0">
                  <a:pos x="0" y="18"/>
                </a:cxn>
                <a:cxn ang="0">
                  <a:pos x="2" y="18"/>
                </a:cxn>
                <a:cxn ang="0">
                  <a:pos x="6" y="18"/>
                </a:cxn>
                <a:cxn ang="0">
                  <a:pos x="6" y="18"/>
                </a:cxn>
                <a:cxn ang="0">
                  <a:pos x="16" y="18"/>
                </a:cxn>
                <a:cxn ang="0">
                  <a:pos x="16" y="18"/>
                </a:cxn>
                <a:cxn ang="0">
                  <a:pos x="20" y="16"/>
                </a:cxn>
                <a:cxn ang="0">
                  <a:pos x="24" y="16"/>
                </a:cxn>
                <a:cxn ang="0">
                  <a:pos x="30" y="18"/>
                </a:cxn>
                <a:cxn ang="0">
                  <a:pos x="30" y="18"/>
                </a:cxn>
                <a:cxn ang="0">
                  <a:pos x="30" y="20"/>
                </a:cxn>
                <a:cxn ang="0">
                  <a:pos x="30" y="20"/>
                </a:cxn>
                <a:cxn ang="0">
                  <a:pos x="28" y="20"/>
                </a:cxn>
                <a:cxn ang="0">
                  <a:pos x="24" y="22"/>
                </a:cxn>
                <a:cxn ang="0">
                  <a:pos x="24" y="22"/>
                </a:cxn>
                <a:cxn ang="0">
                  <a:pos x="28" y="24"/>
                </a:cxn>
                <a:cxn ang="0">
                  <a:pos x="34" y="26"/>
                </a:cxn>
                <a:cxn ang="0">
                  <a:pos x="44" y="24"/>
                </a:cxn>
                <a:cxn ang="0">
                  <a:pos x="44" y="24"/>
                </a:cxn>
                <a:cxn ang="0">
                  <a:pos x="62" y="20"/>
                </a:cxn>
                <a:cxn ang="0">
                  <a:pos x="70" y="18"/>
                </a:cxn>
                <a:cxn ang="0">
                  <a:pos x="80" y="18"/>
                </a:cxn>
                <a:cxn ang="0">
                  <a:pos x="80" y="18"/>
                </a:cxn>
                <a:cxn ang="0">
                  <a:pos x="86" y="18"/>
                </a:cxn>
                <a:cxn ang="0">
                  <a:pos x="90" y="14"/>
                </a:cxn>
                <a:cxn ang="0">
                  <a:pos x="90" y="14"/>
                </a:cxn>
                <a:cxn ang="0">
                  <a:pos x="90" y="10"/>
                </a:cxn>
                <a:cxn ang="0">
                  <a:pos x="88" y="10"/>
                </a:cxn>
                <a:cxn ang="0">
                  <a:pos x="88" y="10"/>
                </a:cxn>
                <a:cxn ang="0">
                  <a:pos x="80" y="10"/>
                </a:cxn>
                <a:cxn ang="0">
                  <a:pos x="74" y="10"/>
                </a:cxn>
                <a:cxn ang="0">
                  <a:pos x="68" y="6"/>
                </a:cxn>
                <a:cxn ang="0">
                  <a:pos x="62" y="0"/>
                </a:cxn>
                <a:cxn ang="0">
                  <a:pos x="62" y="0"/>
                </a:cxn>
                <a:cxn ang="0">
                  <a:pos x="60" y="2"/>
                </a:cxn>
                <a:cxn ang="0">
                  <a:pos x="60" y="2"/>
                </a:cxn>
                <a:cxn ang="0">
                  <a:pos x="58" y="2"/>
                </a:cxn>
                <a:cxn ang="0">
                  <a:pos x="56" y="4"/>
                </a:cxn>
                <a:cxn ang="0">
                  <a:pos x="58" y="8"/>
                </a:cxn>
                <a:cxn ang="0">
                  <a:pos x="62" y="10"/>
                </a:cxn>
                <a:cxn ang="0">
                  <a:pos x="62" y="12"/>
                </a:cxn>
                <a:cxn ang="0">
                  <a:pos x="62" y="14"/>
                </a:cxn>
                <a:cxn ang="0">
                  <a:pos x="62" y="14"/>
                </a:cxn>
                <a:cxn ang="0">
                  <a:pos x="48" y="12"/>
                </a:cxn>
                <a:cxn ang="0">
                  <a:pos x="36" y="8"/>
                </a:cxn>
                <a:cxn ang="0">
                  <a:pos x="36" y="8"/>
                </a:cxn>
                <a:cxn ang="0">
                  <a:pos x="34" y="6"/>
                </a:cxn>
                <a:cxn ang="0">
                  <a:pos x="30" y="6"/>
                </a:cxn>
                <a:cxn ang="0">
                  <a:pos x="24" y="6"/>
                </a:cxn>
                <a:cxn ang="0">
                  <a:pos x="24" y="6"/>
                </a:cxn>
                <a:cxn ang="0">
                  <a:pos x="20" y="4"/>
                </a:cxn>
                <a:cxn ang="0">
                  <a:pos x="14" y="4"/>
                </a:cxn>
                <a:cxn ang="0">
                  <a:pos x="14" y="4"/>
                </a:cxn>
                <a:cxn ang="0">
                  <a:pos x="8" y="6"/>
                </a:cxn>
                <a:cxn ang="0">
                  <a:pos x="6" y="8"/>
                </a:cxn>
                <a:cxn ang="0">
                  <a:pos x="4" y="10"/>
                </a:cxn>
                <a:cxn ang="0">
                  <a:pos x="4" y="10"/>
                </a:cxn>
              </a:cxnLst>
              <a:rect l="0" t="0" r="r" b="b"/>
              <a:pathLst>
                <a:path w="90" h="26">
                  <a:moveTo>
                    <a:pt x="4" y="10"/>
                  </a:moveTo>
                  <a:lnTo>
                    <a:pt x="4" y="10"/>
                  </a:lnTo>
                  <a:lnTo>
                    <a:pt x="0" y="12"/>
                  </a:lnTo>
                  <a:lnTo>
                    <a:pt x="0" y="14"/>
                  </a:lnTo>
                  <a:lnTo>
                    <a:pt x="0" y="16"/>
                  </a:lnTo>
                  <a:lnTo>
                    <a:pt x="0" y="16"/>
                  </a:lnTo>
                  <a:lnTo>
                    <a:pt x="0" y="18"/>
                  </a:lnTo>
                  <a:lnTo>
                    <a:pt x="2" y="18"/>
                  </a:lnTo>
                  <a:lnTo>
                    <a:pt x="6" y="18"/>
                  </a:lnTo>
                  <a:lnTo>
                    <a:pt x="6" y="18"/>
                  </a:lnTo>
                  <a:lnTo>
                    <a:pt x="16" y="18"/>
                  </a:lnTo>
                  <a:lnTo>
                    <a:pt x="16" y="18"/>
                  </a:lnTo>
                  <a:lnTo>
                    <a:pt x="20" y="16"/>
                  </a:lnTo>
                  <a:lnTo>
                    <a:pt x="24" y="16"/>
                  </a:lnTo>
                  <a:lnTo>
                    <a:pt x="30" y="18"/>
                  </a:lnTo>
                  <a:lnTo>
                    <a:pt x="30" y="18"/>
                  </a:lnTo>
                  <a:lnTo>
                    <a:pt x="30" y="20"/>
                  </a:lnTo>
                  <a:lnTo>
                    <a:pt x="30" y="20"/>
                  </a:lnTo>
                  <a:lnTo>
                    <a:pt x="28" y="20"/>
                  </a:lnTo>
                  <a:lnTo>
                    <a:pt x="24" y="22"/>
                  </a:lnTo>
                  <a:lnTo>
                    <a:pt x="24" y="22"/>
                  </a:lnTo>
                  <a:lnTo>
                    <a:pt x="28" y="24"/>
                  </a:lnTo>
                  <a:lnTo>
                    <a:pt x="34" y="26"/>
                  </a:lnTo>
                  <a:lnTo>
                    <a:pt x="44" y="24"/>
                  </a:lnTo>
                  <a:lnTo>
                    <a:pt x="44" y="24"/>
                  </a:lnTo>
                  <a:lnTo>
                    <a:pt x="62" y="20"/>
                  </a:lnTo>
                  <a:lnTo>
                    <a:pt x="70" y="18"/>
                  </a:lnTo>
                  <a:lnTo>
                    <a:pt x="80" y="18"/>
                  </a:lnTo>
                  <a:lnTo>
                    <a:pt x="80" y="18"/>
                  </a:lnTo>
                  <a:lnTo>
                    <a:pt x="86" y="18"/>
                  </a:lnTo>
                  <a:lnTo>
                    <a:pt x="90" y="14"/>
                  </a:lnTo>
                  <a:lnTo>
                    <a:pt x="90" y="14"/>
                  </a:lnTo>
                  <a:lnTo>
                    <a:pt x="90" y="10"/>
                  </a:lnTo>
                  <a:lnTo>
                    <a:pt x="88" y="10"/>
                  </a:lnTo>
                  <a:lnTo>
                    <a:pt x="88" y="10"/>
                  </a:lnTo>
                  <a:lnTo>
                    <a:pt x="80" y="10"/>
                  </a:lnTo>
                  <a:lnTo>
                    <a:pt x="74" y="10"/>
                  </a:lnTo>
                  <a:lnTo>
                    <a:pt x="68" y="6"/>
                  </a:lnTo>
                  <a:lnTo>
                    <a:pt x="62" y="0"/>
                  </a:lnTo>
                  <a:lnTo>
                    <a:pt x="62" y="0"/>
                  </a:lnTo>
                  <a:lnTo>
                    <a:pt x="60" y="2"/>
                  </a:lnTo>
                  <a:lnTo>
                    <a:pt x="60" y="2"/>
                  </a:lnTo>
                  <a:lnTo>
                    <a:pt x="58" y="2"/>
                  </a:lnTo>
                  <a:lnTo>
                    <a:pt x="56" y="4"/>
                  </a:lnTo>
                  <a:lnTo>
                    <a:pt x="58" y="8"/>
                  </a:lnTo>
                  <a:lnTo>
                    <a:pt x="62" y="10"/>
                  </a:lnTo>
                  <a:lnTo>
                    <a:pt x="62" y="12"/>
                  </a:lnTo>
                  <a:lnTo>
                    <a:pt x="62" y="14"/>
                  </a:lnTo>
                  <a:lnTo>
                    <a:pt x="62" y="14"/>
                  </a:lnTo>
                  <a:lnTo>
                    <a:pt x="48" y="12"/>
                  </a:lnTo>
                  <a:lnTo>
                    <a:pt x="36" y="8"/>
                  </a:lnTo>
                  <a:lnTo>
                    <a:pt x="36" y="8"/>
                  </a:lnTo>
                  <a:lnTo>
                    <a:pt x="34" y="6"/>
                  </a:lnTo>
                  <a:lnTo>
                    <a:pt x="30" y="6"/>
                  </a:lnTo>
                  <a:lnTo>
                    <a:pt x="24" y="6"/>
                  </a:lnTo>
                  <a:lnTo>
                    <a:pt x="24" y="6"/>
                  </a:lnTo>
                  <a:lnTo>
                    <a:pt x="20" y="4"/>
                  </a:lnTo>
                  <a:lnTo>
                    <a:pt x="14" y="4"/>
                  </a:lnTo>
                  <a:lnTo>
                    <a:pt x="14" y="4"/>
                  </a:lnTo>
                  <a:lnTo>
                    <a:pt x="8" y="6"/>
                  </a:lnTo>
                  <a:lnTo>
                    <a:pt x="6" y="8"/>
                  </a:lnTo>
                  <a:lnTo>
                    <a:pt x="4" y="10"/>
                  </a:lnTo>
                  <a:lnTo>
                    <a:pt x="4" y="1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3" name="Freeform 126"/>
            <p:cNvSpPr/>
            <p:nvPr/>
          </p:nvSpPr>
          <p:spPr bwMode="auto">
            <a:xfrm>
              <a:off x="7064375" y="412750"/>
              <a:ext cx="25400" cy="12700"/>
            </a:xfrm>
            <a:custGeom>
              <a:avLst/>
              <a:gdLst/>
              <a:ahLst/>
              <a:cxnLst>
                <a:cxn ang="0">
                  <a:pos x="2" y="6"/>
                </a:cxn>
                <a:cxn ang="0">
                  <a:pos x="2" y="6"/>
                </a:cxn>
                <a:cxn ang="0">
                  <a:pos x="6" y="8"/>
                </a:cxn>
                <a:cxn ang="0">
                  <a:pos x="8" y="8"/>
                </a:cxn>
                <a:cxn ang="0">
                  <a:pos x="16" y="4"/>
                </a:cxn>
                <a:cxn ang="0">
                  <a:pos x="16" y="4"/>
                </a:cxn>
                <a:cxn ang="0">
                  <a:pos x="8" y="0"/>
                </a:cxn>
                <a:cxn ang="0">
                  <a:pos x="4" y="2"/>
                </a:cxn>
                <a:cxn ang="0">
                  <a:pos x="2" y="2"/>
                </a:cxn>
                <a:cxn ang="0">
                  <a:pos x="2" y="2"/>
                </a:cxn>
                <a:cxn ang="0">
                  <a:pos x="0" y="4"/>
                </a:cxn>
                <a:cxn ang="0">
                  <a:pos x="2" y="6"/>
                </a:cxn>
                <a:cxn ang="0">
                  <a:pos x="2" y="6"/>
                </a:cxn>
              </a:cxnLst>
              <a:rect l="0" t="0" r="r" b="b"/>
              <a:pathLst>
                <a:path w="16" h="8">
                  <a:moveTo>
                    <a:pt x="2" y="6"/>
                  </a:moveTo>
                  <a:lnTo>
                    <a:pt x="2" y="6"/>
                  </a:lnTo>
                  <a:lnTo>
                    <a:pt x="6" y="8"/>
                  </a:lnTo>
                  <a:lnTo>
                    <a:pt x="8" y="8"/>
                  </a:lnTo>
                  <a:lnTo>
                    <a:pt x="16" y="4"/>
                  </a:lnTo>
                  <a:lnTo>
                    <a:pt x="16" y="4"/>
                  </a:lnTo>
                  <a:lnTo>
                    <a:pt x="8" y="0"/>
                  </a:lnTo>
                  <a:lnTo>
                    <a:pt x="4" y="2"/>
                  </a:lnTo>
                  <a:lnTo>
                    <a:pt x="2" y="2"/>
                  </a:lnTo>
                  <a:lnTo>
                    <a:pt x="2" y="2"/>
                  </a:lnTo>
                  <a:lnTo>
                    <a:pt x="0" y="4"/>
                  </a:lnTo>
                  <a:lnTo>
                    <a:pt x="2" y="6"/>
                  </a:lnTo>
                  <a:lnTo>
                    <a:pt x="2"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4" name="Freeform 127"/>
            <p:cNvSpPr/>
            <p:nvPr/>
          </p:nvSpPr>
          <p:spPr bwMode="auto">
            <a:xfrm>
              <a:off x="8045450" y="1530350"/>
              <a:ext cx="9525" cy="38100"/>
            </a:xfrm>
            <a:custGeom>
              <a:avLst/>
              <a:gdLst/>
              <a:ahLst/>
              <a:cxnLst>
                <a:cxn ang="0">
                  <a:pos x="2" y="14"/>
                </a:cxn>
                <a:cxn ang="0">
                  <a:pos x="2" y="14"/>
                </a:cxn>
                <a:cxn ang="0">
                  <a:pos x="2" y="18"/>
                </a:cxn>
                <a:cxn ang="0">
                  <a:pos x="2" y="22"/>
                </a:cxn>
                <a:cxn ang="0">
                  <a:pos x="4" y="24"/>
                </a:cxn>
                <a:cxn ang="0">
                  <a:pos x="4" y="24"/>
                </a:cxn>
                <a:cxn ang="0">
                  <a:pos x="6" y="12"/>
                </a:cxn>
                <a:cxn ang="0">
                  <a:pos x="6" y="12"/>
                </a:cxn>
                <a:cxn ang="0">
                  <a:pos x="6" y="8"/>
                </a:cxn>
                <a:cxn ang="0">
                  <a:pos x="6" y="6"/>
                </a:cxn>
                <a:cxn ang="0">
                  <a:pos x="4" y="0"/>
                </a:cxn>
                <a:cxn ang="0">
                  <a:pos x="4" y="0"/>
                </a:cxn>
                <a:cxn ang="0">
                  <a:pos x="0" y="4"/>
                </a:cxn>
                <a:cxn ang="0">
                  <a:pos x="0" y="6"/>
                </a:cxn>
                <a:cxn ang="0">
                  <a:pos x="0" y="10"/>
                </a:cxn>
                <a:cxn ang="0">
                  <a:pos x="2" y="14"/>
                </a:cxn>
                <a:cxn ang="0">
                  <a:pos x="2" y="14"/>
                </a:cxn>
              </a:cxnLst>
              <a:rect l="0" t="0" r="r" b="b"/>
              <a:pathLst>
                <a:path w="6" h="24">
                  <a:moveTo>
                    <a:pt x="2" y="14"/>
                  </a:moveTo>
                  <a:lnTo>
                    <a:pt x="2" y="14"/>
                  </a:lnTo>
                  <a:lnTo>
                    <a:pt x="2" y="18"/>
                  </a:lnTo>
                  <a:lnTo>
                    <a:pt x="2" y="22"/>
                  </a:lnTo>
                  <a:lnTo>
                    <a:pt x="4" y="24"/>
                  </a:lnTo>
                  <a:lnTo>
                    <a:pt x="4" y="24"/>
                  </a:lnTo>
                  <a:lnTo>
                    <a:pt x="6" y="12"/>
                  </a:lnTo>
                  <a:lnTo>
                    <a:pt x="6" y="12"/>
                  </a:lnTo>
                  <a:lnTo>
                    <a:pt x="6" y="8"/>
                  </a:lnTo>
                  <a:lnTo>
                    <a:pt x="6" y="6"/>
                  </a:lnTo>
                  <a:lnTo>
                    <a:pt x="4" y="0"/>
                  </a:lnTo>
                  <a:lnTo>
                    <a:pt x="4" y="0"/>
                  </a:lnTo>
                  <a:lnTo>
                    <a:pt x="0" y="4"/>
                  </a:lnTo>
                  <a:lnTo>
                    <a:pt x="0" y="6"/>
                  </a:lnTo>
                  <a:lnTo>
                    <a:pt x="0" y="10"/>
                  </a:lnTo>
                  <a:lnTo>
                    <a:pt x="2" y="14"/>
                  </a:lnTo>
                  <a:lnTo>
                    <a:pt x="2"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5" name="Freeform 128"/>
            <p:cNvSpPr/>
            <p:nvPr/>
          </p:nvSpPr>
          <p:spPr bwMode="auto">
            <a:xfrm>
              <a:off x="5429250" y="520700"/>
              <a:ext cx="19050" cy="12700"/>
            </a:xfrm>
            <a:custGeom>
              <a:avLst/>
              <a:gdLst/>
              <a:ahLst/>
              <a:cxnLst>
                <a:cxn ang="0">
                  <a:pos x="8" y="0"/>
                </a:cxn>
                <a:cxn ang="0">
                  <a:pos x="8" y="0"/>
                </a:cxn>
                <a:cxn ang="0">
                  <a:pos x="4" y="2"/>
                </a:cxn>
                <a:cxn ang="0">
                  <a:pos x="2" y="4"/>
                </a:cxn>
                <a:cxn ang="0">
                  <a:pos x="0" y="6"/>
                </a:cxn>
                <a:cxn ang="0">
                  <a:pos x="0" y="6"/>
                </a:cxn>
                <a:cxn ang="0">
                  <a:pos x="2" y="8"/>
                </a:cxn>
                <a:cxn ang="0">
                  <a:pos x="4" y="8"/>
                </a:cxn>
                <a:cxn ang="0">
                  <a:pos x="4" y="8"/>
                </a:cxn>
                <a:cxn ang="0">
                  <a:pos x="8" y="6"/>
                </a:cxn>
                <a:cxn ang="0">
                  <a:pos x="12" y="2"/>
                </a:cxn>
                <a:cxn ang="0">
                  <a:pos x="12" y="2"/>
                </a:cxn>
                <a:cxn ang="0">
                  <a:pos x="10" y="2"/>
                </a:cxn>
                <a:cxn ang="0">
                  <a:pos x="8" y="0"/>
                </a:cxn>
                <a:cxn ang="0">
                  <a:pos x="8" y="0"/>
                </a:cxn>
              </a:cxnLst>
              <a:rect l="0" t="0" r="r" b="b"/>
              <a:pathLst>
                <a:path w="12" h="8">
                  <a:moveTo>
                    <a:pt x="8" y="0"/>
                  </a:moveTo>
                  <a:lnTo>
                    <a:pt x="8" y="0"/>
                  </a:lnTo>
                  <a:lnTo>
                    <a:pt x="4" y="2"/>
                  </a:lnTo>
                  <a:lnTo>
                    <a:pt x="2" y="4"/>
                  </a:lnTo>
                  <a:lnTo>
                    <a:pt x="0" y="6"/>
                  </a:lnTo>
                  <a:lnTo>
                    <a:pt x="0" y="6"/>
                  </a:lnTo>
                  <a:lnTo>
                    <a:pt x="2" y="8"/>
                  </a:lnTo>
                  <a:lnTo>
                    <a:pt x="4" y="8"/>
                  </a:lnTo>
                  <a:lnTo>
                    <a:pt x="4" y="8"/>
                  </a:lnTo>
                  <a:lnTo>
                    <a:pt x="8" y="6"/>
                  </a:lnTo>
                  <a:lnTo>
                    <a:pt x="12" y="2"/>
                  </a:lnTo>
                  <a:lnTo>
                    <a:pt x="12" y="2"/>
                  </a:lnTo>
                  <a:lnTo>
                    <a:pt x="10" y="2"/>
                  </a:lnTo>
                  <a:lnTo>
                    <a:pt x="8" y="0"/>
                  </a:lnTo>
                  <a:lnTo>
                    <a:pt x="8"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6" name="Freeform 129"/>
            <p:cNvSpPr/>
            <p:nvPr/>
          </p:nvSpPr>
          <p:spPr bwMode="auto">
            <a:xfrm>
              <a:off x="6870700" y="977900"/>
              <a:ext cx="19050" cy="9525"/>
            </a:xfrm>
            <a:custGeom>
              <a:avLst/>
              <a:gdLst/>
              <a:ahLst/>
              <a:cxnLst>
                <a:cxn ang="0">
                  <a:pos x="12" y="0"/>
                </a:cxn>
                <a:cxn ang="0">
                  <a:pos x="12" y="0"/>
                </a:cxn>
                <a:cxn ang="0">
                  <a:pos x="4" y="0"/>
                </a:cxn>
                <a:cxn ang="0">
                  <a:pos x="0" y="4"/>
                </a:cxn>
                <a:cxn ang="0">
                  <a:pos x="0" y="4"/>
                </a:cxn>
                <a:cxn ang="0">
                  <a:pos x="0" y="6"/>
                </a:cxn>
                <a:cxn ang="0">
                  <a:pos x="0" y="6"/>
                </a:cxn>
                <a:cxn ang="0">
                  <a:pos x="4" y="6"/>
                </a:cxn>
                <a:cxn ang="0">
                  <a:pos x="6" y="6"/>
                </a:cxn>
                <a:cxn ang="0">
                  <a:pos x="12" y="0"/>
                </a:cxn>
                <a:cxn ang="0">
                  <a:pos x="12" y="0"/>
                </a:cxn>
              </a:cxnLst>
              <a:rect l="0" t="0" r="r" b="b"/>
              <a:pathLst>
                <a:path w="12" h="6">
                  <a:moveTo>
                    <a:pt x="12" y="0"/>
                  </a:moveTo>
                  <a:lnTo>
                    <a:pt x="12" y="0"/>
                  </a:lnTo>
                  <a:lnTo>
                    <a:pt x="4" y="0"/>
                  </a:lnTo>
                  <a:lnTo>
                    <a:pt x="0" y="4"/>
                  </a:lnTo>
                  <a:lnTo>
                    <a:pt x="0" y="4"/>
                  </a:lnTo>
                  <a:lnTo>
                    <a:pt x="0" y="6"/>
                  </a:lnTo>
                  <a:lnTo>
                    <a:pt x="0" y="6"/>
                  </a:lnTo>
                  <a:lnTo>
                    <a:pt x="4" y="6"/>
                  </a:lnTo>
                  <a:lnTo>
                    <a:pt x="6" y="6"/>
                  </a:lnTo>
                  <a:lnTo>
                    <a:pt x="12" y="0"/>
                  </a:lnTo>
                  <a:lnTo>
                    <a:pt x="1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7" name="Freeform 130"/>
            <p:cNvSpPr/>
            <p:nvPr/>
          </p:nvSpPr>
          <p:spPr bwMode="auto">
            <a:xfrm>
              <a:off x="5499100" y="1254125"/>
              <a:ext cx="22225" cy="12700"/>
            </a:xfrm>
            <a:custGeom>
              <a:avLst/>
              <a:gdLst/>
              <a:ahLst/>
              <a:cxnLst>
                <a:cxn ang="0">
                  <a:pos x="2" y="0"/>
                </a:cxn>
                <a:cxn ang="0">
                  <a:pos x="2" y="0"/>
                </a:cxn>
                <a:cxn ang="0">
                  <a:pos x="0" y="2"/>
                </a:cxn>
                <a:cxn ang="0">
                  <a:pos x="2" y="4"/>
                </a:cxn>
                <a:cxn ang="0">
                  <a:pos x="2" y="4"/>
                </a:cxn>
                <a:cxn ang="0">
                  <a:pos x="4" y="6"/>
                </a:cxn>
                <a:cxn ang="0">
                  <a:pos x="8" y="8"/>
                </a:cxn>
                <a:cxn ang="0">
                  <a:pos x="14" y="6"/>
                </a:cxn>
                <a:cxn ang="0">
                  <a:pos x="14" y="6"/>
                </a:cxn>
                <a:cxn ang="0">
                  <a:pos x="8" y="2"/>
                </a:cxn>
                <a:cxn ang="0">
                  <a:pos x="2" y="0"/>
                </a:cxn>
                <a:cxn ang="0">
                  <a:pos x="2" y="0"/>
                </a:cxn>
              </a:cxnLst>
              <a:rect l="0" t="0" r="r" b="b"/>
              <a:pathLst>
                <a:path w="14" h="8">
                  <a:moveTo>
                    <a:pt x="2" y="0"/>
                  </a:moveTo>
                  <a:lnTo>
                    <a:pt x="2" y="0"/>
                  </a:lnTo>
                  <a:lnTo>
                    <a:pt x="0" y="2"/>
                  </a:lnTo>
                  <a:lnTo>
                    <a:pt x="2" y="4"/>
                  </a:lnTo>
                  <a:lnTo>
                    <a:pt x="2" y="4"/>
                  </a:lnTo>
                  <a:lnTo>
                    <a:pt x="4" y="6"/>
                  </a:lnTo>
                  <a:lnTo>
                    <a:pt x="8" y="8"/>
                  </a:lnTo>
                  <a:lnTo>
                    <a:pt x="14" y="6"/>
                  </a:lnTo>
                  <a:lnTo>
                    <a:pt x="14" y="6"/>
                  </a:lnTo>
                  <a:lnTo>
                    <a:pt x="8" y="2"/>
                  </a:lnTo>
                  <a:lnTo>
                    <a:pt x="2" y="0"/>
                  </a:lnTo>
                  <a:lnTo>
                    <a:pt x="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8" name="Freeform 131"/>
            <p:cNvSpPr/>
            <p:nvPr/>
          </p:nvSpPr>
          <p:spPr bwMode="auto">
            <a:xfrm>
              <a:off x="5711825" y="781050"/>
              <a:ext cx="9525" cy="22225"/>
            </a:xfrm>
            <a:custGeom>
              <a:avLst/>
              <a:gdLst/>
              <a:ahLst/>
              <a:cxnLst>
                <a:cxn ang="0">
                  <a:pos x="4" y="14"/>
                </a:cxn>
                <a:cxn ang="0">
                  <a:pos x="4" y="14"/>
                </a:cxn>
                <a:cxn ang="0">
                  <a:pos x="6" y="10"/>
                </a:cxn>
                <a:cxn ang="0">
                  <a:pos x="6" y="8"/>
                </a:cxn>
                <a:cxn ang="0">
                  <a:pos x="6" y="4"/>
                </a:cxn>
                <a:cxn ang="0">
                  <a:pos x="6" y="0"/>
                </a:cxn>
                <a:cxn ang="0">
                  <a:pos x="6" y="0"/>
                </a:cxn>
                <a:cxn ang="0">
                  <a:pos x="0" y="8"/>
                </a:cxn>
                <a:cxn ang="0">
                  <a:pos x="0" y="10"/>
                </a:cxn>
                <a:cxn ang="0">
                  <a:pos x="0" y="12"/>
                </a:cxn>
                <a:cxn ang="0">
                  <a:pos x="0" y="12"/>
                </a:cxn>
                <a:cxn ang="0">
                  <a:pos x="4" y="14"/>
                </a:cxn>
                <a:cxn ang="0">
                  <a:pos x="4" y="14"/>
                </a:cxn>
              </a:cxnLst>
              <a:rect l="0" t="0" r="r" b="b"/>
              <a:pathLst>
                <a:path w="6" h="14">
                  <a:moveTo>
                    <a:pt x="4" y="14"/>
                  </a:moveTo>
                  <a:lnTo>
                    <a:pt x="4" y="14"/>
                  </a:lnTo>
                  <a:lnTo>
                    <a:pt x="6" y="10"/>
                  </a:lnTo>
                  <a:lnTo>
                    <a:pt x="6" y="8"/>
                  </a:lnTo>
                  <a:lnTo>
                    <a:pt x="6" y="4"/>
                  </a:lnTo>
                  <a:lnTo>
                    <a:pt x="6" y="0"/>
                  </a:lnTo>
                  <a:lnTo>
                    <a:pt x="6" y="0"/>
                  </a:lnTo>
                  <a:lnTo>
                    <a:pt x="0" y="8"/>
                  </a:lnTo>
                  <a:lnTo>
                    <a:pt x="0" y="10"/>
                  </a:lnTo>
                  <a:lnTo>
                    <a:pt x="0" y="12"/>
                  </a:lnTo>
                  <a:lnTo>
                    <a:pt x="0" y="12"/>
                  </a:lnTo>
                  <a:lnTo>
                    <a:pt x="4" y="14"/>
                  </a:lnTo>
                  <a:lnTo>
                    <a:pt x="4"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9" name="Freeform 132"/>
            <p:cNvSpPr/>
            <p:nvPr/>
          </p:nvSpPr>
          <p:spPr bwMode="auto">
            <a:xfrm>
              <a:off x="5797550" y="774700"/>
              <a:ext cx="15875" cy="12700"/>
            </a:xfrm>
            <a:custGeom>
              <a:avLst/>
              <a:gdLst/>
              <a:ahLst/>
              <a:cxnLst>
                <a:cxn ang="0">
                  <a:pos x="8" y="8"/>
                </a:cxn>
                <a:cxn ang="0">
                  <a:pos x="8" y="8"/>
                </a:cxn>
                <a:cxn ang="0">
                  <a:pos x="8" y="6"/>
                </a:cxn>
                <a:cxn ang="0">
                  <a:pos x="10" y="2"/>
                </a:cxn>
                <a:cxn ang="0">
                  <a:pos x="10" y="2"/>
                </a:cxn>
                <a:cxn ang="0">
                  <a:pos x="10" y="0"/>
                </a:cxn>
                <a:cxn ang="0">
                  <a:pos x="8" y="0"/>
                </a:cxn>
                <a:cxn ang="0">
                  <a:pos x="4" y="0"/>
                </a:cxn>
                <a:cxn ang="0">
                  <a:pos x="4" y="0"/>
                </a:cxn>
                <a:cxn ang="0">
                  <a:pos x="4" y="0"/>
                </a:cxn>
                <a:cxn ang="0">
                  <a:pos x="2" y="0"/>
                </a:cxn>
                <a:cxn ang="0">
                  <a:pos x="0" y="4"/>
                </a:cxn>
                <a:cxn ang="0">
                  <a:pos x="0" y="4"/>
                </a:cxn>
                <a:cxn ang="0">
                  <a:pos x="4" y="8"/>
                </a:cxn>
                <a:cxn ang="0">
                  <a:pos x="8" y="8"/>
                </a:cxn>
                <a:cxn ang="0">
                  <a:pos x="8" y="8"/>
                </a:cxn>
              </a:cxnLst>
              <a:rect l="0" t="0" r="r" b="b"/>
              <a:pathLst>
                <a:path w="10" h="8">
                  <a:moveTo>
                    <a:pt x="8" y="8"/>
                  </a:moveTo>
                  <a:lnTo>
                    <a:pt x="8" y="8"/>
                  </a:lnTo>
                  <a:lnTo>
                    <a:pt x="8" y="6"/>
                  </a:lnTo>
                  <a:lnTo>
                    <a:pt x="10" y="2"/>
                  </a:lnTo>
                  <a:lnTo>
                    <a:pt x="10" y="2"/>
                  </a:lnTo>
                  <a:lnTo>
                    <a:pt x="10" y="0"/>
                  </a:lnTo>
                  <a:lnTo>
                    <a:pt x="8" y="0"/>
                  </a:lnTo>
                  <a:lnTo>
                    <a:pt x="4" y="0"/>
                  </a:lnTo>
                  <a:lnTo>
                    <a:pt x="4" y="0"/>
                  </a:lnTo>
                  <a:lnTo>
                    <a:pt x="4" y="0"/>
                  </a:lnTo>
                  <a:lnTo>
                    <a:pt x="2" y="0"/>
                  </a:lnTo>
                  <a:lnTo>
                    <a:pt x="0" y="4"/>
                  </a:lnTo>
                  <a:lnTo>
                    <a:pt x="0" y="4"/>
                  </a:lnTo>
                  <a:lnTo>
                    <a:pt x="4" y="8"/>
                  </a:lnTo>
                  <a:lnTo>
                    <a:pt x="8" y="8"/>
                  </a:lnTo>
                  <a:lnTo>
                    <a:pt x="8"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0" name="Freeform 133"/>
            <p:cNvSpPr/>
            <p:nvPr/>
          </p:nvSpPr>
          <p:spPr bwMode="auto">
            <a:xfrm>
              <a:off x="5556250" y="2251075"/>
              <a:ext cx="1588" cy="1588"/>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1" name="Freeform 134"/>
            <p:cNvSpPr/>
            <p:nvPr/>
          </p:nvSpPr>
          <p:spPr bwMode="auto">
            <a:xfrm>
              <a:off x="5549900" y="2251075"/>
              <a:ext cx="6350" cy="22225"/>
            </a:xfrm>
            <a:custGeom>
              <a:avLst/>
              <a:gdLst/>
              <a:ahLst/>
              <a:cxnLst>
                <a:cxn ang="0">
                  <a:pos x="0" y="14"/>
                </a:cxn>
                <a:cxn ang="0">
                  <a:pos x="0" y="14"/>
                </a:cxn>
                <a:cxn ang="0">
                  <a:pos x="2" y="10"/>
                </a:cxn>
                <a:cxn ang="0">
                  <a:pos x="4" y="8"/>
                </a:cxn>
                <a:cxn ang="0">
                  <a:pos x="4" y="0"/>
                </a:cxn>
                <a:cxn ang="0">
                  <a:pos x="4" y="0"/>
                </a:cxn>
                <a:cxn ang="0">
                  <a:pos x="0" y="2"/>
                </a:cxn>
                <a:cxn ang="0">
                  <a:pos x="0" y="6"/>
                </a:cxn>
                <a:cxn ang="0">
                  <a:pos x="0" y="14"/>
                </a:cxn>
                <a:cxn ang="0">
                  <a:pos x="0" y="14"/>
                </a:cxn>
              </a:cxnLst>
              <a:rect l="0" t="0" r="r" b="b"/>
              <a:pathLst>
                <a:path w="4" h="14">
                  <a:moveTo>
                    <a:pt x="0" y="14"/>
                  </a:moveTo>
                  <a:lnTo>
                    <a:pt x="0" y="14"/>
                  </a:lnTo>
                  <a:lnTo>
                    <a:pt x="2" y="10"/>
                  </a:lnTo>
                  <a:lnTo>
                    <a:pt x="4" y="8"/>
                  </a:lnTo>
                  <a:lnTo>
                    <a:pt x="4" y="0"/>
                  </a:lnTo>
                  <a:lnTo>
                    <a:pt x="4" y="0"/>
                  </a:lnTo>
                  <a:lnTo>
                    <a:pt x="0" y="2"/>
                  </a:lnTo>
                  <a:lnTo>
                    <a:pt x="0" y="6"/>
                  </a:lnTo>
                  <a:lnTo>
                    <a:pt x="0" y="14"/>
                  </a:lnTo>
                  <a:lnTo>
                    <a:pt x="0"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2" name="Freeform 135"/>
            <p:cNvSpPr/>
            <p:nvPr/>
          </p:nvSpPr>
          <p:spPr bwMode="auto">
            <a:xfrm>
              <a:off x="7991475" y="1377950"/>
              <a:ext cx="1588" cy="1588"/>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3" name="Freeform 136"/>
            <p:cNvSpPr/>
            <p:nvPr/>
          </p:nvSpPr>
          <p:spPr bwMode="auto">
            <a:xfrm>
              <a:off x="7978775" y="1368425"/>
              <a:ext cx="12700" cy="15875"/>
            </a:xfrm>
            <a:custGeom>
              <a:avLst/>
              <a:gdLst/>
              <a:ahLst/>
              <a:cxnLst>
                <a:cxn ang="0">
                  <a:pos x="2" y="0"/>
                </a:cxn>
                <a:cxn ang="0">
                  <a:pos x="2" y="0"/>
                </a:cxn>
                <a:cxn ang="0">
                  <a:pos x="0" y="4"/>
                </a:cxn>
                <a:cxn ang="0">
                  <a:pos x="0" y="8"/>
                </a:cxn>
                <a:cxn ang="0">
                  <a:pos x="0" y="8"/>
                </a:cxn>
                <a:cxn ang="0">
                  <a:pos x="2" y="10"/>
                </a:cxn>
                <a:cxn ang="0">
                  <a:pos x="4" y="8"/>
                </a:cxn>
                <a:cxn ang="0">
                  <a:pos x="8" y="6"/>
                </a:cxn>
                <a:cxn ang="0">
                  <a:pos x="8" y="6"/>
                </a:cxn>
                <a:cxn ang="0">
                  <a:pos x="6" y="2"/>
                </a:cxn>
                <a:cxn ang="0">
                  <a:pos x="4" y="0"/>
                </a:cxn>
                <a:cxn ang="0">
                  <a:pos x="2" y="0"/>
                </a:cxn>
                <a:cxn ang="0">
                  <a:pos x="2" y="0"/>
                </a:cxn>
              </a:cxnLst>
              <a:rect l="0" t="0" r="r" b="b"/>
              <a:pathLst>
                <a:path w="8" h="10">
                  <a:moveTo>
                    <a:pt x="2" y="0"/>
                  </a:moveTo>
                  <a:lnTo>
                    <a:pt x="2" y="0"/>
                  </a:lnTo>
                  <a:lnTo>
                    <a:pt x="0" y="4"/>
                  </a:lnTo>
                  <a:lnTo>
                    <a:pt x="0" y="8"/>
                  </a:lnTo>
                  <a:lnTo>
                    <a:pt x="0" y="8"/>
                  </a:lnTo>
                  <a:lnTo>
                    <a:pt x="2" y="10"/>
                  </a:lnTo>
                  <a:lnTo>
                    <a:pt x="4" y="8"/>
                  </a:lnTo>
                  <a:lnTo>
                    <a:pt x="8" y="6"/>
                  </a:lnTo>
                  <a:lnTo>
                    <a:pt x="8" y="6"/>
                  </a:lnTo>
                  <a:lnTo>
                    <a:pt x="6" y="2"/>
                  </a:lnTo>
                  <a:lnTo>
                    <a:pt x="4" y="0"/>
                  </a:lnTo>
                  <a:lnTo>
                    <a:pt x="2" y="0"/>
                  </a:lnTo>
                  <a:lnTo>
                    <a:pt x="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4" name="Freeform 137"/>
            <p:cNvSpPr/>
            <p:nvPr/>
          </p:nvSpPr>
          <p:spPr bwMode="auto">
            <a:xfrm>
              <a:off x="6607175" y="638175"/>
              <a:ext cx="15875" cy="12700"/>
            </a:xfrm>
            <a:custGeom>
              <a:avLst/>
              <a:gdLst/>
              <a:ahLst/>
              <a:cxnLst>
                <a:cxn ang="0">
                  <a:pos x="10" y="0"/>
                </a:cxn>
                <a:cxn ang="0">
                  <a:pos x="10" y="0"/>
                </a:cxn>
                <a:cxn ang="0">
                  <a:pos x="0" y="0"/>
                </a:cxn>
                <a:cxn ang="0">
                  <a:pos x="0" y="0"/>
                </a:cxn>
                <a:cxn ang="0">
                  <a:pos x="0" y="6"/>
                </a:cxn>
                <a:cxn ang="0">
                  <a:pos x="0" y="8"/>
                </a:cxn>
                <a:cxn ang="0">
                  <a:pos x="4" y="8"/>
                </a:cxn>
                <a:cxn ang="0">
                  <a:pos x="4" y="8"/>
                </a:cxn>
                <a:cxn ang="0">
                  <a:pos x="6" y="8"/>
                </a:cxn>
                <a:cxn ang="0">
                  <a:pos x="8" y="6"/>
                </a:cxn>
                <a:cxn ang="0">
                  <a:pos x="10" y="0"/>
                </a:cxn>
                <a:cxn ang="0">
                  <a:pos x="10" y="0"/>
                </a:cxn>
              </a:cxnLst>
              <a:rect l="0" t="0" r="r" b="b"/>
              <a:pathLst>
                <a:path w="10" h="8">
                  <a:moveTo>
                    <a:pt x="10" y="0"/>
                  </a:moveTo>
                  <a:lnTo>
                    <a:pt x="10" y="0"/>
                  </a:lnTo>
                  <a:lnTo>
                    <a:pt x="0" y="0"/>
                  </a:lnTo>
                  <a:lnTo>
                    <a:pt x="0" y="0"/>
                  </a:lnTo>
                  <a:lnTo>
                    <a:pt x="0" y="6"/>
                  </a:lnTo>
                  <a:lnTo>
                    <a:pt x="0" y="8"/>
                  </a:lnTo>
                  <a:lnTo>
                    <a:pt x="4" y="8"/>
                  </a:lnTo>
                  <a:lnTo>
                    <a:pt x="4" y="8"/>
                  </a:lnTo>
                  <a:lnTo>
                    <a:pt x="6" y="8"/>
                  </a:lnTo>
                  <a:lnTo>
                    <a:pt x="8" y="6"/>
                  </a:lnTo>
                  <a:lnTo>
                    <a:pt x="10" y="0"/>
                  </a:lnTo>
                  <a:lnTo>
                    <a:pt x="1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5" name="Freeform 138"/>
            <p:cNvSpPr/>
            <p:nvPr/>
          </p:nvSpPr>
          <p:spPr bwMode="auto">
            <a:xfrm>
              <a:off x="7194550" y="400050"/>
              <a:ext cx="19050" cy="12700"/>
            </a:xfrm>
            <a:custGeom>
              <a:avLst/>
              <a:gdLst/>
              <a:ahLst/>
              <a:cxnLst>
                <a:cxn ang="0">
                  <a:pos x="0" y="0"/>
                </a:cxn>
                <a:cxn ang="0">
                  <a:pos x="0" y="0"/>
                </a:cxn>
                <a:cxn ang="0">
                  <a:pos x="2" y="4"/>
                </a:cxn>
                <a:cxn ang="0">
                  <a:pos x="6" y="4"/>
                </a:cxn>
                <a:cxn ang="0">
                  <a:pos x="10" y="6"/>
                </a:cxn>
                <a:cxn ang="0">
                  <a:pos x="12" y="8"/>
                </a:cxn>
                <a:cxn ang="0">
                  <a:pos x="12" y="8"/>
                </a:cxn>
                <a:cxn ang="0">
                  <a:pos x="10" y="2"/>
                </a:cxn>
                <a:cxn ang="0">
                  <a:pos x="8" y="2"/>
                </a:cxn>
                <a:cxn ang="0">
                  <a:pos x="4" y="0"/>
                </a:cxn>
                <a:cxn ang="0">
                  <a:pos x="0" y="0"/>
                </a:cxn>
                <a:cxn ang="0">
                  <a:pos x="0" y="0"/>
                </a:cxn>
              </a:cxnLst>
              <a:rect l="0" t="0" r="r" b="b"/>
              <a:pathLst>
                <a:path w="12" h="8">
                  <a:moveTo>
                    <a:pt x="0" y="0"/>
                  </a:moveTo>
                  <a:lnTo>
                    <a:pt x="0" y="0"/>
                  </a:lnTo>
                  <a:lnTo>
                    <a:pt x="2" y="4"/>
                  </a:lnTo>
                  <a:lnTo>
                    <a:pt x="6" y="4"/>
                  </a:lnTo>
                  <a:lnTo>
                    <a:pt x="10" y="6"/>
                  </a:lnTo>
                  <a:lnTo>
                    <a:pt x="12" y="8"/>
                  </a:lnTo>
                  <a:lnTo>
                    <a:pt x="12" y="8"/>
                  </a:lnTo>
                  <a:lnTo>
                    <a:pt x="10" y="2"/>
                  </a:lnTo>
                  <a:lnTo>
                    <a:pt x="8" y="2"/>
                  </a:lnTo>
                  <a:lnTo>
                    <a:pt x="4"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6" name="Freeform 139"/>
            <p:cNvSpPr/>
            <p:nvPr/>
          </p:nvSpPr>
          <p:spPr bwMode="auto">
            <a:xfrm>
              <a:off x="7213600" y="412750"/>
              <a:ext cx="1588" cy="1588"/>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7" name="Freeform 140"/>
            <p:cNvSpPr/>
            <p:nvPr/>
          </p:nvSpPr>
          <p:spPr bwMode="auto">
            <a:xfrm>
              <a:off x="4816475" y="669925"/>
              <a:ext cx="15875" cy="12700"/>
            </a:xfrm>
            <a:custGeom>
              <a:avLst/>
              <a:gdLst/>
              <a:ahLst/>
              <a:cxnLst>
                <a:cxn ang="0">
                  <a:pos x="0" y="0"/>
                </a:cxn>
                <a:cxn ang="0">
                  <a:pos x="0" y="0"/>
                </a:cxn>
                <a:cxn ang="0">
                  <a:pos x="4" y="4"/>
                </a:cxn>
                <a:cxn ang="0">
                  <a:pos x="8" y="8"/>
                </a:cxn>
                <a:cxn ang="0">
                  <a:pos x="8" y="8"/>
                </a:cxn>
                <a:cxn ang="0">
                  <a:pos x="10" y="4"/>
                </a:cxn>
                <a:cxn ang="0">
                  <a:pos x="10" y="0"/>
                </a:cxn>
                <a:cxn ang="0">
                  <a:pos x="6" y="0"/>
                </a:cxn>
                <a:cxn ang="0">
                  <a:pos x="0" y="0"/>
                </a:cxn>
                <a:cxn ang="0">
                  <a:pos x="0" y="0"/>
                </a:cxn>
              </a:cxnLst>
              <a:rect l="0" t="0" r="r" b="b"/>
              <a:pathLst>
                <a:path w="10" h="8">
                  <a:moveTo>
                    <a:pt x="0" y="0"/>
                  </a:moveTo>
                  <a:lnTo>
                    <a:pt x="0" y="0"/>
                  </a:lnTo>
                  <a:lnTo>
                    <a:pt x="4" y="4"/>
                  </a:lnTo>
                  <a:lnTo>
                    <a:pt x="8" y="8"/>
                  </a:lnTo>
                  <a:lnTo>
                    <a:pt x="8" y="8"/>
                  </a:lnTo>
                  <a:lnTo>
                    <a:pt x="10" y="4"/>
                  </a:lnTo>
                  <a:lnTo>
                    <a:pt x="10" y="0"/>
                  </a:lnTo>
                  <a:lnTo>
                    <a:pt x="6"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8" name="Freeform 141"/>
            <p:cNvSpPr/>
            <p:nvPr/>
          </p:nvSpPr>
          <p:spPr bwMode="auto">
            <a:xfrm>
              <a:off x="8308975" y="1641475"/>
              <a:ext cx="41275" cy="22225"/>
            </a:xfrm>
            <a:custGeom>
              <a:avLst/>
              <a:gdLst/>
              <a:ahLst/>
              <a:cxnLst>
                <a:cxn ang="0">
                  <a:pos x="14" y="12"/>
                </a:cxn>
                <a:cxn ang="0">
                  <a:pos x="14" y="12"/>
                </a:cxn>
                <a:cxn ang="0">
                  <a:pos x="18" y="12"/>
                </a:cxn>
                <a:cxn ang="0">
                  <a:pos x="20" y="10"/>
                </a:cxn>
                <a:cxn ang="0">
                  <a:pos x="20" y="10"/>
                </a:cxn>
                <a:cxn ang="0">
                  <a:pos x="24" y="6"/>
                </a:cxn>
                <a:cxn ang="0">
                  <a:pos x="26" y="4"/>
                </a:cxn>
                <a:cxn ang="0">
                  <a:pos x="24" y="2"/>
                </a:cxn>
                <a:cxn ang="0">
                  <a:pos x="24" y="2"/>
                </a:cxn>
                <a:cxn ang="0">
                  <a:pos x="22" y="0"/>
                </a:cxn>
                <a:cxn ang="0">
                  <a:pos x="20" y="0"/>
                </a:cxn>
                <a:cxn ang="0">
                  <a:pos x="20" y="4"/>
                </a:cxn>
                <a:cxn ang="0">
                  <a:pos x="20" y="4"/>
                </a:cxn>
                <a:cxn ang="0">
                  <a:pos x="16" y="6"/>
                </a:cxn>
                <a:cxn ang="0">
                  <a:pos x="14" y="6"/>
                </a:cxn>
                <a:cxn ang="0">
                  <a:pos x="12" y="6"/>
                </a:cxn>
                <a:cxn ang="0">
                  <a:pos x="8" y="8"/>
                </a:cxn>
                <a:cxn ang="0">
                  <a:pos x="8" y="8"/>
                </a:cxn>
                <a:cxn ang="0">
                  <a:pos x="4" y="8"/>
                </a:cxn>
                <a:cxn ang="0">
                  <a:pos x="2" y="8"/>
                </a:cxn>
                <a:cxn ang="0">
                  <a:pos x="0" y="10"/>
                </a:cxn>
                <a:cxn ang="0">
                  <a:pos x="0" y="10"/>
                </a:cxn>
                <a:cxn ang="0">
                  <a:pos x="4" y="12"/>
                </a:cxn>
                <a:cxn ang="0">
                  <a:pos x="6" y="14"/>
                </a:cxn>
                <a:cxn ang="0">
                  <a:pos x="14" y="12"/>
                </a:cxn>
                <a:cxn ang="0">
                  <a:pos x="14" y="12"/>
                </a:cxn>
              </a:cxnLst>
              <a:rect l="0" t="0" r="r" b="b"/>
              <a:pathLst>
                <a:path w="26" h="14">
                  <a:moveTo>
                    <a:pt x="14" y="12"/>
                  </a:moveTo>
                  <a:lnTo>
                    <a:pt x="14" y="12"/>
                  </a:lnTo>
                  <a:lnTo>
                    <a:pt x="18" y="12"/>
                  </a:lnTo>
                  <a:lnTo>
                    <a:pt x="20" y="10"/>
                  </a:lnTo>
                  <a:lnTo>
                    <a:pt x="20" y="10"/>
                  </a:lnTo>
                  <a:lnTo>
                    <a:pt x="24" y="6"/>
                  </a:lnTo>
                  <a:lnTo>
                    <a:pt x="26" y="4"/>
                  </a:lnTo>
                  <a:lnTo>
                    <a:pt x="24" y="2"/>
                  </a:lnTo>
                  <a:lnTo>
                    <a:pt x="24" y="2"/>
                  </a:lnTo>
                  <a:lnTo>
                    <a:pt x="22" y="0"/>
                  </a:lnTo>
                  <a:lnTo>
                    <a:pt x="20" y="0"/>
                  </a:lnTo>
                  <a:lnTo>
                    <a:pt x="20" y="4"/>
                  </a:lnTo>
                  <a:lnTo>
                    <a:pt x="20" y="4"/>
                  </a:lnTo>
                  <a:lnTo>
                    <a:pt x="16" y="6"/>
                  </a:lnTo>
                  <a:lnTo>
                    <a:pt x="14" y="6"/>
                  </a:lnTo>
                  <a:lnTo>
                    <a:pt x="12" y="6"/>
                  </a:lnTo>
                  <a:lnTo>
                    <a:pt x="8" y="8"/>
                  </a:lnTo>
                  <a:lnTo>
                    <a:pt x="8" y="8"/>
                  </a:lnTo>
                  <a:lnTo>
                    <a:pt x="4" y="8"/>
                  </a:lnTo>
                  <a:lnTo>
                    <a:pt x="2" y="8"/>
                  </a:lnTo>
                  <a:lnTo>
                    <a:pt x="0" y="10"/>
                  </a:lnTo>
                  <a:lnTo>
                    <a:pt x="0" y="10"/>
                  </a:lnTo>
                  <a:lnTo>
                    <a:pt x="4" y="12"/>
                  </a:lnTo>
                  <a:lnTo>
                    <a:pt x="6" y="14"/>
                  </a:lnTo>
                  <a:lnTo>
                    <a:pt x="14" y="12"/>
                  </a:lnTo>
                  <a:lnTo>
                    <a:pt x="14" y="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9" name="Freeform 142"/>
            <p:cNvSpPr/>
            <p:nvPr/>
          </p:nvSpPr>
          <p:spPr bwMode="auto">
            <a:xfrm>
              <a:off x="4791075" y="609600"/>
              <a:ext cx="12700" cy="19050"/>
            </a:xfrm>
            <a:custGeom>
              <a:avLst/>
              <a:gdLst/>
              <a:ahLst/>
              <a:cxnLst>
                <a:cxn ang="0">
                  <a:pos x="6" y="4"/>
                </a:cxn>
                <a:cxn ang="0">
                  <a:pos x="6" y="4"/>
                </a:cxn>
                <a:cxn ang="0">
                  <a:pos x="0" y="0"/>
                </a:cxn>
                <a:cxn ang="0">
                  <a:pos x="0" y="0"/>
                </a:cxn>
                <a:cxn ang="0">
                  <a:pos x="0" y="0"/>
                </a:cxn>
                <a:cxn ang="0">
                  <a:pos x="0" y="2"/>
                </a:cxn>
                <a:cxn ang="0">
                  <a:pos x="0" y="2"/>
                </a:cxn>
                <a:cxn ang="0">
                  <a:pos x="0" y="8"/>
                </a:cxn>
                <a:cxn ang="0">
                  <a:pos x="2" y="12"/>
                </a:cxn>
                <a:cxn ang="0">
                  <a:pos x="6" y="12"/>
                </a:cxn>
                <a:cxn ang="0">
                  <a:pos x="6" y="12"/>
                </a:cxn>
                <a:cxn ang="0">
                  <a:pos x="6" y="10"/>
                </a:cxn>
                <a:cxn ang="0">
                  <a:pos x="6" y="10"/>
                </a:cxn>
                <a:cxn ang="0">
                  <a:pos x="8" y="6"/>
                </a:cxn>
                <a:cxn ang="0">
                  <a:pos x="8" y="6"/>
                </a:cxn>
                <a:cxn ang="0">
                  <a:pos x="6" y="4"/>
                </a:cxn>
                <a:cxn ang="0">
                  <a:pos x="6" y="4"/>
                </a:cxn>
              </a:cxnLst>
              <a:rect l="0" t="0" r="r" b="b"/>
              <a:pathLst>
                <a:path w="8" h="12">
                  <a:moveTo>
                    <a:pt x="6" y="4"/>
                  </a:moveTo>
                  <a:lnTo>
                    <a:pt x="6" y="4"/>
                  </a:lnTo>
                  <a:lnTo>
                    <a:pt x="0" y="0"/>
                  </a:lnTo>
                  <a:lnTo>
                    <a:pt x="0" y="0"/>
                  </a:lnTo>
                  <a:lnTo>
                    <a:pt x="0" y="0"/>
                  </a:lnTo>
                  <a:lnTo>
                    <a:pt x="0" y="2"/>
                  </a:lnTo>
                  <a:lnTo>
                    <a:pt x="0" y="2"/>
                  </a:lnTo>
                  <a:lnTo>
                    <a:pt x="0" y="8"/>
                  </a:lnTo>
                  <a:lnTo>
                    <a:pt x="2" y="12"/>
                  </a:lnTo>
                  <a:lnTo>
                    <a:pt x="6" y="12"/>
                  </a:lnTo>
                  <a:lnTo>
                    <a:pt x="6" y="12"/>
                  </a:lnTo>
                  <a:lnTo>
                    <a:pt x="6" y="10"/>
                  </a:lnTo>
                  <a:lnTo>
                    <a:pt x="6" y="10"/>
                  </a:lnTo>
                  <a:lnTo>
                    <a:pt x="8" y="6"/>
                  </a:lnTo>
                  <a:lnTo>
                    <a:pt x="8" y="6"/>
                  </a:lnTo>
                  <a:lnTo>
                    <a:pt x="6" y="4"/>
                  </a:lnTo>
                  <a:lnTo>
                    <a:pt x="6"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0" name="Freeform 143"/>
            <p:cNvSpPr/>
            <p:nvPr/>
          </p:nvSpPr>
          <p:spPr bwMode="auto">
            <a:xfrm>
              <a:off x="6394450" y="593725"/>
              <a:ext cx="92075" cy="136525"/>
            </a:xfrm>
            <a:custGeom>
              <a:avLst/>
              <a:gdLst/>
              <a:ahLst/>
              <a:cxnLst>
                <a:cxn ang="0">
                  <a:pos x="2" y="32"/>
                </a:cxn>
                <a:cxn ang="0">
                  <a:pos x="6" y="30"/>
                </a:cxn>
                <a:cxn ang="0">
                  <a:pos x="6" y="26"/>
                </a:cxn>
                <a:cxn ang="0">
                  <a:pos x="8" y="28"/>
                </a:cxn>
                <a:cxn ang="0">
                  <a:pos x="12" y="38"/>
                </a:cxn>
                <a:cxn ang="0">
                  <a:pos x="18" y="38"/>
                </a:cxn>
                <a:cxn ang="0">
                  <a:pos x="22" y="50"/>
                </a:cxn>
                <a:cxn ang="0">
                  <a:pos x="22" y="54"/>
                </a:cxn>
                <a:cxn ang="0">
                  <a:pos x="16" y="56"/>
                </a:cxn>
                <a:cxn ang="0">
                  <a:pos x="12" y="56"/>
                </a:cxn>
                <a:cxn ang="0">
                  <a:pos x="12" y="58"/>
                </a:cxn>
                <a:cxn ang="0">
                  <a:pos x="14" y="66"/>
                </a:cxn>
                <a:cxn ang="0">
                  <a:pos x="8" y="70"/>
                </a:cxn>
                <a:cxn ang="0">
                  <a:pos x="16" y="72"/>
                </a:cxn>
                <a:cxn ang="0">
                  <a:pos x="26" y="74"/>
                </a:cxn>
                <a:cxn ang="0">
                  <a:pos x="14" y="78"/>
                </a:cxn>
                <a:cxn ang="0">
                  <a:pos x="8" y="86"/>
                </a:cxn>
                <a:cxn ang="0">
                  <a:pos x="30" y="82"/>
                </a:cxn>
                <a:cxn ang="0">
                  <a:pos x="50" y="78"/>
                </a:cxn>
                <a:cxn ang="0">
                  <a:pos x="56" y="72"/>
                </a:cxn>
                <a:cxn ang="0">
                  <a:pos x="58" y="62"/>
                </a:cxn>
                <a:cxn ang="0">
                  <a:pos x="54" y="58"/>
                </a:cxn>
                <a:cxn ang="0">
                  <a:pos x="50" y="60"/>
                </a:cxn>
                <a:cxn ang="0">
                  <a:pos x="46" y="52"/>
                </a:cxn>
                <a:cxn ang="0">
                  <a:pos x="38" y="40"/>
                </a:cxn>
                <a:cxn ang="0">
                  <a:pos x="28" y="28"/>
                </a:cxn>
                <a:cxn ang="0">
                  <a:pos x="24" y="20"/>
                </a:cxn>
                <a:cxn ang="0">
                  <a:pos x="28" y="16"/>
                </a:cxn>
                <a:cxn ang="0">
                  <a:pos x="30" y="12"/>
                </a:cxn>
                <a:cxn ang="0">
                  <a:pos x="28" y="10"/>
                </a:cxn>
                <a:cxn ang="0">
                  <a:pos x="22" y="10"/>
                </a:cxn>
                <a:cxn ang="0">
                  <a:pos x="16" y="10"/>
                </a:cxn>
                <a:cxn ang="0">
                  <a:pos x="16" y="6"/>
                </a:cxn>
                <a:cxn ang="0">
                  <a:pos x="20" y="2"/>
                </a:cxn>
                <a:cxn ang="0">
                  <a:pos x="10" y="2"/>
                </a:cxn>
                <a:cxn ang="0">
                  <a:pos x="4" y="4"/>
                </a:cxn>
                <a:cxn ang="0">
                  <a:pos x="0" y="18"/>
                </a:cxn>
                <a:cxn ang="0">
                  <a:pos x="0" y="28"/>
                </a:cxn>
                <a:cxn ang="0">
                  <a:pos x="0" y="30"/>
                </a:cxn>
                <a:cxn ang="0">
                  <a:pos x="2" y="32"/>
                </a:cxn>
              </a:cxnLst>
              <a:rect l="0" t="0" r="r" b="b"/>
              <a:pathLst>
                <a:path w="58" h="86">
                  <a:moveTo>
                    <a:pt x="2" y="32"/>
                  </a:moveTo>
                  <a:lnTo>
                    <a:pt x="2" y="32"/>
                  </a:lnTo>
                  <a:lnTo>
                    <a:pt x="4" y="32"/>
                  </a:lnTo>
                  <a:lnTo>
                    <a:pt x="6" y="30"/>
                  </a:lnTo>
                  <a:lnTo>
                    <a:pt x="6" y="26"/>
                  </a:lnTo>
                  <a:lnTo>
                    <a:pt x="6" y="26"/>
                  </a:lnTo>
                  <a:lnTo>
                    <a:pt x="8" y="28"/>
                  </a:lnTo>
                  <a:lnTo>
                    <a:pt x="8" y="28"/>
                  </a:lnTo>
                  <a:lnTo>
                    <a:pt x="8" y="36"/>
                  </a:lnTo>
                  <a:lnTo>
                    <a:pt x="12" y="38"/>
                  </a:lnTo>
                  <a:lnTo>
                    <a:pt x="18" y="38"/>
                  </a:lnTo>
                  <a:lnTo>
                    <a:pt x="18" y="38"/>
                  </a:lnTo>
                  <a:lnTo>
                    <a:pt x="20" y="42"/>
                  </a:lnTo>
                  <a:lnTo>
                    <a:pt x="22" y="50"/>
                  </a:lnTo>
                  <a:lnTo>
                    <a:pt x="22" y="50"/>
                  </a:lnTo>
                  <a:lnTo>
                    <a:pt x="22" y="54"/>
                  </a:lnTo>
                  <a:lnTo>
                    <a:pt x="16" y="56"/>
                  </a:lnTo>
                  <a:lnTo>
                    <a:pt x="16" y="56"/>
                  </a:lnTo>
                  <a:lnTo>
                    <a:pt x="12" y="56"/>
                  </a:lnTo>
                  <a:lnTo>
                    <a:pt x="12" y="56"/>
                  </a:lnTo>
                  <a:lnTo>
                    <a:pt x="12" y="58"/>
                  </a:lnTo>
                  <a:lnTo>
                    <a:pt x="12" y="58"/>
                  </a:lnTo>
                  <a:lnTo>
                    <a:pt x="14" y="62"/>
                  </a:lnTo>
                  <a:lnTo>
                    <a:pt x="14" y="66"/>
                  </a:lnTo>
                  <a:lnTo>
                    <a:pt x="10" y="68"/>
                  </a:lnTo>
                  <a:lnTo>
                    <a:pt x="8" y="70"/>
                  </a:lnTo>
                  <a:lnTo>
                    <a:pt x="8" y="70"/>
                  </a:lnTo>
                  <a:lnTo>
                    <a:pt x="16" y="72"/>
                  </a:lnTo>
                  <a:lnTo>
                    <a:pt x="26" y="74"/>
                  </a:lnTo>
                  <a:lnTo>
                    <a:pt x="26" y="74"/>
                  </a:lnTo>
                  <a:lnTo>
                    <a:pt x="20" y="76"/>
                  </a:lnTo>
                  <a:lnTo>
                    <a:pt x="14" y="78"/>
                  </a:lnTo>
                  <a:lnTo>
                    <a:pt x="10" y="80"/>
                  </a:lnTo>
                  <a:lnTo>
                    <a:pt x="8" y="86"/>
                  </a:lnTo>
                  <a:lnTo>
                    <a:pt x="8" y="86"/>
                  </a:lnTo>
                  <a:lnTo>
                    <a:pt x="30" y="82"/>
                  </a:lnTo>
                  <a:lnTo>
                    <a:pt x="50" y="78"/>
                  </a:lnTo>
                  <a:lnTo>
                    <a:pt x="50" y="78"/>
                  </a:lnTo>
                  <a:lnTo>
                    <a:pt x="54" y="76"/>
                  </a:lnTo>
                  <a:lnTo>
                    <a:pt x="56" y="72"/>
                  </a:lnTo>
                  <a:lnTo>
                    <a:pt x="58" y="62"/>
                  </a:lnTo>
                  <a:lnTo>
                    <a:pt x="58" y="62"/>
                  </a:lnTo>
                  <a:lnTo>
                    <a:pt x="56" y="60"/>
                  </a:lnTo>
                  <a:lnTo>
                    <a:pt x="54" y="58"/>
                  </a:lnTo>
                  <a:lnTo>
                    <a:pt x="54" y="58"/>
                  </a:lnTo>
                  <a:lnTo>
                    <a:pt x="50" y="60"/>
                  </a:lnTo>
                  <a:lnTo>
                    <a:pt x="48" y="58"/>
                  </a:lnTo>
                  <a:lnTo>
                    <a:pt x="46" y="52"/>
                  </a:lnTo>
                  <a:lnTo>
                    <a:pt x="46" y="52"/>
                  </a:lnTo>
                  <a:lnTo>
                    <a:pt x="38" y="40"/>
                  </a:lnTo>
                  <a:lnTo>
                    <a:pt x="28" y="28"/>
                  </a:lnTo>
                  <a:lnTo>
                    <a:pt x="28" y="28"/>
                  </a:lnTo>
                  <a:lnTo>
                    <a:pt x="26" y="24"/>
                  </a:lnTo>
                  <a:lnTo>
                    <a:pt x="24" y="20"/>
                  </a:lnTo>
                  <a:lnTo>
                    <a:pt x="24" y="20"/>
                  </a:lnTo>
                  <a:lnTo>
                    <a:pt x="28" y="16"/>
                  </a:lnTo>
                  <a:lnTo>
                    <a:pt x="30" y="14"/>
                  </a:lnTo>
                  <a:lnTo>
                    <a:pt x="30" y="12"/>
                  </a:lnTo>
                  <a:lnTo>
                    <a:pt x="30" y="12"/>
                  </a:lnTo>
                  <a:lnTo>
                    <a:pt x="28" y="10"/>
                  </a:lnTo>
                  <a:lnTo>
                    <a:pt x="26" y="8"/>
                  </a:lnTo>
                  <a:lnTo>
                    <a:pt x="22" y="10"/>
                  </a:lnTo>
                  <a:lnTo>
                    <a:pt x="22" y="10"/>
                  </a:lnTo>
                  <a:lnTo>
                    <a:pt x="16" y="10"/>
                  </a:lnTo>
                  <a:lnTo>
                    <a:pt x="16" y="8"/>
                  </a:lnTo>
                  <a:lnTo>
                    <a:pt x="16" y="6"/>
                  </a:lnTo>
                  <a:lnTo>
                    <a:pt x="20" y="2"/>
                  </a:lnTo>
                  <a:lnTo>
                    <a:pt x="20" y="2"/>
                  </a:lnTo>
                  <a:lnTo>
                    <a:pt x="14" y="0"/>
                  </a:lnTo>
                  <a:lnTo>
                    <a:pt x="10" y="2"/>
                  </a:lnTo>
                  <a:lnTo>
                    <a:pt x="8" y="2"/>
                  </a:lnTo>
                  <a:lnTo>
                    <a:pt x="4" y="4"/>
                  </a:lnTo>
                  <a:lnTo>
                    <a:pt x="2" y="10"/>
                  </a:lnTo>
                  <a:lnTo>
                    <a:pt x="0" y="18"/>
                  </a:lnTo>
                  <a:lnTo>
                    <a:pt x="0" y="18"/>
                  </a:lnTo>
                  <a:lnTo>
                    <a:pt x="0" y="28"/>
                  </a:lnTo>
                  <a:lnTo>
                    <a:pt x="0" y="28"/>
                  </a:lnTo>
                  <a:lnTo>
                    <a:pt x="0" y="30"/>
                  </a:lnTo>
                  <a:lnTo>
                    <a:pt x="2" y="32"/>
                  </a:lnTo>
                  <a:lnTo>
                    <a:pt x="2" y="3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1" name="Freeform 144"/>
            <p:cNvSpPr/>
            <p:nvPr/>
          </p:nvSpPr>
          <p:spPr bwMode="auto">
            <a:xfrm>
              <a:off x="7950200" y="1698625"/>
              <a:ext cx="22225" cy="6350"/>
            </a:xfrm>
            <a:custGeom>
              <a:avLst/>
              <a:gdLst/>
              <a:ahLst/>
              <a:cxnLst>
                <a:cxn ang="0">
                  <a:pos x="14" y="4"/>
                </a:cxn>
                <a:cxn ang="0">
                  <a:pos x="14" y="4"/>
                </a:cxn>
                <a:cxn ang="0">
                  <a:pos x="8" y="0"/>
                </a:cxn>
                <a:cxn ang="0">
                  <a:pos x="4" y="0"/>
                </a:cxn>
                <a:cxn ang="0">
                  <a:pos x="0" y="4"/>
                </a:cxn>
                <a:cxn ang="0">
                  <a:pos x="0" y="4"/>
                </a:cxn>
                <a:cxn ang="0">
                  <a:pos x="8" y="4"/>
                </a:cxn>
                <a:cxn ang="0">
                  <a:pos x="10" y="4"/>
                </a:cxn>
                <a:cxn ang="0">
                  <a:pos x="14" y="4"/>
                </a:cxn>
                <a:cxn ang="0">
                  <a:pos x="14" y="4"/>
                </a:cxn>
              </a:cxnLst>
              <a:rect l="0" t="0" r="r" b="b"/>
              <a:pathLst>
                <a:path w="14" h="4">
                  <a:moveTo>
                    <a:pt x="14" y="4"/>
                  </a:moveTo>
                  <a:lnTo>
                    <a:pt x="14" y="4"/>
                  </a:lnTo>
                  <a:lnTo>
                    <a:pt x="8" y="0"/>
                  </a:lnTo>
                  <a:lnTo>
                    <a:pt x="4" y="0"/>
                  </a:lnTo>
                  <a:lnTo>
                    <a:pt x="0" y="4"/>
                  </a:lnTo>
                  <a:lnTo>
                    <a:pt x="0" y="4"/>
                  </a:lnTo>
                  <a:lnTo>
                    <a:pt x="8" y="4"/>
                  </a:lnTo>
                  <a:lnTo>
                    <a:pt x="10" y="4"/>
                  </a:lnTo>
                  <a:lnTo>
                    <a:pt x="14" y="4"/>
                  </a:lnTo>
                  <a:lnTo>
                    <a:pt x="14"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2" name="Freeform 145"/>
            <p:cNvSpPr/>
            <p:nvPr/>
          </p:nvSpPr>
          <p:spPr bwMode="auto">
            <a:xfrm>
              <a:off x="5391150" y="473075"/>
              <a:ext cx="79375" cy="44450"/>
            </a:xfrm>
            <a:custGeom>
              <a:avLst/>
              <a:gdLst/>
              <a:ahLst/>
              <a:cxnLst>
                <a:cxn ang="0">
                  <a:pos x="50" y="20"/>
                </a:cxn>
                <a:cxn ang="0">
                  <a:pos x="50" y="20"/>
                </a:cxn>
                <a:cxn ang="0">
                  <a:pos x="40" y="18"/>
                </a:cxn>
                <a:cxn ang="0">
                  <a:pos x="40" y="18"/>
                </a:cxn>
                <a:cxn ang="0">
                  <a:pos x="38" y="14"/>
                </a:cxn>
                <a:cxn ang="0">
                  <a:pos x="38" y="14"/>
                </a:cxn>
                <a:cxn ang="0">
                  <a:pos x="32" y="10"/>
                </a:cxn>
                <a:cxn ang="0">
                  <a:pos x="24" y="8"/>
                </a:cxn>
                <a:cxn ang="0">
                  <a:pos x="16" y="6"/>
                </a:cxn>
                <a:cxn ang="0">
                  <a:pos x="10" y="0"/>
                </a:cxn>
                <a:cxn ang="0">
                  <a:pos x="10" y="0"/>
                </a:cxn>
                <a:cxn ang="0">
                  <a:pos x="8" y="2"/>
                </a:cxn>
                <a:cxn ang="0">
                  <a:pos x="8" y="2"/>
                </a:cxn>
                <a:cxn ang="0">
                  <a:pos x="6" y="6"/>
                </a:cxn>
                <a:cxn ang="0">
                  <a:pos x="6" y="12"/>
                </a:cxn>
                <a:cxn ang="0">
                  <a:pos x="4" y="18"/>
                </a:cxn>
                <a:cxn ang="0">
                  <a:pos x="0" y="22"/>
                </a:cxn>
                <a:cxn ang="0">
                  <a:pos x="0" y="22"/>
                </a:cxn>
                <a:cxn ang="0">
                  <a:pos x="2" y="22"/>
                </a:cxn>
                <a:cxn ang="0">
                  <a:pos x="6" y="22"/>
                </a:cxn>
                <a:cxn ang="0">
                  <a:pos x="8" y="22"/>
                </a:cxn>
                <a:cxn ang="0">
                  <a:pos x="10" y="24"/>
                </a:cxn>
                <a:cxn ang="0">
                  <a:pos x="10" y="24"/>
                </a:cxn>
                <a:cxn ang="0">
                  <a:pos x="14" y="28"/>
                </a:cxn>
                <a:cxn ang="0">
                  <a:pos x="16" y="28"/>
                </a:cxn>
                <a:cxn ang="0">
                  <a:pos x="22" y="22"/>
                </a:cxn>
                <a:cxn ang="0">
                  <a:pos x="22" y="22"/>
                </a:cxn>
                <a:cxn ang="0">
                  <a:pos x="28" y="18"/>
                </a:cxn>
                <a:cxn ang="0">
                  <a:pos x="32" y="18"/>
                </a:cxn>
                <a:cxn ang="0">
                  <a:pos x="34" y="20"/>
                </a:cxn>
                <a:cxn ang="0">
                  <a:pos x="34" y="20"/>
                </a:cxn>
                <a:cxn ang="0">
                  <a:pos x="42" y="24"/>
                </a:cxn>
                <a:cxn ang="0">
                  <a:pos x="46" y="24"/>
                </a:cxn>
                <a:cxn ang="0">
                  <a:pos x="50" y="20"/>
                </a:cxn>
                <a:cxn ang="0">
                  <a:pos x="50" y="20"/>
                </a:cxn>
              </a:cxnLst>
              <a:rect l="0" t="0" r="r" b="b"/>
              <a:pathLst>
                <a:path w="50" h="28">
                  <a:moveTo>
                    <a:pt x="50" y="20"/>
                  </a:moveTo>
                  <a:lnTo>
                    <a:pt x="50" y="20"/>
                  </a:lnTo>
                  <a:lnTo>
                    <a:pt x="40" y="18"/>
                  </a:lnTo>
                  <a:lnTo>
                    <a:pt x="40" y="18"/>
                  </a:lnTo>
                  <a:lnTo>
                    <a:pt x="38" y="14"/>
                  </a:lnTo>
                  <a:lnTo>
                    <a:pt x="38" y="14"/>
                  </a:lnTo>
                  <a:lnTo>
                    <a:pt x="32" y="10"/>
                  </a:lnTo>
                  <a:lnTo>
                    <a:pt x="24" y="8"/>
                  </a:lnTo>
                  <a:lnTo>
                    <a:pt x="16" y="6"/>
                  </a:lnTo>
                  <a:lnTo>
                    <a:pt x="10" y="0"/>
                  </a:lnTo>
                  <a:lnTo>
                    <a:pt x="10" y="0"/>
                  </a:lnTo>
                  <a:lnTo>
                    <a:pt x="8" y="2"/>
                  </a:lnTo>
                  <a:lnTo>
                    <a:pt x="8" y="2"/>
                  </a:lnTo>
                  <a:lnTo>
                    <a:pt x="6" y="6"/>
                  </a:lnTo>
                  <a:lnTo>
                    <a:pt x="6" y="12"/>
                  </a:lnTo>
                  <a:lnTo>
                    <a:pt x="4" y="18"/>
                  </a:lnTo>
                  <a:lnTo>
                    <a:pt x="0" y="22"/>
                  </a:lnTo>
                  <a:lnTo>
                    <a:pt x="0" y="22"/>
                  </a:lnTo>
                  <a:lnTo>
                    <a:pt x="2" y="22"/>
                  </a:lnTo>
                  <a:lnTo>
                    <a:pt x="6" y="22"/>
                  </a:lnTo>
                  <a:lnTo>
                    <a:pt x="8" y="22"/>
                  </a:lnTo>
                  <a:lnTo>
                    <a:pt x="10" y="24"/>
                  </a:lnTo>
                  <a:lnTo>
                    <a:pt x="10" y="24"/>
                  </a:lnTo>
                  <a:lnTo>
                    <a:pt x="14" y="28"/>
                  </a:lnTo>
                  <a:lnTo>
                    <a:pt x="16" y="28"/>
                  </a:lnTo>
                  <a:lnTo>
                    <a:pt x="22" y="22"/>
                  </a:lnTo>
                  <a:lnTo>
                    <a:pt x="22" y="22"/>
                  </a:lnTo>
                  <a:lnTo>
                    <a:pt x="28" y="18"/>
                  </a:lnTo>
                  <a:lnTo>
                    <a:pt x="32" y="18"/>
                  </a:lnTo>
                  <a:lnTo>
                    <a:pt x="34" y="20"/>
                  </a:lnTo>
                  <a:lnTo>
                    <a:pt x="34" y="20"/>
                  </a:lnTo>
                  <a:lnTo>
                    <a:pt x="42" y="24"/>
                  </a:lnTo>
                  <a:lnTo>
                    <a:pt x="46" y="24"/>
                  </a:lnTo>
                  <a:lnTo>
                    <a:pt x="50" y="20"/>
                  </a:lnTo>
                  <a:lnTo>
                    <a:pt x="50" y="2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3" name="Freeform 146"/>
            <p:cNvSpPr/>
            <p:nvPr/>
          </p:nvSpPr>
          <p:spPr bwMode="auto">
            <a:xfrm>
              <a:off x="8613775" y="2139950"/>
              <a:ext cx="19050" cy="28575"/>
            </a:xfrm>
            <a:custGeom>
              <a:avLst/>
              <a:gdLst/>
              <a:ahLst/>
              <a:cxnLst>
                <a:cxn ang="0">
                  <a:pos x="12" y="18"/>
                </a:cxn>
                <a:cxn ang="0">
                  <a:pos x="12" y="18"/>
                </a:cxn>
                <a:cxn ang="0">
                  <a:pos x="10" y="10"/>
                </a:cxn>
                <a:cxn ang="0">
                  <a:pos x="8" y="2"/>
                </a:cxn>
                <a:cxn ang="0">
                  <a:pos x="8" y="2"/>
                </a:cxn>
                <a:cxn ang="0">
                  <a:pos x="4" y="0"/>
                </a:cxn>
                <a:cxn ang="0">
                  <a:pos x="2" y="0"/>
                </a:cxn>
                <a:cxn ang="0">
                  <a:pos x="0" y="0"/>
                </a:cxn>
                <a:cxn ang="0">
                  <a:pos x="0" y="0"/>
                </a:cxn>
                <a:cxn ang="0">
                  <a:pos x="0" y="2"/>
                </a:cxn>
                <a:cxn ang="0">
                  <a:pos x="0" y="2"/>
                </a:cxn>
                <a:cxn ang="0">
                  <a:pos x="2" y="6"/>
                </a:cxn>
                <a:cxn ang="0">
                  <a:pos x="2" y="6"/>
                </a:cxn>
                <a:cxn ang="0">
                  <a:pos x="6" y="10"/>
                </a:cxn>
                <a:cxn ang="0">
                  <a:pos x="6" y="10"/>
                </a:cxn>
                <a:cxn ang="0">
                  <a:pos x="8" y="14"/>
                </a:cxn>
                <a:cxn ang="0">
                  <a:pos x="8" y="16"/>
                </a:cxn>
                <a:cxn ang="0">
                  <a:pos x="12" y="18"/>
                </a:cxn>
                <a:cxn ang="0">
                  <a:pos x="12" y="18"/>
                </a:cxn>
              </a:cxnLst>
              <a:rect l="0" t="0" r="r" b="b"/>
              <a:pathLst>
                <a:path w="12" h="18">
                  <a:moveTo>
                    <a:pt x="12" y="18"/>
                  </a:moveTo>
                  <a:lnTo>
                    <a:pt x="12" y="18"/>
                  </a:lnTo>
                  <a:lnTo>
                    <a:pt x="10" y="10"/>
                  </a:lnTo>
                  <a:lnTo>
                    <a:pt x="8" y="2"/>
                  </a:lnTo>
                  <a:lnTo>
                    <a:pt x="8" y="2"/>
                  </a:lnTo>
                  <a:lnTo>
                    <a:pt x="4" y="0"/>
                  </a:lnTo>
                  <a:lnTo>
                    <a:pt x="2" y="0"/>
                  </a:lnTo>
                  <a:lnTo>
                    <a:pt x="0" y="0"/>
                  </a:lnTo>
                  <a:lnTo>
                    <a:pt x="0" y="0"/>
                  </a:lnTo>
                  <a:lnTo>
                    <a:pt x="0" y="2"/>
                  </a:lnTo>
                  <a:lnTo>
                    <a:pt x="0" y="2"/>
                  </a:lnTo>
                  <a:lnTo>
                    <a:pt x="2" y="6"/>
                  </a:lnTo>
                  <a:lnTo>
                    <a:pt x="2" y="6"/>
                  </a:lnTo>
                  <a:lnTo>
                    <a:pt x="6" y="10"/>
                  </a:lnTo>
                  <a:lnTo>
                    <a:pt x="6" y="10"/>
                  </a:lnTo>
                  <a:lnTo>
                    <a:pt x="8" y="14"/>
                  </a:lnTo>
                  <a:lnTo>
                    <a:pt x="8" y="16"/>
                  </a:lnTo>
                  <a:lnTo>
                    <a:pt x="12" y="18"/>
                  </a:lnTo>
                  <a:lnTo>
                    <a:pt x="12"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4" name="Freeform 147"/>
            <p:cNvSpPr/>
            <p:nvPr/>
          </p:nvSpPr>
          <p:spPr bwMode="auto">
            <a:xfrm>
              <a:off x="5635625" y="1254125"/>
              <a:ext cx="19050" cy="9525"/>
            </a:xfrm>
            <a:custGeom>
              <a:avLst/>
              <a:gdLst/>
              <a:ahLst/>
              <a:cxnLst>
                <a:cxn ang="0">
                  <a:pos x="0" y="4"/>
                </a:cxn>
                <a:cxn ang="0">
                  <a:pos x="0" y="4"/>
                </a:cxn>
                <a:cxn ang="0">
                  <a:pos x="4" y="6"/>
                </a:cxn>
                <a:cxn ang="0">
                  <a:pos x="12" y="4"/>
                </a:cxn>
                <a:cxn ang="0">
                  <a:pos x="12" y="4"/>
                </a:cxn>
                <a:cxn ang="0">
                  <a:pos x="4" y="0"/>
                </a:cxn>
                <a:cxn ang="0">
                  <a:pos x="2" y="2"/>
                </a:cxn>
                <a:cxn ang="0">
                  <a:pos x="0" y="4"/>
                </a:cxn>
                <a:cxn ang="0">
                  <a:pos x="0" y="4"/>
                </a:cxn>
              </a:cxnLst>
              <a:rect l="0" t="0" r="r" b="b"/>
              <a:pathLst>
                <a:path w="12" h="6">
                  <a:moveTo>
                    <a:pt x="0" y="4"/>
                  </a:moveTo>
                  <a:lnTo>
                    <a:pt x="0" y="4"/>
                  </a:lnTo>
                  <a:lnTo>
                    <a:pt x="4" y="6"/>
                  </a:lnTo>
                  <a:lnTo>
                    <a:pt x="12" y="4"/>
                  </a:lnTo>
                  <a:lnTo>
                    <a:pt x="12" y="4"/>
                  </a:lnTo>
                  <a:lnTo>
                    <a:pt x="4" y="0"/>
                  </a:lnTo>
                  <a:lnTo>
                    <a:pt x="2" y="2"/>
                  </a:lnTo>
                  <a:lnTo>
                    <a:pt x="0" y="4"/>
                  </a:lnTo>
                  <a:lnTo>
                    <a:pt x="0"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5" name="Freeform 148"/>
            <p:cNvSpPr/>
            <p:nvPr/>
          </p:nvSpPr>
          <p:spPr bwMode="auto">
            <a:xfrm>
              <a:off x="6575425" y="854075"/>
              <a:ext cx="9525" cy="22225"/>
            </a:xfrm>
            <a:custGeom>
              <a:avLst/>
              <a:gdLst/>
              <a:ahLst/>
              <a:cxnLst>
                <a:cxn ang="0">
                  <a:pos x="4" y="0"/>
                </a:cxn>
                <a:cxn ang="0">
                  <a:pos x="4" y="0"/>
                </a:cxn>
                <a:cxn ang="0">
                  <a:pos x="0" y="4"/>
                </a:cxn>
                <a:cxn ang="0">
                  <a:pos x="0" y="6"/>
                </a:cxn>
                <a:cxn ang="0">
                  <a:pos x="4" y="14"/>
                </a:cxn>
                <a:cxn ang="0">
                  <a:pos x="4" y="14"/>
                </a:cxn>
                <a:cxn ang="0">
                  <a:pos x="6" y="6"/>
                </a:cxn>
                <a:cxn ang="0">
                  <a:pos x="4" y="0"/>
                </a:cxn>
                <a:cxn ang="0">
                  <a:pos x="4" y="0"/>
                </a:cxn>
              </a:cxnLst>
              <a:rect l="0" t="0" r="r" b="b"/>
              <a:pathLst>
                <a:path w="6" h="14">
                  <a:moveTo>
                    <a:pt x="4" y="0"/>
                  </a:moveTo>
                  <a:lnTo>
                    <a:pt x="4" y="0"/>
                  </a:lnTo>
                  <a:lnTo>
                    <a:pt x="0" y="4"/>
                  </a:lnTo>
                  <a:lnTo>
                    <a:pt x="0" y="6"/>
                  </a:lnTo>
                  <a:lnTo>
                    <a:pt x="4" y="14"/>
                  </a:lnTo>
                  <a:lnTo>
                    <a:pt x="4" y="14"/>
                  </a:lnTo>
                  <a:lnTo>
                    <a:pt x="6" y="6"/>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6" name="Freeform 149"/>
            <p:cNvSpPr/>
            <p:nvPr/>
          </p:nvSpPr>
          <p:spPr bwMode="auto">
            <a:xfrm>
              <a:off x="5546725" y="1231900"/>
              <a:ext cx="73025" cy="31750"/>
            </a:xfrm>
            <a:custGeom>
              <a:avLst/>
              <a:gdLst/>
              <a:ahLst/>
              <a:cxnLst>
                <a:cxn ang="0">
                  <a:pos x="0" y="16"/>
                </a:cxn>
                <a:cxn ang="0">
                  <a:pos x="0" y="16"/>
                </a:cxn>
                <a:cxn ang="0">
                  <a:pos x="2" y="18"/>
                </a:cxn>
                <a:cxn ang="0">
                  <a:pos x="6" y="18"/>
                </a:cxn>
                <a:cxn ang="0">
                  <a:pos x="14" y="16"/>
                </a:cxn>
                <a:cxn ang="0">
                  <a:pos x="14" y="16"/>
                </a:cxn>
                <a:cxn ang="0">
                  <a:pos x="18" y="18"/>
                </a:cxn>
                <a:cxn ang="0">
                  <a:pos x="22" y="20"/>
                </a:cxn>
                <a:cxn ang="0">
                  <a:pos x="30" y="18"/>
                </a:cxn>
                <a:cxn ang="0">
                  <a:pos x="38" y="14"/>
                </a:cxn>
                <a:cxn ang="0">
                  <a:pos x="42" y="14"/>
                </a:cxn>
                <a:cxn ang="0">
                  <a:pos x="46" y="14"/>
                </a:cxn>
                <a:cxn ang="0">
                  <a:pos x="46" y="14"/>
                </a:cxn>
                <a:cxn ang="0">
                  <a:pos x="38" y="8"/>
                </a:cxn>
                <a:cxn ang="0">
                  <a:pos x="30" y="2"/>
                </a:cxn>
                <a:cxn ang="0">
                  <a:pos x="20" y="0"/>
                </a:cxn>
                <a:cxn ang="0">
                  <a:pos x="10" y="2"/>
                </a:cxn>
                <a:cxn ang="0">
                  <a:pos x="10" y="2"/>
                </a:cxn>
                <a:cxn ang="0">
                  <a:pos x="14" y="8"/>
                </a:cxn>
                <a:cxn ang="0">
                  <a:pos x="14" y="12"/>
                </a:cxn>
                <a:cxn ang="0">
                  <a:pos x="14" y="14"/>
                </a:cxn>
                <a:cxn ang="0">
                  <a:pos x="14" y="14"/>
                </a:cxn>
                <a:cxn ang="0">
                  <a:pos x="6" y="14"/>
                </a:cxn>
                <a:cxn ang="0">
                  <a:pos x="2" y="14"/>
                </a:cxn>
                <a:cxn ang="0">
                  <a:pos x="0" y="16"/>
                </a:cxn>
                <a:cxn ang="0">
                  <a:pos x="0" y="16"/>
                </a:cxn>
              </a:cxnLst>
              <a:rect l="0" t="0" r="r" b="b"/>
              <a:pathLst>
                <a:path w="46" h="20">
                  <a:moveTo>
                    <a:pt x="0" y="16"/>
                  </a:moveTo>
                  <a:lnTo>
                    <a:pt x="0" y="16"/>
                  </a:lnTo>
                  <a:lnTo>
                    <a:pt x="2" y="18"/>
                  </a:lnTo>
                  <a:lnTo>
                    <a:pt x="6" y="18"/>
                  </a:lnTo>
                  <a:lnTo>
                    <a:pt x="14" y="16"/>
                  </a:lnTo>
                  <a:lnTo>
                    <a:pt x="14" y="16"/>
                  </a:lnTo>
                  <a:lnTo>
                    <a:pt x="18" y="18"/>
                  </a:lnTo>
                  <a:lnTo>
                    <a:pt x="22" y="20"/>
                  </a:lnTo>
                  <a:lnTo>
                    <a:pt x="30" y="18"/>
                  </a:lnTo>
                  <a:lnTo>
                    <a:pt x="38" y="14"/>
                  </a:lnTo>
                  <a:lnTo>
                    <a:pt x="42" y="14"/>
                  </a:lnTo>
                  <a:lnTo>
                    <a:pt x="46" y="14"/>
                  </a:lnTo>
                  <a:lnTo>
                    <a:pt x="46" y="14"/>
                  </a:lnTo>
                  <a:lnTo>
                    <a:pt x="38" y="8"/>
                  </a:lnTo>
                  <a:lnTo>
                    <a:pt x="30" y="2"/>
                  </a:lnTo>
                  <a:lnTo>
                    <a:pt x="20" y="0"/>
                  </a:lnTo>
                  <a:lnTo>
                    <a:pt x="10" y="2"/>
                  </a:lnTo>
                  <a:lnTo>
                    <a:pt x="10" y="2"/>
                  </a:lnTo>
                  <a:lnTo>
                    <a:pt x="14" y="8"/>
                  </a:lnTo>
                  <a:lnTo>
                    <a:pt x="14" y="12"/>
                  </a:lnTo>
                  <a:lnTo>
                    <a:pt x="14" y="14"/>
                  </a:lnTo>
                  <a:lnTo>
                    <a:pt x="14" y="14"/>
                  </a:lnTo>
                  <a:lnTo>
                    <a:pt x="6" y="14"/>
                  </a:lnTo>
                  <a:lnTo>
                    <a:pt x="2" y="14"/>
                  </a:lnTo>
                  <a:lnTo>
                    <a:pt x="0" y="16"/>
                  </a:lnTo>
                  <a:lnTo>
                    <a:pt x="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7" name="Freeform 150"/>
            <p:cNvSpPr/>
            <p:nvPr/>
          </p:nvSpPr>
          <p:spPr bwMode="auto">
            <a:xfrm>
              <a:off x="8029575" y="1609725"/>
              <a:ext cx="12700" cy="12700"/>
            </a:xfrm>
            <a:custGeom>
              <a:avLst/>
              <a:gdLst/>
              <a:ahLst/>
              <a:cxnLst>
                <a:cxn ang="0">
                  <a:pos x="8" y="6"/>
                </a:cxn>
                <a:cxn ang="0">
                  <a:pos x="8" y="6"/>
                </a:cxn>
                <a:cxn ang="0">
                  <a:pos x="6" y="2"/>
                </a:cxn>
                <a:cxn ang="0">
                  <a:pos x="4" y="0"/>
                </a:cxn>
                <a:cxn ang="0">
                  <a:pos x="4" y="0"/>
                </a:cxn>
                <a:cxn ang="0">
                  <a:pos x="0" y="2"/>
                </a:cxn>
                <a:cxn ang="0">
                  <a:pos x="0" y="4"/>
                </a:cxn>
                <a:cxn ang="0">
                  <a:pos x="0" y="4"/>
                </a:cxn>
                <a:cxn ang="0">
                  <a:pos x="2" y="6"/>
                </a:cxn>
                <a:cxn ang="0">
                  <a:pos x="4" y="8"/>
                </a:cxn>
                <a:cxn ang="0">
                  <a:pos x="4" y="8"/>
                </a:cxn>
                <a:cxn ang="0">
                  <a:pos x="8" y="8"/>
                </a:cxn>
                <a:cxn ang="0">
                  <a:pos x="8" y="6"/>
                </a:cxn>
                <a:cxn ang="0">
                  <a:pos x="8" y="6"/>
                </a:cxn>
              </a:cxnLst>
              <a:rect l="0" t="0" r="r" b="b"/>
              <a:pathLst>
                <a:path w="8" h="8">
                  <a:moveTo>
                    <a:pt x="8" y="6"/>
                  </a:moveTo>
                  <a:lnTo>
                    <a:pt x="8" y="6"/>
                  </a:lnTo>
                  <a:lnTo>
                    <a:pt x="6" y="2"/>
                  </a:lnTo>
                  <a:lnTo>
                    <a:pt x="4" y="0"/>
                  </a:lnTo>
                  <a:lnTo>
                    <a:pt x="4" y="0"/>
                  </a:lnTo>
                  <a:lnTo>
                    <a:pt x="0" y="2"/>
                  </a:lnTo>
                  <a:lnTo>
                    <a:pt x="0" y="4"/>
                  </a:lnTo>
                  <a:lnTo>
                    <a:pt x="0" y="4"/>
                  </a:lnTo>
                  <a:lnTo>
                    <a:pt x="2" y="6"/>
                  </a:lnTo>
                  <a:lnTo>
                    <a:pt x="4" y="8"/>
                  </a:lnTo>
                  <a:lnTo>
                    <a:pt x="4" y="8"/>
                  </a:lnTo>
                  <a:lnTo>
                    <a:pt x="8" y="8"/>
                  </a:lnTo>
                  <a:lnTo>
                    <a:pt x="8" y="6"/>
                  </a:lnTo>
                  <a:lnTo>
                    <a:pt x="8"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8" name="Freeform 151"/>
            <p:cNvSpPr/>
            <p:nvPr/>
          </p:nvSpPr>
          <p:spPr bwMode="auto">
            <a:xfrm>
              <a:off x="7981950" y="1635125"/>
              <a:ext cx="9525" cy="12700"/>
            </a:xfrm>
            <a:custGeom>
              <a:avLst/>
              <a:gdLst/>
              <a:ahLst/>
              <a:cxnLst>
                <a:cxn ang="0">
                  <a:pos x="2" y="8"/>
                </a:cxn>
                <a:cxn ang="0">
                  <a:pos x="2" y="8"/>
                </a:cxn>
                <a:cxn ang="0">
                  <a:pos x="6" y="8"/>
                </a:cxn>
                <a:cxn ang="0">
                  <a:pos x="6" y="8"/>
                </a:cxn>
                <a:cxn ang="0">
                  <a:pos x="6" y="2"/>
                </a:cxn>
                <a:cxn ang="0">
                  <a:pos x="6" y="0"/>
                </a:cxn>
                <a:cxn ang="0">
                  <a:pos x="2" y="0"/>
                </a:cxn>
                <a:cxn ang="0">
                  <a:pos x="2" y="0"/>
                </a:cxn>
                <a:cxn ang="0">
                  <a:pos x="0" y="4"/>
                </a:cxn>
                <a:cxn ang="0">
                  <a:pos x="0" y="6"/>
                </a:cxn>
                <a:cxn ang="0">
                  <a:pos x="2" y="8"/>
                </a:cxn>
                <a:cxn ang="0">
                  <a:pos x="2" y="8"/>
                </a:cxn>
              </a:cxnLst>
              <a:rect l="0" t="0" r="r" b="b"/>
              <a:pathLst>
                <a:path w="6" h="8">
                  <a:moveTo>
                    <a:pt x="2" y="8"/>
                  </a:moveTo>
                  <a:lnTo>
                    <a:pt x="2" y="8"/>
                  </a:lnTo>
                  <a:lnTo>
                    <a:pt x="6" y="8"/>
                  </a:lnTo>
                  <a:lnTo>
                    <a:pt x="6" y="8"/>
                  </a:lnTo>
                  <a:lnTo>
                    <a:pt x="6" y="2"/>
                  </a:lnTo>
                  <a:lnTo>
                    <a:pt x="6" y="0"/>
                  </a:lnTo>
                  <a:lnTo>
                    <a:pt x="2" y="0"/>
                  </a:lnTo>
                  <a:lnTo>
                    <a:pt x="2" y="0"/>
                  </a:lnTo>
                  <a:lnTo>
                    <a:pt x="0" y="4"/>
                  </a:lnTo>
                  <a:lnTo>
                    <a:pt x="0" y="6"/>
                  </a:lnTo>
                  <a:lnTo>
                    <a:pt x="2" y="8"/>
                  </a:lnTo>
                  <a:lnTo>
                    <a:pt x="2"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9" name="Freeform 152"/>
            <p:cNvSpPr/>
            <p:nvPr/>
          </p:nvSpPr>
          <p:spPr bwMode="auto">
            <a:xfrm>
              <a:off x="7985125" y="1635125"/>
              <a:ext cx="1588" cy="1588"/>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0" name="Freeform 153"/>
            <p:cNvSpPr/>
            <p:nvPr/>
          </p:nvSpPr>
          <p:spPr bwMode="auto">
            <a:xfrm>
              <a:off x="7778750" y="1606550"/>
              <a:ext cx="1588" cy="3175"/>
            </a:xfrm>
            <a:custGeom>
              <a:avLst/>
              <a:gdLst/>
              <a:ahLst/>
              <a:cxnLst>
                <a:cxn ang="0">
                  <a:pos x="0" y="0"/>
                </a:cxn>
                <a:cxn ang="0">
                  <a:pos x="0" y="0"/>
                </a:cxn>
                <a:cxn ang="0">
                  <a:pos x="0" y="2"/>
                </a:cxn>
                <a:cxn ang="0">
                  <a:pos x="0" y="2"/>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1" name="Freeform 154"/>
            <p:cNvSpPr/>
            <p:nvPr/>
          </p:nvSpPr>
          <p:spPr bwMode="auto">
            <a:xfrm>
              <a:off x="7772400" y="1587500"/>
              <a:ext cx="9525" cy="19050"/>
            </a:xfrm>
            <a:custGeom>
              <a:avLst/>
              <a:gdLst/>
              <a:ahLst/>
              <a:cxnLst>
                <a:cxn ang="0">
                  <a:pos x="4" y="0"/>
                </a:cxn>
                <a:cxn ang="0">
                  <a:pos x="4" y="0"/>
                </a:cxn>
                <a:cxn ang="0">
                  <a:pos x="0" y="2"/>
                </a:cxn>
                <a:cxn ang="0">
                  <a:pos x="0" y="2"/>
                </a:cxn>
                <a:cxn ang="0">
                  <a:pos x="0" y="4"/>
                </a:cxn>
                <a:cxn ang="0">
                  <a:pos x="2" y="6"/>
                </a:cxn>
                <a:cxn ang="0">
                  <a:pos x="4" y="6"/>
                </a:cxn>
                <a:cxn ang="0">
                  <a:pos x="4" y="10"/>
                </a:cxn>
                <a:cxn ang="0">
                  <a:pos x="4" y="10"/>
                </a:cxn>
                <a:cxn ang="0">
                  <a:pos x="4" y="12"/>
                </a:cxn>
                <a:cxn ang="0">
                  <a:pos x="4" y="12"/>
                </a:cxn>
                <a:cxn ang="0">
                  <a:pos x="6" y="10"/>
                </a:cxn>
                <a:cxn ang="0">
                  <a:pos x="6" y="6"/>
                </a:cxn>
                <a:cxn ang="0">
                  <a:pos x="4" y="0"/>
                </a:cxn>
                <a:cxn ang="0">
                  <a:pos x="4" y="0"/>
                </a:cxn>
              </a:cxnLst>
              <a:rect l="0" t="0" r="r" b="b"/>
              <a:pathLst>
                <a:path w="6" h="12">
                  <a:moveTo>
                    <a:pt x="4" y="0"/>
                  </a:moveTo>
                  <a:lnTo>
                    <a:pt x="4" y="0"/>
                  </a:lnTo>
                  <a:lnTo>
                    <a:pt x="0" y="2"/>
                  </a:lnTo>
                  <a:lnTo>
                    <a:pt x="0" y="2"/>
                  </a:lnTo>
                  <a:lnTo>
                    <a:pt x="0" y="4"/>
                  </a:lnTo>
                  <a:lnTo>
                    <a:pt x="2" y="6"/>
                  </a:lnTo>
                  <a:lnTo>
                    <a:pt x="4" y="6"/>
                  </a:lnTo>
                  <a:lnTo>
                    <a:pt x="4" y="10"/>
                  </a:lnTo>
                  <a:lnTo>
                    <a:pt x="4" y="10"/>
                  </a:lnTo>
                  <a:lnTo>
                    <a:pt x="4" y="12"/>
                  </a:lnTo>
                  <a:lnTo>
                    <a:pt x="4" y="12"/>
                  </a:lnTo>
                  <a:lnTo>
                    <a:pt x="6" y="10"/>
                  </a:lnTo>
                  <a:lnTo>
                    <a:pt x="6" y="6"/>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2" name="Freeform 155"/>
            <p:cNvSpPr/>
            <p:nvPr/>
          </p:nvSpPr>
          <p:spPr bwMode="auto">
            <a:xfrm>
              <a:off x="5280025" y="215900"/>
              <a:ext cx="130175" cy="53975"/>
            </a:xfrm>
            <a:custGeom>
              <a:avLst/>
              <a:gdLst/>
              <a:ahLst/>
              <a:cxnLst>
                <a:cxn ang="0">
                  <a:pos x="6" y="22"/>
                </a:cxn>
                <a:cxn ang="0">
                  <a:pos x="6" y="22"/>
                </a:cxn>
                <a:cxn ang="0">
                  <a:pos x="16" y="22"/>
                </a:cxn>
                <a:cxn ang="0">
                  <a:pos x="20" y="22"/>
                </a:cxn>
                <a:cxn ang="0">
                  <a:pos x="26" y="24"/>
                </a:cxn>
                <a:cxn ang="0">
                  <a:pos x="26" y="24"/>
                </a:cxn>
                <a:cxn ang="0">
                  <a:pos x="16" y="26"/>
                </a:cxn>
                <a:cxn ang="0">
                  <a:pos x="16" y="26"/>
                </a:cxn>
                <a:cxn ang="0">
                  <a:pos x="28" y="32"/>
                </a:cxn>
                <a:cxn ang="0">
                  <a:pos x="40" y="34"/>
                </a:cxn>
                <a:cxn ang="0">
                  <a:pos x="54" y="30"/>
                </a:cxn>
                <a:cxn ang="0">
                  <a:pos x="70" y="24"/>
                </a:cxn>
                <a:cxn ang="0">
                  <a:pos x="70" y="24"/>
                </a:cxn>
                <a:cxn ang="0">
                  <a:pos x="82" y="22"/>
                </a:cxn>
                <a:cxn ang="0">
                  <a:pos x="82" y="22"/>
                </a:cxn>
                <a:cxn ang="0">
                  <a:pos x="80" y="20"/>
                </a:cxn>
                <a:cxn ang="0">
                  <a:pos x="78" y="20"/>
                </a:cxn>
                <a:cxn ang="0">
                  <a:pos x="72" y="18"/>
                </a:cxn>
                <a:cxn ang="0">
                  <a:pos x="72" y="18"/>
                </a:cxn>
                <a:cxn ang="0">
                  <a:pos x="64" y="14"/>
                </a:cxn>
                <a:cxn ang="0">
                  <a:pos x="58" y="12"/>
                </a:cxn>
                <a:cxn ang="0">
                  <a:pos x="52" y="12"/>
                </a:cxn>
                <a:cxn ang="0">
                  <a:pos x="52" y="12"/>
                </a:cxn>
                <a:cxn ang="0">
                  <a:pos x="24" y="2"/>
                </a:cxn>
                <a:cxn ang="0">
                  <a:pos x="24" y="2"/>
                </a:cxn>
                <a:cxn ang="0">
                  <a:pos x="18" y="0"/>
                </a:cxn>
                <a:cxn ang="0">
                  <a:pos x="14" y="0"/>
                </a:cxn>
                <a:cxn ang="0">
                  <a:pos x="14" y="4"/>
                </a:cxn>
                <a:cxn ang="0">
                  <a:pos x="14" y="4"/>
                </a:cxn>
                <a:cxn ang="0">
                  <a:pos x="10" y="4"/>
                </a:cxn>
                <a:cxn ang="0">
                  <a:pos x="8" y="4"/>
                </a:cxn>
                <a:cxn ang="0">
                  <a:pos x="6" y="6"/>
                </a:cxn>
                <a:cxn ang="0">
                  <a:pos x="6" y="6"/>
                </a:cxn>
                <a:cxn ang="0">
                  <a:pos x="10" y="8"/>
                </a:cxn>
                <a:cxn ang="0">
                  <a:pos x="10" y="8"/>
                </a:cxn>
                <a:cxn ang="0">
                  <a:pos x="2" y="10"/>
                </a:cxn>
                <a:cxn ang="0">
                  <a:pos x="0" y="12"/>
                </a:cxn>
                <a:cxn ang="0">
                  <a:pos x="0" y="16"/>
                </a:cxn>
                <a:cxn ang="0">
                  <a:pos x="0" y="16"/>
                </a:cxn>
                <a:cxn ang="0">
                  <a:pos x="2" y="20"/>
                </a:cxn>
                <a:cxn ang="0">
                  <a:pos x="6" y="22"/>
                </a:cxn>
                <a:cxn ang="0">
                  <a:pos x="6" y="22"/>
                </a:cxn>
              </a:cxnLst>
              <a:rect l="0" t="0" r="r" b="b"/>
              <a:pathLst>
                <a:path w="82" h="34">
                  <a:moveTo>
                    <a:pt x="6" y="22"/>
                  </a:moveTo>
                  <a:lnTo>
                    <a:pt x="6" y="22"/>
                  </a:lnTo>
                  <a:lnTo>
                    <a:pt x="16" y="22"/>
                  </a:lnTo>
                  <a:lnTo>
                    <a:pt x="20" y="22"/>
                  </a:lnTo>
                  <a:lnTo>
                    <a:pt x="26" y="24"/>
                  </a:lnTo>
                  <a:lnTo>
                    <a:pt x="26" y="24"/>
                  </a:lnTo>
                  <a:lnTo>
                    <a:pt x="16" y="26"/>
                  </a:lnTo>
                  <a:lnTo>
                    <a:pt x="16" y="26"/>
                  </a:lnTo>
                  <a:lnTo>
                    <a:pt x="28" y="32"/>
                  </a:lnTo>
                  <a:lnTo>
                    <a:pt x="40" y="34"/>
                  </a:lnTo>
                  <a:lnTo>
                    <a:pt x="54" y="30"/>
                  </a:lnTo>
                  <a:lnTo>
                    <a:pt x="70" y="24"/>
                  </a:lnTo>
                  <a:lnTo>
                    <a:pt x="70" y="24"/>
                  </a:lnTo>
                  <a:lnTo>
                    <a:pt x="82" y="22"/>
                  </a:lnTo>
                  <a:lnTo>
                    <a:pt x="82" y="22"/>
                  </a:lnTo>
                  <a:lnTo>
                    <a:pt x="80" y="20"/>
                  </a:lnTo>
                  <a:lnTo>
                    <a:pt x="78" y="20"/>
                  </a:lnTo>
                  <a:lnTo>
                    <a:pt x="72" y="18"/>
                  </a:lnTo>
                  <a:lnTo>
                    <a:pt x="72" y="18"/>
                  </a:lnTo>
                  <a:lnTo>
                    <a:pt x="64" y="14"/>
                  </a:lnTo>
                  <a:lnTo>
                    <a:pt x="58" y="12"/>
                  </a:lnTo>
                  <a:lnTo>
                    <a:pt x="52" y="12"/>
                  </a:lnTo>
                  <a:lnTo>
                    <a:pt x="52" y="12"/>
                  </a:lnTo>
                  <a:lnTo>
                    <a:pt x="24" y="2"/>
                  </a:lnTo>
                  <a:lnTo>
                    <a:pt x="24" y="2"/>
                  </a:lnTo>
                  <a:lnTo>
                    <a:pt x="18" y="0"/>
                  </a:lnTo>
                  <a:lnTo>
                    <a:pt x="14" y="0"/>
                  </a:lnTo>
                  <a:lnTo>
                    <a:pt x="14" y="4"/>
                  </a:lnTo>
                  <a:lnTo>
                    <a:pt x="14" y="4"/>
                  </a:lnTo>
                  <a:lnTo>
                    <a:pt x="10" y="4"/>
                  </a:lnTo>
                  <a:lnTo>
                    <a:pt x="8" y="4"/>
                  </a:lnTo>
                  <a:lnTo>
                    <a:pt x="6" y="6"/>
                  </a:lnTo>
                  <a:lnTo>
                    <a:pt x="6" y="6"/>
                  </a:lnTo>
                  <a:lnTo>
                    <a:pt x="10" y="8"/>
                  </a:lnTo>
                  <a:lnTo>
                    <a:pt x="10" y="8"/>
                  </a:lnTo>
                  <a:lnTo>
                    <a:pt x="2" y="10"/>
                  </a:lnTo>
                  <a:lnTo>
                    <a:pt x="0" y="12"/>
                  </a:lnTo>
                  <a:lnTo>
                    <a:pt x="0" y="16"/>
                  </a:lnTo>
                  <a:lnTo>
                    <a:pt x="0" y="16"/>
                  </a:lnTo>
                  <a:lnTo>
                    <a:pt x="2" y="20"/>
                  </a:lnTo>
                  <a:lnTo>
                    <a:pt x="6" y="22"/>
                  </a:lnTo>
                  <a:lnTo>
                    <a:pt x="6" y="2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3" name="Freeform 156"/>
            <p:cNvSpPr/>
            <p:nvPr/>
          </p:nvSpPr>
          <p:spPr bwMode="auto">
            <a:xfrm>
              <a:off x="5346700" y="190500"/>
              <a:ext cx="361950" cy="107950"/>
            </a:xfrm>
            <a:custGeom>
              <a:avLst/>
              <a:gdLst/>
              <a:ahLst/>
              <a:cxnLst>
                <a:cxn ang="0">
                  <a:pos x="10" y="16"/>
                </a:cxn>
                <a:cxn ang="0">
                  <a:pos x="14" y="16"/>
                </a:cxn>
                <a:cxn ang="0">
                  <a:pos x="18" y="18"/>
                </a:cxn>
                <a:cxn ang="0">
                  <a:pos x="40" y="18"/>
                </a:cxn>
                <a:cxn ang="0">
                  <a:pos x="36" y="22"/>
                </a:cxn>
                <a:cxn ang="0">
                  <a:pos x="42" y="26"/>
                </a:cxn>
                <a:cxn ang="0">
                  <a:pos x="54" y="24"/>
                </a:cxn>
                <a:cxn ang="0">
                  <a:pos x="60" y="26"/>
                </a:cxn>
                <a:cxn ang="0">
                  <a:pos x="70" y="24"/>
                </a:cxn>
                <a:cxn ang="0">
                  <a:pos x="78" y="24"/>
                </a:cxn>
                <a:cxn ang="0">
                  <a:pos x="90" y="24"/>
                </a:cxn>
                <a:cxn ang="0">
                  <a:pos x="84" y="26"/>
                </a:cxn>
                <a:cxn ang="0">
                  <a:pos x="74" y="28"/>
                </a:cxn>
                <a:cxn ang="0">
                  <a:pos x="62" y="28"/>
                </a:cxn>
                <a:cxn ang="0">
                  <a:pos x="68" y="30"/>
                </a:cxn>
                <a:cxn ang="0">
                  <a:pos x="70" y="34"/>
                </a:cxn>
                <a:cxn ang="0">
                  <a:pos x="60" y="30"/>
                </a:cxn>
                <a:cxn ang="0">
                  <a:pos x="38" y="28"/>
                </a:cxn>
                <a:cxn ang="0">
                  <a:pos x="34" y="32"/>
                </a:cxn>
                <a:cxn ang="0">
                  <a:pos x="40" y="34"/>
                </a:cxn>
                <a:cxn ang="0">
                  <a:pos x="48" y="38"/>
                </a:cxn>
                <a:cxn ang="0">
                  <a:pos x="64" y="44"/>
                </a:cxn>
                <a:cxn ang="0">
                  <a:pos x="50" y="42"/>
                </a:cxn>
                <a:cxn ang="0">
                  <a:pos x="28" y="44"/>
                </a:cxn>
                <a:cxn ang="0">
                  <a:pos x="24" y="48"/>
                </a:cxn>
                <a:cxn ang="0">
                  <a:pos x="26" y="50"/>
                </a:cxn>
                <a:cxn ang="0">
                  <a:pos x="36" y="50"/>
                </a:cxn>
                <a:cxn ang="0">
                  <a:pos x="42" y="58"/>
                </a:cxn>
                <a:cxn ang="0">
                  <a:pos x="36" y="56"/>
                </a:cxn>
                <a:cxn ang="0">
                  <a:pos x="24" y="54"/>
                </a:cxn>
                <a:cxn ang="0">
                  <a:pos x="22" y="56"/>
                </a:cxn>
                <a:cxn ang="0">
                  <a:pos x="22" y="62"/>
                </a:cxn>
                <a:cxn ang="0">
                  <a:pos x="16" y="62"/>
                </a:cxn>
                <a:cxn ang="0">
                  <a:pos x="8" y="68"/>
                </a:cxn>
                <a:cxn ang="0">
                  <a:pos x="76" y="68"/>
                </a:cxn>
                <a:cxn ang="0">
                  <a:pos x="96" y="64"/>
                </a:cxn>
                <a:cxn ang="0">
                  <a:pos x="88" y="60"/>
                </a:cxn>
                <a:cxn ang="0">
                  <a:pos x="92" y="58"/>
                </a:cxn>
                <a:cxn ang="0">
                  <a:pos x="98" y="54"/>
                </a:cxn>
                <a:cxn ang="0">
                  <a:pos x="102" y="52"/>
                </a:cxn>
                <a:cxn ang="0">
                  <a:pos x="122" y="44"/>
                </a:cxn>
                <a:cxn ang="0">
                  <a:pos x="126" y="38"/>
                </a:cxn>
                <a:cxn ang="0">
                  <a:pos x="132" y="34"/>
                </a:cxn>
                <a:cxn ang="0">
                  <a:pos x="144" y="34"/>
                </a:cxn>
                <a:cxn ang="0">
                  <a:pos x="164" y="26"/>
                </a:cxn>
                <a:cxn ang="0">
                  <a:pos x="186" y="20"/>
                </a:cxn>
                <a:cxn ang="0">
                  <a:pos x="188" y="14"/>
                </a:cxn>
                <a:cxn ang="0">
                  <a:pos x="228" y="6"/>
                </a:cxn>
                <a:cxn ang="0">
                  <a:pos x="192" y="0"/>
                </a:cxn>
                <a:cxn ang="0">
                  <a:pos x="112" y="0"/>
                </a:cxn>
                <a:cxn ang="0">
                  <a:pos x="68" y="4"/>
                </a:cxn>
                <a:cxn ang="0">
                  <a:pos x="58" y="8"/>
                </a:cxn>
                <a:cxn ang="0">
                  <a:pos x="46" y="6"/>
                </a:cxn>
                <a:cxn ang="0">
                  <a:pos x="10" y="12"/>
                </a:cxn>
                <a:cxn ang="0">
                  <a:pos x="0" y="12"/>
                </a:cxn>
                <a:cxn ang="0">
                  <a:pos x="6" y="16"/>
                </a:cxn>
              </a:cxnLst>
              <a:rect l="0" t="0" r="r" b="b"/>
              <a:pathLst>
                <a:path w="228" h="68">
                  <a:moveTo>
                    <a:pt x="8" y="18"/>
                  </a:moveTo>
                  <a:lnTo>
                    <a:pt x="8" y="18"/>
                  </a:lnTo>
                  <a:lnTo>
                    <a:pt x="10" y="16"/>
                  </a:lnTo>
                  <a:lnTo>
                    <a:pt x="10" y="16"/>
                  </a:lnTo>
                  <a:lnTo>
                    <a:pt x="14" y="16"/>
                  </a:lnTo>
                  <a:lnTo>
                    <a:pt x="14" y="16"/>
                  </a:lnTo>
                  <a:lnTo>
                    <a:pt x="14" y="16"/>
                  </a:lnTo>
                  <a:lnTo>
                    <a:pt x="16" y="18"/>
                  </a:lnTo>
                  <a:lnTo>
                    <a:pt x="18" y="18"/>
                  </a:lnTo>
                  <a:lnTo>
                    <a:pt x="24" y="18"/>
                  </a:lnTo>
                  <a:lnTo>
                    <a:pt x="24" y="18"/>
                  </a:lnTo>
                  <a:lnTo>
                    <a:pt x="40" y="18"/>
                  </a:lnTo>
                  <a:lnTo>
                    <a:pt x="40" y="18"/>
                  </a:lnTo>
                  <a:lnTo>
                    <a:pt x="38" y="22"/>
                  </a:lnTo>
                  <a:lnTo>
                    <a:pt x="36" y="22"/>
                  </a:lnTo>
                  <a:lnTo>
                    <a:pt x="36" y="22"/>
                  </a:lnTo>
                  <a:lnTo>
                    <a:pt x="38" y="26"/>
                  </a:lnTo>
                  <a:lnTo>
                    <a:pt x="42" y="26"/>
                  </a:lnTo>
                  <a:lnTo>
                    <a:pt x="48" y="26"/>
                  </a:lnTo>
                  <a:lnTo>
                    <a:pt x="48" y="26"/>
                  </a:lnTo>
                  <a:lnTo>
                    <a:pt x="54" y="24"/>
                  </a:lnTo>
                  <a:lnTo>
                    <a:pt x="58" y="24"/>
                  </a:lnTo>
                  <a:lnTo>
                    <a:pt x="60" y="26"/>
                  </a:lnTo>
                  <a:lnTo>
                    <a:pt x="60" y="26"/>
                  </a:lnTo>
                  <a:lnTo>
                    <a:pt x="62" y="26"/>
                  </a:lnTo>
                  <a:lnTo>
                    <a:pt x="62" y="26"/>
                  </a:lnTo>
                  <a:lnTo>
                    <a:pt x="70" y="24"/>
                  </a:lnTo>
                  <a:lnTo>
                    <a:pt x="70" y="24"/>
                  </a:lnTo>
                  <a:lnTo>
                    <a:pt x="78" y="24"/>
                  </a:lnTo>
                  <a:lnTo>
                    <a:pt x="78" y="24"/>
                  </a:lnTo>
                  <a:lnTo>
                    <a:pt x="88" y="20"/>
                  </a:lnTo>
                  <a:lnTo>
                    <a:pt x="88" y="20"/>
                  </a:lnTo>
                  <a:lnTo>
                    <a:pt x="90" y="24"/>
                  </a:lnTo>
                  <a:lnTo>
                    <a:pt x="90" y="24"/>
                  </a:lnTo>
                  <a:lnTo>
                    <a:pt x="88" y="24"/>
                  </a:lnTo>
                  <a:lnTo>
                    <a:pt x="84" y="26"/>
                  </a:lnTo>
                  <a:lnTo>
                    <a:pt x="78" y="26"/>
                  </a:lnTo>
                  <a:lnTo>
                    <a:pt x="78" y="26"/>
                  </a:lnTo>
                  <a:lnTo>
                    <a:pt x="74" y="28"/>
                  </a:lnTo>
                  <a:lnTo>
                    <a:pt x="70" y="28"/>
                  </a:lnTo>
                  <a:lnTo>
                    <a:pt x="62" y="28"/>
                  </a:lnTo>
                  <a:lnTo>
                    <a:pt x="62" y="28"/>
                  </a:lnTo>
                  <a:lnTo>
                    <a:pt x="64" y="30"/>
                  </a:lnTo>
                  <a:lnTo>
                    <a:pt x="66" y="30"/>
                  </a:lnTo>
                  <a:lnTo>
                    <a:pt x="68" y="30"/>
                  </a:lnTo>
                  <a:lnTo>
                    <a:pt x="70" y="32"/>
                  </a:lnTo>
                  <a:lnTo>
                    <a:pt x="70" y="32"/>
                  </a:lnTo>
                  <a:lnTo>
                    <a:pt x="70" y="34"/>
                  </a:lnTo>
                  <a:lnTo>
                    <a:pt x="70" y="34"/>
                  </a:lnTo>
                  <a:lnTo>
                    <a:pt x="64" y="34"/>
                  </a:lnTo>
                  <a:lnTo>
                    <a:pt x="60" y="30"/>
                  </a:lnTo>
                  <a:lnTo>
                    <a:pt x="60" y="30"/>
                  </a:lnTo>
                  <a:lnTo>
                    <a:pt x="46" y="28"/>
                  </a:lnTo>
                  <a:lnTo>
                    <a:pt x="38" y="28"/>
                  </a:lnTo>
                  <a:lnTo>
                    <a:pt x="30" y="30"/>
                  </a:lnTo>
                  <a:lnTo>
                    <a:pt x="30" y="30"/>
                  </a:lnTo>
                  <a:lnTo>
                    <a:pt x="34" y="32"/>
                  </a:lnTo>
                  <a:lnTo>
                    <a:pt x="36" y="32"/>
                  </a:lnTo>
                  <a:lnTo>
                    <a:pt x="38" y="32"/>
                  </a:lnTo>
                  <a:lnTo>
                    <a:pt x="40" y="34"/>
                  </a:lnTo>
                  <a:lnTo>
                    <a:pt x="40" y="34"/>
                  </a:lnTo>
                  <a:lnTo>
                    <a:pt x="44" y="36"/>
                  </a:lnTo>
                  <a:lnTo>
                    <a:pt x="48" y="38"/>
                  </a:lnTo>
                  <a:lnTo>
                    <a:pt x="48" y="38"/>
                  </a:lnTo>
                  <a:lnTo>
                    <a:pt x="64" y="44"/>
                  </a:lnTo>
                  <a:lnTo>
                    <a:pt x="64" y="44"/>
                  </a:lnTo>
                  <a:lnTo>
                    <a:pt x="58" y="46"/>
                  </a:lnTo>
                  <a:lnTo>
                    <a:pt x="54" y="44"/>
                  </a:lnTo>
                  <a:lnTo>
                    <a:pt x="50" y="42"/>
                  </a:lnTo>
                  <a:lnTo>
                    <a:pt x="46" y="42"/>
                  </a:lnTo>
                  <a:lnTo>
                    <a:pt x="46" y="42"/>
                  </a:lnTo>
                  <a:lnTo>
                    <a:pt x="28" y="44"/>
                  </a:lnTo>
                  <a:lnTo>
                    <a:pt x="28" y="44"/>
                  </a:lnTo>
                  <a:lnTo>
                    <a:pt x="26" y="46"/>
                  </a:lnTo>
                  <a:lnTo>
                    <a:pt x="24" y="48"/>
                  </a:lnTo>
                  <a:lnTo>
                    <a:pt x="24" y="48"/>
                  </a:lnTo>
                  <a:lnTo>
                    <a:pt x="24" y="50"/>
                  </a:lnTo>
                  <a:lnTo>
                    <a:pt x="26" y="50"/>
                  </a:lnTo>
                  <a:lnTo>
                    <a:pt x="28" y="50"/>
                  </a:lnTo>
                  <a:lnTo>
                    <a:pt x="28" y="50"/>
                  </a:lnTo>
                  <a:lnTo>
                    <a:pt x="36" y="50"/>
                  </a:lnTo>
                  <a:lnTo>
                    <a:pt x="42" y="56"/>
                  </a:lnTo>
                  <a:lnTo>
                    <a:pt x="42" y="56"/>
                  </a:lnTo>
                  <a:lnTo>
                    <a:pt x="42" y="58"/>
                  </a:lnTo>
                  <a:lnTo>
                    <a:pt x="42" y="58"/>
                  </a:lnTo>
                  <a:lnTo>
                    <a:pt x="38" y="58"/>
                  </a:lnTo>
                  <a:lnTo>
                    <a:pt x="36" y="56"/>
                  </a:lnTo>
                  <a:lnTo>
                    <a:pt x="30" y="54"/>
                  </a:lnTo>
                  <a:lnTo>
                    <a:pt x="30" y="54"/>
                  </a:lnTo>
                  <a:lnTo>
                    <a:pt x="24" y="54"/>
                  </a:lnTo>
                  <a:lnTo>
                    <a:pt x="22" y="54"/>
                  </a:lnTo>
                  <a:lnTo>
                    <a:pt x="22" y="56"/>
                  </a:lnTo>
                  <a:lnTo>
                    <a:pt x="22" y="56"/>
                  </a:lnTo>
                  <a:lnTo>
                    <a:pt x="24" y="62"/>
                  </a:lnTo>
                  <a:lnTo>
                    <a:pt x="24" y="62"/>
                  </a:lnTo>
                  <a:lnTo>
                    <a:pt x="22" y="62"/>
                  </a:lnTo>
                  <a:lnTo>
                    <a:pt x="18" y="62"/>
                  </a:lnTo>
                  <a:lnTo>
                    <a:pt x="16" y="62"/>
                  </a:lnTo>
                  <a:lnTo>
                    <a:pt x="16" y="62"/>
                  </a:lnTo>
                  <a:lnTo>
                    <a:pt x="12" y="62"/>
                  </a:lnTo>
                  <a:lnTo>
                    <a:pt x="10" y="64"/>
                  </a:lnTo>
                  <a:lnTo>
                    <a:pt x="8" y="68"/>
                  </a:lnTo>
                  <a:lnTo>
                    <a:pt x="8" y="68"/>
                  </a:lnTo>
                  <a:lnTo>
                    <a:pt x="54" y="68"/>
                  </a:lnTo>
                  <a:lnTo>
                    <a:pt x="76" y="68"/>
                  </a:lnTo>
                  <a:lnTo>
                    <a:pt x="100" y="66"/>
                  </a:lnTo>
                  <a:lnTo>
                    <a:pt x="100" y="66"/>
                  </a:lnTo>
                  <a:lnTo>
                    <a:pt x="96" y="64"/>
                  </a:lnTo>
                  <a:lnTo>
                    <a:pt x="92" y="64"/>
                  </a:lnTo>
                  <a:lnTo>
                    <a:pt x="90" y="64"/>
                  </a:lnTo>
                  <a:lnTo>
                    <a:pt x="88" y="60"/>
                  </a:lnTo>
                  <a:lnTo>
                    <a:pt x="88" y="60"/>
                  </a:lnTo>
                  <a:lnTo>
                    <a:pt x="90" y="60"/>
                  </a:lnTo>
                  <a:lnTo>
                    <a:pt x="92" y="58"/>
                  </a:lnTo>
                  <a:lnTo>
                    <a:pt x="92" y="58"/>
                  </a:lnTo>
                  <a:lnTo>
                    <a:pt x="96" y="58"/>
                  </a:lnTo>
                  <a:lnTo>
                    <a:pt x="98" y="54"/>
                  </a:lnTo>
                  <a:lnTo>
                    <a:pt x="100" y="52"/>
                  </a:lnTo>
                  <a:lnTo>
                    <a:pt x="102" y="52"/>
                  </a:lnTo>
                  <a:lnTo>
                    <a:pt x="102" y="52"/>
                  </a:lnTo>
                  <a:lnTo>
                    <a:pt x="108" y="52"/>
                  </a:lnTo>
                  <a:lnTo>
                    <a:pt x="114" y="50"/>
                  </a:lnTo>
                  <a:lnTo>
                    <a:pt x="122" y="44"/>
                  </a:lnTo>
                  <a:lnTo>
                    <a:pt x="122" y="44"/>
                  </a:lnTo>
                  <a:lnTo>
                    <a:pt x="122" y="40"/>
                  </a:lnTo>
                  <a:lnTo>
                    <a:pt x="126" y="38"/>
                  </a:lnTo>
                  <a:lnTo>
                    <a:pt x="130" y="38"/>
                  </a:lnTo>
                  <a:lnTo>
                    <a:pt x="132" y="34"/>
                  </a:lnTo>
                  <a:lnTo>
                    <a:pt x="132" y="34"/>
                  </a:lnTo>
                  <a:lnTo>
                    <a:pt x="136" y="34"/>
                  </a:lnTo>
                  <a:lnTo>
                    <a:pt x="140" y="34"/>
                  </a:lnTo>
                  <a:lnTo>
                    <a:pt x="144" y="34"/>
                  </a:lnTo>
                  <a:lnTo>
                    <a:pt x="148" y="32"/>
                  </a:lnTo>
                  <a:lnTo>
                    <a:pt x="148" y="32"/>
                  </a:lnTo>
                  <a:lnTo>
                    <a:pt x="164" y="26"/>
                  </a:lnTo>
                  <a:lnTo>
                    <a:pt x="164" y="26"/>
                  </a:lnTo>
                  <a:lnTo>
                    <a:pt x="186" y="20"/>
                  </a:lnTo>
                  <a:lnTo>
                    <a:pt x="186" y="20"/>
                  </a:lnTo>
                  <a:lnTo>
                    <a:pt x="188" y="18"/>
                  </a:lnTo>
                  <a:lnTo>
                    <a:pt x="188" y="18"/>
                  </a:lnTo>
                  <a:lnTo>
                    <a:pt x="188" y="14"/>
                  </a:lnTo>
                  <a:lnTo>
                    <a:pt x="188" y="14"/>
                  </a:lnTo>
                  <a:lnTo>
                    <a:pt x="208" y="12"/>
                  </a:lnTo>
                  <a:lnTo>
                    <a:pt x="228" y="6"/>
                  </a:lnTo>
                  <a:lnTo>
                    <a:pt x="228" y="6"/>
                  </a:lnTo>
                  <a:lnTo>
                    <a:pt x="210" y="4"/>
                  </a:lnTo>
                  <a:lnTo>
                    <a:pt x="192" y="0"/>
                  </a:lnTo>
                  <a:lnTo>
                    <a:pt x="156" y="0"/>
                  </a:lnTo>
                  <a:lnTo>
                    <a:pt x="156" y="0"/>
                  </a:lnTo>
                  <a:lnTo>
                    <a:pt x="112" y="0"/>
                  </a:lnTo>
                  <a:lnTo>
                    <a:pt x="90" y="2"/>
                  </a:lnTo>
                  <a:lnTo>
                    <a:pt x="68" y="4"/>
                  </a:lnTo>
                  <a:lnTo>
                    <a:pt x="68" y="4"/>
                  </a:lnTo>
                  <a:lnTo>
                    <a:pt x="64" y="4"/>
                  </a:lnTo>
                  <a:lnTo>
                    <a:pt x="62" y="6"/>
                  </a:lnTo>
                  <a:lnTo>
                    <a:pt x="58" y="8"/>
                  </a:lnTo>
                  <a:lnTo>
                    <a:pt x="58" y="8"/>
                  </a:lnTo>
                  <a:lnTo>
                    <a:pt x="52" y="6"/>
                  </a:lnTo>
                  <a:lnTo>
                    <a:pt x="46" y="6"/>
                  </a:lnTo>
                  <a:lnTo>
                    <a:pt x="34" y="8"/>
                  </a:lnTo>
                  <a:lnTo>
                    <a:pt x="22" y="10"/>
                  </a:lnTo>
                  <a:lnTo>
                    <a:pt x="10" y="12"/>
                  </a:lnTo>
                  <a:lnTo>
                    <a:pt x="10" y="12"/>
                  </a:lnTo>
                  <a:lnTo>
                    <a:pt x="0" y="12"/>
                  </a:lnTo>
                  <a:lnTo>
                    <a:pt x="0" y="12"/>
                  </a:lnTo>
                  <a:lnTo>
                    <a:pt x="2" y="14"/>
                  </a:lnTo>
                  <a:lnTo>
                    <a:pt x="4" y="16"/>
                  </a:lnTo>
                  <a:lnTo>
                    <a:pt x="6" y="16"/>
                  </a:lnTo>
                  <a:lnTo>
                    <a:pt x="8" y="18"/>
                  </a:lnTo>
                  <a:lnTo>
                    <a:pt x="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4" name="Freeform 157"/>
            <p:cNvSpPr/>
            <p:nvPr/>
          </p:nvSpPr>
          <p:spPr bwMode="auto">
            <a:xfrm>
              <a:off x="7985125" y="1377950"/>
              <a:ext cx="12700" cy="31750"/>
            </a:xfrm>
            <a:custGeom>
              <a:avLst/>
              <a:gdLst/>
              <a:ahLst/>
              <a:cxnLst>
                <a:cxn ang="0">
                  <a:pos x="4" y="20"/>
                </a:cxn>
                <a:cxn ang="0">
                  <a:pos x="4" y="20"/>
                </a:cxn>
                <a:cxn ang="0">
                  <a:pos x="6" y="16"/>
                </a:cxn>
                <a:cxn ang="0">
                  <a:pos x="4" y="12"/>
                </a:cxn>
                <a:cxn ang="0">
                  <a:pos x="4" y="12"/>
                </a:cxn>
                <a:cxn ang="0">
                  <a:pos x="6" y="8"/>
                </a:cxn>
                <a:cxn ang="0">
                  <a:pos x="8" y="6"/>
                </a:cxn>
                <a:cxn ang="0">
                  <a:pos x="4" y="0"/>
                </a:cxn>
                <a:cxn ang="0">
                  <a:pos x="4" y="0"/>
                </a:cxn>
                <a:cxn ang="0">
                  <a:pos x="4" y="10"/>
                </a:cxn>
                <a:cxn ang="0">
                  <a:pos x="4" y="10"/>
                </a:cxn>
                <a:cxn ang="0">
                  <a:pos x="0" y="14"/>
                </a:cxn>
                <a:cxn ang="0">
                  <a:pos x="0" y="16"/>
                </a:cxn>
                <a:cxn ang="0">
                  <a:pos x="4" y="20"/>
                </a:cxn>
                <a:cxn ang="0">
                  <a:pos x="4" y="20"/>
                </a:cxn>
              </a:cxnLst>
              <a:rect l="0" t="0" r="r" b="b"/>
              <a:pathLst>
                <a:path w="8" h="20">
                  <a:moveTo>
                    <a:pt x="4" y="20"/>
                  </a:moveTo>
                  <a:lnTo>
                    <a:pt x="4" y="20"/>
                  </a:lnTo>
                  <a:lnTo>
                    <a:pt x="6" y="16"/>
                  </a:lnTo>
                  <a:lnTo>
                    <a:pt x="4" y="12"/>
                  </a:lnTo>
                  <a:lnTo>
                    <a:pt x="4" y="12"/>
                  </a:lnTo>
                  <a:lnTo>
                    <a:pt x="6" y="8"/>
                  </a:lnTo>
                  <a:lnTo>
                    <a:pt x="8" y="6"/>
                  </a:lnTo>
                  <a:lnTo>
                    <a:pt x="4" y="0"/>
                  </a:lnTo>
                  <a:lnTo>
                    <a:pt x="4" y="0"/>
                  </a:lnTo>
                  <a:lnTo>
                    <a:pt x="4" y="10"/>
                  </a:lnTo>
                  <a:lnTo>
                    <a:pt x="4" y="10"/>
                  </a:lnTo>
                  <a:lnTo>
                    <a:pt x="0" y="14"/>
                  </a:lnTo>
                  <a:lnTo>
                    <a:pt x="0" y="16"/>
                  </a:lnTo>
                  <a:lnTo>
                    <a:pt x="4" y="20"/>
                  </a:lnTo>
                  <a:lnTo>
                    <a:pt x="4" y="2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5" name="Freeform 158"/>
            <p:cNvSpPr/>
            <p:nvPr/>
          </p:nvSpPr>
          <p:spPr bwMode="auto">
            <a:xfrm>
              <a:off x="6765925" y="974725"/>
              <a:ext cx="19050" cy="9525"/>
            </a:xfrm>
            <a:custGeom>
              <a:avLst/>
              <a:gdLst/>
              <a:ahLst/>
              <a:cxnLst>
                <a:cxn ang="0">
                  <a:pos x="0" y="2"/>
                </a:cxn>
                <a:cxn ang="0">
                  <a:pos x="0" y="2"/>
                </a:cxn>
                <a:cxn ang="0">
                  <a:pos x="2" y="2"/>
                </a:cxn>
                <a:cxn ang="0">
                  <a:pos x="4" y="4"/>
                </a:cxn>
                <a:cxn ang="0">
                  <a:pos x="8" y="6"/>
                </a:cxn>
                <a:cxn ang="0">
                  <a:pos x="12" y="4"/>
                </a:cxn>
                <a:cxn ang="0">
                  <a:pos x="12" y="4"/>
                </a:cxn>
                <a:cxn ang="0">
                  <a:pos x="6" y="0"/>
                </a:cxn>
                <a:cxn ang="0">
                  <a:pos x="0" y="2"/>
                </a:cxn>
                <a:cxn ang="0">
                  <a:pos x="0" y="2"/>
                </a:cxn>
              </a:cxnLst>
              <a:rect l="0" t="0" r="r" b="b"/>
              <a:pathLst>
                <a:path w="12" h="6">
                  <a:moveTo>
                    <a:pt x="0" y="2"/>
                  </a:moveTo>
                  <a:lnTo>
                    <a:pt x="0" y="2"/>
                  </a:lnTo>
                  <a:lnTo>
                    <a:pt x="2" y="2"/>
                  </a:lnTo>
                  <a:lnTo>
                    <a:pt x="4" y="4"/>
                  </a:lnTo>
                  <a:lnTo>
                    <a:pt x="8" y="6"/>
                  </a:lnTo>
                  <a:lnTo>
                    <a:pt x="12" y="4"/>
                  </a:lnTo>
                  <a:lnTo>
                    <a:pt x="12" y="4"/>
                  </a:lnTo>
                  <a:lnTo>
                    <a:pt x="6" y="0"/>
                  </a:lnTo>
                  <a:lnTo>
                    <a:pt x="0" y="2"/>
                  </a:lnTo>
                  <a:lnTo>
                    <a:pt x="0"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6" name="Freeform 159"/>
            <p:cNvSpPr/>
            <p:nvPr/>
          </p:nvSpPr>
          <p:spPr bwMode="auto">
            <a:xfrm>
              <a:off x="7962900" y="1343025"/>
              <a:ext cx="9525" cy="12700"/>
            </a:xfrm>
            <a:custGeom>
              <a:avLst/>
              <a:gdLst/>
              <a:ahLst/>
              <a:cxnLst>
                <a:cxn ang="0">
                  <a:pos x="4" y="0"/>
                </a:cxn>
                <a:cxn ang="0">
                  <a:pos x="4" y="0"/>
                </a:cxn>
                <a:cxn ang="0">
                  <a:pos x="2" y="0"/>
                </a:cxn>
                <a:cxn ang="0">
                  <a:pos x="2" y="0"/>
                </a:cxn>
                <a:cxn ang="0">
                  <a:pos x="0" y="4"/>
                </a:cxn>
                <a:cxn ang="0">
                  <a:pos x="4" y="8"/>
                </a:cxn>
                <a:cxn ang="0">
                  <a:pos x="4" y="8"/>
                </a:cxn>
                <a:cxn ang="0">
                  <a:pos x="6" y="4"/>
                </a:cxn>
                <a:cxn ang="0">
                  <a:pos x="4" y="0"/>
                </a:cxn>
                <a:cxn ang="0">
                  <a:pos x="4" y="0"/>
                </a:cxn>
              </a:cxnLst>
              <a:rect l="0" t="0" r="r" b="b"/>
              <a:pathLst>
                <a:path w="6" h="8">
                  <a:moveTo>
                    <a:pt x="4" y="0"/>
                  </a:moveTo>
                  <a:lnTo>
                    <a:pt x="4" y="0"/>
                  </a:lnTo>
                  <a:lnTo>
                    <a:pt x="2" y="0"/>
                  </a:lnTo>
                  <a:lnTo>
                    <a:pt x="2" y="0"/>
                  </a:lnTo>
                  <a:lnTo>
                    <a:pt x="0" y="4"/>
                  </a:lnTo>
                  <a:lnTo>
                    <a:pt x="4" y="8"/>
                  </a:lnTo>
                  <a:lnTo>
                    <a:pt x="4" y="8"/>
                  </a:lnTo>
                  <a:lnTo>
                    <a:pt x="6" y="4"/>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7" name="Freeform 160"/>
            <p:cNvSpPr/>
            <p:nvPr/>
          </p:nvSpPr>
          <p:spPr bwMode="auto">
            <a:xfrm>
              <a:off x="4451350" y="638175"/>
              <a:ext cx="25400" cy="12700"/>
            </a:xfrm>
            <a:custGeom>
              <a:avLst/>
              <a:gdLst/>
              <a:ahLst/>
              <a:cxnLst>
                <a:cxn ang="0">
                  <a:pos x="4" y="2"/>
                </a:cxn>
                <a:cxn ang="0">
                  <a:pos x="4" y="2"/>
                </a:cxn>
                <a:cxn ang="0">
                  <a:pos x="2" y="4"/>
                </a:cxn>
                <a:cxn ang="0">
                  <a:pos x="0" y="6"/>
                </a:cxn>
                <a:cxn ang="0">
                  <a:pos x="2" y="8"/>
                </a:cxn>
                <a:cxn ang="0">
                  <a:pos x="2" y="8"/>
                </a:cxn>
                <a:cxn ang="0">
                  <a:pos x="4" y="8"/>
                </a:cxn>
                <a:cxn ang="0">
                  <a:pos x="6" y="6"/>
                </a:cxn>
                <a:cxn ang="0">
                  <a:pos x="6" y="6"/>
                </a:cxn>
                <a:cxn ang="0">
                  <a:pos x="8" y="4"/>
                </a:cxn>
                <a:cxn ang="0">
                  <a:pos x="12" y="4"/>
                </a:cxn>
                <a:cxn ang="0">
                  <a:pos x="14" y="4"/>
                </a:cxn>
                <a:cxn ang="0">
                  <a:pos x="16" y="0"/>
                </a:cxn>
                <a:cxn ang="0">
                  <a:pos x="16" y="0"/>
                </a:cxn>
                <a:cxn ang="0">
                  <a:pos x="10" y="0"/>
                </a:cxn>
                <a:cxn ang="0">
                  <a:pos x="6" y="0"/>
                </a:cxn>
                <a:cxn ang="0">
                  <a:pos x="4" y="2"/>
                </a:cxn>
                <a:cxn ang="0">
                  <a:pos x="4" y="2"/>
                </a:cxn>
              </a:cxnLst>
              <a:rect l="0" t="0" r="r" b="b"/>
              <a:pathLst>
                <a:path w="16" h="8">
                  <a:moveTo>
                    <a:pt x="4" y="2"/>
                  </a:moveTo>
                  <a:lnTo>
                    <a:pt x="4" y="2"/>
                  </a:lnTo>
                  <a:lnTo>
                    <a:pt x="2" y="4"/>
                  </a:lnTo>
                  <a:lnTo>
                    <a:pt x="0" y="6"/>
                  </a:lnTo>
                  <a:lnTo>
                    <a:pt x="2" y="8"/>
                  </a:lnTo>
                  <a:lnTo>
                    <a:pt x="2" y="8"/>
                  </a:lnTo>
                  <a:lnTo>
                    <a:pt x="4" y="8"/>
                  </a:lnTo>
                  <a:lnTo>
                    <a:pt x="6" y="6"/>
                  </a:lnTo>
                  <a:lnTo>
                    <a:pt x="6" y="6"/>
                  </a:lnTo>
                  <a:lnTo>
                    <a:pt x="8" y="4"/>
                  </a:lnTo>
                  <a:lnTo>
                    <a:pt x="12" y="4"/>
                  </a:lnTo>
                  <a:lnTo>
                    <a:pt x="14" y="4"/>
                  </a:lnTo>
                  <a:lnTo>
                    <a:pt x="16" y="0"/>
                  </a:lnTo>
                  <a:lnTo>
                    <a:pt x="16" y="0"/>
                  </a:lnTo>
                  <a:lnTo>
                    <a:pt x="10" y="0"/>
                  </a:lnTo>
                  <a:lnTo>
                    <a:pt x="6" y="0"/>
                  </a:lnTo>
                  <a:lnTo>
                    <a:pt x="4" y="2"/>
                  </a:lnTo>
                  <a:lnTo>
                    <a:pt x="4"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8" name="Freeform 161"/>
            <p:cNvSpPr/>
            <p:nvPr/>
          </p:nvSpPr>
          <p:spPr bwMode="auto">
            <a:xfrm>
              <a:off x="8080375" y="1749425"/>
              <a:ext cx="12700" cy="6350"/>
            </a:xfrm>
            <a:custGeom>
              <a:avLst/>
              <a:gdLst/>
              <a:ahLst/>
              <a:cxnLst>
                <a:cxn ang="0">
                  <a:pos x="6" y="0"/>
                </a:cxn>
                <a:cxn ang="0">
                  <a:pos x="6" y="0"/>
                </a:cxn>
                <a:cxn ang="0">
                  <a:pos x="2" y="0"/>
                </a:cxn>
                <a:cxn ang="0">
                  <a:pos x="0" y="2"/>
                </a:cxn>
                <a:cxn ang="0">
                  <a:pos x="0" y="2"/>
                </a:cxn>
                <a:cxn ang="0">
                  <a:pos x="2" y="4"/>
                </a:cxn>
                <a:cxn ang="0">
                  <a:pos x="4" y="4"/>
                </a:cxn>
                <a:cxn ang="0">
                  <a:pos x="4" y="4"/>
                </a:cxn>
                <a:cxn ang="0">
                  <a:pos x="8" y="4"/>
                </a:cxn>
                <a:cxn ang="0">
                  <a:pos x="8" y="0"/>
                </a:cxn>
                <a:cxn ang="0">
                  <a:pos x="8" y="0"/>
                </a:cxn>
                <a:cxn ang="0">
                  <a:pos x="8" y="0"/>
                </a:cxn>
                <a:cxn ang="0">
                  <a:pos x="6" y="0"/>
                </a:cxn>
                <a:cxn ang="0">
                  <a:pos x="6" y="0"/>
                </a:cxn>
              </a:cxnLst>
              <a:rect l="0" t="0" r="r" b="b"/>
              <a:pathLst>
                <a:path w="8" h="4">
                  <a:moveTo>
                    <a:pt x="6" y="0"/>
                  </a:moveTo>
                  <a:lnTo>
                    <a:pt x="6" y="0"/>
                  </a:lnTo>
                  <a:lnTo>
                    <a:pt x="2" y="0"/>
                  </a:lnTo>
                  <a:lnTo>
                    <a:pt x="0" y="2"/>
                  </a:lnTo>
                  <a:lnTo>
                    <a:pt x="0" y="2"/>
                  </a:lnTo>
                  <a:lnTo>
                    <a:pt x="2" y="4"/>
                  </a:lnTo>
                  <a:lnTo>
                    <a:pt x="4" y="4"/>
                  </a:lnTo>
                  <a:lnTo>
                    <a:pt x="4" y="4"/>
                  </a:lnTo>
                  <a:lnTo>
                    <a:pt x="8" y="4"/>
                  </a:lnTo>
                  <a:lnTo>
                    <a:pt x="8" y="0"/>
                  </a:lnTo>
                  <a:lnTo>
                    <a:pt x="8" y="0"/>
                  </a:lnTo>
                  <a:lnTo>
                    <a:pt x="8" y="0"/>
                  </a:lnTo>
                  <a:lnTo>
                    <a:pt x="6" y="0"/>
                  </a:lnTo>
                  <a:lnTo>
                    <a:pt x="6"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9" name="Freeform 162"/>
            <p:cNvSpPr/>
            <p:nvPr/>
          </p:nvSpPr>
          <p:spPr bwMode="auto">
            <a:xfrm>
              <a:off x="7943850" y="1717675"/>
              <a:ext cx="19050" cy="9525"/>
            </a:xfrm>
            <a:custGeom>
              <a:avLst/>
              <a:gdLst/>
              <a:ahLst/>
              <a:cxnLst>
                <a:cxn ang="0">
                  <a:pos x="0" y="0"/>
                </a:cxn>
                <a:cxn ang="0">
                  <a:pos x="0" y="0"/>
                </a:cxn>
                <a:cxn ang="0">
                  <a:pos x="2" y="2"/>
                </a:cxn>
                <a:cxn ang="0">
                  <a:pos x="6" y="4"/>
                </a:cxn>
                <a:cxn ang="0">
                  <a:pos x="8" y="6"/>
                </a:cxn>
                <a:cxn ang="0">
                  <a:pos x="12" y="6"/>
                </a:cxn>
                <a:cxn ang="0">
                  <a:pos x="12" y="6"/>
                </a:cxn>
                <a:cxn ang="0">
                  <a:pos x="8" y="0"/>
                </a:cxn>
                <a:cxn ang="0">
                  <a:pos x="4" y="0"/>
                </a:cxn>
                <a:cxn ang="0">
                  <a:pos x="0" y="0"/>
                </a:cxn>
                <a:cxn ang="0">
                  <a:pos x="0" y="0"/>
                </a:cxn>
              </a:cxnLst>
              <a:rect l="0" t="0" r="r" b="b"/>
              <a:pathLst>
                <a:path w="12" h="6">
                  <a:moveTo>
                    <a:pt x="0" y="0"/>
                  </a:moveTo>
                  <a:lnTo>
                    <a:pt x="0" y="0"/>
                  </a:lnTo>
                  <a:lnTo>
                    <a:pt x="2" y="2"/>
                  </a:lnTo>
                  <a:lnTo>
                    <a:pt x="6" y="4"/>
                  </a:lnTo>
                  <a:lnTo>
                    <a:pt x="8" y="6"/>
                  </a:lnTo>
                  <a:lnTo>
                    <a:pt x="12" y="6"/>
                  </a:lnTo>
                  <a:lnTo>
                    <a:pt x="12" y="6"/>
                  </a:lnTo>
                  <a:lnTo>
                    <a:pt x="8" y="0"/>
                  </a:lnTo>
                  <a:lnTo>
                    <a:pt x="4"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0" name="Freeform 163"/>
            <p:cNvSpPr/>
            <p:nvPr/>
          </p:nvSpPr>
          <p:spPr bwMode="auto">
            <a:xfrm>
              <a:off x="7915275" y="1701800"/>
              <a:ext cx="15875" cy="6350"/>
            </a:xfrm>
            <a:custGeom>
              <a:avLst/>
              <a:gdLst/>
              <a:ahLst/>
              <a:cxnLst>
                <a:cxn ang="0">
                  <a:pos x="10" y="4"/>
                </a:cxn>
                <a:cxn ang="0">
                  <a:pos x="10" y="4"/>
                </a:cxn>
                <a:cxn ang="0">
                  <a:pos x="6" y="2"/>
                </a:cxn>
                <a:cxn ang="0">
                  <a:pos x="6" y="2"/>
                </a:cxn>
                <a:cxn ang="0">
                  <a:pos x="4" y="0"/>
                </a:cxn>
                <a:cxn ang="0">
                  <a:pos x="0" y="0"/>
                </a:cxn>
                <a:cxn ang="0">
                  <a:pos x="0" y="0"/>
                </a:cxn>
                <a:cxn ang="0">
                  <a:pos x="0" y="2"/>
                </a:cxn>
                <a:cxn ang="0">
                  <a:pos x="0" y="2"/>
                </a:cxn>
                <a:cxn ang="0">
                  <a:pos x="2" y="4"/>
                </a:cxn>
                <a:cxn ang="0">
                  <a:pos x="4" y="4"/>
                </a:cxn>
                <a:cxn ang="0">
                  <a:pos x="6" y="4"/>
                </a:cxn>
                <a:cxn ang="0">
                  <a:pos x="6" y="4"/>
                </a:cxn>
                <a:cxn ang="0">
                  <a:pos x="10" y="4"/>
                </a:cxn>
                <a:cxn ang="0">
                  <a:pos x="10" y="4"/>
                </a:cxn>
                <a:cxn ang="0">
                  <a:pos x="10" y="4"/>
                </a:cxn>
                <a:cxn ang="0">
                  <a:pos x="10" y="4"/>
                </a:cxn>
                <a:cxn ang="0">
                  <a:pos x="10" y="4"/>
                </a:cxn>
                <a:cxn ang="0">
                  <a:pos x="10" y="4"/>
                </a:cxn>
                <a:cxn ang="0">
                  <a:pos x="10" y="2"/>
                </a:cxn>
                <a:cxn ang="0">
                  <a:pos x="10" y="2"/>
                </a:cxn>
                <a:cxn ang="0">
                  <a:pos x="10" y="4"/>
                </a:cxn>
                <a:cxn ang="0">
                  <a:pos x="10" y="4"/>
                </a:cxn>
              </a:cxnLst>
              <a:rect l="0" t="0" r="r" b="b"/>
              <a:pathLst>
                <a:path w="10" h="4">
                  <a:moveTo>
                    <a:pt x="10" y="4"/>
                  </a:moveTo>
                  <a:lnTo>
                    <a:pt x="10" y="4"/>
                  </a:lnTo>
                  <a:lnTo>
                    <a:pt x="6" y="2"/>
                  </a:lnTo>
                  <a:lnTo>
                    <a:pt x="6" y="2"/>
                  </a:lnTo>
                  <a:lnTo>
                    <a:pt x="4" y="0"/>
                  </a:lnTo>
                  <a:lnTo>
                    <a:pt x="0" y="0"/>
                  </a:lnTo>
                  <a:lnTo>
                    <a:pt x="0" y="0"/>
                  </a:lnTo>
                  <a:lnTo>
                    <a:pt x="0" y="2"/>
                  </a:lnTo>
                  <a:lnTo>
                    <a:pt x="0" y="2"/>
                  </a:lnTo>
                  <a:lnTo>
                    <a:pt x="2" y="4"/>
                  </a:lnTo>
                  <a:lnTo>
                    <a:pt x="4" y="4"/>
                  </a:lnTo>
                  <a:lnTo>
                    <a:pt x="6" y="4"/>
                  </a:lnTo>
                  <a:lnTo>
                    <a:pt x="6" y="4"/>
                  </a:lnTo>
                  <a:lnTo>
                    <a:pt x="10" y="4"/>
                  </a:lnTo>
                  <a:lnTo>
                    <a:pt x="10" y="4"/>
                  </a:lnTo>
                  <a:lnTo>
                    <a:pt x="10" y="4"/>
                  </a:lnTo>
                  <a:lnTo>
                    <a:pt x="10" y="4"/>
                  </a:lnTo>
                  <a:lnTo>
                    <a:pt x="10" y="4"/>
                  </a:lnTo>
                  <a:lnTo>
                    <a:pt x="10" y="4"/>
                  </a:lnTo>
                  <a:lnTo>
                    <a:pt x="10" y="2"/>
                  </a:lnTo>
                  <a:lnTo>
                    <a:pt x="10" y="2"/>
                  </a:lnTo>
                  <a:lnTo>
                    <a:pt x="10" y="4"/>
                  </a:lnTo>
                  <a:lnTo>
                    <a:pt x="10"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1" name="Freeform 164"/>
            <p:cNvSpPr/>
            <p:nvPr/>
          </p:nvSpPr>
          <p:spPr bwMode="auto">
            <a:xfrm>
              <a:off x="7931150" y="1698625"/>
              <a:ext cx="9525" cy="6350"/>
            </a:xfrm>
            <a:custGeom>
              <a:avLst/>
              <a:gdLst/>
              <a:ahLst/>
              <a:cxnLst>
                <a:cxn ang="0">
                  <a:pos x="4" y="0"/>
                </a:cxn>
                <a:cxn ang="0">
                  <a:pos x="4" y="0"/>
                </a:cxn>
                <a:cxn ang="0">
                  <a:pos x="2" y="0"/>
                </a:cxn>
                <a:cxn ang="0">
                  <a:pos x="2" y="0"/>
                </a:cxn>
                <a:cxn ang="0">
                  <a:pos x="0" y="0"/>
                </a:cxn>
                <a:cxn ang="0">
                  <a:pos x="0" y="2"/>
                </a:cxn>
                <a:cxn ang="0">
                  <a:pos x="0" y="4"/>
                </a:cxn>
                <a:cxn ang="0">
                  <a:pos x="0" y="4"/>
                </a:cxn>
                <a:cxn ang="0">
                  <a:pos x="4" y="4"/>
                </a:cxn>
                <a:cxn ang="0">
                  <a:pos x="6" y="4"/>
                </a:cxn>
                <a:cxn ang="0">
                  <a:pos x="4" y="0"/>
                </a:cxn>
                <a:cxn ang="0">
                  <a:pos x="4" y="0"/>
                </a:cxn>
              </a:cxnLst>
              <a:rect l="0" t="0" r="r" b="b"/>
              <a:pathLst>
                <a:path w="6" h="4">
                  <a:moveTo>
                    <a:pt x="4" y="0"/>
                  </a:moveTo>
                  <a:lnTo>
                    <a:pt x="4" y="0"/>
                  </a:lnTo>
                  <a:lnTo>
                    <a:pt x="2" y="0"/>
                  </a:lnTo>
                  <a:lnTo>
                    <a:pt x="2" y="0"/>
                  </a:lnTo>
                  <a:lnTo>
                    <a:pt x="0" y="0"/>
                  </a:lnTo>
                  <a:lnTo>
                    <a:pt x="0" y="2"/>
                  </a:lnTo>
                  <a:lnTo>
                    <a:pt x="0" y="4"/>
                  </a:lnTo>
                  <a:lnTo>
                    <a:pt x="0" y="4"/>
                  </a:lnTo>
                  <a:lnTo>
                    <a:pt x="4" y="4"/>
                  </a:lnTo>
                  <a:lnTo>
                    <a:pt x="6" y="4"/>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2" name="Freeform 165"/>
            <p:cNvSpPr/>
            <p:nvPr/>
          </p:nvSpPr>
          <p:spPr bwMode="auto">
            <a:xfrm>
              <a:off x="5473700" y="530225"/>
              <a:ext cx="9525" cy="9525"/>
            </a:xfrm>
            <a:custGeom>
              <a:avLst/>
              <a:gdLst/>
              <a:ahLst/>
              <a:cxnLst>
                <a:cxn ang="0">
                  <a:pos x="0" y="4"/>
                </a:cxn>
                <a:cxn ang="0">
                  <a:pos x="0" y="4"/>
                </a:cxn>
                <a:cxn ang="0">
                  <a:pos x="2" y="6"/>
                </a:cxn>
                <a:cxn ang="0">
                  <a:pos x="2" y="6"/>
                </a:cxn>
                <a:cxn ang="0">
                  <a:pos x="6" y="6"/>
                </a:cxn>
                <a:cxn ang="0">
                  <a:pos x="6" y="4"/>
                </a:cxn>
                <a:cxn ang="0">
                  <a:pos x="6" y="4"/>
                </a:cxn>
                <a:cxn ang="0">
                  <a:pos x="6" y="2"/>
                </a:cxn>
                <a:cxn ang="0">
                  <a:pos x="4" y="0"/>
                </a:cxn>
                <a:cxn ang="0">
                  <a:pos x="4" y="0"/>
                </a:cxn>
                <a:cxn ang="0">
                  <a:pos x="2" y="2"/>
                </a:cxn>
                <a:cxn ang="0">
                  <a:pos x="0" y="4"/>
                </a:cxn>
                <a:cxn ang="0">
                  <a:pos x="0" y="4"/>
                </a:cxn>
              </a:cxnLst>
              <a:rect l="0" t="0" r="r" b="b"/>
              <a:pathLst>
                <a:path w="6" h="6">
                  <a:moveTo>
                    <a:pt x="0" y="4"/>
                  </a:moveTo>
                  <a:lnTo>
                    <a:pt x="0" y="4"/>
                  </a:lnTo>
                  <a:lnTo>
                    <a:pt x="2" y="6"/>
                  </a:lnTo>
                  <a:lnTo>
                    <a:pt x="2" y="6"/>
                  </a:lnTo>
                  <a:lnTo>
                    <a:pt x="6" y="6"/>
                  </a:lnTo>
                  <a:lnTo>
                    <a:pt x="6" y="4"/>
                  </a:lnTo>
                  <a:lnTo>
                    <a:pt x="6" y="4"/>
                  </a:lnTo>
                  <a:lnTo>
                    <a:pt x="6" y="2"/>
                  </a:lnTo>
                  <a:lnTo>
                    <a:pt x="4" y="0"/>
                  </a:lnTo>
                  <a:lnTo>
                    <a:pt x="4" y="0"/>
                  </a:lnTo>
                  <a:lnTo>
                    <a:pt x="2" y="2"/>
                  </a:lnTo>
                  <a:lnTo>
                    <a:pt x="0" y="4"/>
                  </a:lnTo>
                  <a:lnTo>
                    <a:pt x="0" y="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3" name="Freeform 166"/>
            <p:cNvSpPr/>
            <p:nvPr/>
          </p:nvSpPr>
          <p:spPr bwMode="auto">
            <a:xfrm>
              <a:off x="8201025" y="809625"/>
              <a:ext cx="66675" cy="60325"/>
            </a:xfrm>
            <a:custGeom>
              <a:avLst/>
              <a:gdLst/>
              <a:ahLst/>
              <a:cxnLst>
                <a:cxn ang="0">
                  <a:pos x="4" y="38"/>
                </a:cxn>
                <a:cxn ang="0">
                  <a:pos x="4" y="38"/>
                </a:cxn>
                <a:cxn ang="0">
                  <a:pos x="4" y="30"/>
                </a:cxn>
                <a:cxn ang="0">
                  <a:pos x="4" y="30"/>
                </a:cxn>
                <a:cxn ang="0">
                  <a:pos x="20" y="32"/>
                </a:cxn>
                <a:cxn ang="0">
                  <a:pos x="20" y="32"/>
                </a:cxn>
                <a:cxn ang="0">
                  <a:pos x="26" y="32"/>
                </a:cxn>
                <a:cxn ang="0">
                  <a:pos x="32" y="28"/>
                </a:cxn>
                <a:cxn ang="0">
                  <a:pos x="42" y="22"/>
                </a:cxn>
                <a:cxn ang="0">
                  <a:pos x="42" y="22"/>
                </a:cxn>
                <a:cxn ang="0">
                  <a:pos x="38" y="16"/>
                </a:cxn>
                <a:cxn ang="0">
                  <a:pos x="38" y="16"/>
                </a:cxn>
                <a:cxn ang="0">
                  <a:pos x="32" y="16"/>
                </a:cxn>
                <a:cxn ang="0">
                  <a:pos x="24" y="10"/>
                </a:cxn>
                <a:cxn ang="0">
                  <a:pos x="18" y="4"/>
                </a:cxn>
                <a:cxn ang="0">
                  <a:pos x="12" y="0"/>
                </a:cxn>
                <a:cxn ang="0">
                  <a:pos x="12" y="0"/>
                </a:cxn>
                <a:cxn ang="0">
                  <a:pos x="14" y="4"/>
                </a:cxn>
                <a:cxn ang="0">
                  <a:pos x="14" y="10"/>
                </a:cxn>
                <a:cxn ang="0">
                  <a:pos x="12" y="18"/>
                </a:cxn>
                <a:cxn ang="0">
                  <a:pos x="6" y="24"/>
                </a:cxn>
                <a:cxn ang="0">
                  <a:pos x="0" y="30"/>
                </a:cxn>
                <a:cxn ang="0">
                  <a:pos x="0" y="30"/>
                </a:cxn>
                <a:cxn ang="0">
                  <a:pos x="0" y="34"/>
                </a:cxn>
                <a:cxn ang="0">
                  <a:pos x="0" y="36"/>
                </a:cxn>
                <a:cxn ang="0">
                  <a:pos x="4" y="38"/>
                </a:cxn>
                <a:cxn ang="0">
                  <a:pos x="4" y="38"/>
                </a:cxn>
              </a:cxnLst>
              <a:rect l="0" t="0" r="r" b="b"/>
              <a:pathLst>
                <a:path w="42" h="38">
                  <a:moveTo>
                    <a:pt x="4" y="38"/>
                  </a:moveTo>
                  <a:lnTo>
                    <a:pt x="4" y="38"/>
                  </a:lnTo>
                  <a:lnTo>
                    <a:pt x="4" y="30"/>
                  </a:lnTo>
                  <a:lnTo>
                    <a:pt x="4" y="30"/>
                  </a:lnTo>
                  <a:lnTo>
                    <a:pt x="20" y="32"/>
                  </a:lnTo>
                  <a:lnTo>
                    <a:pt x="20" y="32"/>
                  </a:lnTo>
                  <a:lnTo>
                    <a:pt x="26" y="32"/>
                  </a:lnTo>
                  <a:lnTo>
                    <a:pt x="32" y="28"/>
                  </a:lnTo>
                  <a:lnTo>
                    <a:pt x="42" y="22"/>
                  </a:lnTo>
                  <a:lnTo>
                    <a:pt x="42" y="22"/>
                  </a:lnTo>
                  <a:lnTo>
                    <a:pt x="38" y="16"/>
                  </a:lnTo>
                  <a:lnTo>
                    <a:pt x="38" y="16"/>
                  </a:lnTo>
                  <a:lnTo>
                    <a:pt x="32" y="16"/>
                  </a:lnTo>
                  <a:lnTo>
                    <a:pt x="24" y="10"/>
                  </a:lnTo>
                  <a:lnTo>
                    <a:pt x="18" y="4"/>
                  </a:lnTo>
                  <a:lnTo>
                    <a:pt x="12" y="0"/>
                  </a:lnTo>
                  <a:lnTo>
                    <a:pt x="12" y="0"/>
                  </a:lnTo>
                  <a:lnTo>
                    <a:pt x="14" y="4"/>
                  </a:lnTo>
                  <a:lnTo>
                    <a:pt x="14" y="10"/>
                  </a:lnTo>
                  <a:lnTo>
                    <a:pt x="12" y="18"/>
                  </a:lnTo>
                  <a:lnTo>
                    <a:pt x="6" y="24"/>
                  </a:lnTo>
                  <a:lnTo>
                    <a:pt x="0" y="30"/>
                  </a:lnTo>
                  <a:lnTo>
                    <a:pt x="0" y="30"/>
                  </a:lnTo>
                  <a:lnTo>
                    <a:pt x="0" y="34"/>
                  </a:lnTo>
                  <a:lnTo>
                    <a:pt x="0" y="36"/>
                  </a:lnTo>
                  <a:lnTo>
                    <a:pt x="4" y="38"/>
                  </a:lnTo>
                  <a:lnTo>
                    <a:pt x="4" y="3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4" name="Freeform 167"/>
            <p:cNvSpPr/>
            <p:nvPr/>
          </p:nvSpPr>
          <p:spPr bwMode="auto">
            <a:xfrm>
              <a:off x="7870825" y="1736725"/>
              <a:ext cx="495300" cy="463550"/>
            </a:xfrm>
            <a:custGeom>
              <a:avLst/>
              <a:gdLst/>
              <a:ahLst/>
              <a:cxnLst>
                <a:cxn ang="0">
                  <a:pos x="312" y="152"/>
                </a:cxn>
                <a:cxn ang="0">
                  <a:pos x="284" y="120"/>
                </a:cxn>
                <a:cxn ang="0">
                  <a:pos x="266" y="92"/>
                </a:cxn>
                <a:cxn ang="0">
                  <a:pos x="256" y="74"/>
                </a:cxn>
                <a:cxn ang="0">
                  <a:pos x="246" y="44"/>
                </a:cxn>
                <a:cxn ang="0">
                  <a:pos x="232" y="16"/>
                </a:cxn>
                <a:cxn ang="0">
                  <a:pos x="222" y="20"/>
                </a:cxn>
                <a:cxn ang="0">
                  <a:pos x="216" y="68"/>
                </a:cxn>
                <a:cxn ang="0">
                  <a:pos x="208" y="74"/>
                </a:cxn>
                <a:cxn ang="0">
                  <a:pos x="176" y="48"/>
                </a:cxn>
                <a:cxn ang="0">
                  <a:pos x="176" y="32"/>
                </a:cxn>
                <a:cxn ang="0">
                  <a:pos x="182" y="18"/>
                </a:cxn>
                <a:cxn ang="0">
                  <a:pos x="162" y="14"/>
                </a:cxn>
                <a:cxn ang="0">
                  <a:pos x="150" y="14"/>
                </a:cxn>
                <a:cxn ang="0">
                  <a:pos x="140" y="18"/>
                </a:cxn>
                <a:cxn ang="0">
                  <a:pos x="128" y="40"/>
                </a:cxn>
                <a:cxn ang="0">
                  <a:pos x="126" y="44"/>
                </a:cxn>
                <a:cxn ang="0">
                  <a:pos x="116" y="44"/>
                </a:cxn>
                <a:cxn ang="0">
                  <a:pos x="100" y="38"/>
                </a:cxn>
                <a:cxn ang="0">
                  <a:pos x="86" y="60"/>
                </a:cxn>
                <a:cxn ang="0">
                  <a:pos x="72" y="66"/>
                </a:cxn>
                <a:cxn ang="0">
                  <a:pos x="68" y="80"/>
                </a:cxn>
                <a:cxn ang="0">
                  <a:pos x="54" y="96"/>
                </a:cxn>
                <a:cxn ang="0">
                  <a:pos x="10" y="116"/>
                </a:cxn>
                <a:cxn ang="0">
                  <a:pos x="2" y="144"/>
                </a:cxn>
                <a:cxn ang="0">
                  <a:pos x="0" y="166"/>
                </a:cxn>
                <a:cxn ang="0">
                  <a:pos x="12" y="194"/>
                </a:cxn>
                <a:cxn ang="0">
                  <a:pos x="20" y="232"/>
                </a:cxn>
                <a:cxn ang="0">
                  <a:pos x="14" y="244"/>
                </a:cxn>
                <a:cxn ang="0">
                  <a:pos x="30" y="254"/>
                </a:cxn>
                <a:cxn ang="0">
                  <a:pos x="48" y="244"/>
                </a:cxn>
                <a:cxn ang="0">
                  <a:pos x="72" y="242"/>
                </a:cxn>
                <a:cxn ang="0">
                  <a:pos x="82" y="236"/>
                </a:cxn>
                <a:cxn ang="0">
                  <a:pos x="112" y="222"/>
                </a:cxn>
                <a:cxn ang="0">
                  <a:pos x="150" y="220"/>
                </a:cxn>
                <a:cxn ang="0">
                  <a:pos x="170" y="238"/>
                </a:cxn>
                <a:cxn ang="0">
                  <a:pos x="178" y="248"/>
                </a:cxn>
                <a:cxn ang="0">
                  <a:pos x="192" y="230"/>
                </a:cxn>
                <a:cxn ang="0">
                  <a:pos x="190" y="242"/>
                </a:cxn>
                <a:cxn ang="0">
                  <a:pos x="196" y="258"/>
                </a:cxn>
                <a:cxn ang="0">
                  <a:pos x="206" y="268"/>
                </a:cxn>
                <a:cxn ang="0">
                  <a:pos x="216" y="284"/>
                </a:cxn>
                <a:cxn ang="0">
                  <a:pos x="238" y="288"/>
                </a:cxn>
                <a:cxn ang="0">
                  <a:pos x="248" y="284"/>
                </a:cxn>
                <a:cxn ang="0">
                  <a:pos x="258" y="292"/>
                </a:cxn>
                <a:cxn ang="0">
                  <a:pos x="276" y="280"/>
                </a:cxn>
                <a:cxn ang="0">
                  <a:pos x="284" y="280"/>
                </a:cxn>
                <a:cxn ang="0">
                  <a:pos x="286" y="272"/>
                </a:cxn>
                <a:cxn ang="0">
                  <a:pos x="304" y="228"/>
                </a:cxn>
                <a:cxn ang="0">
                  <a:pos x="312" y="196"/>
                </a:cxn>
                <a:cxn ang="0">
                  <a:pos x="310" y="158"/>
                </a:cxn>
              </a:cxnLst>
              <a:rect l="0" t="0" r="r" b="b"/>
              <a:pathLst>
                <a:path w="312" h="292">
                  <a:moveTo>
                    <a:pt x="310" y="158"/>
                  </a:moveTo>
                  <a:lnTo>
                    <a:pt x="310" y="158"/>
                  </a:lnTo>
                  <a:lnTo>
                    <a:pt x="312" y="152"/>
                  </a:lnTo>
                  <a:lnTo>
                    <a:pt x="312" y="152"/>
                  </a:lnTo>
                  <a:lnTo>
                    <a:pt x="308" y="150"/>
                  </a:lnTo>
                  <a:lnTo>
                    <a:pt x="308" y="150"/>
                  </a:lnTo>
                  <a:lnTo>
                    <a:pt x="292" y="130"/>
                  </a:lnTo>
                  <a:lnTo>
                    <a:pt x="284" y="120"/>
                  </a:lnTo>
                  <a:lnTo>
                    <a:pt x="278" y="108"/>
                  </a:lnTo>
                  <a:lnTo>
                    <a:pt x="278" y="108"/>
                  </a:lnTo>
                  <a:lnTo>
                    <a:pt x="274" y="98"/>
                  </a:lnTo>
                  <a:lnTo>
                    <a:pt x="266" y="92"/>
                  </a:lnTo>
                  <a:lnTo>
                    <a:pt x="266" y="92"/>
                  </a:lnTo>
                  <a:lnTo>
                    <a:pt x="260" y="88"/>
                  </a:lnTo>
                  <a:lnTo>
                    <a:pt x="258" y="84"/>
                  </a:lnTo>
                  <a:lnTo>
                    <a:pt x="256" y="74"/>
                  </a:lnTo>
                  <a:lnTo>
                    <a:pt x="256" y="74"/>
                  </a:lnTo>
                  <a:lnTo>
                    <a:pt x="252" y="56"/>
                  </a:lnTo>
                  <a:lnTo>
                    <a:pt x="250" y="48"/>
                  </a:lnTo>
                  <a:lnTo>
                    <a:pt x="246" y="44"/>
                  </a:lnTo>
                  <a:lnTo>
                    <a:pt x="246" y="44"/>
                  </a:lnTo>
                  <a:lnTo>
                    <a:pt x="240" y="38"/>
                  </a:lnTo>
                  <a:lnTo>
                    <a:pt x="236" y="30"/>
                  </a:lnTo>
                  <a:lnTo>
                    <a:pt x="232" y="16"/>
                  </a:lnTo>
                  <a:lnTo>
                    <a:pt x="232" y="16"/>
                  </a:lnTo>
                  <a:lnTo>
                    <a:pt x="228" y="0"/>
                  </a:lnTo>
                  <a:lnTo>
                    <a:pt x="228" y="0"/>
                  </a:lnTo>
                  <a:lnTo>
                    <a:pt x="222" y="20"/>
                  </a:lnTo>
                  <a:lnTo>
                    <a:pt x="222" y="40"/>
                  </a:lnTo>
                  <a:lnTo>
                    <a:pt x="222" y="40"/>
                  </a:lnTo>
                  <a:lnTo>
                    <a:pt x="220" y="54"/>
                  </a:lnTo>
                  <a:lnTo>
                    <a:pt x="216" y="68"/>
                  </a:lnTo>
                  <a:lnTo>
                    <a:pt x="216" y="68"/>
                  </a:lnTo>
                  <a:lnTo>
                    <a:pt x="214" y="72"/>
                  </a:lnTo>
                  <a:lnTo>
                    <a:pt x="212" y="74"/>
                  </a:lnTo>
                  <a:lnTo>
                    <a:pt x="208" y="74"/>
                  </a:lnTo>
                  <a:lnTo>
                    <a:pt x="206" y="72"/>
                  </a:lnTo>
                  <a:lnTo>
                    <a:pt x="206" y="72"/>
                  </a:lnTo>
                  <a:lnTo>
                    <a:pt x="176" y="48"/>
                  </a:lnTo>
                  <a:lnTo>
                    <a:pt x="176" y="48"/>
                  </a:lnTo>
                  <a:lnTo>
                    <a:pt x="174" y="44"/>
                  </a:lnTo>
                  <a:lnTo>
                    <a:pt x="174" y="38"/>
                  </a:lnTo>
                  <a:lnTo>
                    <a:pt x="174" y="38"/>
                  </a:lnTo>
                  <a:lnTo>
                    <a:pt x="176" y="32"/>
                  </a:lnTo>
                  <a:lnTo>
                    <a:pt x="180" y="28"/>
                  </a:lnTo>
                  <a:lnTo>
                    <a:pt x="182" y="22"/>
                  </a:lnTo>
                  <a:lnTo>
                    <a:pt x="182" y="18"/>
                  </a:lnTo>
                  <a:lnTo>
                    <a:pt x="182" y="18"/>
                  </a:lnTo>
                  <a:lnTo>
                    <a:pt x="178" y="16"/>
                  </a:lnTo>
                  <a:lnTo>
                    <a:pt x="174" y="16"/>
                  </a:lnTo>
                  <a:lnTo>
                    <a:pt x="168" y="16"/>
                  </a:lnTo>
                  <a:lnTo>
                    <a:pt x="162" y="14"/>
                  </a:lnTo>
                  <a:lnTo>
                    <a:pt x="162" y="14"/>
                  </a:lnTo>
                  <a:lnTo>
                    <a:pt x="150" y="8"/>
                  </a:lnTo>
                  <a:lnTo>
                    <a:pt x="150" y="8"/>
                  </a:lnTo>
                  <a:lnTo>
                    <a:pt x="150" y="14"/>
                  </a:lnTo>
                  <a:lnTo>
                    <a:pt x="150" y="16"/>
                  </a:lnTo>
                  <a:lnTo>
                    <a:pt x="146" y="18"/>
                  </a:lnTo>
                  <a:lnTo>
                    <a:pt x="146" y="18"/>
                  </a:lnTo>
                  <a:lnTo>
                    <a:pt x="140" y="18"/>
                  </a:lnTo>
                  <a:lnTo>
                    <a:pt x="136" y="20"/>
                  </a:lnTo>
                  <a:lnTo>
                    <a:pt x="132" y="24"/>
                  </a:lnTo>
                  <a:lnTo>
                    <a:pt x="130" y="32"/>
                  </a:lnTo>
                  <a:lnTo>
                    <a:pt x="128" y="40"/>
                  </a:lnTo>
                  <a:lnTo>
                    <a:pt x="128" y="40"/>
                  </a:lnTo>
                  <a:lnTo>
                    <a:pt x="128" y="44"/>
                  </a:lnTo>
                  <a:lnTo>
                    <a:pt x="126" y="44"/>
                  </a:lnTo>
                  <a:lnTo>
                    <a:pt x="126" y="44"/>
                  </a:lnTo>
                  <a:lnTo>
                    <a:pt x="126" y="44"/>
                  </a:lnTo>
                  <a:lnTo>
                    <a:pt x="120" y="44"/>
                  </a:lnTo>
                  <a:lnTo>
                    <a:pt x="118" y="46"/>
                  </a:lnTo>
                  <a:lnTo>
                    <a:pt x="116" y="44"/>
                  </a:lnTo>
                  <a:lnTo>
                    <a:pt x="116" y="44"/>
                  </a:lnTo>
                  <a:lnTo>
                    <a:pt x="108" y="38"/>
                  </a:lnTo>
                  <a:lnTo>
                    <a:pt x="104" y="36"/>
                  </a:lnTo>
                  <a:lnTo>
                    <a:pt x="100" y="38"/>
                  </a:lnTo>
                  <a:lnTo>
                    <a:pt x="92" y="46"/>
                  </a:lnTo>
                  <a:lnTo>
                    <a:pt x="92" y="46"/>
                  </a:lnTo>
                  <a:lnTo>
                    <a:pt x="88" y="52"/>
                  </a:lnTo>
                  <a:lnTo>
                    <a:pt x="86" y="60"/>
                  </a:lnTo>
                  <a:lnTo>
                    <a:pt x="84" y="62"/>
                  </a:lnTo>
                  <a:lnTo>
                    <a:pt x="82" y="64"/>
                  </a:lnTo>
                  <a:lnTo>
                    <a:pt x="78" y="66"/>
                  </a:lnTo>
                  <a:lnTo>
                    <a:pt x="72" y="66"/>
                  </a:lnTo>
                  <a:lnTo>
                    <a:pt x="72" y="66"/>
                  </a:lnTo>
                  <a:lnTo>
                    <a:pt x="70" y="72"/>
                  </a:lnTo>
                  <a:lnTo>
                    <a:pt x="70" y="72"/>
                  </a:lnTo>
                  <a:lnTo>
                    <a:pt x="68" y="80"/>
                  </a:lnTo>
                  <a:lnTo>
                    <a:pt x="68" y="80"/>
                  </a:lnTo>
                  <a:lnTo>
                    <a:pt x="66" y="86"/>
                  </a:lnTo>
                  <a:lnTo>
                    <a:pt x="62" y="90"/>
                  </a:lnTo>
                  <a:lnTo>
                    <a:pt x="54" y="96"/>
                  </a:lnTo>
                  <a:lnTo>
                    <a:pt x="34" y="104"/>
                  </a:lnTo>
                  <a:lnTo>
                    <a:pt x="34" y="104"/>
                  </a:lnTo>
                  <a:lnTo>
                    <a:pt x="16" y="112"/>
                  </a:lnTo>
                  <a:lnTo>
                    <a:pt x="10" y="116"/>
                  </a:lnTo>
                  <a:lnTo>
                    <a:pt x="6" y="122"/>
                  </a:lnTo>
                  <a:lnTo>
                    <a:pt x="4" y="128"/>
                  </a:lnTo>
                  <a:lnTo>
                    <a:pt x="2" y="136"/>
                  </a:lnTo>
                  <a:lnTo>
                    <a:pt x="2" y="144"/>
                  </a:lnTo>
                  <a:lnTo>
                    <a:pt x="4" y="152"/>
                  </a:lnTo>
                  <a:lnTo>
                    <a:pt x="4" y="152"/>
                  </a:lnTo>
                  <a:lnTo>
                    <a:pt x="0" y="162"/>
                  </a:lnTo>
                  <a:lnTo>
                    <a:pt x="0" y="166"/>
                  </a:lnTo>
                  <a:lnTo>
                    <a:pt x="4" y="170"/>
                  </a:lnTo>
                  <a:lnTo>
                    <a:pt x="4" y="170"/>
                  </a:lnTo>
                  <a:lnTo>
                    <a:pt x="8" y="182"/>
                  </a:lnTo>
                  <a:lnTo>
                    <a:pt x="12" y="194"/>
                  </a:lnTo>
                  <a:lnTo>
                    <a:pt x="18" y="220"/>
                  </a:lnTo>
                  <a:lnTo>
                    <a:pt x="18" y="220"/>
                  </a:lnTo>
                  <a:lnTo>
                    <a:pt x="20" y="228"/>
                  </a:lnTo>
                  <a:lnTo>
                    <a:pt x="20" y="232"/>
                  </a:lnTo>
                  <a:lnTo>
                    <a:pt x="18" y="236"/>
                  </a:lnTo>
                  <a:lnTo>
                    <a:pt x="18" y="236"/>
                  </a:lnTo>
                  <a:lnTo>
                    <a:pt x="14" y="240"/>
                  </a:lnTo>
                  <a:lnTo>
                    <a:pt x="14" y="244"/>
                  </a:lnTo>
                  <a:lnTo>
                    <a:pt x="18" y="248"/>
                  </a:lnTo>
                  <a:lnTo>
                    <a:pt x="18" y="248"/>
                  </a:lnTo>
                  <a:lnTo>
                    <a:pt x="24" y="252"/>
                  </a:lnTo>
                  <a:lnTo>
                    <a:pt x="30" y="254"/>
                  </a:lnTo>
                  <a:lnTo>
                    <a:pt x="36" y="252"/>
                  </a:lnTo>
                  <a:lnTo>
                    <a:pt x="40" y="250"/>
                  </a:lnTo>
                  <a:lnTo>
                    <a:pt x="40" y="250"/>
                  </a:lnTo>
                  <a:lnTo>
                    <a:pt x="48" y="244"/>
                  </a:lnTo>
                  <a:lnTo>
                    <a:pt x="56" y="242"/>
                  </a:lnTo>
                  <a:lnTo>
                    <a:pt x="62" y="240"/>
                  </a:lnTo>
                  <a:lnTo>
                    <a:pt x="72" y="242"/>
                  </a:lnTo>
                  <a:lnTo>
                    <a:pt x="72" y="242"/>
                  </a:lnTo>
                  <a:lnTo>
                    <a:pt x="78" y="242"/>
                  </a:lnTo>
                  <a:lnTo>
                    <a:pt x="82" y="240"/>
                  </a:lnTo>
                  <a:lnTo>
                    <a:pt x="82" y="236"/>
                  </a:lnTo>
                  <a:lnTo>
                    <a:pt x="82" y="236"/>
                  </a:lnTo>
                  <a:lnTo>
                    <a:pt x="86" y="232"/>
                  </a:lnTo>
                  <a:lnTo>
                    <a:pt x="90" y="230"/>
                  </a:lnTo>
                  <a:lnTo>
                    <a:pt x="90" y="230"/>
                  </a:lnTo>
                  <a:lnTo>
                    <a:pt x="112" y="222"/>
                  </a:lnTo>
                  <a:lnTo>
                    <a:pt x="124" y="218"/>
                  </a:lnTo>
                  <a:lnTo>
                    <a:pt x="136" y="218"/>
                  </a:lnTo>
                  <a:lnTo>
                    <a:pt x="136" y="218"/>
                  </a:lnTo>
                  <a:lnTo>
                    <a:pt x="150" y="220"/>
                  </a:lnTo>
                  <a:lnTo>
                    <a:pt x="156" y="222"/>
                  </a:lnTo>
                  <a:lnTo>
                    <a:pt x="162" y="228"/>
                  </a:lnTo>
                  <a:lnTo>
                    <a:pt x="162" y="228"/>
                  </a:lnTo>
                  <a:lnTo>
                    <a:pt x="170" y="238"/>
                  </a:lnTo>
                  <a:lnTo>
                    <a:pt x="172" y="246"/>
                  </a:lnTo>
                  <a:lnTo>
                    <a:pt x="174" y="254"/>
                  </a:lnTo>
                  <a:lnTo>
                    <a:pt x="174" y="254"/>
                  </a:lnTo>
                  <a:lnTo>
                    <a:pt x="178" y="248"/>
                  </a:lnTo>
                  <a:lnTo>
                    <a:pt x="182" y="242"/>
                  </a:lnTo>
                  <a:lnTo>
                    <a:pt x="188" y="236"/>
                  </a:lnTo>
                  <a:lnTo>
                    <a:pt x="192" y="230"/>
                  </a:lnTo>
                  <a:lnTo>
                    <a:pt x="192" y="230"/>
                  </a:lnTo>
                  <a:lnTo>
                    <a:pt x="192" y="236"/>
                  </a:lnTo>
                  <a:lnTo>
                    <a:pt x="192" y="236"/>
                  </a:lnTo>
                  <a:lnTo>
                    <a:pt x="190" y="240"/>
                  </a:lnTo>
                  <a:lnTo>
                    <a:pt x="190" y="242"/>
                  </a:lnTo>
                  <a:lnTo>
                    <a:pt x="194" y="248"/>
                  </a:lnTo>
                  <a:lnTo>
                    <a:pt x="196" y="252"/>
                  </a:lnTo>
                  <a:lnTo>
                    <a:pt x="198" y="254"/>
                  </a:lnTo>
                  <a:lnTo>
                    <a:pt x="196" y="258"/>
                  </a:lnTo>
                  <a:lnTo>
                    <a:pt x="196" y="258"/>
                  </a:lnTo>
                  <a:lnTo>
                    <a:pt x="202" y="258"/>
                  </a:lnTo>
                  <a:lnTo>
                    <a:pt x="204" y="260"/>
                  </a:lnTo>
                  <a:lnTo>
                    <a:pt x="206" y="268"/>
                  </a:lnTo>
                  <a:lnTo>
                    <a:pt x="206" y="268"/>
                  </a:lnTo>
                  <a:lnTo>
                    <a:pt x="208" y="274"/>
                  </a:lnTo>
                  <a:lnTo>
                    <a:pt x="212" y="280"/>
                  </a:lnTo>
                  <a:lnTo>
                    <a:pt x="216" y="284"/>
                  </a:lnTo>
                  <a:lnTo>
                    <a:pt x="220" y="288"/>
                  </a:lnTo>
                  <a:lnTo>
                    <a:pt x="226" y="290"/>
                  </a:lnTo>
                  <a:lnTo>
                    <a:pt x="232" y="290"/>
                  </a:lnTo>
                  <a:lnTo>
                    <a:pt x="238" y="288"/>
                  </a:lnTo>
                  <a:lnTo>
                    <a:pt x="244" y="286"/>
                  </a:lnTo>
                  <a:lnTo>
                    <a:pt x="244" y="286"/>
                  </a:lnTo>
                  <a:lnTo>
                    <a:pt x="246" y="284"/>
                  </a:lnTo>
                  <a:lnTo>
                    <a:pt x="248" y="284"/>
                  </a:lnTo>
                  <a:lnTo>
                    <a:pt x="250" y="288"/>
                  </a:lnTo>
                  <a:lnTo>
                    <a:pt x="250" y="288"/>
                  </a:lnTo>
                  <a:lnTo>
                    <a:pt x="254" y="290"/>
                  </a:lnTo>
                  <a:lnTo>
                    <a:pt x="258" y="292"/>
                  </a:lnTo>
                  <a:lnTo>
                    <a:pt x="262" y="290"/>
                  </a:lnTo>
                  <a:lnTo>
                    <a:pt x="266" y="288"/>
                  </a:lnTo>
                  <a:lnTo>
                    <a:pt x="272" y="282"/>
                  </a:lnTo>
                  <a:lnTo>
                    <a:pt x="276" y="280"/>
                  </a:lnTo>
                  <a:lnTo>
                    <a:pt x="280" y="282"/>
                  </a:lnTo>
                  <a:lnTo>
                    <a:pt x="280" y="282"/>
                  </a:lnTo>
                  <a:lnTo>
                    <a:pt x="282" y="282"/>
                  </a:lnTo>
                  <a:lnTo>
                    <a:pt x="284" y="280"/>
                  </a:lnTo>
                  <a:lnTo>
                    <a:pt x="286" y="274"/>
                  </a:lnTo>
                  <a:lnTo>
                    <a:pt x="286" y="274"/>
                  </a:lnTo>
                  <a:lnTo>
                    <a:pt x="286" y="272"/>
                  </a:lnTo>
                  <a:lnTo>
                    <a:pt x="286" y="272"/>
                  </a:lnTo>
                  <a:lnTo>
                    <a:pt x="292" y="250"/>
                  </a:lnTo>
                  <a:lnTo>
                    <a:pt x="296" y="238"/>
                  </a:lnTo>
                  <a:lnTo>
                    <a:pt x="304" y="228"/>
                  </a:lnTo>
                  <a:lnTo>
                    <a:pt x="304" y="228"/>
                  </a:lnTo>
                  <a:lnTo>
                    <a:pt x="308" y="218"/>
                  </a:lnTo>
                  <a:lnTo>
                    <a:pt x="310" y="208"/>
                  </a:lnTo>
                  <a:lnTo>
                    <a:pt x="310" y="208"/>
                  </a:lnTo>
                  <a:lnTo>
                    <a:pt x="312" y="196"/>
                  </a:lnTo>
                  <a:lnTo>
                    <a:pt x="312" y="184"/>
                  </a:lnTo>
                  <a:lnTo>
                    <a:pt x="310" y="158"/>
                  </a:lnTo>
                  <a:lnTo>
                    <a:pt x="310" y="158"/>
                  </a:lnTo>
                  <a:lnTo>
                    <a:pt x="310" y="158"/>
                  </a:lnTo>
                  <a:lnTo>
                    <a:pt x="310" y="15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5" name="Freeform 168"/>
            <p:cNvSpPr/>
            <p:nvPr/>
          </p:nvSpPr>
          <p:spPr bwMode="auto">
            <a:xfrm>
              <a:off x="5556250" y="2438400"/>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6" name="Freeform 169"/>
            <p:cNvSpPr/>
            <p:nvPr/>
          </p:nvSpPr>
          <p:spPr bwMode="auto">
            <a:xfrm>
              <a:off x="5543550" y="2432050"/>
              <a:ext cx="12700" cy="6350"/>
            </a:xfrm>
            <a:custGeom>
              <a:avLst/>
              <a:gdLst/>
              <a:ahLst/>
              <a:cxnLst>
                <a:cxn ang="0">
                  <a:pos x="0" y="0"/>
                </a:cxn>
                <a:cxn ang="0">
                  <a:pos x="0" y="0"/>
                </a:cxn>
                <a:cxn ang="0">
                  <a:pos x="0" y="2"/>
                </a:cxn>
                <a:cxn ang="0">
                  <a:pos x="4" y="4"/>
                </a:cxn>
                <a:cxn ang="0">
                  <a:pos x="8" y="4"/>
                </a:cxn>
                <a:cxn ang="0">
                  <a:pos x="8" y="4"/>
                </a:cxn>
                <a:cxn ang="0">
                  <a:pos x="4" y="0"/>
                </a:cxn>
                <a:cxn ang="0">
                  <a:pos x="0" y="0"/>
                </a:cxn>
                <a:cxn ang="0">
                  <a:pos x="0" y="0"/>
                </a:cxn>
              </a:cxnLst>
              <a:rect l="0" t="0" r="r" b="b"/>
              <a:pathLst>
                <a:path w="8" h="4">
                  <a:moveTo>
                    <a:pt x="0" y="0"/>
                  </a:moveTo>
                  <a:lnTo>
                    <a:pt x="0" y="0"/>
                  </a:lnTo>
                  <a:lnTo>
                    <a:pt x="0" y="2"/>
                  </a:lnTo>
                  <a:lnTo>
                    <a:pt x="4" y="4"/>
                  </a:lnTo>
                  <a:lnTo>
                    <a:pt x="8" y="4"/>
                  </a:lnTo>
                  <a:lnTo>
                    <a:pt x="8" y="4"/>
                  </a:lnTo>
                  <a:lnTo>
                    <a:pt x="4"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7" name="Freeform 170"/>
            <p:cNvSpPr/>
            <p:nvPr/>
          </p:nvSpPr>
          <p:spPr bwMode="auto">
            <a:xfrm>
              <a:off x="7978775" y="1403350"/>
              <a:ext cx="57150" cy="57150"/>
            </a:xfrm>
            <a:custGeom>
              <a:avLst/>
              <a:gdLst/>
              <a:ahLst/>
              <a:cxnLst>
                <a:cxn ang="0">
                  <a:pos x="0" y="24"/>
                </a:cxn>
                <a:cxn ang="0">
                  <a:pos x="0" y="24"/>
                </a:cxn>
                <a:cxn ang="0">
                  <a:pos x="8" y="20"/>
                </a:cxn>
                <a:cxn ang="0">
                  <a:pos x="8" y="20"/>
                </a:cxn>
                <a:cxn ang="0">
                  <a:pos x="12" y="18"/>
                </a:cxn>
                <a:cxn ang="0">
                  <a:pos x="16" y="18"/>
                </a:cxn>
                <a:cxn ang="0">
                  <a:pos x="16" y="22"/>
                </a:cxn>
                <a:cxn ang="0">
                  <a:pos x="16" y="26"/>
                </a:cxn>
                <a:cxn ang="0">
                  <a:pos x="16" y="26"/>
                </a:cxn>
                <a:cxn ang="0">
                  <a:pos x="16" y="30"/>
                </a:cxn>
                <a:cxn ang="0">
                  <a:pos x="16" y="34"/>
                </a:cxn>
                <a:cxn ang="0">
                  <a:pos x="20" y="36"/>
                </a:cxn>
                <a:cxn ang="0">
                  <a:pos x="24" y="36"/>
                </a:cxn>
                <a:cxn ang="0">
                  <a:pos x="24" y="36"/>
                </a:cxn>
                <a:cxn ang="0">
                  <a:pos x="28" y="36"/>
                </a:cxn>
                <a:cxn ang="0">
                  <a:pos x="28" y="34"/>
                </a:cxn>
                <a:cxn ang="0">
                  <a:pos x="26" y="30"/>
                </a:cxn>
                <a:cxn ang="0">
                  <a:pos x="26" y="30"/>
                </a:cxn>
                <a:cxn ang="0">
                  <a:pos x="28" y="26"/>
                </a:cxn>
                <a:cxn ang="0">
                  <a:pos x="28" y="26"/>
                </a:cxn>
                <a:cxn ang="0">
                  <a:pos x="34" y="26"/>
                </a:cxn>
                <a:cxn ang="0">
                  <a:pos x="36" y="22"/>
                </a:cxn>
                <a:cxn ang="0">
                  <a:pos x="34" y="16"/>
                </a:cxn>
                <a:cxn ang="0">
                  <a:pos x="34" y="16"/>
                </a:cxn>
                <a:cxn ang="0">
                  <a:pos x="32" y="8"/>
                </a:cxn>
                <a:cxn ang="0">
                  <a:pos x="32" y="4"/>
                </a:cxn>
                <a:cxn ang="0">
                  <a:pos x="30" y="0"/>
                </a:cxn>
                <a:cxn ang="0">
                  <a:pos x="30" y="0"/>
                </a:cxn>
                <a:cxn ang="0">
                  <a:pos x="26" y="4"/>
                </a:cxn>
                <a:cxn ang="0">
                  <a:pos x="24" y="8"/>
                </a:cxn>
                <a:cxn ang="0">
                  <a:pos x="16" y="10"/>
                </a:cxn>
                <a:cxn ang="0">
                  <a:pos x="10" y="12"/>
                </a:cxn>
                <a:cxn ang="0">
                  <a:pos x="2" y="18"/>
                </a:cxn>
                <a:cxn ang="0">
                  <a:pos x="2" y="18"/>
                </a:cxn>
                <a:cxn ang="0">
                  <a:pos x="0" y="20"/>
                </a:cxn>
                <a:cxn ang="0">
                  <a:pos x="0" y="24"/>
                </a:cxn>
                <a:cxn ang="0">
                  <a:pos x="0" y="24"/>
                </a:cxn>
              </a:cxnLst>
              <a:rect l="0" t="0" r="r" b="b"/>
              <a:pathLst>
                <a:path w="36" h="36">
                  <a:moveTo>
                    <a:pt x="0" y="24"/>
                  </a:moveTo>
                  <a:lnTo>
                    <a:pt x="0" y="24"/>
                  </a:lnTo>
                  <a:lnTo>
                    <a:pt x="8" y="20"/>
                  </a:lnTo>
                  <a:lnTo>
                    <a:pt x="8" y="20"/>
                  </a:lnTo>
                  <a:lnTo>
                    <a:pt x="12" y="18"/>
                  </a:lnTo>
                  <a:lnTo>
                    <a:pt x="16" y="18"/>
                  </a:lnTo>
                  <a:lnTo>
                    <a:pt x="16" y="22"/>
                  </a:lnTo>
                  <a:lnTo>
                    <a:pt x="16" y="26"/>
                  </a:lnTo>
                  <a:lnTo>
                    <a:pt x="16" y="26"/>
                  </a:lnTo>
                  <a:lnTo>
                    <a:pt x="16" y="30"/>
                  </a:lnTo>
                  <a:lnTo>
                    <a:pt x="16" y="34"/>
                  </a:lnTo>
                  <a:lnTo>
                    <a:pt x="20" y="36"/>
                  </a:lnTo>
                  <a:lnTo>
                    <a:pt x="24" y="36"/>
                  </a:lnTo>
                  <a:lnTo>
                    <a:pt x="24" y="36"/>
                  </a:lnTo>
                  <a:lnTo>
                    <a:pt x="28" y="36"/>
                  </a:lnTo>
                  <a:lnTo>
                    <a:pt x="28" y="34"/>
                  </a:lnTo>
                  <a:lnTo>
                    <a:pt x="26" y="30"/>
                  </a:lnTo>
                  <a:lnTo>
                    <a:pt x="26" y="30"/>
                  </a:lnTo>
                  <a:lnTo>
                    <a:pt x="28" y="26"/>
                  </a:lnTo>
                  <a:lnTo>
                    <a:pt x="28" y="26"/>
                  </a:lnTo>
                  <a:lnTo>
                    <a:pt x="34" y="26"/>
                  </a:lnTo>
                  <a:lnTo>
                    <a:pt x="36" y="22"/>
                  </a:lnTo>
                  <a:lnTo>
                    <a:pt x="34" y="16"/>
                  </a:lnTo>
                  <a:lnTo>
                    <a:pt x="34" y="16"/>
                  </a:lnTo>
                  <a:lnTo>
                    <a:pt x="32" y="8"/>
                  </a:lnTo>
                  <a:lnTo>
                    <a:pt x="32" y="4"/>
                  </a:lnTo>
                  <a:lnTo>
                    <a:pt x="30" y="0"/>
                  </a:lnTo>
                  <a:lnTo>
                    <a:pt x="30" y="0"/>
                  </a:lnTo>
                  <a:lnTo>
                    <a:pt x="26" y="4"/>
                  </a:lnTo>
                  <a:lnTo>
                    <a:pt x="24" y="8"/>
                  </a:lnTo>
                  <a:lnTo>
                    <a:pt x="16" y="10"/>
                  </a:lnTo>
                  <a:lnTo>
                    <a:pt x="10" y="12"/>
                  </a:lnTo>
                  <a:lnTo>
                    <a:pt x="2" y="18"/>
                  </a:lnTo>
                  <a:lnTo>
                    <a:pt x="2" y="18"/>
                  </a:lnTo>
                  <a:lnTo>
                    <a:pt x="0" y="20"/>
                  </a:lnTo>
                  <a:lnTo>
                    <a:pt x="0" y="24"/>
                  </a:lnTo>
                  <a:lnTo>
                    <a:pt x="0" y="2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8" name="Freeform 171"/>
            <p:cNvSpPr/>
            <p:nvPr/>
          </p:nvSpPr>
          <p:spPr bwMode="auto">
            <a:xfrm>
              <a:off x="6499225" y="901700"/>
              <a:ext cx="9525" cy="6350"/>
            </a:xfrm>
            <a:custGeom>
              <a:avLst/>
              <a:gdLst/>
              <a:ahLst/>
              <a:cxnLst>
                <a:cxn ang="0">
                  <a:pos x="6" y="2"/>
                </a:cxn>
                <a:cxn ang="0">
                  <a:pos x="6" y="2"/>
                </a:cxn>
                <a:cxn ang="0">
                  <a:pos x="6" y="0"/>
                </a:cxn>
                <a:cxn ang="0">
                  <a:pos x="4" y="0"/>
                </a:cxn>
                <a:cxn ang="0">
                  <a:pos x="4" y="0"/>
                </a:cxn>
                <a:cxn ang="0">
                  <a:pos x="0" y="4"/>
                </a:cxn>
                <a:cxn ang="0">
                  <a:pos x="0" y="4"/>
                </a:cxn>
                <a:cxn ang="0">
                  <a:pos x="2" y="4"/>
                </a:cxn>
                <a:cxn ang="0">
                  <a:pos x="2" y="4"/>
                </a:cxn>
                <a:cxn ang="0">
                  <a:pos x="4" y="4"/>
                </a:cxn>
                <a:cxn ang="0">
                  <a:pos x="6" y="2"/>
                </a:cxn>
                <a:cxn ang="0">
                  <a:pos x="6" y="2"/>
                </a:cxn>
              </a:cxnLst>
              <a:rect l="0" t="0" r="r" b="b"/>
              <a:pathLst>
                <a:path w="6" h="4">
                  <a:moveTo>
                    <a:pt x="6" y="2"/>
                  </a:moveTo>
                  <a:lnTo>
                    <a:pt x="6" y="2"/>
                  </a:lnTo>
                  <a:lnTo>
                    <a:pt x="6" y="0"/>
                  </a:lnTo>
                  <a:lnTo>
                    <a:pt x="4" y="0"/>
                  </a:lnTo>
                  <a:lnTo>
                    <a:pt x="4" y="0"/>
                  </a:lnTo>
                  <a:lnTo>
                    <a:pt x="0" y="4"/>
                  </a:lnTo>
                  <a:lnTo>
                    <a:pt x="0" y="4"/>
                  </a:lnTo>
                  <a:lnTo>
                    <a:pt x="2" y="4"/>
                  </a:lnTo>
                  <a:lnTo>
                    <a:pt x="2" y="4"/>
                  </a:lnTo>
                  <a:lnTo>
                    <a:pt x="4" y="4"/>
                  </a:lnTo>
                  <a:lnTo>
                    <a:pt x="6" y="2"/>
                  </a:lnTo>
                  <a:lnTo>
                    <a:pt x="6"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9" name="Freeform 172"/>
            <p:cNvSpPr/>
            <p:nvPr/>
          </p:nvSpPr>
          <p:spPr bwMode="auto">
            <a:xfrm>
              <a:off x="7854950" y="330200"/>
              <a:ext cx="9525" cy="6350"/>
            </a:xfrm>
            <a:custGeom>
              <a:avLst/>
              <a:gdLst/>
              <a:ahLst/>
              <a:cxnLst>
                <a:cxn ang="0">
                  <a:pos x="2" y="0"/>
                </a:cxn>
                <a:cxn ang="0">
                  <a:pos x="2" y="0"/>
                </a:cxn>
                <a:cxn ang="0">
                  <a:pos x="0" y="4"/>
                </a:cxn>
                <a:cxn ang="0">
                  <a:pos x="0" y="4"/>
                </a:cxn>
                <a:cxn ang="0">
                  <a:pos x="4" y="4"/>
                </a:cxn>
                <a:cxn ang="0">
                  <a:pos x="6" y="4"/>
                </a:cxn>
                <a:cxn ang="0">
                  <a:pos x="6" y="2"/>
                </a:cxn>
                <a:cxn ang="0">
                  <a:pos x="6" y="2"/>
                </a:cxn>
                <a:cxn ang="0">
                  <a:pos x="2" y="0"/>
                </a:cxn>
                <a:cxn ang="0">
                  <a:pos x="2" y="0"/>
                </a:cxn>
              </a:cxnLst>
              <a:rect l="0" t="0" r="r" b="b"/>
              <a:pathLst>
                <a:path w="6" h="4">
                  <a:moveTo>
                    <a:pt x="2" y="0"/>
                  </a:moveTo>
                  <a:lnTo>
                    <a:pt x="2" y="0"/>
                  </a:lnTo>
                  <a:lnTo>
                    <a:pt x="0" y="4"/>
                  </a:lnTo>
                  <a:lnTo>
                    <a:pt x="0" y="4"/>
                  </a:lnTo>
                  <a:lnTo>
                    <a:pt x="4" y="4"/>
                  </a:lnTo>
                  <a:lnTo>
                    <a:pt x="6" y="4"/>
                  </a:lnTo>
                  <a:lnTo>
                    <a:pt x="6" y="2"/>
                  </a:lnTo>
                  <a:lnTo>
                    <a:pt x="6" y="2"/>
                  </a:lnTo>
                  <a:lnTo>
                    <a:pt x="2" y="0"/>
                  </a:lnTo>
                  <a:lnTo>
                    <a:pt x="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0" name="Freeform 173"/>
            <p:cNvSpPr/>
            <p:nvPr/>
          </p:nvSpPr>
          <p:spPr bwMode="auto">
            <a:xfrm>
              <a:off x="5705475" y="1384300"/>
              <a:ext cx="6350" cy="9525"/>
            </a:xfrm>
            <a:custGeom>
              <a:avLst/>
              <a:gdLst/>
              <a:ahLst/>
              <a:cxnLst>
                <a:cxn ang="0">
                  <a:pos x="2" y="6"/>
                </a:cxn>
                <a:cxn ang="0">
                  <a:pos x="2" y="6"/>
                </a:cxn>
                <a:cxn ang="0">
                  <a:pos x="4" y="2"/>
                </a:cxn>
                <a:cxn ang="0">
                  <a:pos x="4" y="2"/>
                </a:cxn>
                <a:cxn ang="0">
                  <a:pos x="2" y="0"/>
                </a:cxn>
                <a:cxn ang="0">
                  <a:pos x="2" y="0"/>
                </a:cxn>
                <a:cxn ang="0">
                  <a:pos x="0" y="0"/>
                </a:cxn>
                <a:cxn ang="0">
                  <a:pos x="0" y="2"/>
                </a:cxn>
                <a:cxn ang="0">
                  <a:pos x="0" y="2"/>
                </a:cxn>
                <a:cxn ang="0">
                  <a:pos x="0" y="6"/>
                </a:cxn>
                <a:cxn ang="0">
                  <a:pos x="0" y="6"/>
                </a:cxn>
                <a:cxn ang="0">
                  <a:pos x="2" y="6"/>
                </a:cxn>
                <a:cxn ang="0">
                  <a:pos x="2" y="6"/>
                </a:cxn>
              </a:cxnLst>
              <a:rect l="0" t="0" r="r" b="b"/>
              <a:pathLst>
                <a:path w="4" h="6">
                  <a:moveTo>
                    <a:pt x="2" y="6"/>
                  </a:moveTo>
                  <a:lnTo>
                    <a:pt x="2" y="6"/>
                  </a:lnTo>
                  <a:lnTo>
                    <a:pt x="4" y="2"/>
                  </a:lnTo>
                  <a:lnTo>
                    <a:pt x="4" y="2"/>
                  </a:lnTo>
                  <a:lnTo>
                    <a:pt x="2" y="0"/>
                  </a:lnTo>
                  <a:lnTo>
                    <a:pt x="2" y="0"/>
                  </a:lnTo>
                  <a:lnTo>
                    <a:pt x="0" y="0"/>
                  </a:lnTo>
                  <a:lnTo>
                    <a:pt x="0" y="2"/>
                  </a:lnTo>
                  <a:lnTo>
                    <a:pt x="0" y="2"/>
                  </a:lnTo>
                  <a:lnTo>
                    <a:pt x="0" y="6"/>
                  </a:lnTo>
                  <a:lnTo>
                    <a:pt x="0" y="6"/>
                  </a:lnTo>
                  <a:lnTo>
                    <a:pt x="2" y="6"/>
                  </a:lnTo>
                  <a:lnTo>
                    <a:pt x="2"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1" name="Freeform 174"/>
            <p:cNvSpPr/>
            <p:nvPr/>
          </p:nvSpPr>
          <p:spPr bwMode="auto">
            <a:xfrm>
              <a:off x="7991475" y="1377950"/>
              <a:ext cx="1588" cy="1588"/>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2" name="Freeform 175"/>
            <p:cNvSpPr/>
            <p:nvPr/>
          </p:nvSpPr>
          <p:spPr bwMode="auto">
            <a:xfrm>
              <a:off x="7943850" y="1381125"/>
              <a:ext cx="9525" cy="9525"/>
            </a:xfrm>
            <a:custGeom>
              <a:avLst/>
              <a:gdLst/>
              <a:ahLst/>
              <a:cxnLst>
                <a:cxn ang="0">
                  <a:pos x="0" y="6"/>
                </a:cxn>
                <a:cxn ang="0">
                  <a:pos x="0" y="6"/>
                </a:cxn>
                <a:cxn ang="0">
                  <a:pos x="6" y="4"/>
                </a:cxn>
                <a:cxn ang="0">
                  <a:pos x="6" y="4"/>
                </a:cxn>
                <a:cxn ang="0">
                  <a:pos x="2" y="0"/>
                </a:cxn>
                <a:cxn ang="0">
                  <a:pos x="2" y="0"/>
                </a:cxn>
                <a:cxn ang="0">
                  <a:pos x="0" y="4"/>
                </a:cxn>
                <a:cxn ang="0">
                  <a:pos x="0" y="4"/>
                </a:cxn>
                <a:cxn ang="0">
                  <a:pos x="0" y="6"/>
                </a:cxn>
                <a:cxn ang="0">
                  <a:pos x="0" y="6"/>
                </a:cxn>
                <a:cxn ang="0">
                  <a:pos x="0" y="6"/>
                </a:cxn>
              </a:cxnLst>
              <a:rect l="0" t="0" r="r" b="b"/>
              <a:pathLst>
                <a:path w="6" h="6">
                  <a:moveTo>
                    <a:pt x="0" y="6"/>
                  </a:moveTo>
                  <a:lnTo>
                    <a:pt x="0" y="6"/>
                  </a:lnTo>
                  <a:lnTo>
                    <a:pt x="6" y="4"/>
                  </a:lnTo>
                  <a:lnTo>
                    <a:pt x="6" y="4"/>
                  </a:lnTo>
                  <a:lnTo>
                    <a:pt x="2" y="0"/>
                  </a:lnTo>
                  <a:lnTo>
                    <a:pt x="2" y="0"/>
                  </a:lnTo>
                  <a:lnTo>
                    <a:pt x="0" y="4"/>
                  </a:lnTo>
                  <a:lnTo>
                    <a:pt x="0" y="4"/>
                  </a:lnTo>
                  <a:lnTo>
                    <a:pt x="0" y="6"/>
                  </a:lnTo>
                  <a:lnTo>
                    <a:pt x="0" y="6"/>
                  </a:lnTo>
                  <a:lnTo>
                    <a:pt x="0" y="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3" name="Freeform 176"/>
            <p:cNvSpPr/>
            <p:nvPr/>
          </p:nvSpPr>
          <p:spPr bwMode="auto">
            <a:xfrm>
              <a:off x="5276850" y="276225"/>
              <a:ext cx="22225" cy="6350"/>
            </a:xfrm>
            <a:custGeom>
              <a:avLst/>
              <a:gdLst/>
              <a:ahLst/>
              <a:cxnLst>
                <a:cxn ang="0">
                  <a:pos x="0" y="2"/>
                </a:cxn>
                <a:cxn ang="0">
                  <a:pos x="0" y="2"/>
                </a:cxn>
                <a:cxn ang="0">
                  <a:pos x="6" y="4"/>
                </a:cxn>
                <a:cxn ang="0">
                  <a:pos x="14" y="2"/>
                </a:cxn>
                <a:cxn ang="0">
                  <a:pos x="14" y="2"/>
                </a:cxn>
                <a:cxn ang="0">
                  <a:pos x="6" y="0"/>
                </a:cxn>
                <a:cxn ang="0">
                  <a:pos x="4" y="2"/>
                </a:cxn>
                <a:cxn ang="0">
                  <a:pos x="0" y="2"/>
                </a:cxn>
                <a:cxn ang="0">
                  <a:pos x="0" y="2"/>
                </a:cxn>
              </a:cxnLst>
              <a:rect l="0" t="0" r="r" b="b"/>
              <a:pathLst>
                <a:path w="14" h="4">
                  <a:moveTo>
                    <a:pt x="0" y="2"/>
                  </a:moveTo>
                  <a:lnTo>
                    <a:pt x="0" y="2"/>
                  </a:lnTo>
                  <a:lnTo>
                    <a:pt x="6" y="4"/>
                  </a:lnTo>
                  <a:lnTo>
                    <a:pt x="14" y="2"/>
                  </a:lnTo>
                  <a:lnTo>
                    <a:pt x="14" y="2"/>
                  </a:lnTo>
                  <a:lnTo>
                    <a:pt x="6" y="0"/>
                  </a:lnTo>
                  <a:lnTo>
                    <a:pt x="4" y="2"/>
                  </a:lnTo>
                  <a:lnTo>
                    <a:pt x="0" y="2"/>
                  </a:lnTo>
                  <a:lnTo>
                    <a:pt x="0"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4" name="Freeform 177"/>
            <p:cNvSpPr/>
            <p:nvPr/>
          </p:nvSpPr>
          <p:spPr bwMode="auto">
            <a:xfrm>
              <a:off x="5670550" y="736600"/>
              <a:ext cx="28575" cy="12700"/>
            </a:xfrm>
            <a:custGeom>
              <a:avLst/>
              <a:gdLst/>
              <a:ahLst/>
              <a:cxnLst>
                <a:cxn ang="0">
                  <a:pos x="0" y="2"/>
                </a:cxn>
                <a:cxn ang="0">
                  <a:pos x="0" y="2"/>
                </a:cxn>
                <a:cxn ang="0">
                  <a:pos x="6" y="4"/>
                </a:cxn>
                <a:cxn ang="0">
                  <a:pos x="6" y="4"/>
                </a:cxn>
                <a:cxn ang="0">
                  <a:pos x="12" y="8"/>
                </a:cxn>
                <a:cxn ang="0">
                  <a:pos x="18" y="8"/>
                </a:cxn>
                <a:cxn ang="0">
                  <a:pos x="18" y="8"/>
                </a:cxn>
                <a:cxn ang="0">
                  <a:pos x="14" y="4"/>
                </a:cxn>
                <a:cxn ang="0">
                  <a:pos x="10" y="2"/>
                </a:cxn>
                <a:cxn ang="0">
                  <a:pos x="10" y="2"/>
                </a:cxn>
                <a:cxn ang="0">
                  <a:pos x="6" y="0"/>
                </a:cxn>
                <a:cxn ang="0">
                  <a:pos x="0" y="2"/>
                </a:cxn>
                <a:cxn ang="0">
                  <a:pos x="0" y="2"/>
                </a:cxn>
              </a:cxnLst>
              <a:rect l="0" t="0" r="r" b="b"/>
              <a:pathLst>
                <a:path w="18" h="8">
                  <a:moveTo>
                    <a:pt x="0" y="2"/>
                  </a:moveTo>
                  <a:lnTo>
                    <a:pt x="0" y="2"/>
                  </a:lnTo>
                  <a:lnTo>
                    <a:pt x="6" y="4"/>
                  </a:lnTo>
                  <a:lnTo>
                    <a:pt x="6" y="4"/>
                  </a:lnTo>
                  <a:lnTo>
                    <a:pt x="12" y="8"/>
                  </a:lnTo>
                  <a:lnTo>
                    <a:pt x="18" y="8"/>
                  </a:lnTo>
                  <a:lnTo>
                    <a:pt x="18" y="8"/>
                  </a:lnTo>
                  <a:lnTo>
                    <a:pt x="14" y="4"/>
                  </a:lnTo>
                  <a:lnTo>
                    <a:pt x="10" y="2"/>
                  </a:lnTo>
                  <a:lnTo>
                    <a:pt x="10" y="2"/>
                  </a:lnTo>
                  <a:lnTo>
                    <a:pt x="6" y="0"/>
                  </a:lnTo>
                  <a:lnTo>
                    <a:pt x="0" y="2"/>
                  </a:lnTo>
                  <a:lnTo>
                    <a:pt x="0" y="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5" name="Freeform 178"/>
            <p:cNvSpPr/>
            <p:nvPr/>
          </p:nvSpPr>
          <p:spPr bwMode="auto">
            <a:xfrm>
              <a:off x="8083550" y="1558925"/>
              <a:ext cx="6350" cy="6350"/>
            </a:xfrm>
            <a:custGeom>
              <a:avLst/>
              <a:gdLst/>
              <a:ahLst/>
              <a:cxnLst>
                <a:cxn ang="0">
                  <a:pos x="4" y="2"/>
                </a:cxn>
                <a:cxn ang="0">
                  <a:pos x="4" y="2"/>
                </a:cxn>
                <a:cxn ang="0">
                  <a:pos x="2" y="0"/>
                </a:cxn>
                <a:cxn ang="0">
                  <a:pos x="2" y="0"/>
                </a:cxn>
                <a:cxn ang="0">
                  <a:pos x="0" y="2"/>
                </a:cxn>
                <a:cxn ang="0">
                  <a:pos x="0" y="2"/>
                </a:cxn>
                <a:cxn ang="0">
                  <a:pos x="2" y="4"/>
                </a:cxn>
                <a:cxn ang="0">
                  <a:pos x="2" y="4"/>
                </a:cxn>
                <a:cxn ang="0">
                  <a:pos x="4" y="4"/>
                </a:cxn>
                <a:cxn ang="0">
                  <a:pos x="4" y="2"/>
                </a:cxn>
                <a:cxn ang="0">
                  <a:pos x="4" y="2"/>
                </a:cxn>
              </a:cxnLst>
              <a:rect l="0" t="0" r="r" b="b"/>
              <a:pathLst>
                <a:path w="4" h="4">
                  <a:moveTo>
                    <a:pt x="4" y="2"/>
                  </a:moveTo>
                  <a:lnTo>
                    <a:pt x="4" y="2"/>
                  </a:lnTo>
                  <a:lnTo>
                    <a:pt x="2" y="0"/>
                  </a:lnTo>
                  <a:lnTo>
                    <a:pt x="2" y="0"/>
                  </a:lnTo>
                  <a:lnTo>
                    <a:pt x="0" y="2"/>
                  </a:lnTo>
                  <a:lnTo>
                    <a:pt x="0" y="2"/>
                  </a:lnTo>
                  <a:lnTo>
                    <a:pt x="2" y="4"/>
                  </a:lnTo>
                  <a:lnTo>
                    <a:pt x="2" y="4"/>
                  </a:lnTo>
                  <a:lnTo>
                    <a:pt x="4" y="4"/>
                  </a:lnTo>
                  <a:lnTo>
                    <a:pt x="4" y="2"/>
                  </a:lnTo>
                  <a:lnTo>
                    <a:pt x="4" y="2"/>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146" name="椭圆 145"/>
          <p:cNvSpPr/>
          <p:nvPr/>
        </p:nvSpPr>
        <p:spPr>
          <a:xfrm>
            <a:off x="584828" y="2443537"/>
            <a:ext cx="1893395" cy="1893395"/>
          </a:xfrm>
          <a:prstGeom prst="ellipse">
            <a:avLst/>
          </a:prstGeom>
          <a:solidFill>
            <a:schemeClr val="bg2">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47" name="文本框 4"/>
          <p:cNvSpPr txBox="1"/>
          <p:nvPr/>
        </p:nvSpPr>
        <p:spPr>
          <a:xfrm>
            <a:off x="740531" y="3039340"/>
            <a:ext cx="1531188" cy="707886"/>
          </a:xfrm>
          <a:prstGeom prst="rect">
            <a:avLst/>
          </a:prstGeom>
          <a:noFill/>
        </p:spPr>
        <p:txBody>
          <a:bodyPr wrap="none" rtlCol="0">
            <a:spAutoFit/>
          </a:bodyPr>
          <a:lstStyle/>
          <a:p>
            <a:pPr algn="ctr"/>
            <a:r>
              <a:rPr kumimoji="1" lang="zh-CN" altLang="en-US" sz="1500" dirty="0" smtClean="0">
                <a:solidFill>
                  <a:schemeClr val="bg1"/>
                </a:solidFill>
                <a:latin typeface="思源黑体 CN Medium" pitchFamily="34" charset="-122"/>
                <a:ea typeface="思源黑体 CN Medium" pitchFamily="34" charset="-122"/>
              </a:rPr>
              <a:t>提供知识对象的</a:t>
            </a:r>
          </a:p>
          <a:p>
            <a:pPr algn="ctr"/>
            <a:r>
              <a:rPr kumimoji="1" lang="zh-CN" altLang="en-US" sz="2500" dirty="0" smtClean="0">
                <a:solidFill>
                  <a:schemeClr val="bg1"/>
                </a:solidFill>
                <a:latin typeface="思源黑体 CN Medium" pitchFamily="34" charset="-122"/>
                <a:ea typeface="思源黑体 CN Medium" pitchFamily="34" charset="-122"/>
              </a:rPr>
              <a:t>垂直搜索</a:t>
            </a:r>
          </a:p>
        </p:txBody>
      </p:sp>
      <p:sp>
        <p:nvSpPr>
          <p:cNvPr id="149" name="椭圆 148"/>
          <p:cNvSpPr/>
          <p:nvPr/>
        </p:nvSpPr>
        <p:spPr>
          <a:xfrm>
            <a:off x="2663492" y="4006103"/>
            <a:ext cx="1893395" cy="1893395"/>
          </a:xfrm>
          <a:prstGeom prst="ellipse">
            <a:avLst/>
          </a:prstGeom>
          <a:solidFill>
            <a:schemeClr val="bg2">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52" name="椭圆 151"/>
          <p:cNvSpPr/>
          <p:nvPr/>
        </p:nvSpPr>
        <p:spPr>
          <a:xfrm>
            <a:off x="3879513" y="1611405"/>
            <a:ext cx="1893395" cy="1893395"/>
          </a:xfrm>
          <a:prstGeom prst="ellipse">
            <a:avLst/>
          </a:prstGeom>
          <a:solidFill>
            <a:schemeClr val="bg2">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55" name="椭圆 154"/>
          <p:cNvSpPr/>
          <p:nvPr/>
        </p:nvSpPr>
        <p:spPr>
          <a:xfrm>
            <a:off x="6467130" y="2147980"/>
            <a:ext cx="1893395" cy="1893395"/>
          </a:xfrm>
          <a:prstGeom prst="ellipse">
            <a:avLst/>
          </a:prstGeom>
          <a:solidFill>
            <a:schemeClr val="bg2">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59" name="文本框 4"/>
          <p:cNvSpPr txBox="1"/>
          <p:nvPr/>
        </p:nvSpPr>
        <p:spPr>
          <a:xfrm>
            <a:off x="6521712" y="2662456"/>
            <a:ext cx="1787670" cy="938719"/>
          </a:xfrm>
          <a:prstGeom prst="rect">
            <a:avLst/>
          </a:prstGeom>
          <a:noFill/>
        </p:spPr>
        <p:txBody>
          <a:bodyPr wrap="none" rtlCol="0">
            <a:spAutoFit/>
          </a:bodyPr>
          <a:lstStyle/>
          <a:p>
            <a:pPr algn="ctr"/>
            <a:r>
              <a:rPr kumimoji="1" lang="zh-CN" altLang="en-US" sz="1500" dirty="0" smtClean="0">
                <a:solidFill>
                  <a:schemeClr val="bg1"/>
                </a:solidFill>
                <a:latin typeface="思源黑体 CN Medium" pitchFamily="34" charset="-122"/>
                <a:ea typeface="思源黑体 CN Medium" pitchFamily="34" charset="-122"/>
              </a:rPr>
              <a:t>使读者快速获得</a:t>
            </a:r>
            <a:endParaRPr kumimoji="1" lang="en-US" altLang="zh-CN" sz="1500" dirty="0" smtClean="0">
              <a:solidFill>
                <a:schemeClr val="bg1"/>
              </a:solidFill>
              <a:latin typeface="思源黑体 CN Medium" pitchFamily="34" charset="-122"/>
              <a:ea typeface="思源黑体 CN Medium" pitchFamily="34" charset="-122"/>
            </a:endParaRPr>
          </a:p>
          <a:p>
            <a:pPr algn="ctr"/>
            <a:r>
              <a:rPr kumimoji="1" lang="zh-CN" altLang="en-US" sz="1500" dirty="0" smtClean="0">
                <a:solidFill>
                  <a:schemeClr val="bg1"/>
                </a:solidFill>
                <a:latin typeface="思源黑体 CN Medium" pitchFamily="34" charset="-122"/>
                <a:ea typeface="思源黑体 CN Medium" pitchFamily="34" charset="-122"/>
              </a:rPr>
              <a:t>检出信息的</a:t>
            </a:r>
            <a:endParaRPr kumimoji="1" lang="en-US" altLang="zh-CN" sz="1500" dirty="0" smtClean="0">
              <a:solidFill>
                <a:schemeClr val="bg1"/>
              </a:solidFill>
              <a:latin typeface="思源黑体 CN Medium" pitchFamily="34" charset="-122"/>
              <a:ea typeface="思源黑体 CN Medium" pitchFamily="34" charset="-122"/>
            </a:endParaRPr>
          </a:p>
          <a:p>
            <a:pPr algn="ctr"/>
            <a:r>
              <a:rPr kumimoji="1" lang="zh-CN" altLang="en-US" sz="2500" dirty="0" smtClean="0">
                <a:solidFill>
                  <a:schemeClr val="bg1"/>
                </a:solidFill>
                <a:latin typeface="思源黑体 CN Medium" pitchFamily="34" charset="-122"/>
                <a:ea typeface="思源黑体 CN Medium" pitchFamily="34" charset="-122"/>
              </a:rPr>
              <a:t>结构性认识</a:t>
            </a:r>
          </a:p>
        </p:txBody>
      </p:sp>
      <p:sp>
        <p:nvSpPr>
          <p:cNvPr id="160" name="文本框 4"/>
          <p:cNvSpPr txBox="1"/>
          <p:nvPr/>
        </p:nvSpPr>
        <p:spPr>
          <a:xfrm>
            <a:off x="2737624" y="4624272"/>
            <a:ext cx="1723549" cy="707886"/>
          </a:xfrm>
          <a:prstGeom prst="rect">
            <a:avLst/>
          </a:prstGeom>
          <a:noFill/>
        </p:spPr>
        <p:txBody>
          <a:bodyPr wrap="none" rtlCol="0">
            <a:spAutoFit/>
          </a:bodyPr>
          <a:lstStyle/>
          <a:p>
            <a:pPr algn="ctr"/>
            <a:r>
              <a:rPr kumimoji="1" lang="zh-CN" altLang="en-US" sz="1500" dirty="0" smtClean="0">
                <a:solidFill>
                  <a:schemeClr val="bg1"/>
                </a:solidFill>
                <a:latin typeface="思源黑体 CN Medium" pitchFamily="34" charset="-122"/>
                <a:ea typeface="思源黑体 CN Medium" pitchFamily="34" charset="-122"/>
              </a:rPr>
              <a:t>将信息服务升华到</a:t>
            </a:r>
            <a:endParaRPr kumimoji="1" lang="en-US" altLang="zh-CN" sz="1500" dirty="0" smtClean="0">
              <a:solidFill>
                <a:schemeClr val="bg1"/>
              </a:solidFill>
              <a:latin typeface="思源黑体 CN Medium" pitchFamily="34" charset="-122"/>
              <a:ea typeface="思源黑体 CN Medium" pitchFamily="34" charset="-122"/>
            </a:endParaRPr>
          </a:p>
          <a:p>
            <a:pPr algn="ctr"/>
            <a:r>
              <a:rPr kumimoji="1" lang="zh-CN" altLang="en-US" sz="2500" dirty="0" smtClean="0">
                <a:solidFill>
                  <a:schemeClr val="bg1"/>
                </a:solidFill>
                <a:latin typeface="思源黑体 CN Medium" pitchFamily="34" charset="-122"/>
                <a:ea typeface="思源黑体 CN Medium" pitchFamily="34" charset="-122"/>
              </a:rPr>
              <a:t>知识服务</a:t>
            </a:r>
          </a:p>
        </p:txBody>
      </p:sp>
      <p:sp>
        <p:nvSpPr>
          <p:cNvPr id="161" name="文本框 4"/>
          <p:cNvSpPr txBox="1"/>
          <p:nvPr/>
        </p:nvSpPr>
        <p:spPr>
          <a:xfrm>
            <a:off x="4083869" y="2131621"/>
            <a:ext cx="1467068" cy="938719"/>
          </a:xfrm>
          <a:prstGeom prst="rect">
            <a:avLst/>
          </a:prstGeom>
          <a:noFill/>
        </p:spPr>
        <p:txBody>
          <a:bodyPr wrap="none" rtlCol="0">
            <a:spAutoFit/>
          </a:bodyPr>
          <a:lstStyle/>
          <a:p>
            <a:pPr algn="ctr"/>
            <a:r>
              <a:rPr kumimoji="1" lang="zh-CN" altLang="en-US" sz="1500" dirty="0" smtClean="0">
                <a:solidFill>
                  <a:schemeClr val="bg1"/>
                </a:solidFill>
                <a:latin typeface="思源黑体 CN Medium" pitchFamily="34" charset="-122"/>
                <a:ea typeface="思源黑体 CN Medium" pitchFamily="34" charset="-122"/>
              </a:rPr>
              <a:t>提供知识对象</a:t>
            </a:r>
            <a:endParaRPr kumimoji="1" lang="en-US" altLang="zh-CN" sz="1500" dirty="0" smtClean="0">
              <a:solidFill>
                <a:schemeClr val="bg1"/>
              </a:solidFill>
              <a:latin typeface="思源黑体 CN Medium" pitchFamily="34" charset="-122"/>
              <a:ea typeface="思源黑体 CN Medium" pitchFamily="34" charset="-122"/>
            </a:endParaRPr>
          </a:p>
          <a:p>
            <a:pPr algn="ctr"/>
            <a:r>
              <a:rPr kumimoji="1" lang="zh-CN" altLang="en-US" sz="1500" dirty="0" smtClean="0">
                <a:solidFill>
                  <a:schemeClr val="bg1"/>
                </a:solidFill>
                <a:latin typeface="思源黑体 CN Medium" pitchFamily="34" charset="-122"/>
                <a:ea typeface="思源黑体 CN Medium" pitchFamily="34" charset="-122"/>
              </a:rPr>
              <a:t>关联关系的</a:t>
            </a:r>
            <a:endParaRPr kumimoji="1" lang="en-US" altLang="zh-CN" sz="1500" dirty="0" smtClean="0">
              <a:solidFill>
                <a:schemeClr val="bg1"/>
              </a:solidFill>
              <a:latin typeface="思源黑体 CN Medium" pitchFamily="34" charset="-122"/>
              <a:ea typeface="思源黑体 CN Medium" pitchFamily="34" charset="-122"/>
            </a:endParaRPr>
          </a:p>
          <a:p>
            <a:pPr algn="ctr"/>
            <a:r>
              <a:rPr kumimoji="1" lang="zh-CN" altLang="en-US" sz="2500" dirty="0" smtClean="0">
                <a:solidFill>
                  <a:schemeClr val="bg1"/>
                </a:solidFill>
                <a:latin typeface="思源黑体 CN Medium" pitchFamily="34" charset="-122"/>
                <a:ea typeface="思源黑体 CN Medium" pitchFamily="34" charset="-122"/>
              </a:rPr>
              <a:t>挖掘分析</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p:cTn id="7" dur="500" fill="hold"/>
                                        <p:tgtEl>
                                          <p:spTgt spid="147"/>
                                        </p:tgtEl>
                                        <p:attrNameLst>
                                          <p:attrName>ppt_w</p:attrName>
                                        </p:attrNameLst>
                                      </p:cBhvr>
                                      <p:tavLst>
                                        <p:tav tm="0">
                                          <p:val>
                                            <p:fltVal val="0"/>
                                          </p:val>
                                        </p:tav>
                                        <p:tav tm="100000">
                                          <p:val>
                                            <p:strVal val="#ppt_w"/>
                                          </p:val>
                                        </p:tav>
                                      </p:tavLst>
                                    </p:anim>
                                    <p:anim calcmode="lin" valueType="num">
                                      <p:cBhvr>
                                        <p:cTn id="8" dur="500" fill="hold"/>
                                        <p:tgtEl>
                                          <p:spTgt spid="147"/>
                                        </p:tgtEl>
                                        <p:attrNameLst>
                                          <p:attrName>ppt_h</p:attrName>
                                        </p:attrNameLst>
                                      </p:cBhvr>
                                      <p:tavLst>
                                        <p:tav tm="0">
                                          <p:val>
                                            <p:fltVal val="0"/>
                                          </p:val>
                                        </p:tav>
                                        <p:tav tm="100000">
                                          <p:val>
                                            <p:strVal val="#ppt_h"/>
                                          </p:val>
                                        </p:tav>
                                      </p:tavLst>
                                    </p:anim>
                                    <p:animEffect transition="in" filter="fade">
                                      <p:cBhvr>
                                        <p:cTn id="9" dur="500"/>
                                        <p:tgtEl>
                                          <p:spTgt spid="1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6"/>
                                        </p:tgtEl>
                                        <p:attrNameLst>
                                          <p:attrName>style.visibility</p:attrName>
                                        </p:attrNameLst>
                                      </p:cBhvr>
                                      <p:to>
                                        <p:strVal val="visible"/>
                                      </p:to>
                                    </p:set>
                                    <p:anim calcmode="lin" valueType="num">
                                      <p:cBhvr>
                                        <p:cTn id="12" dur="500" fill="hold"/>
                                        <p:tgtEl>
                                          <p:spTgt spid="146"/>
                                        </p:tgtEl>
                                        <p:attrNameLst>
                                          <p:attrName>ppt_w</p:attrName>
                                        </p:attrNameLst>
                                      </p:cBhvr>
                                      <p:tavLst>
                                        <p:tav tm="0">
                                          <p:val>
                                            <p:fltVal val="0"/>
                                          </p:val>
                                        </p:tav>
                                        <p:tav tm="100000">
                                          <p:val>
                                            <p:strVal val="#ppt_w"/>
                                          </p:val>
                                        </p:tav>
                                      </p:tavLst>
                                    </p:anim>
                                    <p:anim calcmode="lin" valueType="num">
                                      <p:cBhvr>
                                        <p:cTn id="13" dur="500" fill="hold"/>
                                        <p:tgtEl>
                                          <p:spTgt spid="146"/>
                                        </p:tgtEl>
                                        <p:attrNameLst>
                                          <p:attrName>ppt_h</p:attrName>
                                        </p:attrNameLst>
                                      </p:cBhvr>
                                      <p:tavLst>
                                        <p:tav tm="0">
                                          <p:val>
                                            <p:fltVal val="0"/>
                                          </p:val>
                                        </p:tav>
                                        <p:tav tm="100000">
                                          <p:val>
                                            <p:strVal val="#ppt_h"/>
                                          </p:val>
                                        </p:tav>
                                      </p:tavLst>
                                    </p:anim>
                                    <p:animEffect transition="in" filter="fade">
                                      <p:cBhvr>
                                        <p:cTn id="14" dur="500"/>
                                        <p:tgtEl>
                                          <p:spTgt spid="146"/>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61"/>
                                        </p:tgtEl>
                                        <p:attrNameLst>
                                          <p:attrName>style.visibility</p:attrName>
                                        </p:attrNameLst>
                                      </p:cBhvr>
                                      <p:to>
                                        <p:strVal val="visible"/>
                                      </p:to>
                                    </p:set>
                                    <p:anim calcmode="lin" valueType="num">
                                      <p:cBhvr>
                                        <p:cTn id="18" dur="500" fill="hold"/>
                                        <p:tgtEl>
                                          <p:spTgt spid="161"/>
                                        </p:tgtEl>
                                        <p:attrNameLst>
                                          <p:attrName>ppt_w</p:attrName>
                                        </p:attrNameLst>
                                      </p:cBhvr>
                                      <p:tavLst>
                                        <p:tav tm="0">
                                          <p:val>
                                            <p:fltVal val="0"/>
                                          </p:val>
                                        </p:tav>
                                        <p:tav tm="100000">
                                          <p:val>
                                            <p:strVal val="#ppt_w"/>
                                          </p:val>
                                        </p:tav>
                                      </p:tavLst>
                                    </p:anim>
                                    <p:anim calcmode="lin" valueType="num">
                                      <p:cBhvr>
                                        <p:cTn id="19" dur="500" fill="hold"/>
                                        <p:tgtEl>
                                          <p:spTgt spid="161"/>
                                        </p:tgtEl>
                                        <p:attrNameLst>
                                          <p:attrName>ppt_h</p:attrName>
                                        </p:attrNameLst>
                                      </p:cBhvr>
                                      <p:tavLst>
                                        <p:tav tm="0">
                                          <p:val>
                                            <p:fltVal val="0"/>
                                          </p:val>
                                        </p:tav>
                                        <p:tav tm="100000">
                                          <p:val>
                                            <p:strVal val="#ppt_h"/>
                                          </p:val>
                                        </p:tav>
                                      </p:tavLst>
                                    </p:anim>
                                    <p:animEffect transition="in" filter="fade">
                                      <p:cBhvr>
                                        <p:cTn id="20" dur="500"/>
                                        <p:tgtEl>
                                          <p:spTgt spid="16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52"/>
                                        </p:tgtEl>
                                        <p:attrNameLst>
                                          <p:attrName>style.visibility</p:attrName>
                                        </p:attrNameLst>
                                      </p:cBhvr>
                                      <p:to>
                                        <p:strVal val="visible"/>
                                      </p:to>
                                    </p:set>
                                    <p:anim calcmode="lin" valueType="num">
                                      <p:cBhvr>
                                        <p:cTn id="23" dur="500" fill="hold"/>
                                        <p:tgtEl>
                                          <p:spTgt spid="152"/>
                                        </p:tgtEl>
                                        <p:attrNameLst>
                                          <p:attrName>ppt_w</p:attrName>
                                        </p:attrNameLst>
                                      </p:cBhvr>
                                      <p:tavLst>
                                        <p:tav tm="0">
                                          <p:val>
                                            <p:fltVal val="0"/>
                                          </p:val>
                                        </p:tav>
                                        <p:tav tm="100000">
                                          <p:val>
                                            <p:strVal val="#ppt_w"/>
                                          </p:val>
                                        </p:tav>
                                      </p:tavLst>
                                    </p:anim>
                                    <p:anim calcmode="lin" valueType="num">
                                      <p:cBhvr>
                                        <p:cTn id="24" dur="500" fill="hold"/>
                                        <p:tgtEl>
                                          <p:spTgt spid="152"/>
                                        </p:tgtEl>
                                        <p:attrNameLst>
                                          <p:attrName>ppt_h</p:attrName>
                                        </p:attrNameLst>
                                      </p:cBhvr>
                                      <p:tavLst>
                                        <p:tav tm="0">
                                          <p:val>
                                            <p:fltVal val="0"/>
                                          </p:val>
                                        </p:tav>
                                        <p:tav tm="100000">
                                          <p:val>
                                            <p:strVal val="#ppt_h"/>
                                          </p:val>
                                        </p:tav>
                                      </p:tavLst>
                                    </p:anim>
                                    <p:animEffect transition="in" filter="fade">
                                      <p:cBhvr>
                                        <p:cTn id="25" dur="500"/>
                                        <p:tgtEl>
                                          <p:spTgt spid="152"/>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60"/>
                                        </p:tgtEl>
                                        <p:attrNameLst>
                                          <p:attrName>style.visibility</p:attrName>
                                        </p:attrNameLst>
                                      </p:cBhvr>
                                      <p:to>
                                        <p:strVal val="visible"/>
                                      </p:to>
                                    </p:set>
                                    <p:anim calcmode="lin" valueType="num">
                                      <p:cBhvr>
                                        <p:cTn id="29" dur="500" fill="hold"/>
                                        <p:tgtEl>
                                          <p:spTgt spid="160"/>
                                        </p:tgtEl>
                                        <p:attrNameLst>
                                          <p:attrName>ppt_w</p:attrName>
                                        </p:attrNameLst>
                                      </p:cBhvr>
                                      <p:tavLst>
                                        <p:tav tm="0">
                                          <p:val>
                                            <p:fltVal val="0"/>
                                          </p:val>
                                        </p:tav>
                                        <p:tav tm="100000">
                                          <p:val>
                                            <p:strVal val="#ppt_w"/>
                                          </p:val>
                                        </p:tav>
                                      </p:tavLst>
                                    </p:anim>
                                    <p:anim calcmode="lin" valueType="num">
                                      <p:cBhvr>
                                        <p:cTn id="30" dur="500" fill="hold"/>
                                        <p:tgtEl>
                                          <p:spTgt spid="160"/>
                                        </p:tgtEl>
                                        <p:attrNameLst>
                                          <p:attrName>ppt_h</p:attrName>
                                        </p:attrNameLst>
                                      </p:cBhvr>
                                      <p:tavLst>
                                        <p:tav tm="0">
                                          <p:val>
                                            <p:fltVal val="0"/>
                                          </p:val>
                                        </p:tav>
                                        <p:tav tm="100000">
                                          <p:val>
                                            <p:strVal val="#ppt_h"/>
                                          </p:val>
                                        </p:tav>
                                      </p:tavLst>
                                    </p:anim>
                                    <p:animEffect transition="in" filter="fade">
                                      <p:cBhvr>
                                        <p:cTn id="31" dur="500"/>
                                        <p:tgtEl>
                                          <p:spTgt spid="16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49"/>
                                        </p:tgtEl>
                                        <p:attrNameLst>
                                          <p:attrName>style.visibility</p:attrName>
                                        </p:attrNameLst>
                                      </p:cBhvr>
                                      <p:to>
                                        <p:strVal val="visible"/>
                                      </p:to>
                                    </p:set>
                                    <p:anim calcmode="lin" valueType="num">
                                      <p:cBhvr>
                                        <p:cTn id="34" dur="500" fill="hold"/>
                                        <p:tgtEl>
                                          <p:spTgt spid="149"/>
                                        </p:tgtEl>
                                        <p:attrNameLst>
                                          <p:attrName>ppt_w</p:attrName>
                                        </p:attrNameLst>
                                      </p:cBhvr>
                                      <p:tavLst>
                                        <p:tav tm="0">
                                          <p:val>
                                            <p:fltVal val="0"/>
                                          </p:val>
                                        </p:tav>
                                        <p:tav tm="100000">
                                          <p:val>
                                            <p:strVal val="#ppt_w"/>
                                          </p:val>
                                        </p:tav>
                                      </p:tavLst>
                                    </p:anim>
                                    <p:anim calcmode="lin" valueType="num">
                                      <p:cBhvr>
                                        <p:cTn id="35" dur="500" fill="hold"/>
                                        <p:tgtEl>
                                          <p:spTgt spid="149"/>
                                        </p:tgtEl>
                                        <p:attrNameLst>
                                          <p:attrName>ppt_h</p:attrName>
                                        </p:attrNameLst>
                                      </p:cBhvr>
                                      <p:tavLst>
                                        <p:tav tm="0">
                                          <p:val>
                                            <p:fltVal val="0"/>
                                          </p:val>
                                        </p:tav>
                                        <p:tav tm="100000">
                                          <p:val>
                                            <p:strVal val="#ppt_h"/>
                                          </p:val>
                                        </p:tav>
                                      </p:tavLst>
                                    </p:anim>
                                    <p:animEffect transition="in" filter="fade">
                                      <p:cBhvr>
                                        <p:cTn id="36" dur="500"/>
                                        <p:tgtEl>
                                          <p:spTgt spid="149"/>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9"/>
                                        </p:tgtEl>
                                        <p:attrNameLst>
                                          <p:attrName>style.visibility</p:attrName>
                                        </p:attrNameLst>
                                      </p:cBhvr>
                                      <p:to>
                                        <p:strVal val="visible"/>
                                      </p:to>
                                    </p:set>
                                    <p:anim calcmode="lin" valueType="num">
                                      <p:cBhvr>
                                        <p:cTn id="40" dur="500" fill="hold"/>
                                        <p:tgtEl>
                                          <p:spTgt spid="159"/>
                                        </p:tgtEl>
                                        <p:attrNameLst>
                                          <p:attrName>ppt_w</p:attrName>
                                        </p:attrNameLst>
                                      </p:cBhvr>
                                      <p:tavLst>
                                        <p:tav tm="0">
                                          <p:val>
                                            <p:fltVal val="0"/>
                                          </p:val>
                                        </p:tav>
                                        <p:tav tm="100000">
                                          <p:val>
                                            <p:strVal val="#ppt_w"/>
                                          </p:val>
                                        </p:tav>
                                      </p:tavLst>
                                    </p:anim>
                                    <p:anim calcmode="lin" valueType="num">
                                      <p:cBhvr>
                                        <p:cTn id="41" dur="500" fill="hold"/>
                                        <p:tgtEl>
                                          <p:spTgt spid="159"/>
                                        </p:tgtEl>
                                        <p:attrNameLst>
                                          <p:attrName>ppt_h</p:attrName>
                                        </p:attrNameLst>
                                      </p:cBhvr>
                                      <p:tavLst>
                                        <p:tav tm="0">
                                          <p:val>
                                            <p:fltVal val="0"/>
                                          </p:val>
                                        </p:tav>
                                        <p:tav tm="100000">
                                          <p:val>
                                            <p:strVal val="#ppt_h"/>
                                          </p:val>
                                        </p:tav>
                                      </p:tavLst>
                                    </p:anim>
                                    <p:animEffect transition="in" filter="fade">
                                      <p:cBhvr>
                                        <p:cTn id="42" dur="500"/>
                                        <p:tgtEl>
                                          <p:spTgt spid="15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5"/>
                                        </p:tgtEl>
                                        <p:attrNameLst>
                                          <p:attrName>style.visibility</p:attrName>
                                        </p:attrNameLst>
                                      </p:cBhvr>
                                      <p:to>
                                        <p:strVal val="visible"/>
                                      </p:to>
                                    </p:set>
                                    <p:anim calcmode="lin" valueType="num">
                                      <p:cBhvr>
                                        <p:cTn id="45" dur="500" fill="hold"/>
                                        <p:tgtEl>
                                          <p:spTgt spid="155"/>
                                        </p:tgtEl>
                                        <p:attrNameLst>
                                          <p:attrName>ppt_w</p:attrName>
                                        </p:attrNameLst>
                                      </p:cBhvr>
                                      <p:tavLst>
                                        <p:tav tm="0">
                                          <p:val>
                                            <p:fltVal val="0"/>
                                          </p:val>
                                        </p:tav>
                                        <p:tav tm="100000">
                                          <p:val>
                                            <p:strVal val="#ppt_w"/>
                                          </p:val>
                                        </p:tav>
                                      </p:tavLst>
                                    </p:anim>
                                    <p:anim calcmode="lin" valueType="num">
                                      <p:cBhvr>
                                        <p:cTn id="46" dur="500" fill="hold"/>
                                        <p:tgtEl>
                                          <p:spTgt spid="155"/>
                                        </p:tgtEl>
                                        <p:attrNameLst>
                                          <p:attrName>ppt_h</p:attrName>
                                        </p:attrNameLst>
                                      </p:cBhvr>
                                      <p:tavLst>
                                        <p:tav tm="0">
                                          <p:val>
                                            <p:fltVal val="0"/>
                                          </p:val>
                                        </p:tav>
                                        <p:tav tm="100000">
                                          <p:val>
                                            <p:strVal val="#ppt_h"/>
                                          </p:val>
                                        </p:tav>
                                      </p:tavLst>
                                    </p:anim>
                                    <p:animEffect transition="in" filter="fade">
                                      <p:cBhvr>
                                        <p:cTn id="4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p:bldP spid="149" grpId="0" animBg="1"/>
      <p:bldP spid="152" grpId="0" animBg="1"/>
      <p:bldP spid="155" grpId="0" animBg="1"/>
      <p:bldP spid="159" grpId="0"/>
      <p:bldP spid="160" grpId="0"/>
      <p:bldP spid="1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6521" y="2889012"/>
            <a:ext cx="5795890" cy="3423234"/>
          </a:xfrm>
          <a:prstGeom prst="rect">
            <a:avLst/>
          </a:prstGeom>
          <a:ln>
            <a:noFill/>
          </a:ln>
          <a:effectLst>
            <a:outerShdw blurRad="190500" algn="tl" rotWithShape="0">
              <a:srgbClr val="000000">
                <a:alpha val="70000"/>
              </a:srgbClr>
            </a:outerShdw>
          </a:effectLst>
        </p:spPr>
      </p:pic>
      <p:sp>
        <p:nvSpPr>
          <p:cNvPr id="7"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612790" y="1053405"/>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对象化数据</a:t>
            </a:r>
          </a:p>
        </p:txBody>
      </p:sp>
      <p:sp>
        <p:nvSpPr>
          <p:cNvPr id="156" name="矩形 155"/>
          <p:cNvSpPr/>
          <p:nvPr/>
        </p:nvSpPr>
        <p:spPr>
          <a:xfrm>
            <a:off x="623941" y="1519308"/>
            <a:ext cx="7065313" cy="4616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提供对象级别的垂直搜索，把读者体验从资源保障服务提升到知识对象服务。</a:t>
            </a:r>
          </a:p>
        </p:txBody>
      </p:sp>
      <p:sp>
        <p:nvSpPr>
          <p:cNvPr id="157" name="矩形 156"/>
          <p:cNvSpPr/>
          <p:nvPr/>
        </p:nvSpPr>
        <p:spPr>
          <a:xfrm>
            <a:off x="623941" y="1875135"/>
            <a:ext cx="8012059"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提供基于期刊文献资源解析的</a:t>
            </a:r>
            <a:r>
              <a:rPr lang="zh-CN" altLang="en-US" sz="1600" dirty="0" smtClean="0">
                <a:solidFill>
                  <a:schemeClr val="bg2"/>
                </a:solidFill>
                <a:latin typeface="思源黑体 CN Medium" pitchFamily="34" charset="-122"/>
                <a:ea typeface="思源黑体 CN Medium" pitchFamily="34" charset="-122"/>
                <a:cs typeface="Arial" panose="020B0604020202020204" pitchFamily="34" charset="0"/>
              </a:rPr>
              <a:t>作者</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bg2"/>
                </a:solidFill>
                <a:latin typeface="思源黑体 CN Medium" pitchFamily="34" charset="-122"/>
                <a:ea typeface="思源黑体 CN Medium" pitchFamily="34" charset="-122"/>
                <a:cs typeface="Arial" panose="020B0604020202020204" pitchFamily="34" charset="0"/>
              </a:rPr>
              <a:t>机构</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bg2"/>
                </a:solidFill>
                <a:latin typeface="思源黑体 CN Medium" pitchFamily="34" charset="-122"/>
                <a:ea typeface="思源黑体 CN Medium" pitchFamily="34" charset="-122"/>
                <a:cs typeface="Arial" panose="020B0604020202020204" pitchFamily="34" charset="0"/>
              </a:rPr>
              <a:t>主题</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bg2"/>
                </a:solidFill>
                <a:latin typeface="思源黑体 CN Medium" pitchFamily="34" charset="-122"/>
                <a:ea typeface="思源黑体 CN Medium" pitchFamily="34" charset="-122"/>
                <a:cs typeface="Arial" panose="020B0604020202020204" pitchFamily="34" charset="0"/>
              </a:rPr>
              <a:t>基金</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bg2"/>
                </a:solidFill>
                <a:latin typeface="思源黑体 CN Medium" pitchFamily="34" charset="-122"/>
                <a:ea typeface="思源黑体 CN Medium" pitchFamily="34" charset="-122"/>
                <a:cs typeface="Arial" panose="020B0604020202020204" pitchFamily="34" charset="0"/>
              </a:rPr>
              <a:t>期刊</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等知识对象的检索和描述内容字段，并提供分面聚类与结果寻优，极大帮助读者优化知识对象的检索结果。</a:t>
            </a:r>
          </a:p>
        </p:txBody>
      </p:sp>
      <p:sp>
        <p:nvSpPr>
          <p:cNvPr id="12" name="矩形 11"/>
          <p:cNvSpPr/>
          <p:nvPr/>
        </p:nvSpPr>
        <p:spPr>
          <a:xfrm>
            <a:off x="1696521" y="3456073"/>
            <a:ext cx="5795890" cy="451305"/>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13" name="矩形 12"/>
          <p:cNvSpPr/>
          <p:nvPr/>
        </p:nvSpPr>
        <p:spPr>
          <a:xfrm>
            <a:off x="1715716" y="4821541"/>
            <a:ext cx="1332284" cy="1455229"/>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14" name="矩形 13"/>
          <p:cNvSpPr/>
          <p:nvPr/>
        </p:nvSpPr>
        <p:spPr>
          <a:xfrm>
            <a:off x="5736028" y="5595265"/>
            <a:ext cx="893372" cy="239469"/>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5632" y="2783137"/>
            <a:ext cx="5722088" cy="3857633"/>
          </a:xfrm>
          <a:prstGeom prst="rect">
            <a:avLst/>
          </a:prstGeom>
          <a:ln>
            <a:noFill/>
          </a:ln>
          <a:effectLst>
            <a:outerShdw blurRad="190500" algn="tl" rotWithShape="0">
              <a:srgbClr val="000000">
                <a:alpha val="70000"/>
              </a:srgbClr>
            </a:outerShdw>
          </a:effectLst>
        </p:spPr>
      </p:pic>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937842" y="1091505"/>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知识对象本体描述</a:t>
            </a:r>
          </a:p>
        </p:txBody>
      </p:sp>
      <p:sp>
        <p:nvSpPr>
          <p:cNvPr id="156" name="矩形 155"/>
          <p:cNvSpPr/>
          <p:nvPr/>
        </p:nvSpPr>
        <p:spPr>
          <a:xfrm>
            <a:off x="948993" y="1582808"/>
            <a:ext cx="7597599" cy="1200329"/>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对解析出的知识对象，提供详尽的知识本体内容描述，包括其</a:t>
            </a:r>
          </a:p>
          <a:p>
            <a:pPr>
              <a:lnSpc>
                <a:spcPct val="150000"/>
              </a:lnSpc>
            </a:pP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相关作品</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相关机构</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相关作者</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相关传媒</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相关主题</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相关基金</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rgbClr val="00B0F0"/>
                </a:solidFill>
                <a:latin typeface="思源黑体 CN Medium" pitchFamily="34" charset="-122"/>
                <a:ea typeface="思源黑体 CN Medium" pitchFamily="34" charset="-122"/>
                <a:cs typeface="Arial" panose="020B0604020202020204" pitchFamily="34" charset="0"/>
              </a:rPr>
              <a:t>相关领域</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endPar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通过全面的描述，读者可更深度的了解所需知识内容。</a:t>
            </a:r>
          </a:p>
        </p:txBody>
      </p:sp>
      <p:sp>
        <p:nvSpPr>
          <p:cNvPr id="9"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sp>
        <p:nvSpPr>
          <p:cNvPr id="13" name="矩形 12"/>
          <p:cNvSpPr/>
          <p:nvPr/>
        </p:nvSpPr>
        <p:spPr>
          <a:xfrm>
            <a:off x="1703754" y="4938978"/>
            <a:ext cx="5743966" cy="403150"/>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54" y="1678615"/>
            <a:ext cx="7709338" cy="4478161"/>
          </a:xfrm>
          <a:prstGeom prst="rect">
            <a:avLst/>
          </a:prstGeom>
          <a:ln>
            <a:noFill/>
          </a:ln>
          <a:effectLst>
            <a:outerShdw blurRad="190500" algn="tl" rotWithShape="0">
              <a:srgbClr val="000000">
                <a:alpha val="70000"/>
              </a:srgbClr>
            </a:outerShdw>
          </a:effectLst>
        </p:spPr>
      </p:pic>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1115642" y="1091505"/>
            <a:ext cx="4182798"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支持导出对象分析报告。</a:t>
            </a:r>
          </a:p>
        </p:txBody>
      </p:sp>
      <p:sp>
        <p:nvSpPr>
          <p:cNvPr id="9"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sp>
        <p:nvSpPr>
          <p:cNvPr id="12" name="矩形 11"/>
          <p:cNvSpPr/>
          <p:nvPr/>
        </p:nvSpPr>
        <p:spPr>
          <a:xfrm>
            <a:off x="7204021" y="1832689"/>
            <a:ext cx="926593" cy="329184"/>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0754" y="4262809"/>
            <a:ext cx="743713" cy="329184"/>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569803" y="4195176"/>
            <a:ext cx="780289" cy="438912"/>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2084" y="1874606"/>
            <a:ext cx="4686677" cy="4086175"/>
          </a:xfrm>
          <a:prstGeom prst="rect">
            <a:avLst/>
          </a:prstGeom>
          <a:ln>
            <a:noFill/>
          </a:ln>
          <a:effectLst>
            <a:outerShdw blurRad="190500" algn="tl" rotWithShape="0">
              <a:srgbClr val="000000">
                <a:alpha val="70000"/>
              </a:srgbClr>
            </a:outerShdw>
          </a:effec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876882" y="1040705"/>
            <a:ext cx="5365422"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期刊、学科、地区的本体导航</a:t>
            </a:r>
          </a:p>
        </p:txBody>
      </p:sp>
      <p:sp>
        <p:nvSpPr>
          <p:cNvPr id="156" name="矩形 155"/>
          <p:cNvSpPr/>
          <p:nvPr/>
        </p:nvSpPr>
        <p:spPr>
          <a:xfrm>
            <a:off x="888033" y="1532008"/>
            <a:ext cx="7407607" cy="792396"/>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基于期刊文献资源解析的期刊、学科、地区做知识本体内容的详尽描述，</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并提供整理、统计及分析服务，提供相关内容的导航导读功能。</a:t>
            </a:r>
          </a:p>
        </p:txBody>
      </p:sp>
      <p:sp>
        <p:nvSpPr>
          <p:cNvPr id="10"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pic>
        <p:nvPicPr>
          <p:cNvPr id="13" name="Picture 2"/>
          <p:cNvPicPr>
            <a:picLocks noChangeAspect="1" noChangeArrowheads="1"/>
          </p:cNvPicPr>
          <p:nvPr/>
        </p:nvPicPr>
        <p:blipFill>
          <a:blip r:embed="rId3" cstate="print"/>
          <a:srcRect/>
          <a:stretch>
            <a:fillRect/>
          </a:stretch>
        </p:blipFill>
        <p:spPr bwMode="auto">
          <a:xfrm>
            <a:off x="284571" y="2561908"/>
            <a:ext cx="5454813" cy="4107116"/>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14" name="Picture 3"/>
          <p:cNvPicPr>
            <a:picLocks noChangeAspect="1" noChangeArrowheads="1"/>
          </p:cNvPicPr>
          <p:nvPr/>
        </p:nvPicPr>
        <p:blipFill>
          <a:blip r:embed="rId4" cstate="print"/>
          <a:srcRect/>
          <a:stretch>
            <a:fillRect/>
          </a:stretch>
        </p:blipFill>
        <p:spPr bwMode="auto">
          <a:xfrm>
            <a:off x="1646890" y="2565401"/>
            <a:ext cx="6169152" cy="4112768"/>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17" name="Picture 4"/>
          <p:cNvPicPr>
            <a:picLocks noChangeAspect="1" noChangeArrowheads="1"/>
          </p:cNvPicPr>
          <p:nvPr/>
        </p:nvPicPr>
        <p:blipFill>
          <a:blip r:embed="rId5" cstate="print"/>
          <a:srcRect/>
          <a:stretch>
            <a:fillRect/>
          </a:stretch>
        </p:blipFill>
        <p:spPr bwMode="auto">
          <a:xfrm>
            <a:off x="3194876" y="2555048"/>
            <a:ext cx="5704714" cy="4120072"/>
          </a:xfrm>
          <a:prstGeom prst="rect">
            <a:avLst/>
          </a:prstGeom>
          <a:noFill/>
          <a:ln w="9525">
            <a:noFill/>
            <a:miter lim="800000"/>
            <a:headEnd/>
            <a:tailEnd/>
          </a:ln>
          <a:effectLst>
            <a:outerShdw blurRad="50800" dist="38100" dir="8100000" algn="tr" rotWithShape="0">
              <a:prstClr val="black">
                <a:alpha val="40000"/>
              </a:prstClr>
            </a:outerShdw>
          </a:effec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1437714" y="1091505"/>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数据深度挖掘</a:t>
            </a:r>
          </a:p>
        </p:txBody>
      </p:sp>
      <p:sp>
        <p:nvSpPr>
          <p:cNvPr id="156" name="矩形 155"/>
          <p:cNvSpPr/>
          <p:nvPr/>
        </p:nvSpPr>
        <p:spPr>
          <a:xfrm>
            <a:off x="1448865" y="1582808"/>
            <a:ext cx="7407607" cy="423065"/>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基于文献资源深度挖掘析出文本、图片、表格等极具价值的知识元素。</a:t>
            </a:r>
          </a:p>
        </p:txBody>
      </p:sp>
      <p:sp>
        <p:nvSpPr>
          <p:cNvPr id="11"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pic>
        <p:nvPicPr>
          <p:cNvPr id="12" name="Picture 2"/>
          <p:cNvPicPr>
            <a:picLocks noChangeAspect="1" noChangeArrowheads="1"/>
          </p:cNvPicPr>
          <p:nvPr/>
        </p:nvPicPr>
        <p:blipFill>
          <a:blip r:embed="rId3" cstate="print"/>
          <a:srcRect/>
          <a:stretch>
            <a:fillRect/>
          </a:stretch>
        </p:blipFill>
        <p:spPr bwMode="auto">
          <a:xfrm>
            <a:off x="1606495" y="2154352"/>
            <a:ext cx="5932949" cy="4381144"/>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3</a:t>
            </a:r>
            <a:endParaRPr kumimoji="1" lang="zh-CN" altLang="en-US" sz="2300" b="1" dirty="0">
              <a:solidFill>
                <a:srgbClr val="1B2135"/>
              </a:solidFill>
              <a:latin typeface="Calibri" panose="020F0502020204030204"/>
              <a:ea typeface="宋体" panose="02010600030101010101" pitchFamily="2" charset="-122"/>
            </a:endParaRPr>
          </a:p>
        </p:txBody>
      </p:sp>
      <p:sp>
        <p:nvSpPr>
          <p:cNvPr id="154" name="矩形 153"/>
          <p:cNvSpPr/>
          <p:nvPr/>
        </p:nvSpPr>
        <p:spPr>
          <a:xfrm>
            <a:off x="1474290" y="1067121"/>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对象比较</a:t>
            </a:r>
          </a:p>
        </p:txBody>
      </p:sp>
      <p:sp>
        <p:nvSpPr>
          <p:cNvPr id="156" name="矩形 155"/>
          <p:cNvSpPr/>
          <p:nvPr/>
        </p:nvSpPr>
        <p:spPr>
          <a:xfrm>
            <a:off x="1485441" y="1558424"/>
            <a:ext cx="6439359"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提供作者、机构、基金、期刊、主题等同类对象两两间的产出对比，</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知识脉络关联及延伸的比较报告功能。</a:t>
            </a:r>
          </a:p>
        </p:txBody>
      </p:sp>
      <p:sp>
        <p:nvSpPr>
          <p:cNvPr id="11" name="文本框 4"/>
          <p:cNvSpPr txBox="1"/>
          <p:nvPr/>
        </p:nvSpPr>
        <p:spPr>
          <a:xfrm>
            <a:off x="899742" y="394983"/>
            <a:ext cx="3831724" cy="430887"/>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功能六：知识发现</a:t>
            </a:r>
          </a:p>
        </p:txBody>
      </p:sp>
      <p:pic>
        <p:nvPicPr>
          <p:cNvPr id="12" name="Picture 2"/>
          <p:cNvPicPr>
            <a:picLocks noChangeAspect="1" noChangeArrowheads="1"/>
          </p:cNvPicPr>
          <p:nvPr/>
        </p:nvPicPr>
        <p:blipFill>
          <a:blip r:embed="rId3" cstate="print"/>
          <a:srcRect l="30194"/>
          <a:stretch>
            <a:fillRect/>
          </a:stretch>
        </p:blipFill>
        <p:spPr bwMode="auto">
          <a:xfrm>
            <a:off x="1450866" y="2499360"/>
            <a:ext cx="6185655" cy="398627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5" name="矩形 14"/>
          <p:cNvSpPr/>
          <p:nvPr/>
        </p:nvSpPr>
        <p:spPr>
          <a:xfrm>
            <a:off x="1430792" y="3499104"/>
            <a:ext cx="5035297" cy="1572768"/>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148840" y="5681472"/>
            <a:ext cx="524257" cy="512064"/>
          </a:xfrm>
          <a:prstGeom prst="rect">
            <a:avLst/>
          </a:prstGeom>
          <a:noFill/>
          <a:ln w="57150">
            <a:solidFill>
              <a:srgbClr val="00B0F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3"/>
          <p:cNvPicPr>
            <a:picLocks noChangeAspect="1" noChangeArrowheads="1"/>
          </p:cNvPicPr>
          <p:nvPr/>
        </p:nvPicPr>
        <p:blipFill>
          <a:blip r:embed="rId4" cstate="print"/>
          <a:srcRect/>
          <a:stretch>
            <a:fillRect/>
          </a:stretch>
        </p:blipFill>
        <p:spPr bwMode="auto">
          <a:xfrm>
            <a:off x="1994574" y="2499360"/>
            <a:ext cx="5268927" cy="392782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8" name="Picture 4"/>
          <p:cNvPicPr>
            <a:picLocks noChangeAspect="1" noChangeArrowheads="1"/>
          </p:cNvPicPr>
          <p:nvPr/>
        </p:nvPicPr>
        <p:blipFill>
          <a:blip r:embed="rId5" cstate="print"/>
          <a:srcRect/>
          <a:stretch>
            <a:fillRect/>
          </a:stretch>
        </p:blipFill>
        <p:spPr bwMode="auto">
          <a:xfrm>
            <a:off x="1131873" y="2487168"/>
            <a:ext cx="6945231" cy="355370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9" name="Picture 5"/>
          <p:cNvPicPr>
            <a:picLocks noChangeAspect="1" noChangeArrowheads="1"/>
          </p:cNvPicPr>
          <p:nvPr/>
        </p:nvPicPr>
        <p:blipFill>
          <a:blip r:embed="rId6" cstate="print"/>
          <a:srcRect/>
          <a:stretch>
            <a:fillRect/>
          </a:stretch>
        </p:blipFill>
        <p:spPr bwMode="auto">
          <a:xfrm>
            <a:off x="1582976" y="2470023"/>
            <a:ext cx="5951679" cy="4115657"/>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xit" presetSubtype="8" fill="hold" nodeType="clickEffect">
                                  <p:stCondLst>
                                    <p:cond delay="0"/>
                                  </p:stCondLst>
                                  <p:childTnLst>
                                    <p:anim calcmode="lin" valueType="num">
                                      <p:cBhvr additive="base">
                                        <p:cTn id="19" dur="500"/>
                                        <p:tgtEl>
                                          <p:spTgt spid="12"/>
                                        </p:tgtEl>
                                        <p:attrNameLst>
                                          <p:attrName>ppt_x</p:attrName>
                                        </p:attrNameLst>
                                      </p:cBhvr>
                                      <p:tavLst>
                                        <p:tav tm="0">
                                          <p:val>
                                            <p:strVal val="ppt_x"/>
                                          </p:val>
                                        </p:tav>
                                        <p:tav tm="100000">
                                          <p:val>
                                            <p:strVal val="0-ppt_w/2"/>
                                          </p:val>
                                        </p:tav>
                                      </p:tavLst>
                                    </p:anim>
                                    <p:anim calcmode="lin" valueType="num">
                                      <p:cBhvr additive="base">
                                        <p:cTn id="20" dur="500"/>
                                        <p:tgtEl>
                                          <p:spTgt spid="12"/>
                                        </p:tgtEl>
                                        <p:attrNameLst>
                                          <p:attrName>ppt_y</p:attrName>
                                        </p:attrNameLst>
                                      </p:cBhvr>
                                      <p:tavLst>
                                        <p:tav tm="0">
                                          <p:val>
                                            <p:strVal val="ppt_y"/>
                                          </p:val>
                                        </p:tav>
                                        <p:tav tm="100000">
                                          <p:val>
                                            <p:strVal val="ppt_y"/>
                                          </p:val>
                                        </p:tav>
                                      </p:tavLst>
                                    </p:anim>
                                    <p:set>
                                      <p:cBhvr>
                                        <p:cTn id="21" dur="1" fill="hold">
                                          <p:stCondLst>
                                            <p:cond delay="499"/>
                                          </p:stCondLst>
                                        </p:cTn>
                                        <p:tgtEl>
                                          <p:spTgt spid="12"/>
                                        </p:tgtEl>
                                        <p:attrNameLst>
                                          <p:attrName>style.visibility</p:attrName>
                                        </p:attrNameLst>
                                      </p:cBhvr>
                                      <p:to>
                                        <p:strVal val="hidden"/>
                                      </p:to>
                                    </p:set>
                                  </p:childTnLst>
                                </p:cTn>
                              </p:par>
                              <p:par>
                                <p:cTn id="22" presetID="2" presetClass="exit" presetSubtype="8" fill="hold" grpId="1" nodeType="withEffect">
                                  <p:stCondLst>
                                    <p:cond delay="0"/>
                                  </p:stCondLst>
                                  <p:childTnLst>
                                    <p:anim calcmode="lin" valueType="num">
                                      <p:cBhvr additive="base">
                                        <p:cTn id="23" dur="500"/>
                                        <p:tgtEl>
                                          <p:spTgt spid="15"/>
                                        </p:tgtEl>
                                        <p:attrNameLst>
                                          <p:attrName>ppt_x</p:attrName>
                                        </p:attrNameLst>
                                      </p:cBhvr>
                                      <p:tavLst>
                                        <p:tav tm="0">
                                          <p:val>
                                            <p:strVal val="ppt_x"/>
                                          </p:val>
                                        </p:tav>
                                        <p:tav tm="100000">
                                          <p:val>
                                            <p:strVal val="0-ppt_w/2"/>
                                          </p:val>
                                        </p:tav>
                                      </p:tavLst>
                                    </p:anim>
                                    <p:anim calcmode="lin" valueType="num">
                                      <p:cBhvr additive="base">
                                        <p:cTn id="24" dur="500"/>
                                        <p:tgtEl>
                                          <p:spTgt spid="15"/>
                                        </p:tgtEl>
                                        <p:attrNameLst>
                                          <p:attrName>ppt_y</p:attrName>
                                        </p:attrNameLst>
                                      </p:cBhvr>
                                      <p:tavLst>
                                        <p:tav tm="0">
                                          <p:val>
                                            <p:strVal val="ppt_y"/>
                                          </p:val>
                                        </p:tav>
                                        <p:tav tm="100000">
                                          <p:val>
                                            <p:strVal val="ppt_y"/>
                                          </p:val>
                                        </p:tav>
                                      </p:tavLst>
                                    </p:anim>
                                    <p:set>
                                      <p:cBhvr>
                                        <p:cTn id="25" dur="1" fill="hold">
                                          <p:stCondLst>
                                            <p:cond delay="499"/>
                                          </p:stCondLst>
                                        </p:cTn>
                                        <p:tgtEl>
                                          <p:spTgt spid="15"/>
                                        </p:tgtEl>
                                        <p:attrNameLst>
                                          <p:attrName>style.visibility</p:attrName>
                                        </p:attrNameLst>
                                      </p:cBhvr>
                                      <p:to>
                                        <p:strVal val="hidden"/>
                                      </p:to>
                                    </p:set>
                                  </p:childTnLst>
                                </p:cTn>
                              </p:par>
                              <p:par>
                                <p:cTn id="26" presetID="2" presetClass="exit" presetSubtype="8" fill="hold" grpId="1" nodeType="withEffect">
                                  <p:stCondLst>
                                    <p:cond delay="0"/>
                                  </p:stCondLst>
                                  <p:childTnLst>
                                    <p:anim calcmode="lin" valueType="num">
                                      <p:cBhvr additive="base">
                                        <p:cTn id="27" dur="500"/>
                                        <p:tgtEl>
                                          <p:spTgt spid="16"/>
                                        </p:tgtEl>
                                        <p:attrNameLst>
                                          <p:attrName>ppt_x</p:attrName>
                                        </p:attrNameLst>
                                      </p:cBhvr>
                                      <p:tavLst>
                                        <p:tav tm="0">
                                          <p:val>
                                            <p:strVal val="ppt_x"/>
                                          </p:val>
                                        </p:tav>
                                        <p:tav tm="100000">
                                          <p:val>
                                            <p:strVal val="0-ppt_w/2"/>
                                          </p:val>
                                        </p:tav>
                                      </p:tavLst>
                                    </p:anim>
                                    <p:anim calcmode="lin" valueType="num">
                                      <p:cBhvr additive="base">
                                        <p:cTn id="28" dur="500"/>
                                        <p:tgtEl>
                                          <p:spTgt spid="16"/>
                                        </p:tgtEl>
                                        <p:attrNameLst>
                                          <p:attrName>ppt_y</p:attrName>
                                        </p:attrNameLst>
                                      </p:cBhvr>
                                      <p:tavLst>
                                        <p:tav tm="0">
                                          <p:val>
                                            <p:strVal val="ppt_y"/>
                                          </p:val>
                                        </p:tav>
                                        <p:tav tm="100000">
                                          <p:val>
                                            <p:strVal val="ppt_y"/>
                                          </p:val>
                                        </p:tav>
                                      </p:tavLst>
                                    </p:anim>
                                    <p:set>
                                      <p:cBhvr>
                                        <p:cTn id="29" dur="1" fill="hold">
                                          <p:stCondLst>
                                            <p:cond delay="499"/>
                                          </p:stCondLst>
                                        </p:cTn>
                                        <p:tgtEl>
                                          <p:spTgt spid="16"/>
                                        </p:tgtEl>
                                        <p:attrNameLst>
                                          <p:attrName>style.visibility</p:attrName>
                                        </p:attrNameLst>
                                      </p:cBhvr>
                                      <p:to>
                                        <p:strVal val="hidden"/>
                                      </p:to>
                                    </p:set>
                                  </p:childTnLst>
                                </p:cTn>
                              </p:par>
                              <p:par>
                                <p:cTn id="30" presetID="2" presetClass="entr" presetSubtype="2"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xit" presetSubtype="8" fill="hold" nodeType="clickEffect">
                                  <p:stCondLst>
                                    <p:cond delay="0"/>
                                  </p:stCondLst>
                                  <p:childTnLst>
                                    <p:anim calcmode="lin" valueType="num">
                                      <p:cBhvr additive="base">
                                        <p:cTn id="37" dur="500"/>
                                        <p:tgtEl>
                                          <p:spTgt spid="17"/>
                                        </p:tgtEl>
                                        <p:attrNameLst>
                                          <p:attrName>ppt_x</p:attrName>
                                        </p:attrNameLst>
                                      </p:cBhvr>
                                      <p:tavLst>
                                        <p:tav tm="0">
                                          <p:val>
                                            <p:strVal val="ppt_x"/>
                                          </p:val>
                                        </p:tav>
                                        <p:tav tm="100000">
                                          <p:val>
                                            <p:strVal val="0-ppt_w/2"/>
                                          </p:val>
                                        </p:tav>
                                      </p:tavLst>
                                    </p:anim>
                                    <p:anim calcmode="lin" valueType="num">
                                      <p:cBhvr additive="base">
                                        <p:cTn id="38" dur="500"/>
                                        <p:tgtEl>
                                          <p:spTgt spid="17"/>
                                        </p:tgtEl>
                                        <p:attrNameLst>
                                          <p:attrName>ppt_y</p:attrName>
                                        </p:attrNameLst>
                                      </p:cBhvr>
                                      <p:tavLst>
                                        <p:tav tm="0">
                                          <p:val>
                                            <p:strVal val="ppt_y"/>
                                          </p:val>
                                        </p:tav>
                                        <p:tav tm="100000">
                                          <p:val>
                                            <p:strVal val="ppt_y"/>
                                          </p:val>
                                        </p:tav>
                                      </p:tavLst>
                                    </p:anim>
                                    <p:set>
                                      <p:cBhvr>
                                        <p:cTn id="39" dur="1" fill="hold">
                                          <p:stCondLst>
                                            <p:cond delay="499"/>
                                          </p:stCondLst>
                                        </p:cTn>
                                        <p:tgtEl>
                                          <p:spTgt spid="17"/>
                                        </p:tgtEl>
                                        <p:attrNameLst>
                                          <p:attrName>style.visibility</p:attrName>
                                        </p:attrNameLst>
                                      </p:cBhvr>
                                      <p:to>
                                        <p:strVal val="hidden"/>
                                      </p:to>
                                    </p:set>
                                  </p:childTnLst>
                                </p:cTn>
                              </p:par>
                              <p:par>
                                <p:cTn id="40" presetID="2" presetClass="entr" presetSubtype="2"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8" fill="hold" nodeType="clickEffect">
                                  <p:stCondLst>
                                    <p:cond delay="0"/>
                                  </p:stCondLst>
                                  <p:childTnLst>
                                    <p:anim calcmode="lin" valueType="num">
                                      <p:cBhvr additive="base">
                                        <p:cTn id="47" dur="500"/>
                                        <p:tgtEl>
                                          <p:spTgt spid="18"/>
                                        </p:tgtEl>
                                        <p:attrNameLst>
                                          <p:attrName>ppt_x</p:attrName>
                                        </p:attrNameLst>
                                      </p:cBhvr>
                                      <p:tavLst>
                                        <p:tav tm="0">
                                          <p:val>
                                            <p:strVal val="ppt_x"/>
                                          </p:val>
                                        </p:tav>
                                        <p:tav tm="100000">
                                          <p:val>
                                            <p:strVal val="0-ppt_w/2"/>
                                          </p:val>
                                        </p:tav>
                                      </p:tavLst>
                                    </p:anim>
                                    <p:anim calcmode="lin" valueType="num">
                                      <p:cBhvr additive="base">
                                        <p:cTn id="48" dur="500"/>
                                        <p:tgtEl>
                                          <p:spTgt spid="18"/>
                                        </p:tgtEl>
                                        <p:attrNameLst>
                                          <p:attrName>ppt_y</p:attrName>
                                        </p:attrNameLst>
                                      </p:cBhvr>
                                      <p:tavLst>
                                        <p:tav tm="0">
                                          <p:val>
                                            <p:strVal val="ppt_y"/>
                                          </p:val>
                                        </p:tav>
                                        <p:tav tm="100000">
                                          <p:val>
                                            <p:strVal val="ppt_y"/>
                                          </p:val>
                                        </p:tav>
                                      </p:tavLst>
                                    </p:anim>
                                    <p:set>
                                      <p:cBhvr>
                                        <p:cTn id="49" dur="1" fill="hold">
                                          <p:stCondLst>
                                            <p:cond delay="499"/>
                                          </p:stCondLst>
                                        </p:cTn>
                                        <p:tgtEl>
                                          <p:spTgt spid="18"/>
                                        </p:tgtEl>
                                        <p:attrNameLst>
                                          <p:attrName>style.visibility</p:attrName>
                                        </p:attrNameLst>
                                      </p:cBhvr>
                                      <p:to>
                                        <p:strVal val="hidden"/>
                                      </p:to>
                                    </p:set>
                                  </p:childTnLst>
                                </p:cTn>
                              </p:par>
                              <p:par>
                                <p:cTn id="50" presetID="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1+#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473281" y="4516228"/>
            <a:ext cx="2441694"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移动应用</a:t>
            </a: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42583" y="1760545"/>
            <a:ext cx="1903085"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04</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374258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45482"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48381"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51281"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45401"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686" y="2635756"/>
            <a:ext cx="5608320" cy="3385615"/>
          </a:xfrm>
          <a:prstGeom prst="rect">
            <a:avLst/>
          </a:prstGeom>
          <a:ln>
            <a:noFill/>
          </a:ln>
          <a:effectLst>
            <a:outerShdw blurRad="190500" algn="tl" rotWithShape="0">
              <a:srgbClr val="000000">
                <a:alpha val="70000"/>
              </a:srgbClr>
            </a:outerShdw>
          </a:effectLst>
        </p:spPr>
      </p:pic>
      <p:sp>
        <p:nvSpPr>
          <p:cNvPr id="2" name="文本框 4"/>
          <p:cNvSpPr txBox="1"/>
          <p:nvPr/>
        </p:nvSpPr>
        <p:spPr>
          <a:xfrm>
            <a:off x="943285" y="406781"/>
            <a:ext cx="197653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平台简介</a:t>
            </a:r>
          </a:p>
        </p:txBody>
      </p:sp>
      <p:sp>
        <p:nvSpPr>
          <p:cNvPr id="3" name="矩形 2"/>
          <p:cNvSpPr/>
          <p:nvPr/>
        </p:nvSpPr>
        <p:spPr>
          <a:xfrm>
            <a:off x="436458"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1</a:t>
            </a:r>
            <a:endParaRPr kumimoji="1" lang="zh-CN" altLang="en-US" sz="2300" b="1" dirty="0">
              <a:solidFill>
                <a:srgbClr val="1B2135"/>
              </a:solidFill>
              <a:latin typeface="Calibri" panose="020F0502020204030204"/>
              <a:ea typeface="宋体" panose="02010600030101010101" pitchFamily="2" charset="-122"/>
            </a:endParaRPr>
          </a:p>
        </p:txBody>
      </p:sp>
      <p:sp>
        <p:nvSpPr>
          <p:cNvPr id="6" name="矩形 5"/>
          <p:cNvSpPr/>
          <p:nvPr/>
        </p:nvSpPr>
        <p:spPr>
          <a:xfrm>
            <a:off x="436458" y="1034938"/>
            <a:ext cx="8205737" cy="1338828"/>
          </a:xfrm>
          <a:prstGeom prst="rect">
            <a:avLst/>
          </a:prstGeom>
        </p:spPr>
        <p:txBody>
          <a:bodyPr wrap="square">
            <a:spAutoFit/>
          </a:bodyPr>
          <a:lstStyle/>
          <a:p>
            <a:pPr lvl="0" defTabSz="914400">
              <a:lnSpc>
                <a:spcPct val="200000"/>
              </a:lnSpc>
              <a:defRPr/>
            </a:pP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中文期刊</a:t>
            </a:r>
            <a:r>
              <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rPr>
              <a:t>(V6.5) </a:t>
            </a: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是我们 </a:t>
            </a:r>
            <a:r>
              <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rPr>
              <a:t>90% </a:t>
            </a: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客户单位目前使用的平台版本。</a:t>
            </a:r>
            <a:endPar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endParaRPr>
          </a:p>
          <a:p>
            <a:pPr lvl="0" defTabSz="914400">
              <a:lnSpc>
                <a:spcPct val="150000"/>
              </a:lnSpc>
              <a:defRPr/>
            </a:pPr>
            <a:r>
              <a:rPr lang="zh-CN" altLang="en-US" sz="1500" kern="0" dirty="0" smtClean="0">
                <a:solidFill>
                  <a:sysClr val="windowText" lastClr="000000">
                    <a:lumMod val="75000"/>
                    <a:lumOff val="25000"/>
                  </a:sysClr>
                </a:solidFill>
                <a:latin typeface="思源黑体 CN Medium" pitchFamily="34" charset="-122"/>
                <a:ea typeface="思源黑体 CN Medium" pitchFamily="34" charset="-122"/>
                <a:cs typeface="Arial" panose="020B0604020202020204" pitchFamily="34" charset="0"/>
              </a:rPr>
              <a:t>图书馆电子资源类型已经极大丰富，但期刊仍然是价值最高的连续动态的出版物。中文期刊产品仍然是图书馆最为常用的电子资源。针对用户的反馈，我们对中文期刊平台做了全面的产品升级。</a:t>
            </a:r>
          </a:p>
        </p:txBody>
      </p:sp>
      <p:sp>
        <p:nvSpPr>
          <p:cNvPr id="9" name="椭圆 8"/>
          <p:cNvSpPr/>
          <p:nvPr/>
        </p:nvSpPr>
        <p:spPr>
          <a:xfrm>
            <a:off x="6500119" y="3543300"/>
            <a:ext cx="2311400" cy="2311400"/>
          </a:xfrm>
          <a:prstGeom prst="ellipse">
            <a:avLst/>
          </a:prstGeom>
          <a:noFill/>
          <a:ln w="762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矩形 9"/>
          <p:cNvSpPr/>
          <p:nvPr/>
        </p:nvSpPr>
        <p:spPr>
          <a:xfrm rot="19541340">
            <a:off x="6861152" y="3879308"/>
            <a:ext cx="1559562" cy="1631216"/>
          </a:xfrm>
          <a:prstGeom prst="rect">
            <a:avLst/>
          </a:prstGeom>
        </p:spPr>
        <p:txBody>
          <a:bodyPr wrap="square">
            <a:spAutoFit/>
          </a:bodyPr>
          <a:lstStyle/>
          <a:p>
            <a:pPr algn="ctr"/>
            <a:r>
              <a:rPr lang="zh-CN" altLang="en-US" sz="10000" kern="0" dirty="0" smtClean="0">
                <a:solidFill>
                  <a:srgbClr val="029BD7"/>
                </a:solidFill>
                <a:latin typeface="思源黑体 CN Heavy" pitchFamily="34" charset="-122"/>
                <a:ea typeface="思源黑体 CN Heavy" pitchFamily="34" charset="-122"/>
                <a:cs typeface="Arial" panose="020B0604020202020204" pitchFamily="34" charset="0"/>
              </a:rPr>
              <a:t>旧 </a:t>
            </a:r>
            <a:endParaRPr lang="zh-CN" altLang="en-US" sz="10000" dirty="0"/>
          </a:p>
        </p:txBody>
      </p:sp>
    </p:spTree>
  </p:cSld>
  <p:clrMapOvr>
    <a:masterClrMapping/>
  </p:clrMapOvr>
  <p:transition>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11"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sp>
        <p:nvSpPr>
          <p:cNvPr id="13" name="矩形 12"/>
          <p:cNvSpPr/>
          <p:nvPr/>
        </p:nvSpPr>
        <p:spPr>
          <a:xfrm>
            <a:off x="1205643" y="3094074"/>
            <a:ext cx="3672775" cy="1200329"/>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通过</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中文期刊手机助手</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，可以实现无时间、无地域限制地查阅、下载</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中文期刊服务平台</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的</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5800</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余万篇文献。</a:t>
            </a:r>
          </a:p>
        </p:txBody>
      </p:sp>
      <p:grpSp>
        <p:nvGrpSpPr>
          <p:cNvPr id="14" name="组合 13"/>
          <p:cNvGrpSpPr/>
          <p:nvPr/>
        </p:nvGrpSpPr>
        <p:grpSpPr>
          <a:xfrm>
            <a:off x="5401340" y="1344392"/>
            <a:ext cx="2240507" cy="4540149"/>
            <a:chOff x="5708223" y="1966258"/>
            <a:chExt cx="1933624" cy="3918283"/>
          </a:xfrm>
        </p:grpSpPr>
        <p:pic>
          <p:nvPicPr>
            <p:cNvPr id="1026" name="Picture 2" descr="E:\工作网盘\维普\市场部\设计\2016道具\公图DM 资料（02-22修改）\截图\image035.jpg"/>
            <p:cNvPicPr>
              <a:picLocks noChangeAspect="1" noChangeArrowheads="1"/>
            </p:cNvPicPr>
            <p:nvPr/>
          </p:nvPicPr>
          <p:blipFill>
            <a:blip r:embed="rId3"/>
            <a:srcRect/>
            <a:stretch>
              <a:fillRect/>
            </a:stretch>
          </p:blipFill>
          <p:spPr bwMode="auto">
            <a:xfrm>
              <a:off x="5708223" y="1966258"/>
              <a:ext cx="1933624" cy="3918283"/>
            </a:xfrm>
            <a:prstGeom prst="rect">
              <a:avLst/>
            </a:prstGeom>
            <a:noFill/>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9255" y="2395095"/>
              <a:ext cx="1703683" cy="2555524"/>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t="81811"/>
            <a:stretch>
              <a:fillRect/>
            </a:stretch>
          </p:blipFill>
          <p:spPr>
            <a:xfrm>
              <a:off x="5819255" y="4674394"/>
              <a:ext cx="1703683" cy="750569"/>
            </a:xfrm>
            <a:prstGeom prst="rect">
              <a:avLst/>
            </a:prstGeom>
            <a:solidFill>
              <a:srgbClr val="FFFFFF">
                <a:shade val="85000"/>
              </a:srgbClr>
            </a:solidFill>
            <a:ln w="88900" cap="sq">
              <a:noFill/>
              <a:miter lim="800000"/>
              <a:headEnd/>
              <a:tailEnd/>
            </a:ln>
            <a:effectLst/>
          </p:spPr>
        </p:pic>
      </p:grpSp>
      <p:sp>
        <p:nvSpPr>
          <p:cNvPr id="10" name="矩形 9"/>
          <p:cNvSpPr/>
          <p:nvPr/>
        </p:nvSpPr>
        <p:spPr>
          <a:xfrm>
            <a:off x="1216793" y="2553222"/>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移动客户端</a:t>
            </a:r>
          </a:p>
        </p:txBody>
      </p:sp>
    </p:spTree>
  </p:cSld>
  <p:clrMapOvr>
    <a:masterClrMapping/>
  </p:clrMapOvr>
  <p:transition>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4"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sp>
        <p:nvSpPr>
          <p:cNvPr id="5" name="矩形 4"/>
          <p:cNvSpPr/>
          <p:nvPr/>
        </p:nvSpPr>
        <p:spPr>
          <a:xfrm>
            <a:off x="1112393" y="1780178"/>
            <a:ext cx="7621406" cy="787523"/>
          </a:xfrm>
          <a:prstGeom prst="rect">
            <a:avLst/>
          </a:prstGeom>
        </p:spPr>
        <p:txBody>
          <a:bodyPr wrap="square">
            <a:spAutoFit/>
          </a:bodyPr>
          <a:lstStyle/>
          <a:p>
            <a:pPr>
              <a:lnSpc>
                <a:spcPct val="150000"/>
              </a:lnSpc>
            </a:pPr>
            <a:r>
              <a:rPr lang="en-US" altLang="zh-CN"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Step1</a:t>
            </a:r>
            <a:r>
              <a:rPr lang="zh-CN" altLang="en-US" sz="1600" b="1"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en-US" altLang="zh-CN" sz="1600" b="1"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APP</a:t>
            </a:r>
            <a:r>
              <a:rPr lang="zh-CN" altLang="en-US" sz="1600" b="1"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下载</a:t>
            </a:r>
            <a:endParaRPr lang="en-US" altLang="zh-CN" sz="1600" b="1"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方式一：登陆</a:t>
            </a:r>
            <a:r>
              <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中文期刊服务平台</a:t>
            </a:r>
            <a:r>
              <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qikan.cqvip.com</a:t>
            </a:r>
            <a:r>
              <a:rPr lang="zh-CN" altLang="en-US"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），扫码下载</a:t>
            </a:r>
            <a:r>
              <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APP</a:t>
            </a:r>
            <a:r>
              <a:rPr lang="zh-CN" altLang="en-US"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endPar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pic>
        <p:nvPicPr>
          <p:cNvPr id="1026" name="Picture 2" descr="https://mmbiz.qlogo.cn/mmbiz/V7fQMicYZKq1iaT7BcrWiaQBMpibYT8FjWgYBduvDqkh7sBxyKLgoOibtycW4teN1kx0OxrYWjfF1qSoAYGStNfRMDQ/0?wx_fm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8562" y="2720344"/>
            <a:ext cx="5220981" cy="2464617"/>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1112393" y="5412947"/>
            <a:ext cx="7149105"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方式二：在各主流手机应用市场，如：百度应用、</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91</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助手、安卓或苹果商店中进行搜索下载。</a:t>
            </a:r>
            <a:endPar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8" name="矩形 7"/>
          <p:cNvSpPr/>
          <p:nvPr/>
        </p:nvSpPr>
        <p:spPr>
          <a:xfrm>
            <a:off x="1112393" y="1303124"/>
            <a:ext cx="3142556" cy="477054"/>
          </a:xfrm>
          <a:prstGeom prst="rect">
            <a:avLst/>
          </a:prstGeom>
        </p:spPr>
        <p:txBody>
          <a:bodyPr wrap="squar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使用流程</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3"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sp>
        <p:nvSpPr>
          <p:cNvPr id="4" name="矩形 3"/>
          <p:cNvSpPr/>
          <p:nvPr/>
        </p:nvSpPr>
        <p:spPr>
          <a:xfrm>
            <a:off x="899742" y="1013921"/>
            <a:ext cx="7621406" cy="1200329"/>
          </a:xfrm>
          <a:prstGeom prst="rect">
            <a:avLst/>
          </a:prstGeom>
        </p:spPr>
        <p:txBody>
          <a:bodyPr wrap="square">
            <a:spAutoFit/>
          </a:bodyPr>
          <a:lstStyle/>
          <a:p>
            <a:pPr>
              <a:lnSpc>
                <a:spcPct val="150000"/>
              </a:lnSpc>
            </a:pPr>
            <a:r>
              <a:rPr lang="en-US" altLang="zh-CN"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Step2</a:t>
            </a:r>
            <a:r>
              <a:rPr lang="zh-CN" altLang="en-US"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：注册登录</a:t>
            </a:r>
            <a:endParaRPr lang="en-US" altLang="zh-CN"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下载</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APP</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后，打开客户端，点击客户端左上角的     （如下图左），然后输入手机号码，获取验证码后，完成手机号注册。 </a:t>
            </a:r>
            <a:endParaRPr lang="en-US" altLang="zh-CN" sz="1600" dirty="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pic>
        <p:nvPicPr>
          <p:cNvPr id="2052" name="Picture 4" descr="https://mmbiz.qlogo.cn/mmbiz/V7fQMicYZKq1iaT7BcrWiaQBMpibYT8FjWgYIZ44hrYs5ndrG1YHBBVtiaLaKWjicPWEibzvicBrtnxTTgjvUq6hhrXDDw/0?wx_fm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5599" y="1495478"/>
            <a:ext cx="314325" cy="228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E:\工作网盘\维普\市场部\设计\2016道具\公图DM 资料（02-22修改）\截图\app 首页与侧滑页面.png"/>
          <p:cNvPicPr>
            <a:picLocks noChangeAspect="1" noChangeArrowheads="1"/>
          </p:cNvPicPr>
          <p:nvPr/>
        </p:nvPicPr>
        <p:blipFill>
          <a:blip r:embed="rId3"/>
          <a:srcRect/>
          <a:stretch>
            <a:fillRect/>
          </a:stretch>
        </p:blipFill>
        <p:spPr bwMode="auto">
          <a:xfrm>
            <a:off x="2523248" y="2472667"/>
            <a:ext cx="3941989" cy="3891295"/>
          </a:xfrm>
          <a:prstGeom prst="rect">
            <a:avLst/>
          </a:prstGeom>
          <a:noFill/>
        </p:spPr>
      </p:pic>
      <p:pic>
        <p:nvPicPr>
          <p:cNvPr id="8" name="Picture 2" descr="https://mmbiz.qlogo.cn/mmbiz/V7fQMicYZKq0icfLgfMTjRgQjrib01TezCO2UW1IyKSY3NgAJYVu8PSziab3jQy7x8m7lglf2PD2jmJO4QmQyYIHwA/0?wx_fmt=png"/>
          <p:cNvPicPr>
            <a:picLocks noChangeAspect="1" noChangeArrowheads="1"/>
          </p:cNvPicPr>
          <p:nvPr/>
        </p:nvPicPr>
        <p:blipFill>
          <a:blip r:embed="rId4">
            <a:extLst>
              <a:ext uri="{28A0092B-C50C-407E-A947-70E740481C1C}">
                <a14:useLocalDpi xmlns:a14="http://schemas.microsoft.com/office/drawing/2010/main" val="0"/>
              </a:ext>
            </a:extLst>
          </a:blip>
          <a:srcRect l="741" t="4415" r="50147" b="12050"/>
          <a:stretch>
            <a:fillRect/>
          </a:stretch>
        </p:blipFill>
        <p:spPr bwMode="auto">
          <a:xfrm>
            <a:off x="2643645" y="2940709"/>
            <a:ext cx="1670483" cy="2516982"/>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2643645" y="5410200"/>
            <a:ext cx="1670483" cy="4786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050" name="Picture 2" descr="https://mmbiz.qlogo.cn/mmbiz/V7fQMicYZKq0icfLgfMTjRgQjrib01TezCO2UW1IyKSY3NgAJYVu8PSziab3jQy7x8m7lglf2PD2jmJO4QmQyYIHwA/0?wx_fmt=png"/>
          <p:cNvPicPr>
            <a:picLocks noChangeAspect="1" noChangeArrowheads="1"/>
          </p:cNvPicPr>
          <p:nvPr/>
        </p:nvPicPr>
        <p:blipFill>
          <a:blip r:embed="rId4">
            <a:extLst>
              <a:ext uri="{28A0092B-C50C-407E-A947-70E740481C1C}">
                <a14:useLocalDpi xmlns:a14="http://schemas.microsoft.com/office/drawing/2010/main" val="0"/>
              </a:ext>
            </a:extLst>
          </a:blip>
          <a:srcRect l="50268" t="4126" b="7908"/>
          <a:stretch>
            <a:fillRect/>
          </a:stretch>
        </p:blipFill>
        <p:spPr bwMode="auto">
          <a:xfrm>
            <a:off x="4663740" y="2940709"/>
            <a:ext cx="1674832" cy="2624272"/>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4660469" y="5517356"/>
            <a:ext cx="1670483" cy="3714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01292" y="1651000"/>
            <a:ext cx="7418758" cy="1661993"/>
          </a:xfrm>
          <a:prstGeom prst="rect">
            <a:avLst/>
          </a:prstGeom>
        </p:spPr>
        <p:txBody>
          <a:bodyPr wrap="square">
            <a:spAutoFit/>
          </a:bodyPr>
          <a:lstStyle/>
          <a:p>
            <a:pPr>
              <a:lnSpc>
                <a:spcPct val="150000"/>
              </a:lnSpc>
            </a:pPr>
            <a:r>
              <a:rPr lang="en-US" altLang="zh-CN" sz="2000" dirty="0" smtClean="0">
                <a:solidFill>
                  <a:srgbClr val="333333"/>
                </a:solidFill>
                <a:latin typeface="思源黑体 CN Bold" pitchFamily="34" charset="-122"/>
                <a:ea typeface="思源黑体 CN Bold" pitchFamily="34" charset="-122"/>
                <a:cs typeface="Arial" panose="020B0604020202020204" pitchFamily="34" charset="0"/>
              </a:rPr>
              <a:t>1.  IP</a:t>
            </a:r>
            <a:r>
              <a:rPr lang="zh-CN" altLang="en-US" sz="2000" dirty="0" smtClean="0">
                <a:solidFill>
                  <a:srgbClr val="333333"/>
                </a:solidFill>
                <a:latin typeface="思源黑体 CN Bold" pitchFamily="34" charset="-122"/>
                <a:ea typeface="思源黑体 CN Bold" pitchFamily="34" charset="-122"/>
                <a:cs typeface="Arial" panose="020B0604020202020204" pitchFamily="34" charset="0"/>
              </a:rPr>
              <a:t>认证</a:t>
            </a:r>
            <a:endParaRPr lang="en-US" altLang="zh-CN" sz="2000" dirty="0" smtClean="0">
              <a:solidFill>
                <a:srgbClr val="333333"/>
              </a:solidFill>
              <a:latin typeface="思源黑体 CN Bold" pitchFamily="34" charset="-122"/>
              <a:ea typeface="思源黑体 CN Bold" pitchFamily="34" charset="-122"/>
              <a:cs typeface="Arial" panose="020B0604020202020204" pitchFamily="34" charset="0"/>
            </a:endParaRPr>
          </a:p>
          <a:p>
            <a:pPr algn="just">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如果你的手机处于连接图书馆（校园网）</a:t>
            </a:r>
            <a:r>
              <a:rPr lang="en-US" altLang="zh-CN" sz="1600" dirty="0" err="1"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Wifi</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的状态，并且你所在的学校已经开通了</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中文期刊服务平台</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，你的账号（即手机号）登陆后就能自动获得权限认证，无需其他操作就能直接使用中文期刊手机助手进行文献阅读、下载。</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2" name="矩形 1"/>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3"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sp>
        <p:nvSpPr>
          <p:cNvPr id="4" name="矩形 3"/>
          <p:cNvSpPr/>
          <p:nvPr/>
        </p:nvSpPr>
        <p:spPr>
          <a:xfrm>
            <a:off x="899742" y="1013921"/>
            <a:ext cx="3405558" cy="461665"/>
          </a:xfrm>
          <a:prstGeom prst="rect">
            <a:avLst/>
          </a:prstGeom>
        </p:spPr>
        <p:txBody>
          <a:bodyPr wrap="square">
            <a:spAutoFit/>
          </a:bodyPr>
          <a:lstStyle/>
          <a:p>
            <a:pPr>
              <a:lnSpc>
                <a:spcPct val="150000"/>
              </a:lnSpc>
            </a:pPr>
            <a:r>
              <a:rPr lang="en-US" altLang="zh-CN"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Step3</a:t>
            </a:r>
            <a:r>
              <a:rPr lang="zh-CN" altLang="en-US" sz="1600" b="1"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：账号权限认证</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sp>
        <p:nvSpPr>
          <p:cNvPr id="5" name="矩形 4"/>
          <p:cNvSpPr/>
          <p:nvPr/>
        </p:nvSpPr>
        <p:spPr>
          <a:xfrm>
            <a:off x="888592" y="1638300"/>
            <a:ext cx="7621406" cy="2031325"/>
          </a:xfrm>
          <a:prstGeom prst="rect">
            <a:avLst/>
          </a:prstGeom>
        </p:spPr>
        <p:txBody>
          <a:bodyPr wrap="square">
            <a:spAutoFit/>
          </a:bodyPr>
          <a:lstStyle/>
          <a:p>
            <a:pPr>
              <a:lnSpc>
                <a:spcPct val="150000"/>
              </a:lnSpc>
            </a:pPr>
            <a:r>
              <a:rPr lang="en-US" altLang="zh-CN" sz="2000" dirty="0" smtClean="0">
                <a:solidFill>
                  <a:srgbClr val="333333"/>
                </a:solidFill>
                <a:latin typeface="思源黑体 CN Bold" pitchFamily="34" charset="-122"/>
                <a:ea typeface="思源黑体 CN Bold" pitchFamily="34" charset="-122"/>
                <a:cs typeface="Arial" panose="020B0604020202020204" pitchFamily="34" charset="0"/>
              </a:rPr>
              <a:t>2.  </a:t>
            </a:r>
            <a:r>
              <a:rPr lang="zh-CN" altLang="en-US" sz="2000" dirty="0" smtClean="0">
                <a:solidFill>
                  <a:srgbClr val="333333"/>
                </a:solidFill>
                <a:latin typeface="思源黑体 CN Bold" pitchFamily="34" charset="-122"/>
                <a:ea typeface="思源黑体 CN Bold" pitchFamily="34" charset="-122"/>
                <a:cs typeface="Arial" panose="020B0604020202020204" pitchFamily="34" charset="0"/>
              </a:rPr>
              <a:t>网页平台二维码验证</a:t>
            </a:r>
            <a:endParaRPr lang="en-US" altLang="zh-CN" sz="2000" dirty="0" smtClean="0">
              <a:solidFill>
                <a:srgbClr val="333333"/>
              </a:solidFill>
              <a:latin typeface="思源黑体 CN Bold" pitchFamily="34" charset="-122"/>
              <a:ea typeface="思源黑体 CN Bold" pitchFamily="34" charset="-122"/>
              <a:cs typeface="Arial" panose="020B0604020202020204" pitchFamily="34" charset="0"/>
            </a:endParaRPr>
          </a:p>
          <a:p>
            <a:pPr algn="just">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如果你所在的学校已经开通了</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中文期刊服务平台</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，你可以通过</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PC</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端登陆</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qikan.cqvip.com</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（校园网</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IP</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范围内），在页面的右上角找到</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为手机</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APP</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授权</a:t>
            </a:r>
            <a:r>
              <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，打开二维码，使用中文期刊手机助手扫描此二维码，即可完成对该手机账号的权限认证。</a:t>
            </a:r>
            <a:endParaRPr lang="en-US" altLang="zh-CN"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endParaRPr>
          </a:p>
        </p:txBody>
      </p:sp>
      <p:pic>
        <p:nvPicPr>
          <p:cNvPr id="3074" name="Picture 2" descr="https://mmbiz.qlogo.cn/mmbiz/V7fQMicYZKq1iaT7BcrWiaQBMpibYT8FjWgYK4jpjIPkAX8OPBM7aQ5ZJGyjf8icYUWy9ycCia1YWXZ8kfC1ibUyqiarGQ/0?wx_fm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516" y="4065437"/>
            <a:ext cx="5944384" cy="169415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https://mmbiz.qlogo.cn/mmbiz/V7fQMicYZKq0icfLgfMTjRgQjrib01TezCOjqQyII4clWiaNibibmJZ1lhLTP13dYvNAxIZwP0k8sia8O0K1Myd3JqHnQ/0?wx_fmt=png"/>
          <p:cNvPicPr>
            <a:picLocks noChangeAspect="1" noChangeArrowheads="1"/>
          </p:cNvPicPr>
          <p:nvPr/>
        </p:nvPicPr>
        <p:blipFill>
          <a:blip r:embed="rId4">
            <a:extLst>
              <a:ext uri="{28A0092B-C50C-407E-A947-70E740481C1C}">
                <a14:useLocalDpi xmlns:a14="http://schemas.microsoft.com/office/drawing/2010/main" val="0"/>
              </a:ext>
            </a:extLst>
          </a:blip>
          <a:srcRect t="7888"/>
          <a:stretch>
            <a:fillRect/>
          </a:stretch>
        </p:blipFill>
        <p:spPr bwMode="auto">
          <a:xfrm>
            <a:off x="6563661" y="4065437"/>
            <a:ext cx="2105479" cy="1663767"/>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0-ppt_w/2"/>
                                          </p:val>
                                        </p:tav>
                                      </p:tavLst>
                                    </p:anim>
                                    <p:anim calcmode="lin" valueType="num">
                                      <p:cBhvr additive="base">
                                        <p:cTn id="7" dur="500"/>
                                        <p:tgtEl>
                                          <p:spTgt spid="8"/>
                                        </p:tgtEl>
                                        <p:attrNameLst>
                                          <p:attrName>ppt_y</p:attrName>
                                        </p:attrNameLst>
                                      </p:cBhvr>
                                      <p:tavLst>
                                        <p:tav tm="0">
                                          <p:val>
                                            <p:strVal val="ppt_y"/>
                                          </p:val>
                                        </p:tav>
                                        <p:tav tm="100000">
                                          <p:val>
                                            <p:strVal val="ppt_y"/>
                                          </p:val>
                                        </p:tav>
                                      </p:tavLst>
                                    </p:anim>
                                    <p:set>
                                      <p:cBhvr>
                                        <p:cTn id="8" dur="1" fill="hold">
                                          <p:stCondLst>
                                            <p:cond delay="499"/>
                                          </p:stCondLst>
                                        </p:cTn>
                                        <p:tgtEl>
                                          <p:spTgt spid="8"/>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500" fill="hold"/>
                                        <p:tgtEl>
                                          <p:spTgt spid="3074"/>
                                        </p:tgtEl>
                                        <p:attrNameLst>
                                          <p:attrName>ppt_x</p:attrName>
                                        </p:attrNameLst>
                                      </p:cBhvr>
                                      <p:tavLst>
                                        <p:tav tm="0">
                                          <p:val>
                                            <p:strVal val="1+#ppt_w/2"/>
                                          </p:val>
                                        </p:tav>
                                        <p:tav tm="100000">
                                          <p:val>
                                            <p:strVal val="#ppt_x"/>
                                          </p:val>
                                        </p:tav>
                                      </p:tavLst>
                                    </p:anim>
                                    <p:anim calcmode="lin" valueType="num">
                                      <p:cBhvr additive="base">
                                        <p:cTn id="16" dur="500" fill="hold"/>
                                        <p:tgtEl>
                                          <p:spTgt spid="307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1+#ppt_w/2"/>
                                          </p:val>
                                        </p:tav>
                                        <p:tav tm="100000">
                                          <p:val>
                                            <p:strVal val="#ppt_x"/>
                                          </p:val>
                                        </p:tav>
                                      </p:tavLst>
                                    </p:anim>
                                    <p:anim calcmode="lin" valueType="num">
                                      <p:cBhvr additive="base">
                                        <p:cTn id="2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3"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sp>
        <p:nvSpPr>
          <p:cNvPr id="4" name="矩形 3"/>
          <p:cNvSpPr/>
          <p:nvPr/>
        </p:nvSpPr>
        <p:spPr>
          <a:xfrm>
            <a:off x="844011" y="1069030"/>
            <a:ext cx="7621406" cy="1200329"/>
          </a:xfrm>
          <a:prstGeom prst="rect">
            <a:avLst/>
          </a:prstGeom>
        </p:spPr>
        <p:txBody>
          <a:bodyPr wrap="square">
            <a:spAutoFit/>
          </a:bodyPr>
          <a:lstStyle/>
          <a:p>
            <a:pPr algn="just">
              <a:lnSpc>
                <a:spcPct val="150000"/>
              </a:lnSpc>
            </a:pPr>
            <a:r>
              <a:rPr lang="zh-CN" altLang="en-US" sz="1600" dirty="0" smtClean="0">
                <a:solidFill>
                  <a:srgbClr val="333333"/>
                </a:solidFill>
                <a:latin typeface="+mn-ea"/>
              </a:rPr>
              <a:t>当</a:t>
            </a:r>
            <a:r>
              <a:rPr lang="zh-CN" altLang="en-US" sz="1600" dirty="0">
                <a:solidFill>
                  <a:srgbClr val="333333"/>
                </a:solidFill>
                <a:latin typeface="+mn-ea"/>
              </a:rPr>
              <a:t>你依次完成</a:t>
            </a:r>
            <a:r>
              <a:rPr lang="zh-CN" altLang="en-US" sz="1600" dirty="0" smtClean="0">
                <a:solidFill>
                  <a:srgbClr val="333333"/>
                </a:solidFill>
                <a:latin typeface="+mn-ea"/>
              </a:rPr>
              <a:t>了</a:t>
            </a:r>
            <a:r>
              <a:rPr lang="zh-CN" altLang="en-US" sz="1600" b="1" dirty="0" smtClean="0">
                <a:solidFill>
                  <a:srgbClr val="333333"/>
                </a:solidFill>
                <a:latin typeface="+mn-ea"/>
              </a:rPr>
              <a:t>①</a:t>
            </a:r>
            <a:r>
              <a:rPr lang="zh-CN" altLang="en-US" sz="1600" b="1" dirty="0">
                <a:solidFill>
                  <a:srgbClr val="333333"/>
                </a:solidFill>
                <a:latin typeface="+mn-ea"/>
              </a:rPr>
              <a:t>下载</a:t>
            </a:r>
            <a:r>
              <a:rPr lang="en-US" altLang="zh-CN" sz="1600" b="1" dirty="0">
                <a:solidFill>
                  <a:srgbClr val="333333"/>
                </a:solidFill>
                <a:latin typeface="+mn-ea"/>
              </a:rPr>
              <a:t>APP——②</a:t>
            </a:r>
            <a:r>
              <a:rPr lang="zh-CN" altLang="en-US" sz="1600" b="1" dirty="0">
                <a:solidFill>
                  <a:srgbClr val="333333"/>
                </a:solidFill>
                <a:latin typeface="+mn-ea"/>
              </a:rPr>
              <a:t>手机号注册</a:t>
            </a:r>
            <a:r>
              <a:rPr lang="en-US" altLang="zh-CN" sz="1600" b="1" dirty="0">
                <a:solidFill>
                  <a:srgbClr val="333333"/>
                </a:solidFill>
                <a:latin typeface="+mn-ea"/>
              </a:rPr>
              <a:t>——③</a:t>
            </a:r>
            <a:r>
              <a:rPr lang="zh-CN" altLang="en-US" sz="1600" b="1" dirty="0">
                <a:solidFill>
                  <a:srgbClr val="333333"/>
                </a:solidFill>
                <a:latin typeface="+mn-ea"/>
              </a:rPr>
              <a:t>账号权限认证</a:t>
            </a:r>
            <a:r>
              <a:rPr lang="zh-CN" altLang="en-US" sz="1600" dirty="0" smtClean="0">
                <a:solidFill>
                  <a:srgbClr val="333333"/>
                </a:solidFill>
                <a:latin typeface="+mn-ea"/>
              </a:rPr>
              <a:t>，即可免费</a:t>
            </a:r>
            <a:r>
              <a:rPr lang="zh-CN" altLang="en-US" sz="1600" dirty="0">
                <a:solidFill>
                  <a:srgbClr val="333333"/>
                </a:solidFill>
                <a:latin typeface="+mn-ea"/>
              </a:rPr>
              <a:t>使用</a:t>
            </a:r>
            <a:r>
              <a:rPr lang="en-US" altLang="zh-CN" sz="1600" dirty="0">
                <a:solidFill>
                  <a:srgbClr val="333333"/>
                </a:solidFill>
                <a:latin typeface="+mn-ea"/>
              </a:rPr>
              <a:t>《</a:t>
            </a:r>
            <a:r>
              <a:rPr lang="zh-CN" altLang="en-US" sz="1600" dirty="0">
                <a:solidFill>
                  <a:srgbClr val="333333"/>
                </a:solidFill>
                <a:latin typeface="+mn-ea"/>
              </a:rPr>
              <a:t>中文期刊服务平台</a:t>
            </a:r>
            <a:r>
              <a:rPr lang="en-US" altLang="zh-CN" sz="1600" dirty="0" smtClean="0">
                <a:solidFill>
                  <a:srgbClr val="333333"/>
                </a:solidFill>
                <a:latin typeface="+mn-ea"/>
              </a:rPr>
              <a:t>》</a:t>
            </a:r>
            <a:r>
              <a:rPr lang="zh-CN" altLang="en-US" sz="1600" dirty="0" smtClean="0">
                <a:solidFill>
                  <a:srgbClr val="333333"/>
                </a:solidFill>
                <a:latin typeface="+mn-ea"/>
              </a:rPr>
              <a:t>（小提示：使用周期为</a:t>
            </a:r>
            <a:r>
              <a:rPr lang="en-US" altLang="zh-CN" sz="1600" dirty="0" smtClean="0">
                <a:solidFill>
                  <a:srgbClr val="333333"/>
                </a:solidFill>
                <a:latin typeface="+mn-ea"/>
              </a:rPr>
              <a:t>6</a:t>
            </a:r>
            <a:r>
              <a:rPr lang="zh-CN" altLang="en-US" sz="1600" dirty="0" smtClean="0">
                <a:solidFill>
                  <a:srgbClr val="333333"/>
                </a:solidFill>
                <a:latin typeface="+mn-ea"/>
              </a:rPr>
              <a:t>个月，超过</a:t>
            </a:r>
            <a:r>
              <a:rPr lang="en-US" altLang="zh-CN" sz="1600" dirty="0" smtClean="0">
                <a:solidFill>
                  <a:srgbClr val="333333"/>
                </a:solidFill>
                <a:latin typeface="+mn-ea"/>
              </a:rPr>
              <a:t>6</a:t>
            </a:r>
            <a:r>
              <a:rPr lang="zh-CN" altLang="en-US" sz="1600" dirty="0" smtClean="0">
                <a:solidFill>
                  <a:srgbClr val="333333"/>
                </a:solidFill>
                <a:latin typeface="+mn-ea"/>
              </a:rPr>
              <a:t>个月请</a:t>
            </a:r>
            <a:r>
              <a:rPr lang="zh-CN" altLang="en-US" sz="1600" dirty="0">
                <a:solidFill>
                  <a:srgbClr val="333333"/>
                </a:solidFill>
                <a:latin typeface="+mn-ea"/>
              </a:rPr>
              <a:t>按照以上流程重新注册</a:t>
            </a:r>
            <a:r>
              <a:rPr lang="zh-CN" altLang="en-US" sz="1600" dirty="0" smtClean="0">
                <a:solidFill>
                  <a:srgbClr val="333333"/>
                </a:solidFill>
                <a:latin typeface="+mn-ea"/>
              </a:rPr>
              <a:t>认证）。</a:t>
            </a:r>
            <a:r>
              <a:rPr lang="en-US" altLang="zh-CN" sz="1600" dirty="0" smtClean="0">
                <a:solidFill>
                  <a:srgbClr val="333333"/>
                </a:solidFill>
                <a:latin typeface="+mn-ea"/>
              </a:rPr>
              <a:t>14000</a:t>
            </a:r>
            <a:r>
              <a:rPr lang="zh-CN" altLang="en-US" sz="1600" dirty="0">
                <a:solidFill>
                  <a:srgbClr val="333333"/>
                </a:solidFill>
                <a:latin typeface="+mn-ea"/>
              </a:rPr>
              <a:t>多种期刊、</a:t>
            </a:r>
            <a:r>
              <a:rPr lang="en-US" altLang="zh-CN" sz="1600" dirty="0" smtClean="0">
                <a:solidFill>
                  <a:srgbClr val="333333"/>
                </a:solidFill>
                <a:latin typeface="+mn-ea"/>
              </a:rPr>
              <a:t>5700</a:t>
            </a:r>
            <a:r>
              <a:rPr lang="zh-CN" altLang="en-US" sz="1600" dirty="0" smtClean="0">
                <a:solidFill>
                  <a:srgbClr val="333333"/>
                </a:solidFill>
                <a:latin typeface="+mn-ea"/>
              </a:rPr>
              <a:t>余万</a:t>
            </a:r>
            <a:r>
              <a:rPr lang="zh-CN" altLang="en-US" sz="1600" dirty="0">
                <a:solidFill>
                  <a:srgbClr val="333333"/>
                </a:solidFill>
                <a:latin typeface="+mn-ea"/>
              </a:rPr>
              <a:t>篇论文，你想要的都能一览无余！</a:t>
            </a:r>
            <a:endParaRPr lang="en-US" altLang="zh-CN" sz="1600" dirty="0" smtClean="0">
              <a:solidFill>
                <a:srgbClr val="333333"/>
              </a:solidFill>
              <a:latin typeface="+mn-ea"/>
              <a:cs typeface="Arial" panose="020B0604020202020204" pitchFamily="34" charset="0"/>
            </a:endParaRPr>
          </a:p>
        </p:txBody>
      </p:sp>
      <p:sp>
        <p:nvSpPr>
          <p:cNvPr id="5" name="矩形 4"/>
          <p:cNvSpPr/>
          <p:nvPr/>
        </p:nvSpPr>
        <p:spPr>
          <a:xfrm>
            <a:off x="895363" y="5651500"/>
            <a:ext cx="7308837" cy="787523"/>
          </a:xfrm>
          <a:prstGeom prst="rect">
            <a:avLst/>
          </a:prstGeom>
        </p:spPr>
        <p:txBody>
          <a:bodyPr wrap="square">
            <a:spAutoFit/>
          </a:bodyPr>
          <a:lstStyle/>
          <a:p>
            <a:pPr algn="just">
              <a:lnSpc>
                <a:spcPct val="150000"/>
              </a:lnSpc>
            </a:pPr>
            <a:r>
              <a:rPr lang="zh-CN" altLang="en-US" sz="1600" dirty="0" smtClean="0">
                <a:solidFill>
                  <a:srgbClr val="333333"/>
                </a:solidFill>
                <a:latin typeface="+mn-ea"/>
              </a:rPr>
              <a:t>使用</a:t>
            </a:r>
            <a:r>
              <a:rPr lang="zh-CN" altLang="en-US" sz="1600" dirty="0">
                <a:solidFill>
                  <a:srgbClr val="333333"/>
                </a:solidFill>
                <a:latin typeface="+mn-ea"/>
              </a:rPr>
              <a:t>已经获得权限认证的中文期刊手机助手</a:t>
            </a:r>
            <a:r>
              <a:rPr lang="en-US" altLang="zh-CN" sz="1600" dirty="0">
                <a:solidFill>
                  <a:srgbClr val="333333"/>
                </a:solidFill>
                <a:latin typeface="+mn-ea"/>
              </a:rPr>
              <a:t>APP</a:t>
            </a:r>
            <a:r>
              <a:rPr lang="zh-CN" altLang="en-US" sz="1600" dirty="0">
                <a:solidFill>
                  <a:srgbClr val="333333"/>
                </a:solidFill>
                <a:latin typeface="+mn-ea"/>
              </a:rPr>
              <a:t>，还可以反向授权任一</a:t>
            </a:r>
            <a:r>
              <a:rPr lang="en-US" altLang="zh-CN" sz="1600" dirty="0">
                <a:solidFill>
                  <a:srgbClr val="333333"/>
                </a:solidFill>
                <a:latin typeface="+mn-ea"/>
              </a:rPr>
              <a:t>PC</a:t>
            </a:r>
            <a:r>
              <a:rPr lang="zh-CN" altLang="en-US" sz="1600" dirty="0">
                <a:solidFill>
                  <a:srgbClr val="333333"/>
                </a:solidFill>
                <a:latin typeface="+mn-ea"/>
              </a:rPr>
              <a:t>设备，使其具备</a:t>
            </a:r>
            <a:r>
              <a:rPr lang="en-US" altLang="zh-CN" sz="1600" dirty="0">
                <a:solidFill>
                  <a:srgbClr val="333333"/>
                </a:solidFill>
                <a:latin typeface="+mn-ea"/>
              </a:rPr>
              <a:t>《</a:t>
            </a:r>
            <a:r>
              <a:rPr lang="zh-CN" altLang="en-US" sz="1600" dirty="0">
                <a:solidFill>
                  <a:srgbClr val="333333"/>
                </a:solidFill>
                <a:latin typeface="+mn-ea"/>
              </a:rPr>
              <a:t>中文期刊服务平台</a:t>
            </a:r>
            <a:r>
              <a:rPr lang="en-US" altLang="zh-CN" sz="1600" dirty="0">
                <a:solidFill>
                  <a:srgbClr val="333333"/>
                </a:solidFill>
                <a:latin typeface="+mn-ea"/>
              </a:rPr>
              <a:t>》</a:t>
            </a:r>
            <a:r>
              <a:rPr lang="zh-CN" altLang="en-US" sz="1600" dirty="0">
                <a:solidFill>
                  <a:srgbClr val="333333"/>
                </a:solidFill>
                <a:latin typeface="+mn-ea"/>
              </a:rPr>
              <a:t>的使用权限。</a:t>
            </a:r>
            <a:endParaRPr lang="en-US" altLang="zh-CN" sz="1600" dirty="0" smtClean="0">
              <a:solidFill>
                <a:srgbClr val="333333"/>
              </a:solidFill>
              <a:latin typeface="+mn-ea"/>
              <a:cs typeface="Arial" panose="020B0604020202020204" pitchFamily="34" charset="0"/>
            </a:endParaRPr>
          </a:p>
        </p:txBody>
      </p:sp>
      <p:pic>
        <p:nvPicPr>
          <p:cNvPr id="4098" name="Picture 2" descr="https://mmbiz.qlogo.cn/mmbiz/V7fQMicYZKq0icfLgfMTjRgQjrib01TezCOCToCe73UibZoDmqxQ4EAibpYqNibcG1LjfvNemT57ttaNTMf1ichaWtuOQ/0?wx_fm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269" y="2436619"/>
            <a:ext cx="5009632" cy="3033139"/>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4</a:t>
            </a:r>
            <a:endParaRPr kumimoji="1" lang="zh-CN" altLang="en-US" sz="2300" b="1" dirty="0">
              <a:solidFill>
                <a:srgbClr val="1B2135"/>
              </a:solidFill>
              <a:latin typeface="Calibri" panose="020F0502020204030204"/>
              <a:ea typeface="宋体" panose="02010600030101010101" pitchFamily="2" charset="-122"/>
            </a:endParaRPr>
          </a:p>
        </p:txBody>
      </p:sp>
      <p:sp>
        <p:nvSpPr>
          <p:cNvPr id="3"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移动应用：中文期刊手机助手</a:t>
            </a:r>
          </a:p>
        </p:txBody>
      </p:sp>
      <p:pic>
        <p:nvPicPr>
          <p:cNvPr id="3074" name="Picture 2" descr="E:\工作网盘\维普\市场部\中刊7.0手机助手-二维码.jpg"/>
          <p:cNvPicPr>
            <a:picLocks noChangeAspect="1" noChangeArrowheads="1"/>
          </p:cNvPicPr>
          <p:nvPr/>
        </p:nvPicPr>
        <p:blipFill>
          <a:blip r:embed="rId2"/>
          <a:srcRect/>
          <a:stretch>
            <a:fillRect/>
          </a:stretch>
        </p:blipFill>
        <p:spPr bwMode="auto">
          <a:xfrm>
            <a:off x="2826466" y="1828800"/>
            <a:ext cx="3657600" cy="365760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473282" y="4516228"/>
            <a:ext cx="2441694"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平台价值</a:t>
            </a: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42583" y="1760545"/>
            <a:ext cx="1903085"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05</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416199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6489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967795"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70695"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645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7" name="直接连接符 57"/>
          <p:cNvCxnSpPr/>
          <p:nvPr/>
        </p:nvCxnSpPr>
        <p:spPr>
          <a:xfrm>
            <a:off x="1579642" y="2601395"/>
            <a:ext cx="0" cy="147103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8" name="直接连接符 58"/>
          <p:cNvCxnSpPr/>
          <p:nvPr/>
        </p:nvCxnSpPr>
        <p:spPr>
          <a:xfrm>
            <a:off x="3591442" y="2601395"/>
            <a:ext cx="0" cy="147103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9" name="直接连接符 59"/>
          <p:cNvCxnSpPr/>
          <p:nvPr/>
        </p:nvCxnSpPr>
        <p:spPr>
          <a:xfrm>
            <a:off x="5605217" y="2601395"/>
            <a:ext cx="0" cy="147103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0" name="直接连接符 60"/>
          <p:cNvCxnSpPr/>
          <p:nvPr/>
        </p:nvCxnSpPr>
        <p:spPr>
          <a:xfrm>
            <a:off x="7618991" y="2601395"/>
            <a:ext cx="0" cy="147103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101" name="椭圆 100"/>
          <p:cNvSpPr>
            <a:spLocks noChangeAspect="1"/>
          </p:cNvSpPr>
          <p:nvPr/>
        </p:nvSpPr>
        <p:spPr>
          <a:xfrm>
            <a:off x="817824" y="1298230"/>
            <a:ext cx="1523633" cy="1523633"/>
          </a:xfrm>
          <a:prstGeom prst="ellipse">
            <a:avLst/>
          </a:prstGeom>
          <a:solidFill>
            <a:srgbClr val="1B2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2829626" y="1298230"/>
            <a:ext cx="1523633" cy="1523633"/>
          </a:xfrm>
          <a:prstGeom prst="ellipse">
            <a:avLst/>
          </a:prstGeom>
          <a:solidFill>
            <a:srgbClr val="00BF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4841428" y="1298230"/>
            <a:ext cx="1523633" cy="1523633"/>
          </a:xfrm>
          <a:prstGeom prst="ellipse">
            <a:avLst/>
          </a:prstGeom>
          <a:solidFill>
            <a:srgbClr val="1B2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6853229" y="1298230"/>
            <a:ext cx="1523633" cy="1523633"/>
          </a:xfrm>
          <a:prstGeom prst="ellipse">
            <a:avLst/>
          </a:prstGeom>
          <a:solidFill>
            <a:srgbClr val="00BF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燕尾形 104"/>
          <p:cNvSpPr/>
          <p:nvPr/>
        </p:nvSpPr>
        <p:spPr>
          <a:xfrm>
            <a:off x="474514" y="3150988"/>
            <a:ext cx="2210254" cy="460718"/>
          </a:xfrm>
          <a:prstGeom prst="chevron">
            <a:avLst/>
          </a:prstGeom>
          <a:solidFill>
            <a:srgbClr val="1B2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dirty="0">
              <a:solidFill>
                <a:prstClr val="black">
                  <a:lumMod val="75000"/>
                  <a:lumOff val="25000"/>
                </a:prstClr>
              </a:solidFill>
            </a:endParaRPr>
          </a:p>
        </p:txBody>
      </p:sp>
      <p:sp>
        <p:nvSpPr>
          <p:cNvPr id="106" name="燕尾形 105"/>
          <p:cNvSpPr/>
          <p:nvPr/>
        </p:nvSpPr>
        <p:spPr>
          <a:xfrm>
            <a:off x="2486316" y="3150988"/>
            <a:ext cx="2210254" cy="46071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7" name="燕尾形 106"/>
          <p:cNvSpPr/>
          <p:nvPr/>
        </p:nvSpPr>
        <p:spPr>
          <a:xfrm>
            <a:off x="4498117" y="3150987"/>
            <a:ext cx="2210254" cy="460718"/>
          </a:xfrm>
          <a:prstGeom prst="chevron">
            <a:avLst/>
          </a:prstGeom>
          <a:solidFill>
            <a:srgbClr val="1B2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8" name="燕尾形 107"/>
          <p:cNvSpPr/>
          <p:nvPr/>
        </p:nvSpPr>
        <p:spPr>
          <a:xfrm>
            <a:off x="6509919" y="3150986"/>
            <a:ext cx="2210254" cy="46071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9" name="文本框 8"/>
          <p:cNvSpPr txBox="1"/>
          <p:nvPr/>
        </p:nvSpPr>
        <p:spPr>
          <a:xfrm>
            <a:off x="617742" y="4374648"/>
            <a:ext cx="1944237" cy="18235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智能的文献检索系统</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灵活的聚类组配方式</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深入的引文分布追踪</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详尽的计量分析报告</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精确的对象数据对比</a:t>
            </a:r>
            <a:endParaRPr lang="zh-CN" altLang="en-US" sz="1500" dirty="0">
              <a:solidFill>
                <a:srgbClr val="000000"/>
              </a:solidFill>
              <a:latin typeface="思源黑体 CN Medium" pitchFamily="34" charset="-122"/>
              <a:ea typeface="思源黑体 CN Medium" pitchFamily="34" charset="-122"/>
            </a:endParaRPr>
          </a:p>
        </p:txBody>
      </p:sp>
      <p:sp>
        <p:nvSpPr>
          <p:cNvPr id="113" name="文本框 22"/>
          <p:cNvSpPr txBox="1"/>
          <p:nvPr/>
        </p:nvSpPr>
        <p:spPr>
          <a:xfrm>
            <a:off x="1034024" y="1433637"/>
            <a:ext cx="1082348" cy="1169551"/>
          </a:xfrm>
          <a:prstGeom prst="rect">
            <a:avLst/>
          </a:prstGeom>
          <a:noFill/>
        </p:spPr>
        <p:txBody>
          <a:bodyPr wrap="none" rtlCol="0">
            <a:spAutoFit/>
          </a:bodyPr>
          <a:lstStyle/>
          <a:p>
            <a:pPr algn="ctr"/>
            <a:r>
              <a:rPr kumimoji="1" lang="zh-CN" altLang="en-US" sz="3500" b="1" dirty="0" smtClean="0">
                <a:solidFill>
                  <a:schemeClr val="bg1"/>
                </a:solidFill>
              </a:rPr>
              <a:t>我们</a:t>
            </a:r>
            <a:endParaRPr kumimoji="1" lang="en-US" altLang="zh-CN" sz="3500" b="1" dirty="0" smtClean="0">
              <a:solidFill>
                <a:schemeClr val="bg1"/>
              </a:solidFill>
            </a:endParaRPr>
          </a:p>
          <a:p>
            <a:pPr algn="ctr"/>
            <a:r>
              <a:rPr kumimoji="1" lang="zh-CN" altLang="en-US" sz="3500" b="1" dirty="0" smtClean="0">
                <a:solidFill>
                  <a:schemeClr val="bg1"/>
                </a:solidFill>
              </a:rPr>
              <a:t>提供</a:t>
            </a:r>
            <a:endParaRPr kumimoji="1" lang="zh-CN" altLang="en-US" sz="3500" b="1" dirty="0">
              <a:solidFill>
                <a:schemeClr val="bg1"/>
              </a:solidFill>
            </a:endParaRPr>
          </a:p>
        </p:txBody>
      </p:sp>
      <p:sp>
        <p:nvSpPr>
          <p:cNvPr id="122" name="文本框 22"/>
          <p:cNvSpPr txBox="1"/>
          <p:nvPr/>
        </p:nvSpPr>
        <p:spPr>
          <a:xfrm>
            <a:off x="3050268" y="1433637"/>
            <a:ext cx="1082348" cy="1169551"/>
          </a:xfrm>
          <a:prstGeom prst="rect">
            <a:avLst/>
          </a:prstGeom>
          <a:noFill/>
        </p:spPr>
        <p:txBody>
          <a:bodyPr wrap="none" rtlCol="0">
            <a:spAutoFit/>
          </a:bodyPr>
          <a:lstStyle/>
          <a:p>
            <a:pPr algn="ctr"/>
            <a:r>
              <a:rPr kumimoji="1" lang="zh-CN" altLang="en-US" sz="3500" b="1" dirty="0" smtClean="0">
                <a:solidFill>
                  <a:schemeClr val="bg1"/>
                </a:solidFill>
              </a:rPr>
              <a:t>用户</a:t>
            </a:r>
            <a:endParaRPr kumimoji="1" lang="en-US" altLang="zh-CN" sz="3500" b="1" dirty="0" smtClean="0">
              <a:solidFill>
                <a:schemeClr val="bg1"/>
              </a:solidFill>
            </a:endParaRPr>
          </a:p>
          <a:p>
            <a:pPr algn="ctr"/>
            <a:r>
              <a:rPr kumimoji="1" lang="zh-CN" altLang="en-US" sz="3500" b="1" dirty="0" smtClean="0">
                <a:solidFill>
                  <a:schemeClr val="bg1"/>
                </a:solidFill>
              </a:rPr>
              <a:t>获得</a:t>
            </a:r>
            <a:endParaRPr kumimoji="1" lang="zh-CN" altLang="en-US" sz="3500" b="1" dirty="0">
              <a:solidFill>
                <a:schemeClr val="bg1"/>
              </a:solidFill>
            </a:endParaRPr>
          </a:p>
        </p:txBody>
      </p:sp>
      <p:sp>
        <p:nvSpPr>
          <p:cNvPr id="123" name="文本框 22"/>
          <p:cNvSpPr txBox="1"/>
          <p:nvPr/>
        </p:nvSpPr>
        <p:spPr>
          <a:xfrm>
            <a:off x="5064043" y="1433637"/>
            <a:ext cx="1082348" cy="1169551"/>
          </a:xfrm>
          <a:prstGeom prst="rect">
            <a:avLst/>
          </a:prstGeom>
          <a:noFill/>
        </p:spPr>
        <p:txBody>
          <a:bodyPr wrap="none" rtlCol="0">
            <a:spAutoFit/>
          </a:bodyPr>
          <a:lstStyle/>
          <a:p>
            <a:pPr algn="ctr"/>
            <a:r>
              <a:rPr kumimoji="1" lang="zh-CN" altLang="en-US" sz="3500" b="1" dirty="0" smtClean="0">
                <a:solidFill>
                  <a:schemeClr val="bg1"/>
                </a:solidFill>
              </a:rPr>
              <a:t>我们</a:t>
            </a:r>
            <a:endParaRPr kumimoji="1" lang="en-US" altLang="zh-CN" sz="3500" b="1" dirty="0" smtClean="0">
              <a:solidFill>
                <a:schemeClr val="bg1"/>
              </a:solidFill>
            </a:endParaRPr>
          </a:p>
          <a:p>
            <a:pPr algn="ctr"/>
            <a:r>
              <a:rPr kumimoji="1" lang="zh-CN" altLang="en-US" sz="3500" b="1" dirty="0" smtClean="0">
                <a:solidFill>
                  <a:schemeClr val="bg1"/>
                </a:solidFill>
              </a:rPr>
              <a:t>提供</a:t>
            </a:r>
            <a:endParaRPr kumimoji="1" lang="zh-CN" altLang="en-US" sz="3500" b="1" dirty="0">
              <a:solidFill>
                <a:schemeClr val="bg1"/>
              </a:solidFill>
            </a:endParaRPr>
          </a:p>
        </p:txBody>
      </p:sp>
      <p:sp>
        <p:nvSpPr>
          <p:cNvPr id="124" name="文本框 22"/>
          <p:cNvSpPr txBox="1"/>
          <p:nvPr/>
        </p:nvSpPr>
        <p:spPr>
          <a:xfrm>
            <a:off x="7077817" y="1433637"/>
            <a:ext cx="1082348" cy="1169551"/>
          </a:xfrm>
          <a:prstGeom prst="rect">
            <a:avLst/>
          </a:prstGeom>
          <a:noFill/>
        </p:spPr>
        <p:txBody>
          <a:bodyPr wrap="none" rtlCol="0">
            <a:spAutoFit/>
          </a:bodyPr>
          <a:lstStyle/>
          <a:p>
            <a:pPr algn="ctr"/>
            <a:r>
              <a:rPr kumimoji="1" lang="zh-CN" altLang="en-US" sz="3500" b="1" dirty="0" smtClean="0">
                <a:solidFill>
                  <a:schemeClr val="bg1"/>
                </a:solidFill>
              </a:rPr>
              <a:t>用户</a:t>
            </a:r>
            <a:endParaRPr kumimoji="1" lang="en-US" altLang="zh-CN" sz="3500" b="1" dirty="0" smtClean="0">
              <a:solidFill>
                <a:schemeClr val="bg1"/>
              </a:solidFill>
            </a:endParaRPr>
          </a:p>
          <a:p>
            <a:pPr algn="ctr"/>
            <a:r>
              <a:rPr kumimoji="1" lang="zh-CN" altLang="en-US" sz="3500" b="1" dirty="0" smtClean="0">
                <a:solidFill>
                  <a:schemeClr val="bg1"/>
                </a:solidFill>
              </a:rPr>
              <a:t>获得</a:t>
            </a:r>
            <a:endParaRPr kumimoji="1" lang="zh-CN" altLang="en-US" sz="3500" b="1" dirty="0">
              <a:solidFill>
                <a:schemeClr val="bg1"/>
              </a:solidFill>
            </a:endParaRPr>
          </a:p>
        </p:txBody>
      </p:sp>
      <p:sp>
        <p:nvSpPr>
          <p:cNvPr id="125"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平台价值</a:t>
            </a:r>
          </a:p>
        </p:txBody>
      </p:sp>
      <p:sp>
        <p:nvSpPr>
          <p:cNvPr id="126" name="矩形 125"/>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5</a:t>
            </a:r>
            <a:endParaRPr kumimoji="1" lang="zh-CN" altLang="en-US" sz="2300" b="1" dirty="0">
              <a:solidFill>
                <a:srgbClr val="1B2135"/>
              </a:solidFill>
              <a:latin typeface="Calibri" panose="020F0502020204030204"/>
              <a:ea typeface="宋体" panose="02010600030101010101" pitchFamily="2" charset="-122"/>
            </a:endParaRPr>
          </a:p>
        </p:txBody>
      </p:sp>
      <p:sp>
        <p:nvSpPr>
          <p:cNvPr id="127" name="文本框 8"/>
          <p:cNvSpPr txBox="1"/>
          <p:nvPr/>
        </p:nvSpPr>
        <p:spPr>
          <a:xfrm>
            <a:off x="2619323" y="4374648"/>
            <a:ext cx="1944237" cy="18235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资源的快速准确定位</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多面的资源筛选方式</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准确的课题趋势分析</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热点领域的前沿成果</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严密的学术链条分析</a:t>
            </a:r>
          </a:p>
        </p:txBody>
      </p:sp>
      <p:sp>
        <p:nvSpPr>
          <p:cNvPr id="128" name="文本框 8"/>
          <p:cNvSpPr txBox="1"/>
          <p:nvPr/>
        </p:nvSpPr>
        <p:spPr>
          <a:xfrm>
            <a:off x="4645290" y="4374648"/>
            <a:ext cx="1944237" cy="14773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完善的全文保障服务</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良好的阅读预览体验</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强大的底层架构支持</a:t>
            </a:r>
          </a:p>
          <a:p>
            <a:pPr lvl="0" defTabSz="457200">
              <a:lnSpc>
                <a:spcPct val="150000"/>
              </a:lnSpc>
            </a:pPr>
            <a:r>
              <a:rPr lang="zh-CN" altLang="en-US" sz="1500" dirty="0" smtClean="0">
                <a:solidFill>
                  <a:srgbClr val="000000"/>
                </a:solidFill>
                <a:latin typeface="思源黑体 CN Medium" pitchFamily="34" charset="-122"/>
                <a:ea typeface="思源黑体 CN Medium" pitchFamily="34" charset="-122"/>
              </a:rPr>
              <a:t>多样的设备云端共享</a:t>
            </a:r>
          </a:p>
        </p:txBody>
      </p:sp>
      <p:sp>
        <p:nvSpPr>
          <p:cNvPr id="129" name="文本框 8"/>
          <p:cNvSpPr txBox="1"/>
          <p:nvPr/>
        </p:nvSpPr>
        <p:spPr>
          <a:xfrm>
            <a:off x="6646871" y="4374648"/>
            <a:ext cx="1944237" cy="14773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全面的资源获取渠道</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直观的全文预览体验</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畅通的云端访问体验</a:t>
            </a:r>
          </a:p>
          <a:p>
            <a:pPr lvl="0" defTabSz="457200">
              <a:lnSpc>
                <a:spcPct val="150000"/>
              </a:lnSpc>
            </a:pPr>
            <a:r>
              <a:rPr lang="zh-CN" altLang="en-US" sz="1500" dirty="0" smtClean="0">
                <a:solidFill>
                  <a:schemeClr val="tx2"/>
                </a:solidFill>
                <a:latin typeface="思源黑体 CN Medium" pitchFamily="34" charset="-122"/>
                <a:ea typeface="思源黑体 CN Medium" pitchFamily="34" charset="-122"/>
              </a:rPr>
              <a:t>全新的信息获取方式</a:t>
            </a:r>
          </a:p>
        </p:txBody>
      </p:sp>
    </p:spTree>
  </p:cSld>
  <p:clrMapOvr>
    <a:masterClrMapping/>
  </p:clrMapOvr>
  <p:transition>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088954" y="2325624"/>
            <a:ext cx="3324171" cy="1133856"/>
            <a:chOff x="4527477" y="1706880"/>
            <a:chExt cx="3324171" cy="1133856"/>
          </a:xfrm>
          <a:effectLst>
            <a:outerShdw blurRad="50800" dist="38100" dir="2700000" algn="tl" rotWithShape="0">
              <a:prstClr val="black">
                <a:alpha val="40000"/>
              </a:prstClr>
            </a:outerShdw>
          </a:effectLst>
        </p:grpSpPr>
        <p:pic>
          <p:nvPicPr>
            <p:cNvPr id="51" name="Picture 4" descr="QQ截图20120302100552"/>
            <p:cNvPicPr>
              <a:picLocks noChangeAspect="1" noChangeArrowheads="1"/>
            </p:cNvPicPr>
            <p:nvPr/>
          </p:nvPicPr>
          <p:blipFill>
            <a:blip r:embed="rId3" cstate="print"/>
            <a:srcRect l="-152" t="17551" r="67091" b="47073"/>
            <a:stretch>
              <a:fillRect/>
            </a:stretch>
          </p:blipFill>
          <p:spPr bwMode="auto">
            <a:xfrm>
              <a:off x="5193792" y="1706880"/>
              <a:ext cx="2657856" cy="1133856"/>
            </a:xfrm>
            <a:prstGeom prst="rect">
              <a:avLst/>
            </a:prstGeom>
            <a:noFill/>
            <a:ln w="9525">
              <a:noFill/>
              <a:miter lim="800000"/>
              <a:headEnd/>
              <a:tailEnd/>
            </a:ln>
            <a:effectLst/>
          </p:spPr>
        </p:pic>
        <p:grpSp>
          <p:nvGrpSpPr>
            <p:cNvPr id="52" name="组合 12"/>
            <p:cNvGrpSpPr/>
            <p:nvPr/>
          </p:nvGrpSpPr>
          <p:grpSpPr>
            <a:xfrm>
              <a:off x="4527477" y="1814288"/>
              <a:ext cx="835660" cy="835660"/>
              <a:chOff x="3612390" y="2447763"/>
              <a:chExt cx="835660" cy="835660"/>
            </a:xfrm>
          </p:grpSpPr>
          <p:grpSp>
            <p:nvGrpSpPr>
              <p:cNvPr id="53" name="组合 13"/>
              <p:cNvGrpSpPr/>
              <p:nvPr/>
            </p:nvGrpSpPr>
            <p:grpSpPr>
              <a:xfrm>
                <a:off x="3612390" y="2447763"/>
                <a:ext cx="835660" cy="835660"/>
                <a:chOff x="8122422" y="2445351"/>
                <a:chExt cx="1938714" cy="1938714"/>
              </a:xfrm>
            </p:grpSpPr>
            <p:sp>
              <p:nvSpPr>
                <p:cNvPr id="55" name="椭圆 54"/>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56" name="椭圆 55"/>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54" name="文本框 14"/>
              <p:cNvSpPr txBox="1"/>
              <p:nvPr/>
            </p:nvSpPr>
            <p:spPr>
              <a:xfrm>
                <a:off x="3849722" y="2556942"/>
                <a:ext cx="360996"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1</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grpSp>
        <p:nvGrpSpPr>
          <p:cNvPr id="57" name="组合 56"/>
          <p:cNvGrpSpPr/>
          <p:nvPr/>
        </p:nvGrpSpPr>
        <p:grpSpPr>
          <a:xfrm>
            <a:off x="1088954" y="3813048"/>
            <a:ext cx="3348555" cy="1133856"/>
            <a:chOff x="4527477" y="3438144"/>
            <a:chExt cx="3348555" cy="1133856"/>
          </a:xfrm>
          <a:effectLst>
            <a:outerShdw blurRad="50800" dist="38100" dir="2700000" algn="tl" rotWithShape="0">
              <a:prstClr val="black">
                <a:alpha val="40000"/>
              </a:prstClr>
            </a:outerShdw>
          </a:effectLst>
        </p:grpSpPr>
        <p:pic>
          <p:nvPicPr>
            <p:cNvPr id="58" name="Picture 4" descr="QQ截图20120302100552"/>
            <p:cNvPicPr>
              <a:picLocks noChangeAspect="1" noChangeArrowheads="1"/>
            </p:cNvPicPr>
            <p:nvPr/>
          </p:nvPicPr>
          <p:blipFill>
            <a:blip r:embed="rId3" cstate="print"/>
            <a:srcRect l="32909" t="17266" r="33576" b="47358"/>
            <a:stretch>
              <a:fillRect/>
            </a:stretch>
          </p:blipFill>
          <p:spPr bwMode="auto">
            <a:xfrm>
              <a:off x="5181600" y="3438144"/>
              <a:ext cx="2694432" cy="1133856"/>
            </a:xfrm>
            <a:prstGeom prst="rect">
              <a:avLst/>
            </a:prstGeom>
            <a:noFill/>
            <a:ln w="9525">
              <a:noFill/>
              <a:miter lim="800000"/>
              <a:headEnd/>
              <a:tailEnd/>
            </a:ln>
          </p:spPr>
        </p:pic>
        <p:grpSp>
          <p:nvGrpSpPr>
            <p:cNvPr id="59" name="组合 17"/>
            <p:cNvGrpSpPr/>
            <p:nvPr/>
          </p:nvGrpSpPr>
          <p:grpSpPr>
            <a:xfrm>
              <a:off x="4527477" y="3564622"/>
              <a:ext cx="835660" cy="835660"/>
              <a:chOff x="3612390" y="2447763"/>
              <a:chExt cx="835660" cy="835660"/>
            </a:xfrm>
          </p:grpSpPr>
          <p:grpSp>
            <p:nvGrpSpPr>
              <p:cNvPr id="60" name="组合 18"/>
              <p:cNvGrpSpPr/>
              <p:nvPr/>
            </p:nvGrpSpPr>
            <p:grpSpPr>
              <a:xfrm>
                <a:off x="3612390" y="2447763"/>
                <a:ext cx="835660" cy="835660"/>
                <a:chOff x="8122422" y="2445351"/>
                <a:chExt cx="1938714" cy="1938714"/>
              </a:xfrm>
            </p:grpSpPr>
            <p:sp>
              <p:nvSpPr>
                <p:cNvPr id="62" name="椭圆 61"/>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61" name="文本框 19"/>
              <p:cNvSpPr txBox="1"/>
              <p:nvPr/>
            </p:nvSpPr>
            <p:spPr>
              <a:xfrm>
                <a:off x="3821669" y="2556942"/>
                <a:ext cx="41710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2</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grpSp>
        <p:nvGrpSpPr>
          <p:cNvPr id="64" name="组合 63"/>
          <p:cNvGrpSpPr/>
          <p:nvPr/>
        </p:nvGrpSpPr>
        <p:grpSpPr>
          <a:xfrm>
            <a:off x="1088954" y="5288280"/>
            <a:ext cx="3324171" cy="1194816"/>
            <a:chOff x="4527477" y="5266944"/>
            <a:chExt cx="3324171" cy="1194816"/>
          </a:xfrm>
          <a:effectLst>
            <a:outerShdw blurRad="50800" dist="38100" dir="2700000" algn="tl" rotWithShape="0">
              <a:prstClr val="black">
                <a:alpha val="40000"/>
              </a:prstClr>
            </a:outerShdw>
          </a:effectLst>
        </p:grpSpPr>
        <p:pic>
          <p:nvPicPr>
            <p:cNvPr id="65" name="Picture 4" descr="QQ截图20120302100552"/>
            <p:cNvPicPr>
              <a:picLocks noChangeAspect="1" noChangeArrowheads="1"/>
            </p:cNvPicPr>
            <p:nvPr/>
          </p:nvPicPr>
          <p:blipFill>
            <a:blip r:embed="rId3" cstate="print"/>
            <a:srcRect l="66576" t="16030" r="212" b="46692"/>
            <a:stretch>
              <a:fillRect/>
            </a:stretch>
          </p:blipFill>
          <p:spPr bwMode="auto">
            <a:xfrm>
              <a:off x="5181600" y="5266944"/>
              <a:ext cx="2670048" cy="1194816"/>
            </a:xfrm>
            <a:prstGeom prst="rect">
              <a:avLst/>
            </a:prstGeom>
            <a:noFill/>
            <a:ln w="9525">
              <a:noFill/>
              <a:miter lim="800000"/>
              <a:headEnd/>
              <a:tailEnd/>
            </a:ln>
          </p:spPr>
        </p:pic>
        <p:grpSp>
          <p:nvGrpSpPr>
            <p:cNvPr id="66" name="组合 22"/>
            <p:cNvGrpSpPr/>
            <p:nvPr/>
          </p:nvGrpSpPr>
          <p:grpSpPr>
            <a:xfrm>
              <a:off x="4527477" y="5418822"/>
              <a:ext cx="835660" cy="835660"/>
              <a:chOff x="3612390" y="2447763"/>
              <a:chExt cx="835660" cy="835660"/>
            </a:xfrm>
          </p:grpSpPr>
          <p:grpSp>
            <p:nvGrpSpPr>
              <p:cNvPr id="67" name="组合 23"/>
              <p:cNvGrpSpPr/>
              <p:nvPr/>
            </p:nvGrpSpPr>
            <p:grpSpPr>
              <a:xfrm>
                <a:off x="3612390" y="2447763"/>
                <a:ext cx="835660" cy="835660"/>
                <a:chOff x="8122422" y="2445351"/>
                <a:chExt cx="1938714" cy="1938714"/>
              </a:xfrm>
            </p:grpSpPr>
            <p:sp>
              <p:nvSpPr>
                <p:cNvPr id="69" name="椭圆 68"/>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68" name="文本框 24"/>
              <p:cNvSpPr txBox="1"/>
              <p:nvPr/>
            </p:nvSpPr>
            <p:spPr>
              <a:xfrm>
                <a:off x="3815257" y="2556942"/>
                <a:ext cx="429926"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3</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sp>
        <p:nvSpPr>
          <p:cNvPr id="75" name="矩形 74"/>
          <p:cNvSpPr/>
          <p:nvPr/>
        </p:nvSpPr>
        <p:spPr>
          <a:xfrm>
            <a:off x="1198681" y="967333"/>
            <a:ext cx="4311723" cy="430887"/>
          </a:xfrm>
          <a:prstGeom prst="rect">
            <a:avLst/>
          </a:prstGeom>
        </p:spPr>
        <p:txBody>
          <a:bodyPr wrap="square">
            <a:spAutoFit/>
          </a:bodyPr>
          <a:lstStyle/>
          <a:p>
            <a:r>
              <a:rPr lang="en-US" altLang="zh-CN" sz="2200" dirty="0" smtClean="0">
                <a:solidFill>
                  <a:srgbClr val="44546A"/>
                </a:solidFill>
                <a:latin typeface="思源黑体 CN Bold" pitchFamily="34" charset="-122"/>
                <a:ea typeface="思源黑体 CN Bold" pitchFamily="34" charset="-122"/>
                <a:cs typeface="Arial" panose="020B0604020202020204" pitchFamily="34" charset="0"/>
              </a:rPr>
              <a:t>《</a:t>
            </a:r>
            <a:r>
              <a:rPr lang="zh-CN" altLang="en-US" sz="2200" dirty="0" smtClean="0">
                <a:solidFill>
                  <a:srgbClr val="44546A"/>
                </a:solidFill>
                <a:latin typeface="思源黑体 CN Bold" pitchFamily="34" charset="-122"/>
                <a:ea typeface="思源黑体 CN Bold" pitchFamily="34" charset="-122"/>
                <a:cs typeface="Arial" panose="020B0604020202020204" pitchFamily="34" charset="0"/>
              </a:rPr>
              <a:t>中文期刊服务平台</a:t>
            </a:r>
            <a:r>
              <a:rPr lang="en-US" altLang="zh-CN" sz="2200" dirty="0" smtClean="0">
                <a:solidFill>
                  <a:srgbClr val="44546A"/>
                </a:solidFill>
                <a:latin typeface="思源黑体 CN Bold" pitchFamily="34" charset="-122"/>
                <a:ea typeface="思源黑体 CN Bold" pitchFamily="34" charset="-122"/>
                <a:cs typeface="Arial" panose="020B0604020202020204" pitchFamily="34" charset="0"/>
              </a:rPr>
              <a:t>7.0》</a:t>
            </a:r>
          </a:p>
        </p:txBody>
      </p:sp>
      <p:grpSp>
        <p:nvGrpSpPr>
          <p:cNvPr id="77" name="组合 76"/>
          <p:cNvGrpSpPr/>
          <p:nvPr/>
        </p:nvGrpSpPr>
        <p:grpSpPr>
          <a:xfrm>
            <a:off x="4685594" y="2337816"/>
            <a:ext cx="3372939" cy="1146048"/>
            <a:chOff x="8124117" y="1719072"/>
            <a:chExt cx="3372939" cy="1146048"/>
          </a:xfrm>
          <a:effectLst>
            <a:outerShdw blurRad="50800" dist="38100" dir="2700000" algn="tl" rotWithShape="0">
              <a:prstClr val="black">
                <a:alpha val="40000"/>
              </a:prstClr>
            </a:outerShdw>
          </a:effectLst>
        </p:grpSpPr>
        <p:pic>
          <p:nvPicPr>
            <p:cNvPr id="78" name="Picture 4" descr="QQ截图20120302100552"/>
            <p:cNvPicPr>
              <a:picLocks noChangeAspect="1" noChangeArrowheads="1"/>
            </p:cNvPicPr>
            <p:nvPr/>
          </p:nvPicPr>
          <p:blipFill>
            <a:blip r:embed="rId3" cstate="print"/>
            <a:srcRect t="54449" r="66788" b="9795"/>
            <a:stretch>
              <a:fillRect/>
            </a:stretch>
          </p:blipFill>
          <p:spPr bwMode="auto">
            <a:xfrm>
              <a:off x="8827008" y="1719072"/>
              <a:ext cx="2670048" cy="1146048"/>
            </a:xfrm>
            <a:prstGeom prst="rect">
              <a:avLst/>
            </a:prstGeom>
            <a:noFill/>
            <a:ln w="9525">
              <a:noFill/>
              <a:miter lim="800000"/>
              <a:headEnd/>
              <a:tailEnd/>
            </a:ln>
            <a:effectLst/>
          </p:spPr>
        </p:pic>
        <p:grpSp>
          <p:nvGrpSpPr>
            <p:cNvPr id="79" name="组合 12"/>
            <p:cNvGrpSpPr/>
            <p:nvPr/>
          </p:nvGrpSpPr>
          <p:grpSpPr>
            <a:xfrm>
              <a:off x="8124117" y="1814288"/>
              <a:ext cx="835660" cy="835660"/>
              <a:chOff x="3612390" y="2447763"/>
              <a:chExt cx="835660" cy="835660"/>
            </a:xfrm>
          </p:grpSpPr>
          <p:grpSp>
            <p:nvGrpSpPr>
              <p:cNvPr id="80" name="组合 13"/>
              <p:cNvGrpSpPr/>
              <p:nvPr/>
            </p:nvGrpSpPr>
            <p:grpSpPr>
              <a:xfrm>
                <a:off x="3612390" y="2447763"/>
                <a:ext cx="835660" cy="835660"/>
                <a:chOff x="8122422" y="2445351"/>
                <a:chExt cx="1938714" cy="1938714"/>
              </a:xfrm>
            </p:grpSpPr>
            <p:sp>
              <p:nvSpPr>
                <p:cNvPr id="82" name="椭圆 81"/>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83" name="椭圆 82"/>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81" name="文本框 14"/>
              <p:cNvSpPr txBox="1"/>
              <p:nvPr/>
            </p:nvSpPr>
            <p:spPr>
              <a:xfrm>
                <a:off x="3822471" y="2556942"/>
                <a:ext cx="415498"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4</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grpSp>
        <p:nvGrpSpPr>
          <p:cNvPr id="84" name="组合 83"/>
          <p:cNvGrpSpPr/>
          <p:nvPr/>
        </p:nvGrpSpPr>
        <p:grpSpPr>
          <a:xfrm>
            <a:off x="4685594" y="3800856"/>
            <a:ext cx="3372939" cy="1158240"/>
            <a:chOff x="8124117" y="3425952"/>
            <a:chExt cx="3372939" cy="1158240"/>
          </a:xfrm>
          <a:effectLst>
            <a:outerShdw blurRad="50800" dist="38100" dir="2700000" algn="tl" rotWithShape="0">
              <a:prstClr val="black">
                <a:alpha val="40000"/>
              </a:prstClr>
            </a:outerShdw>
          </a:effectLst>
        </p:grpSpPr>
        <p:pic>
          <p:nvPicPr>
            <p:cNvPr id="85" name="Picture 4" descr="QQ截图20120302100552"/>
            <p:cNvPicPr>
              <a:picLocks noChangeAspect="1" noChangeArrowheads="1"/>
            </p:cNvPicPr>
            <p:nvPr/>
          </p:nvPicPr>
          <p:blipFill>
            <a:blip r:embed="rId3" cstate="print"/>
            <a:srcRect l="33015" t="54829" r="33318" b="9034"/>
            <a:stretch>
              <a:fillRect/>
            </a:stretch>
          </p:blipFill>
          <p:spPr bwMode="auto">
            <a:xfrm>
              <a:off x="8790432" y="3425952"/>
              <a:ext cx="2706624" cy="1158240"/>
            </a:xfrm>
            <a:prstGeom prst="rect">
              <a:avLst/>
            </a:prstGeom>
            <a:noFill/>
            <a:ln w="9525">
              <a:noFill/>
              <a:miter lim="800000"/>
              <a:headEnd/>
              <a:tailEnd/>
            </a:ln>
          </p:spPr>
        </p:pic>
        <p:grpSp>
          <p:nvGrpSpPr>
            <p:cNvPr id="86" name="组合 17"/>
            <p:cNvGrpSpPr/>
            <p:nvPr/>
          </p:nvGrpSpPr>
          <p:grpSpPr>
            <a:xfrm>
              <a:off x="8124117" y="3564622"/>
              <a:ext cx="835660" cy="835660"/>
              <a:chOff x="3612390" y="2447763"/>
              <a:chExt cx="835660" cy="835660"/>
            </a:xfrm>
          </p:grpSpPr>
          <p:grpSp>
            <p:nvGrpSpPr>
              <p:cNvPr id="87" name="组合 18"/>
              <p:cNvGrpSpPr/>
              <p:nvPr/>
            </p:nvGrpSpPr>
            <p:grpSpPr>
              <a:xfrm>
                <a:off x="3612390" y="2447763"/>
                <a:ext cx="835660" cy="835660"/>
                <a:chOff x="8122422" y="2445351"/>
                <a:chExt cx="1938714" cy="1938714"/>
              </a:xfrm>
            </p:grpSpPr>
            <p:sp>
              <p:nvSpPr>
                <p:cNvPr id="89" name="椭圆 88"/>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90" name="椭圆 89"/>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88" name="文本框 19"/>
              <p:cNvSpPr txBox="1"/>
              <p:nvPr/>
            </p:nvSpPr>
            <p:spPr>
              <a:xfrm>
                <a:off x="3813654" y="2556942"/>
                <a:ext cx="43313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5</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grpSp>
        <p:nvGrpSpPr>
          <p:cNvPr id="91" name="组合 90"/>
          <p:cNvGrpSpPr/>
          <p:nvPr/>
        </p:nvGrpSpPr>
        <p:grpSpPr>
          <a:xfrm>
            <a:off x="4685594" y="5276088"/>
            <a:ext cx="3393638" cy="1194816"/>
            <a:chOff x="8124117" y="5254752"/>
            <a:chExt cx="3393638" cy="1194816"/>
          </a:xfrm>
          <a:effectLst>
            <a:outerShdw blurRad="50800" dist="38100" dir="2700000" algn="tl" rotWithShape="0">
              <a:prstClr val="black">
                <a:alpha val="40000"/>
              </a:prstClr>
            </a:outerShdw>
          </a:effectLst>
        </p:grpSpPr>
        <p:pic>
          <p:nvPicPr>
            <p:cNvPr id="92" name="Picture 4" descr="QQ截图20120302100552"/>
            <p:cNvPicPr>
              <a:picLocks noChangeAspect="1" noChangeArrowheads="1"/>
            </p:cNvPicPr>
            <p:nvPr/>
          </p:nvPicPr>
          <p:blipFill>
            <a:blip r:embed="rId3" cstate="print"/>
            <a:srcRect l="66530" t="54829" b="7893"/>
            <a:stretch>
              <a:fillRect/>
            </a:stretch>
          </p:blipFill>
          <p:spPr bwMode="auto">
            <a:xfrm>
              <a:off x="8827008" y="5254752"/>
              <a:ext cx="2690747" cy="1194816"/>
            </a:xfrm>
            <a:prstGeom prst="rect">
              <a:avLst/>
            </a:prstGeom>
            <a:noFill/>
            <a:ln w="9525">
              <a:noFill/>
              <a:miter lim="800000"/>
              <a:headEnd/>
              <a:tailEnd/>
            </a:ln>
          </p:spPr>
        </p:pic>
        <p:grpSp>
          <p:nvGrpSpPr>
            <p:cNvPr id="93" name="组合 22"/>
            <p:cNvGrpSpPr/>
            <p:nvPr/>
          </p:nvGrpSpPr>
          <p:grpSpPr>
            <a:xfrm>
              <a:off x="8124117" y="5418822"/>
              <a:ext cx="835660" cy="835660"/>
              <a:chOff x="3612390" y="2447763"/>
              <a:chExt cx="835660" cy="835660"/>
            </a:xfrm>
          </p:grpSpPr>
          <p:grpSp>
            <p:nvGrpSpPr>
              <p:cNvPr id="94" name="组合 23"/>
              <p:cNvGrpSpPr/>
              <p:nvPr/>
            </p:nvGrpSpPr>
            <p:grpSpPr>
              <a:xfrm>
                <a:off x="3612390" y="2447763"/>
                <a:ext cx="835660" cy="835660"/>
                <a:chOff x="8122422" y="2445351"/>
                <a:chExt cx="1938714" cy="1938714"/>
              </a:xfrm>
            </p:grpSpPr>
            <p:sp>
              <p:nvSpPr>
                <p:cNvPr id="96" name="椭圆 95"/>
                <p:cNvSpPr/>
                <p:nvPr/>
              </p:nvSpPr>
              <p:spPr>
                <a:xfrm>
                  <a:off x="8122422" y="2445351"/>
                  <a:ext cx="1938714" cy="1938714"/>
                </a:xfrm>
                <a:prstGeom prst="ellipse">
                  <a:avLst/>
                </a:prstGeom>
                <a:gradFill flip="none" rotWithShape="1">
                  <a:gsLst>
                    <a:gs pos="0">
                      <a:srgbClr val="0D0D0D">
                        <a:lumMod val="0"/>
                        <a:lumOff val="100000"/>
                      </a:srgbClr>
                    </a:gs>
                    <a:gs pos="35000">
                      <a:srgbClr val="0D0D0D">
                        <a:lumMod val="0"/>
                        <a:lumOff val="100000"/>
                      </a:srgbClr>
                    </a:gs>
                    <a:gs pos="100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sp>
              <p:nvSpPr>
                <p:cNvPr id="97" name="椭圆 96"/>
                <p:cNvSpPr/>
                <p:nvPr/>
              </p:nvSpPr>
              <p:spPr>
                <a:xfrm>
                  <a:off x="8178600" y="2501529"/>
                  <a:ext cx="1826360" cy="1826360"/>
                </a:xfrm>
                <a:prstGeom prst="ellipse">
                  <a:avLst/>
                </a:prstGeom>
                <a:gradFill flip="none" rotWithShape="1">
                  <a:gsLst>
                    <a:gs pos="0">
                      <a:srgbClr val="0D0D0D">
                        <a:lumMod val="0"/>
                        <a:lumOff val="100000"/>
                      </a:srgbClr>
                    </a:gs>
                    <a:gs pos="35000">
                      <a:srgbClr val="FFFFFF"/>
                    </a:gs>
                    <a:gs pos="68000">
                      <a:sysClr val="window" lastClr="FFFFFF">
                        <a:lumMod val="85000"/>
                      </a:sysClr>
                    </a:gs>
                    <a:gs pos="54000">
                      <a:srgbClr val="E9E9E9"/>
                    </a:gs>
                    <a:gs pos="95000">
                      <a:sysClr val="window" lastClr="FFFFFF">
                        <a:lumMod val="6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02AFF3"/>
                    </a:solidFill>
                    <a:effectLst/>
                    <a:uLnTx/>
                    <a:uFillTx/>
                    <a:latin typeface="Calibri" panose="020F0502020204030204"/>
                    <a:ea typeface="宋体" panose="02010600030101010101" pitchFamily="2" charset="-122"/>
                    <a:cs typeface="+mn-cs"/>
                  </a:endParaRPr>
                </a:p>
              </p:txBody>
            </p:sp>
          </p:grpSp>
          <p:sp>
            <p:nvSpPr>
              <p:cNvPr id="95" name="文本框 24"/>
              <p:cNvSpPr txBox="1"/>
              <p:nvPr/>
            </p:nvSpPr>
            <p:spPr>
              <a:xfrm>
                <a:off x="3812853" y="2556942"/>
                <a:ext cx="434734"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02AFF3"/>
                    </a:solidFill>
                    <a:effectLst>
                      <a:innerShdw blurRad="63500" dist="50800" dir="18900000">
                        <a:prstClr val="black">
                          <a:alpha val="50000"/>
                        </a:prstClr>
                      </a:innerShdw>
                    </a:effectLst>
                    <a:uLnTx/>
                    <a:uFillTx/>
                    <a:latin typeface="Impact" panose="020B0806030902050204" pitchFamily="34" charset="0"/>
                  </a:rPr>
                  <a:t>6</a:t>
                </a:r>
                <a:endParaRPr kumimoji="0" lang="zh-CN" altLang="en-US" sz="3600" b="1" i="0" u="none" strike="noStrike" kern="0" cap="none" spc="0" normalizeH="0" baseline="0" noProof="0" dirty="0">
                  <a:ln>
                    <a:noFill/>
                  </a:ln>
                  <a:solidFill>
                    <a:srgbClr val="02AFF3"/>
                  </a:solidFill>
                  <a:effectLst>
                    <a:innerShdw blurRad="63500" dist="50800" dir="18900000">
                      <a:prstClr val="black">
                        <a:alpha val="50000"/>
                      </a:prstClr>
                    </a:innerShdw>
                  </a:effectLst>
                  <a:uLnTx/>
                  <a:uFillTx/>
                  <a:latin typeface="Impact" panose="020B0806030902050204" pitchFamily="34" charset="0"/>
                </a:endParaRPr>
              </a:p>
            </p:txBody>
          </p:sp>
        </p:grpSp>
      </p:grpSp>
      <p:sp>
        <p:nvSpPr>
          <p:cNvPr id="98" name="文本框 4"/>
          <p:cNvSpPr txBox="1"/>
          <p:nvPr/>
        </p:nvSpPr>
        <p:spPr>
          <a:xfrm>
            <a:off x="899742" y="406781"/>
            <a:ext cx="383172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平台价值</a:t>
            </a:r>
          </a:p>
        </p:txBody>
      </p:sp>
      <p:sp>
        <p:nvSpPr>
          <p:cNvPr id="99" name="矩形 98"/>
          <p:cNvSpPr/>
          <p:nvPr/>
        </p:nvSpPr>
        <p:spPr>
          <a:xfrm>
            <a:off x="392916"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5</a:t>
            </a:r>
            <a:endParaRPr kumimoji="1" lang="zh-CN" altLang="en-US" sz="2300" b="1" dirty="0">
              <a:solidFill>
                <a:srgbClr val="1B2135"/>
              </a:solidFill>
              <a:latin typeface="Calibri" panose="020F0502020204030204"/>
              <a:ea typeface="宋体" panose="02010600030101010101" pitchFamily="2" charset="-122"/>
            </a:endParaRPr>
          </a:p>
        </p:txBody>
      </p:sp>
      <p:sp>
        <p:nvSpPr>
          <p:cNvPr id="100" name="矩形 99"/>
          <p:cNvSpPr/>
          <p:nvPr/>
        </p:nvSpPr>
        <p:spPr>
          <a:xfrm>
            <a:off x="1338478" y="1397091"/>
            <a:ext cx="7037426" cy="830997"/>
          </a:xfrm>
          <a:prstGeom prst="rect">
            <a:avLst/>
          </a:prstGeom>
        </p:spPr>
        <p:txBody>
          <a:bodyPr wrap="square">
            <a:spAutoFit/>
          </a:bodyPr>
          <a:lstStyle/>
          <a:p>
            <a:pPr>
              <a:lnSpc>
                <a:spcPct val="150000"/>
              </a:lnSpc>
            </a:pP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广泛应用于</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课题调研</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科技查新</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项目评估</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成果申报</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人才选拔</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p>
          <a:p>
            <a:pPr>
              <a:lnSpc>
                <a:spcPct val="150000"/>
              </a:lnSpc>
            </a:pP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科研管理</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a:t>
            </a:r>
            <a:r>
              <a:rPr lang="zh-CN" altLang="en-US" sz="1600" dirty="0" smtClean="0">
                <a:solidFill>
                  <a:schemeClr val="tx2"/>
                </a:solidFill>
                <a:latin typeface="思源黑体 CN Medium" pitchFamily="34" charset="-122"/>
                <a:ea typeface="思源黑体 CN Medium" pitchFamily="34" charset="-122"/>
                <a:cs typeface="Arial" panose="020B0604020202020204" pitchFamily="34" charset="0"/>
              </a:rPr>
              <a:t>期刊投稿</a:t>
            </a:r>
            <a:r>
              <a:rPr lang="zh-CN" altLang="en-US" sz="16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等用途。</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anim calcmode="lin" valueType="num">
                                      <p:cBhvr>
                                        <p:cTn id="20" dur="500" fill="hold"/>
                                        <p:tgtEl>
                                          <p:spTgt spid="64"/>
                                        </p:tgtEl>
                                        <p:attrNameLst>
                                          <p:attrName>ppt_x</p:attrName>
                                        </p:attrNameLst>
                                      </p:cBhvr>
                                      <p:tavLst>
                                        <p:tav tm="0">
                                          <p:val>
                                            <p:strVal val="#ppt_x"/>
                                          </p:val>
                                        </p:tav>
                                        <p:tav tm="100000">
                                          <p:val>
                                            <p:strVal val="#ppt_x"/>
                                          </p:val>
                                        </p:tav>
                                      </p:tavLst>
                                    </p:anim>
                                    <p:anim calcmode="lin" valueType="num">
                                      <p:cBhvr>
                                        <p:cTn id="21" dur="500" fill="hold"/>
                                        <p:tgtEl>
                                          <p:spTgt spid="6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strVal val="#ppt_x"/>
                                          </p:val>
                                        </p:tav>
                                        <p:tav tm="100000">
                                          <p:val>
                                            <p:strVal val="#ppt_x"/>
                                          </p:val>
                                        </p:tav>
                                      </p:tavLst>
                                    </p:anim>
                                    <p:anim calcmode="lin" valueType="num">
                                      <p:cBhvr>
                                        <p:cTn id="27" dur="500" fill="hold"/>
                                        <p:tgtEl>
                                          <p:spTgt spid="7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500"/>
                                        <p:tgtEl>
                                          <p:spTgt spid="84"/>
                                        </p:tgtEl>
                                      </p:cBhvr>
                                    </p:animEffect>
                                    <p:anim calcmode="lin" valueType="num">
                                      <p:cBhvr>
                                        <p:cTn id="32" dur="500" fill="hold"/>
                                        <p:tgtEl>
                                          <p:spTgt spid="84"/>
                                        </p:tgtEl>
                                        <p:attrNameLst>
                                          <p:attrName>ppt_x</p:attrName>
                                        </p:attrNameLst>
                                      </p:cBhvr>
                                      <p:tavLst>
                                        <p:tav tm="0">
                                          <p:val>
                                            <p:strVal val="#ppt_x"/>
                                          </p:val>
                                        </p:tav>
                                        <p:tav tm="100000">
                                          <p:val>
                                            <p:strVal val="#ppt_x"/>
                                          </p:val>
                                        </p:tav>
                                      </p:tavLst>
                                    </p:anim>
                                    <p:anim calcmode="lin" valueType="num">
                                      <p:cBhvr>
                                        <p:cTn id="33" dur="500" fill="hold"/>
                                        <p:tgtEl>
                                          <p:spTgt spid="8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anim calcmode="lin" valueType="num">
                                      <p:cBhvr>
                                        <p:cTn id="38" dur="500" fill="hold"/>
                                        <p:tgtEl>
                                          <p:spTgt spid="91"/>
                                        </p:tgtEl>
                                        <p:attrNameLst>
                                          <p:attrName>ppt_x</p:attrName>
                                        </p:attrNameLst>
                                      </p:cBhvr>
                                      <p:tavLst>
                                        <p:tav tm="0">
                                          <p:val>
                                            <p:strVal val="#ppt_x"/>
                                          </p:val>
                                        </p:tav>
                                        <p:tav tm="100000">
                                          <p:val>
                                            <p:strVal val="#ppt_x"/>
                                          </p:val>
                                        </p:tav>
                                      </p:tavLst>
                                    </p:anim>
                                    <p:anim calcmode="lin" valueType="num">
                                      <p:cBhvr>
                                        <p:cTn id="39"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2344768" y="4516228"/>
            <a:ext cx="4698723"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重点学科服务平台</a:t>
            </a:r>
            <a:endParaRPr lang="zh-CN" altLang="en-US" sz="4400" b="0" dirty="0" smtClean="0">
              <a:solidFill>
                <a:schemeClr val="bg1"/>
              </a:solidFill>
              <a:latin typeface="思源黑体 CN Medium" pitchFamily="34" charset="-122"/>
              <a:ea typeface="思源黑体 CN Medium" pitchFamily="34" charset="-122"/>
            </a:endParaRP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33766" y="1760545"/>
            <a:ext cx="1920719"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06</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416199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6489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967795"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70695"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645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0561487"/>
      </p:ext>
    </p:extLst>
  </p:cSld>
  <p:clrMapOvr>
    <a:masterClrMapping/>
  </p:clrMapOvr>
  <p:transition>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943285" y="406781"/>
            <a:ext cx="197653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平台简介</a:t>
            </a:r>
          </a:p>
        </p:txBody>
      </p:sp>
      <p:sp>
        <p:nvSpPr>
          <p:cNvPr id="3" name="矩形 2"/>
          <p:cNvSpPr/>
          <p:nvPr/>
        </p:nvSpPr>
        <p:spPr>
          <a:xfrm>
            <a:off x="436458"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1</a:t>
            </a:r>
            <a:endParaRPr kumimoji="1" lang="zh-CN" altLang="en-US" sz="2300" b="1" dirty="0">
              <a:solidFill>
                <a:srgbClr val="1B2135"/>
              </a:solidFill>
              <a:latin typeface="Calibri" panose="020F0502020204030204"/>
              <a:ea typeface="宋体" panose="02010600030101010101" pitchFamily="2" charset="-122"/>
            </a:endParaRPr>
          </a:p>
        </p:txBody>
      </p:sp>
      <p:sp>
        <p:nvSpPr>
          <p:cNvPr id="6" name="矩形 5"/>
          <p:cNvSpPr/>
          <p:nvPr/>
        </p:nvSpPr>
        <p:spPr>
          <a:xfrm>
            <a:off x="5778501" y="3644900"/>
            <a:ext cx="3098799" cy="2169825"/>
          </a:xfrm>
          <a:prstGeom prst="rect">
            <a:avLst/>
          </a:prstGeom>
        </p:spPr>
        <p:txBody>
          <a:bodyPr wrap="square">
            <a:spAutoFit/>
          </a:bodyPr>
          <a:lstStyle/>
          <a:p>
            <a:pPr lvl="0" defTabSz="914400">
              <a:lnSpc>
                <a:spcPct val="150000"/>
              </a:lnSpc>
              <a:defRPr/>
            </a:pPr>
            <a:r>
              <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rPr>
              <a:t>《</a:t>
            </a: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中文期刊服务平台</a:t>
            </a:r>
            <a:r>
              <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rPr>
              <a:t>7.0》</a:t>
            </a: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重点新增了知识本体对象的挖掘、分析和呈现服务。使中文期刊平台兼具资源保障价值</a:t>
            </a:r>
            <a:r>
              <a:rPr lang="en-US" altLang="zh-CN" kern="0" dirty="0" smtClean="0">
                <a:solidFill>
                  <a:srgbClr val="029BD7"/>
                </a:solidFill>
                <a:latin typeface="思源黑体 CN Heavy" pitchFamily="34" charset="-122"/>
                <a:ea typeface="思源黑体 CN Heavy" pitchFamily="34" charset="-122"/>
                <a:cs typeface="Arial" panose="020B0604020202020204" pitchFamily="34" charset="0"/>
              </a:rPr>
              <a:t>&amp;</a:t>
            </a:r>
            <a:r>
              <a:rPr lang="zh-CN" altLang="en-US" kern="0" dirty="0" smtClean="0">
                <a:solidFill>
                  <a:srgbClr val="029BD7"/>
                </a:solidFill>
                <a:latin typeface="思源黑体 CN Heavy" pitchFamily="34" charset="-122"/>
                <a:ea typeface="思源黑体 CN Heavy" pitchFamily="34" charset="-122"/>
                <a:cs typeface="Arial" panose="020B0604020202020204" pitchFamily="34" charset="0"/>
              </a:rPr>
              <a:t>知识情报价值。</a:t>
            </a:r>
            <a:endParaRPr lang="zh-CN" altLang="en-US" sz="1500" kern="0" dirty="0" smtClean="0">
              <a:solidFill>
                <a:sysClr val="windowText" lastClr="000000">
                  <a:lumMod val="75000"/>
                  <a:lumOff val="25000"/>
                </a:sysClr>
              </a:solidFill>
              <a:latin typeface="思源黑体 CN Medium" pitchFamily="34" charset="-122"/>
              <a:ea typeface="思源黑体 CN Medium" pitchFamily="34" charset="-122"/>
              <a:cs typeface="Arial" panose="020B0604020202020204" pitchFamily="34" charset="0"/>
            </a:endParaRPr>
          </a:p>
        </p:txBody>
      </p:sp>
      <p:pic>
        <p:nvPicPr>
          <p:cNvPr id="11" name="图片 3" descr="维普资讯中文期刊服务平台- 首页.png"/>
          <p:cNvPicPr>
            <a:picLocks noChangeAspect="1"/>
          </p:cNvPicPr>
          <p:nvPr/>
        </p:nvPicPr>
        <p:blipFill>
          <a:blip r:embed="rId3" cstate="print"/>
          <a:srcRect r="1936"/>
          <a:stretch>
            <a:fillRect/>
          </a:stretch>
        </p:blipFill>
        <p:spPr bwMode="auto">
          <a:xfrm>
            <a:off x="614259" y="3257141"/>
            <a:ext cx="4872141" cy="2928002"/>
          </a:xfrm>
          <a:prstGeom prst="rect">
            <a:avLst/>
          </a:prstGeom>
          <a:noFill/>
          <a:ln w="9525">
            <a:noFill/>
            <a:miter lim="800000"/>
            <a:headEnd/>
            <a:tailEnd/>
          </a:ln>
          <a:effectLst>
            <a:outerShdw blurRad="50800" dist="38100" dir="2700000" algn="tl" rotWithShape="0">
              <a:prstClr val="black">
                <a:alpha val="40000"/>
              </a:prstClr>
            </a:outerShdw>
            <a:reflection blurRad="6350" stA="52000" endA="300" endPos="35000" dir="5400000" sy="-100000" algn="bl" rotWithShape="0"/>
          </a:effectLst>
        </p:spPr>
      </p:pic>
      <p:sp>
        <p:nvSpPr>
          <p:cNvPr id="13" name="矩形 12"/>
          <p:cNvSpPr/>
          <p:nvPr/>
        </p:nvSpPr>
        <p:spPr>
          <a:xfrm>
            <a:off x="512659" y="1676400"/>
            <a:ext cx="8580541" cy="1384995"/>
          </a:xfrm>
          <a:prstGeom prst="rect">
            <a:avLst/>
          </a:prstGeom>
        </p:spPr>
        <p:txBody>
          <a:bodyPr wrap="square">
            <a:spAutoFit/>
          </a:bodyPr>
          <a:lstStyle/>
          <a:p>
            <a:pPr>
              <a:lnSpc>
                <a:spcPct val="150000"/>
              </a:lnSpc>
              <a:buFont typeface="Wingdings" panose="05000000000000000000" pitchFamily="2" charset="2"/>
              <a:buChar char="u"/>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提升元数据质量，增补了元数据字段缺失，通过提高引文数据加工及反证率使文章被引次数获得提升。 </a:t>
            </a:r>
          </a:p>
          <a:p>
            <a:pPr>
              <a:lnSpc>
                <a:spcPct val="150000"/>
              </a:lnSpc>
              <a:buFont typeface="Wingdings" panose="05000000000000000000" pitchFamily="2" charset="2"/>
              <a:buChar char="u"/>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提供检索结果的分面聚类、排序筛选。</a:t>
            </a:r>
          </a:p>
          <a:p>
            <a:pPr>
              <a:lnSpc>
                <a:spcPct val="150000"/>
              </a:lnSpc>
              <a:buFont typeface="Wingdings" panose="05000000000000000000" pitchFamily="2" charset="2"/>
              <a:buChar char="u"/>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提供对象级别的垂直搜索，把读者体验从资源保障服务提升到知识对象服务。</a:t>
            </a:r>
          </a:p>
          <a:p>
            <a:pPr>
              <a:lnSpc>
                <a:spcPct val="150000"/>
              </a:lnSpc>
              <a:buFont typeface="Wingdings" panose="05000000000000000000" pitchFamily="2" charset="2"/>
              <a:buChar char="u"/>
            </a:pPr>
            <a:r>
              <a:rPr lang="zh-CN" altLang="en-US" sz="1400" dirty="0" smtClean="0">
                <a:solidFill>
                  <a:prstClr val="black">
                    <a:lumMod val="75000"/>
                    <a:lumOff val="25000"/>
                  </a:prstClr>
                </a:solidFill>
                <a:latin typeface="思源黑体 CN Medium" pitchFamily="34" charset="-122"/>
                <a:ea typeface="思源黑体 CN Medium" pitchFamily="34" charset="-122"/>
                <a:cs typeface="Arial" panose="020B0604020202020204" pitchFamily="34" charset="0"/>
              </a:rPr>
              <a:t>七个维度知识对象的知识网络组织，直观获得信息分析结果，降低读者信息素养的要求。</a:t>
            </a:r>
          </a:p>
        </p:txBody>
      </p:sp>
      <p:sp>
        <p:nvSpPr>
          <p:cNvPr id="14" name="矩形 13"/>
          <p:cNvSpPr/>
          <p:nvPr/>
        </p:nvSpPr>
        <p:spPr>
          <a:xfrm>
            <a:off x="525359" y="1161246"/>
            <a:ext cx="1467068" cy="477054"/>
          </a:xfrm>
          <a:prstGeom prst="rect">
            <a:avLst/>
          </a:prstGeom>
        </p:spPr>
        <p:txBody>
          <a:bodyPr wrap="none">
            <a:spAutoFit/>
          </a:bodyPr>
          <a:lstStyle/>
          <a:p>
            <a:r>
              <a:rPr lang="zh-CN" altLang="en-US" sz="2500" dirty="0" smtClean="0">
                <a:solidFill>
                  <a:srgbClr val="44546A"/>
                </a:solidFill>
                <a:latin typeface="思源黑体 CN Bold" pitchFamily="34" charset="-122"/>
                <a:ea typeface="思源黑体 CN Bold" pitchFamily="34" charset="-122"/>
                <a:cs typeface="Arial" panose="020B0604020202020204" pitchFamily="34" charset="0"/>
              </a:rPr>
              <a:t>四大改进</a:t>
            </a:r>
          </a:p>
        </p:txBody>
      </p:sp>
    </p:spTree>
  </p:cSld>
  <p:clrMapOvr>
    <a:masterClrMapping/>
  </p:clrMapOvr>
  <p:transition>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617980" y="1305561"/>
            <a:ext cx="6156960" cy="574887"/>
          </a:xfrm>
          <a:prstGeom prst="rect">
            <a:avLst/>
          </a:prstGeom>
        </p:spPr>
        <p:txBody>
          <a:bodyPr/>
          <a:lstStyle/>
          <a:p>
            <a:pPr algn="ctr" eaLnBrk="1" fontAlgn="auto" hangingPunct="1">
              <a:spcAft>
                <a:spcPts val="0"/>
              </a:spcAft>
              <a:defRPr/>
            </a:pPr>
            <a:r>
              <a:rPr lang="zh-CN" altLang="en-US" sz="3000" b="1" cap="all" dirty="0">
                <a:solidFill>
                  <a:srgbClr val="1D8AC1"/>
                </a:solidFill>
                <a:latin typeface="Calibri" panose="020F0502020204030204"/>
                <a:ea typeface="宋体" panose="02010600030101010101" pitchFamily="2" charset="-122"/>
                <a:cs typeface="+mj-cs"/>
              </a:rPr>
              <a:t>重点学科服务平台的价值定位</a:t>
            </a:r>
          </a:p>
        </p:txBody>
      </p:sp>
      <p:sp>
        <p:nvSpPr>
          <p:cNvPr id="13" name="标题 1"/>
          <p:cNvSpPr txBox="1">
            <a:spLocks noChangeArrowheads="1"/>
          </p:cNvSpPr>
          <p:nvPr/>
        </p:nvSpPr>
        <p:spPr bwMode="auto">
          <a:xfrm>
            <a:off x="1385888" y="188914"/>
            <a:ext cx="2051447" cy="647700"/>
          </a:xfrm>
          <a:prstGeom prst="rect">
            <a:avLst/>
          </a:prstGeom>
          <a:noFill/>
          <a:ln>
            <a:miter lim="800000"/>
          </a:ln>
        </p:spPr>
        <p:txBody>
          <a:bodyPr anchor="ctr"/>
          <a:lstStyle/>
          <a:p>
            <a:pPr marL="914400" indent="-914400" eaLnBrk="1" hangingPunct="1">
              <a:buFontTx/>
              <a:buNone/>
              <a:defRPr/>
            </a:pPr>
            <a:r>
              <a:rPr lang="en-US" altLang="zh-CN" sz="1500" b="1" kern="0" dirty="0">
                <a:solidFill>
                  <a:srgbClr val="0070C0"/>
                </a:solidFill>
                <a:latin typeface="微软雅黑" panose="020B0503020204020204" charset="-122"/>
                <a:ea typeface="微软雅黑" panose="020B0503020204020204" charset="-122"/>
                <a:sym typeface="Calibri" panose="020F0502020204030204" charset="0"/>
              </a:rPr>
              <a:t>·  </a:t>
            </a:r>
            <a:r>
              <a:rPr lang="zh-CN" altLang="en-US" sz="1500" b="1" kern="0" dirty="0">
                <a:solidFill>
                  <a:srgbClr val="0070C0"/>
                </a:solidFill>
                <a:latin typeface="微软雅黑" panose="020B0503020204020204" charset="-122"/>
                <a:ea typeface="微软雅黑" panose="020B0503020204020204" charset="-122"/>
                <a:sym typeface="Calibri" panose="020F0502020204030204" charset="0"/>
              </a:rPr>
              <a:t>价值梳理</a:t>
            </a:r>
          </a:p>
        </p:txBody>
      </p:sp>
      <p:sp>
        <p:nvSpPr>
          <p:cNvPr id="22532" name="矩形 9"/>
          <p:cNvSpPr>
            <a:spLocks noChangeArrowheads="1"/>
          </p:cNvSpPr>
          <p:nvPr/>
        </p:nvSpPr>
        <p:spPr bwMode="auto">
          <a:xfrm flipV="1">
            <a:off x="7069932" y="476252"/>
            <a:ext cx="931069" cy="73025"/>
          </a:xfrm>
          <a:prstGeom prst="rect">
            <a:avLst/>
          </a:prstGeom>
          <a:solidFill>
            <a:srgbClr val="7F7F7F"/>
          </a:solidFill>
          <a:ln w="9525">
            <a:noFill/>
            <a:miter lim="800000"/>
          </a:ln>
        </p:spPr>
        <p:txBody>
          <a:bodyPr anchor="ctr"/>
          <a:lstStyle/>
          <a:p>
            <a:pPr algn="ctr" eaLnBrk="1" hangingPunct="1"/>
            <a:endParaRPr lang="zh-CN" altLang="en-US" sz="1350">
              <a:solidFill>
                <a:srgbClr val="FFFFFF"/>
              </a:solidFill>
              <a:latin typeface="宋体" panose="02010600030101010101" pitchFamily="2" charset="-122"/>
              <a:sym typeface="宋体" panose="02010600030101010101" pitchFamily="2" charset="-122"/>
            </a:endParaRPr>
          </a:p>
        </p:txBody>
      </p:sp>
      <p:sp>
        <p:nvSpPr>
          <p:cNvPr id="22533" name="矩形 9"/>
          <p:cNvSpPr>
            <a:spLocks noChangeArrowheads="1"/>
          </p:cNvSpPr>
          <p:nvPr/>
        </p:nvSpPr>
        <p:spPr bwMode="auto">
          <a:xfrm flipV="1">
            <a:off x="3492104" y="476252"/>
            <a:ext cx="3524250" cy="73025"/>
          </a:xfrm>
          <a:prstGeom prst="rect">
            <a:avLst/>
          </a:prstGeom>
          <a:solidFill>
            <a:srgbClr val="0070C0"/>
          </a:solidFill>
          <a:ln w="9525">
            <a:noFill/>
            <a:miter lim="800000"/>
          </a:ln>
        </p:spPr>
        <p:txBody>
          <a:bodyPr anchor="ctr"/>
          <a:lstStyle/>
          <a:p>
            <a:pPr algn="ctr" eaLnBrk="1" hangingPunct="1"/>
            <a:endParaRPr lang="zh-CN" altLang="en-US" sz="1350">
              <a:solidFill>
                <a:srgbClr val="FFFFFF"/>
              </a:solidFill>
              <a:latin typeface="宋体" panose="02010600030101010101" pitchFamily="2" charset="-122"/>
              <a:sym typeface="宋体" panose="02010600030101010101" pitchFamily="2" charset="-122"/>
            </a:endParaRPr>
          </a:p>
        </p:txBody>
      </p:sp>
      <p:sp>
        <p:nvSpPr>
          <p:cNvPr id="22534"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2535"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2536"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2537" name="Rectangle 4"/>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19" name="Freeform 5"/>
          <p:cNvSpPr/>
          <p:nvPr/>
        </p:nvSpPr>
        <p:spPr bwMode="auto">
          <a:xfrm>
            <a:off x="4648200" y="2349500"/>
            <a:ext cx="1032272" cy="1376363"/>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 name="Freeform 6"/>
          <p:cNvSpPr/>
          <p:nvPr/>
        </p:nvSpPr>
        <p:spPr bwMode="auto">
          <a:xfrm>
            <a:off x="3557588" y="2349500"/>
            <a:ext cx="1046560" cy="1376363"/>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1" name="Freeform 7"/>
          <p:cNvSpPr/>
          <p:nvPr/>
        </p:nvSpPr>
        <p:spPr bwMode="auto">
          <a:xfrm>
            <a:off x="4648200" y="3792539"/>
            <a:ext cx="1032272" cy="13874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2" name="Freeform 8"/>
          <p:cNvSpPr/>
          <p:nvPr/>
        </p:nvSpPr>
        <p:spPr bwMode="auto">
          <a:xfrm>
            <a:off x="3557588" y="3792539"/>
            <a:ext cx="1046560" cy="13874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grpSp>
        <p:nvGrpSpPr>
          <p:cNvPr id="2" name="组合 27"/>
          <p:cNvGrpSpPr/>
          <p:nvPr/>
        </p:nvGrpSpPr>
        <p:grpSpPr bwMode="auto">
          <a:xfrm>
            <a:off x="4986185" y="4194227"/>
            <a:ext cx="395873" cy="530864"/>
            <a:chOff x="5595939" y="4999038"/>
            <a:chExt cx="515938" cy="519113"/>
          </a:xfrm>
          <a:solidFill>
            <a:schemeClr val="bg1"/>
          </a:solidFill>
        </p:grpSpPr>
        <p:sp>
          <p:nvSpPr>
            <p:cNvPr id="2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0" name="Rectangle 6"/>
            <p:cNvSpPr>
              <a:spLocks noChangeArrowheads="1"/>
            </p:cNvSpPr>
            <p:nvPr/>
          </p:nvSpPr>
          <p:spPr bwMode="auto">
            <a:xfrm>
              <a:off x="5595939" y="5345113"/>
              <a:ext cx="100013" cy="109538"/>
            </a:xfrm>
            <a:prstGeom prst="rect">
              <a:avLst/>
            </a:pr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2" name="Rectangle 8"/>
            <p:cNvSpPr>
              <a:spLocks noChangeArrowheads="1"/>
            </p:cNvSpPr>
            <p:nvPr/>
          </p:nvSpPr>
          <p:spPr bwMode="auto">
            <a:xfrm>
              <a:off x="5830889" y="5260976"/>
              <a:ext cx="98425" cy="193675"/>
            </a:xfrm>
            <a:prstGeom prst="rect">
              <a:avLst/>
            </a:pr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3" name="Rectangle 9"/>
            <p:cNvSpPr>
              <a:spLocks noChangeArrowheads="1"/>
            </p:cNvSpPr>
            <p:nvPr/>
          </p:nvSpPr>
          <p:spPr bwMode="auto">
            <a:xfrm>
              <a:off x="5948364" y="5183188"/>
              <a:ext cx="98425" cy="271463"/>
            </a:xfrm>
            <a:prstGeom prst="rect">
              <a:avLst/>
            </a:pr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grpSp>
      <p:grpSp>
        <p:nvGrpSpPr>
          <p:cNvPr id="3" name="组合 34"/>
          <p:cNvGrpSpPr/>
          <p:nvPr/>
        </p:nvGrpSpPr>
        <p:grpSpPr bwMode="auto">
          <a:xfrm>
            <a:off x="4927716" y="2800633"/>
            <a:ext cx="454340" cy="412353"/>
            <a:chOff x="5842315" y="2065986"/>
            <a:chExt cx="592138" cy="403225"/>
          </a:xfrm>
          <a:solidFill>
            <a:schemeClr val="bg1"/>
          </a:solidFill>
        </p:grpSpPr>
        <p:sp>
          <p:nvSpPr>
            <p:cNvPr id="36" name="Oval 14"/>
            <p:cNvSpPr>
              <a:spLocks noChangeArrowheads="1"/>
            </p:cNvSpPr>
            <p:nvPr/>
          </p:nvSpPr>
          <p:spPr bwMode="auto">
            <a:xfrm>
              <a:off x="6050278" y="2065986"/>
              <a:ext cx="174625" cy="171450"/>
            </a:xfrm>
            <a:prstGeom prst="ellipse">
              <a:avLst/>
            </a:pr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grpSp>
          <p:nvGrpSpPr>
            <p:cNvPr id="4" name="组合 50"/>
            <p:cNvGrpSpPr/>
            <p:nvPr/>
          </p:nvGrpSpPr>
          <p:grpSpPr>
            <a:xfrm>
              <a:off x="5842315" y="2112023"/>
              <a:ext cx="592138" cy="357188"/>
              <a:chOff x="5543551" y="2033588"/>
              <a:chExt cx="592138" cy="357188"/>
            </a:xfrm>
            <a:grpFill/>
          </p:grpSpPr>
          <p:sp>
            <p:nvSpPr>
              <p:cNvPr id="3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3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4" name="Oval 21"/>
              <p:cNvSpPr>
                <a:spLocks noChangeArrowheads="1"/>
              </p:cNvSpPr>
              <p:nvPr/>
            </p:nvSpPr>
            <p:spPr bwMode="auto">
              <a:xfrm>
                <a:off x="5594351" y="2033588"/>
                <a:ext cx="127000" cy="125413"/>
              </a:xfrm>
              <a:prstGeom prst="ellipse">
                <a:avLst/>
              </a:pr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4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grpSp>
      </p:grpSp>
      <p:grpSp>
        <p:nvGrpSpPr>
          <p:cNvPr id="5" name="组合 48"/>
          <p:cNvGrpSpPr/>
          <p:nvPr/>
        </p:nvGrpSpPr>
        <p:grpSpPr bwMode="auto">
          <a:xfrm>
            <a:off x="3898799" y="2733022"/>
            <a:ext cx="403182" cy="551969"/>
            <a:chOff x="5572126" y="3962401"/>
            <a:chExt cx="525463" cy="539750"/>
          </a:xfrm>
          <a:solidFill>
            <a:schemeClr val="bg1"/>
          </a:solidFill>
        </p:grpSpPr>
        <p:sp>
          <p:nvSpPr>
            <p:cNvPr id="5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5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5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grpSp>
      <p:grpSp>
        <p:nvGrpSpPr>
          <p:cNvPr id="6" name="组合 52"/>
          <p:cNvGrpSpPr/>
          <p:nvPr/>
        </p:nvGrpSpPr>
        <p:grpSpPr bwMode="auto">
          <a:xfrm>
            <a:off x="3977960" y="4177992"/>
            <a:ext cx="276503" cy="547099"/>
            <a:chOff x="5649914" y="2946401"/>
            <a:chExt cx="360363" cy="534987"/>
          </a:xfrm>
          <a:solidFill>
            <a:schemeClr val="bg1"/>
          </a:solidFill>
        </p:grpSpPr>
        <p:sp>
          <p:nvSpPr>
            <p:cNvPr id="5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5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5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5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p:spPr>
          <p:txBody>
            <a:bodyPr/>
            <a:lstStyle/>
            <a:p>
              <a:pPr eaLnBrk="1" fontAlgn="auto" hangingPunct="1">
                <a:spcBef>
                  <a:spcPts val="0"/>
                </a:spcBef>
                <a:spcAft>
                  <a:spcPts val="0"/>
                </a:spcAft>
                <a:defRPr/>
              </a:pPr>
              <a:endParaRPr lang="zh-CN" altLang="en-US" sz="1600">
                <a:latin typeface="+mn-lt"/>
                <a:ea typeface="+mn-ea"/>
              </a:endParaRPr>
            </a:p>
          </p:txBody>
        </p:sp>
      </p:grpSp>
      <p:sp>
        <p:nvSpPr>
          <p:cNvPr id="58" name="TextBox 57"/>
          <p:cNvSpPr txBox="1"/>
          <p:nvPr/>
        </p:nvSpPr>
        <p:spPr bwMode="auto">
          <a:xfrm>
            <a:off x="5832872" y="2285992"/>
            <a:ext cx="2382466" cy="1052596"/>
          </a:xfrm>
          <a:prstGeom prst="rect">
            <a:avLst/>
          </a:prstGeom>
          <a:noFill/>
        </p:spPr>
        <p:txBody>
          <a:bodyPr wrap="square">
            <a:spAutoFit/>
          </a:bodyPr>
          <a:lstStyle/>
          <a:p>
            <a:pPr algn="l" eaLnBrk="1" fontAlgn="auto" hangingPunct="1">
              <a:lnSpc>
                <a:spcPct val="130000"/>
              </a:lnSpc>
              <a:spcBef>
                <a:spcPts val="0"/>
              </a:spcBef>
              <a:spcAft>
                <a:spcPts val="0"/>
              </a:spcAft>
              <a:defRPr/>
            </a:pPr>
            <a:r>
              <a:rPr lang="zh-CN" altLang="en-US" sz="1600" b="1" kern="0" dirty="0">
                <a:solidFill>
                  <a:schemeClr val="tx1">
                    <a:lumMod val="65000"/>
                    <a:lumOff val="35000"/>
                  </a:schemeClr>
                </a:solidFill>
                <a:latin typeface="微软雅黑" panose="020B0503020204020204" charset="-122"/>
                <a:ea typeface="微软雅黑" panose="020B0503020204020204" charset="-122"/>
              </a:rPr>
              <a:t>可间接代替部分图书馆在知识服务方面的人力投入</a:t>
            </a:r>
          </a:p>
        </p:txBody>
      </p:sp>
      <p:sp>
        <p:nvSpPr>
          <p:cNvPr id="59" name="TextBox 57"/>
          <p:cNvSpPr txBox="1"/>
          <p:nvPr/>
        </p:nvSpPr>
        <p:spPr bwMode="auto">
          <a:xfrm>
            <a:off x="1000101" y="2476494"/>
            <a:ext cx="2383656" cy="732508"/>
          </a:xfrm>
          <a:prstGeom prst="rect">
            <a:avLst/>
          </a:prstGeom>
          <a:noFill/>
        </p:spPr>
        <p:txBody>
          <a:bodyPr wrap="square">
            <a:spAutoFit/>
          </a:bodyPr>
          <a:lstStyle/>
          <a:p>
            <a:pPr algn="l" eaLnBrk="1" fontAlgn="auto" hangingPunct="1">
              <a:lnSpc>
                <a:spcPct val="130000"/>
              </a:lnSpc>
              <a:spcBef>
                <a:spcPts val="0"/>
              </a:spcBef>
              <a:spcAft>
                <a:spcPts val="0"/>
              </a:spcAft>
              <a:defRPr/>
            </a:pPr>
            <a:r>
              <a:rPr lang="zh-CN" altLang="en-US" sz="1600" b="1" kern="0" dirty="0">
                <a:solidFill>
                  <a:schemeClr val="tx1">
                    <a:lumMod val="65000"/>
                    <a:lumOff val="35000"/>
                  </a:schemeClr>
                </a:solidFill>
                <a:latin typeface="微软雅黑" panose="020B0503020204020204" charset="-122"/>
                <a:ea typeface="微软雅黑" panose="020B0503020204020204" charset="-122"/>
              </a:rPr>
              <a:t>作为</a:t>
            </a:r>
            <a:r>
              <a:rPr lang="en-US" altLang="zh-CN" sz="1600" b="1" kern="0" dirty="0">
                <a:solidFill>
                  <a:schemeClr val="tx1">
                    <a:lumMod val="65000"/>
                    <a:lumOff val="35000"/>
                  </a:schemeClr>
                </a:solidFill>
                <a:latin typeface="微软雅黑" panose="020B0503020204020204" charset="-122"/>
                <a:ea typeface="微软雅黑" panose="020B0503020204020204" charset="-122"/>
              </a:rPr>
              <a:t>“</a:t>
            </a:r>
            <a:r>
              <a:rPr lang="zh-CN" altLang="en-US" sz="1600" b="1" kern="0" dirty="0">
                <a:solidFill>
                  <a:schemeClr val="tx1">
                    <a:lumMod val="65000"/>
                    <a:lumOff val="35000"/>
                  </a:schemeClr>
                </a:solidFill>
                <a:latin typeface="微软雅黑" panose="020B0503020204020204" charset="-122"/>
                <a:ea typeface="微软雅黑" panose="020B0503020204020204" charset="-122"/>
              </a:rPr>
              <a:t>学科服务</a:t>
            </a:r>
            <a:r>
              <a:rPr lang="en-US" altLang="zh-CN" sz="1600" b="1" kern="0" dirty="0">
                <a:solidFill>
                  <a:schemeClr val="tx1">
                    <a:lumMod val="65000"/>
                    <a:lumOff val="35000"/>
                  </a:schemeClr>
                </a:solidFill>
                <a:latin typeface="微软雅黑" panose="020B0503020204020204" charset="-122"/>
                <a:ea typeface="微软雅黑" panose="020B0503020204020204" charset="-122"/>
              </a:rPr>
              <a:t>”</a:t>
            </a:r>
            <a:r>
              <a:rPr lang="zh-CN" altLang="en-US" sz="1600" b="1" kern="0" dirty="0">
                <a:solidFill>
                  <a:schemeClr val="tx1">
                    <a:lumMod val="65000"/>
                    <a:lumOff val="35000"/>
                  </a:schemeClr>
                </a:solidFill>
                <a:latin typeface="微软雅黑" panose="020B0503020204020204" charset="-122"/>
                <a:ea typeface="微软雅黑" panose="020B0503020204020204" charset="-122"/>
              </a:rPr>
              <a:t>的门户存在</a:t>
            </a:r>
          </a:p>
        </p:txBody>
      </p:sp>
      <p:sp>
        <p:nvSpPr>
          <p:cNvPr id="60" name="TextBox 57"/>
          <p:cNvSpPr txBox="1"/>
          <p:nvPr/>
        </p:nvSpPr>
        <p:spPr bwMode="auto">
          <a:xfrm>
            <a:off x="5832872" y="3810003"/>
            <a:ext cx="2453904" cy="1052596"/>
          </a:xfrm>
          <a:prstGeom prst="rect">
            <a:avLst/>
          </a:prstGeom>
          <a:noFill/>
        </p:spPr>
        <p:txBody>
          <a:bodyPr wrap="square">
            <a:spAutoFit/>
          </a:bodyPr>
          <a:lstStyle/>
          <a:p>
            <a:pPr algn="l" eaLnBrk="1" fontAlgn="auto" hangingPunct="1">
              <a:lnSpc>
                <a:spcPct val="130000"/>
              </a:lnSpc>
              <a:spcBef>
                <a:spcPts val="0"/>
              </a:spcBef>
              <a:spcAft>
                <a:spcPts val="0"/>
              </a:spcAft>
              <a:defRPr/>
            </a:pPr>
            <a:r>
              <a:rPr lang="zh-CN" altLang="en-US" sz="1600" b="1" kern="0" dirty="0">
                <a:solidFill>
                  <a:schemeClr val="tx1">
                    <a:lumMod val="65000"/>
                    <a:lumOff val="35000"/>
                  </a:schemeClr>
                </a:solidFill>
                <a:latin typeface="微软雅黑" panose="020B0503020204020204" charset="-122"/>
                <a:ea typeface="微软雅黑" panose="020B0503020204020204" charset="-122"/>
              </a:rPr>
              <a:t>可作为图书馆管理层来记录本馆人员工作的记录性工具</a:t>
            </a:r>
          </a:p>
        </p:txBody>
      </p:sp>
      <p:sp>
        <p:nvSpPr>
          <p:cNvPr id="61" name="TextBox 57"/>
          <p:cNvSpPr txBox="1"/>
          <p:nvPr/>
        </p:nvSpPr>
        <p:spPr bwMode="auto">
          <a:xfrm>
            <a:off x="1029856" y="3714752"/>
            <a:ext cx="2399136" cy="1052596"/>
          </a:xfrm>
          <a:prstGeom prst="rect">
            <a:avLst/>
          </a:prstGeom>
          <a:noFill/>
        </p:spPr>
        <p:txBody>
          <a:bodyPr wrap="square">
            <a:spAutoFit/>
          </a:bodyPr>
          <a:lstStyle/>
          <a:p>
            <a:pPr algn="l" eaLnBrk="1" fontAlgn="auto" hangingPunct="1">
              <a:lnSpc>
                <a:spcPct val="130000"/>
              </a:lnSpc>
              <a:spcBef>
                <a:spcPts val="0"/>
              </a:spcBef>
              <a:spcAft>
                <a:spcPts val="0"/>
              </a:spcAft>
              <a:defRPr/>
            </a:pPr>
            <a:r>
              <a:rPr lang="zh-CN" altLang="en-US" sz="1600" b="1" kern="0" dirty="0">
                <a:solidFill>
                  <a:schemeClr val="tx1">
                    <a:lumMod val="65000"/>
                    <a:lumOff val="35000"/>
                  </a:schemeClr>
                </a:solidFill>
                <a:latin typeface="微软雅黑" panose="020B0503020204020204" charset="-122"/>
                <a:ea typeface="微软雅黑" panose="020B0503020204020204" charset="-122"/>
              </a:rPr>
              <a:t>为教师及学生提供交互平台，便于图书馆介入到教学与科研之中</a:t>
            </a:r>
          </a:p>
        </p:txBody>
      </p:sp>
    </p:spTree>
    <p:extLst>
      <p:ext uri="{BB962C8B-B14F-4D97-AF65-F5344CB8AC3E}">
        <p14:creationId xmlns:p14="http://schemas.microsoft.com/office/powerpoint/2010/main" val="2676693883"/>
      </p:ext>
    </p:extLst>
  </p:cSld>
  <p:clrMapOvr>
    <a:masterClrMapping/>
  </p:clrMapOvr>
  <p:transition advTm="5000">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76521" y="128633"/>
            <a:ext cx="3870455" cy="400110"/>
          </a:xfrm>
          <a:prstGeom prst="rect">
            <a:avLst/>
          </a:prstGeom>
          <a:noFill/>
        </p:spPr>
        <p:txBody>
          <a:bodyPr wrap="square" rtlCol="0">
            <a:spAutoFit/>
          </a:bodyPr>
          <a:lstStyle/>
          <a:p>
            <a:r>
              <a:rPr lang="zh-CN" altLang="en-US" sz="2000" dirty="0">
                <a:solidFill>
                  <a:schemeClr val="tx1">
                    <a:lumMod val="85000"/>
                    <a:lumOff val="15000"/>
                  </a:schemeClr>
                </a:solidFill>
                <a:latin typeface="Impact" panose="020B0806030902050204" pitchFamily="34" charset="0"/>
                <a:ea typeface="+mj-ea"/>
              </a:rPr>
              <a:t>功能</a:t>
            </a:r>
          </a:p>
        </p:txBody>
      </p:sp>
      <p:cxnSp>
        <p:nvCxnSpPr>
          <p:cNvPr id="8" name="直接连接符 7"/>
          <p:cNvCxnSpPr/>
          <p:nvPr/>
        </p:nvCxnSpPr>
        <p:spPr>
          <a:xfrm>
            <a:off x="521550" y="908720"/>
            <a:ext cx="351039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椭圆 68"/>
          <p:cNvSpPr/>
          <p:nvPr/>
        </p:nvSpPr>
        <p:spPr>
          <a:xfrm>
            <a:off x="4279653" y="3295389"/>
            <a:ext cx="1401767" cy="1848859"/>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65"/>
          <p:cNvSpPr/>
          <p:nvPr/>
        </p:nvSpPr>
        <p:spPr>
          <a:xfrm>
            <a:off x="3095836" y="2996952"/>
            <a:ext cx="1406366" cy="1856747"/>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75"/>
          <p:cNvSpPr/>
          <p:nvPr/>
        </p:nvSpPr>
        <p:spPr>
          <a:xfrm>
            <a:off x="3333470" y="1364771"/>
            <a:ext cx="1425662" cy="1911877"/>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rgbClr val="1A7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椭圆 76"/>
          <p:cNvSpPr/>
          <p:nvPr/>
        </p:nvSpPr>
        <p:spPr>
          <a:xfrm>
            <a:off x="4519392" y="1718339"/>
            <a:ext cx="1384756" cy="1877963"/>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 name="矩形 16"/>
          <p:cNvSpPr/>
          <p:nvPr/>
        </p:nvSpPr>
        <p:spPr>
          <a:xfrm>
            <a:off x="3419872" y="2107305"/>
            <a:ext cx="1008112" cy="307777"/>
          </a:xfrm>
          <a:prstGeom prst="rect">
            <a:avLst/>
          </a:prstGeom>
        </p:spPr>
        <p:txBody>
          <a:bodyPr wrap="square">
            <a:spAutoFit/>
          </a:bodyPr>
          <a:lstStyle/>
          <a:p>
            <a:pPr algn="ctr"/>
            <a:r>
              <a:rPr lang="zh-CN" altLang="en-US" sz="1400" b="1" dirty="0" smtClean="0">
                <a:solidFill>
                  <a:schemeClr val="bg1"/>
                </a:solidFill>
                <a:latin typeface="+mj-ea"/>
                <a:ea typeface="+mj-ea"/>
              </a:rPr>
              <a:t>建设</a:t>
            </a:r>
          </a:p>
        </p:txBody>
      </p:sp>
      <p:sp>
        <p:nvSpPr>
          <p:cNvPr id="18" name="矩形 17"/>
          <p:cNvSpPr/>
          <p:nvPr/>
        </p:nvSpPr>
        <p:spPr>
          <a:xfrm>
            <a:off x="3419872" y="3691481"/>
            <a:ext cx="1008112" cy="307777"/>
          </a:xfrm>
          <a:prstGeom prst="rect">
            <a:avLst/>
          </a:prstGeom>
        </p:spPr>
        <p:txBody>
          <a:bodyPr wrap="square">
            <a:spAutoFit/>
          </a:bodyPr>
          <a:lstStyle/>
          <a:p>
            <a:pPr algn="ctr"/>
            <a:r>
              <a:rPr lang="zh-CN" altLang="en-US" sz="1400" b="1" dirty="0" smtClean="0">
                <a:solidFill>
                  <a:schemeClr val="bg1"/>
                </a:solidFill>
                <a:latin typeface="+mj-ea"/>
                <a:ea typeface="+mj-ea"/>
              </a:rPr>
              <a:t>维护</a:t>
            </a:r>
          </a:p>
        </p:txBody>
      </p:sp>
      <p:sp>
        <p:nvSpPr>
          <p:cNvPr id="19" name="矩形 18"/>
          <p:cNvSpPr/>
          <p:nvPr/>
        </p:nvSpPr>
        <p:spPr>
          <a:xfrm>
            <a:off x="4608004" y="2107305"/>
            <a:ext cx="1008112" cy="307777"/>
          </a:xfrm>
          <a:prstGeom prst="rect">
            <a:avLst/>
          </a:prstGeom>
        </p:spPr>
        <p:txBody>
          <a:bodyPr wrap="square">
            <a:spAutoFit/>
          </a:bodyPr>
          <a:lstStyle/>
          <a:p>
            <a:pPr algn="ctr"/>
            <a:r>
              <a:rPr lang="zh-CN" altLang="en-US" sz="1400" b="1" dirty="0" smtClean="0">
                <a:solidFill>
                  <a:schemeClr val="bg1"/>
                </a:solidFill>
                <a:latin typeface="+mj-ea"/>
                <a:ea typeface="+mj-ea"/>
              </a:rPr>
              <a:t>入驻</a:t>
            </a:r>
          </a:p>
        </p:txBody>
      </p:sp>
      <p:sp>
        <p:nvSpPr>
          <p:cNvPr id="23" name="矩形 22"/>
          <p:cNvSpPr/>
          <p:nvPr/>
        </p:nvSpPr>
        <p:spPr>
          <a:xfrm>
            <a:off x="4608004" y="3691481"/>
            <a:ext cx="1008112" cy="307777"/>
          </a:xfrm>
          <a:prstGeom prst="rect">
            <a:avLst/>
          </a:prstGeom>
        </p:spPr>
        <p:txBody>
          <a:bodyPr wrap="square">
            <a:spAutoFit/>
          </a:bodyPr>
          <a:lstStyle/>
          <a:p>
            <a:pPr algn="ctr"/>
            <a:r>
              <a:rPr lang="zh-CN" altLang="en-US" sz="1400" b="1" dirty="0" smtClean="0">
                <a:solidFill>
                  <a:schemeClr val="bg1"/>
                </a:solidFill>
                <a:latin typeface="+mj-ea"/>
                <a:ea typeface="+mj-ea"/>
              </a:rPr>
              <a:t>交互</a:t>
            </a:r>
          </a:p>
        </p:txBody>
      </p:sp>
      <p:sp>
        <p:nvSpPr>
          <p:cNvPr id="24" name="矩形 23"/>
          <p:cNvSpPr/>
          <p:nvPr/>
        </p:nvSpPr>
        <p:spPr>
          <a:xfrm>
            <a:off x="1079613" y="1425721"/>
            <a:ext cx="1938024" cy="307777"/>
          </a:xfrm>
          <a:prstGeom prst="rect">
            <a:avLst/>
          </a:prstGeom>
        </p:spPr>
        <p:txBody>
          <a:bodyPr wrap="square">
            <a:spAutoFit/>
          </a:bodyPr>
          <a:lstStyle/>
          <a:p>
            <a:r>
              <a:rPr lang="en-US" altLang="zh-CN" sz="1400" b="1" smtClean="0">
                <a:solidFill>
                  <a:srgbClr val="1A7BAE"/>
                </a:solidFill>
              </a:rPr>
              <a:t>01.</a:t>
            </a:r>
            <a:r>
              <a:rPr lang="zh-CN" altLang="en-US" sz="1400" b="1" smtClean="0">
                <a:solidFill>
                  <a:srgbClr val="1A7BAE"/>
                </a:solidFill>
              </a:rPr>
              <a:t>学科门户建设</a:t>
            </a:r>
            <a:endParaRPr lang="zh-CN" altLang="en-US" sz="1400" b="1" dirty="0" smtClean="0">
              <a:solidFill>
                <a:srgbClr val="1A7BAE"/>
              </a:solidFill>
              <a:latin typeface="+mj-ea"/>
              <a:ea typeface="+mj-ea"/>
            </a:endParaRPr>
          </a:p>
        </p:txBody>
      </p:sp>
      <p:sp>
        <p:nvSpPr>
          <p:cNvPr id="25" name="TextBox 24"/>
          <p:cNvSpPr txBox="1"/>
          <p:nvPr/>
        </p:nvSpPr>
        <p:spPr>
          <a:xfrm>
            <a:off x="1079613" y="1855445"/>
            <a:ext cx="1938023" cy="932563"/>
          </a:xfrm>
          <a:prstGeom prst="rect">
            <a:avLst/>
          </a:prstGeom>
          <a:noFill/>
        </p:spPr>
        <p:txBody>
          <a:bodyPr wrap="square" rtlCol="0">
            <a:spAutoFit/>
          </a:bodyPr>
          <a:lstStyle/>
          <a:p>
            <a:pPr>
              <a:lnSpc>
                <a:spcPct val="130000"/>
              </a:lnSpc>
              <a:spcBef>
                <a:spcPts val="600"/>
              </a:spcBef>
            </a:pPr>
            <a:r>
              <a:rPr lang="zh-CN" altLang="en-US" sz="1400" dirty="0"/>
              <a:t>进入系统后台，按照需要建立的学科进行选择，并创建该主页。</a:t>
            </a:r>
          </a:p>
        </p:txBody>
      </p:sp>
      <p:sp>
        <p:nvSpPr>
          <p:cNvPr id="26" name="矩形 25"/>
          <p:cNvSpPr/>
          <p:nvPr/>
        </p:nvSpPr>
        <p:spPr>
          <a:xfrm>
            <a:off x="1079613" y="3705045"/>
            <a:ext cx="1938024" cy="307777"/>
          </a:xfrm>
          <a:prstGeom prst="rect">
            <a:avLst/>
          </a:prstGeom>
        </p:spPr>
        <p:txBody>
          <a:bodyPr wrap="square">
            <a:spAutoFit/>
          </a:bodyPr>
          <a:lstStyle/>
          <a:p>
            <a:r>
              <a:rPr lang="en-US" altLang="zh-CN" sz="1400" b="1" smtClean="0">
                <a:solidFill>
                  <a:srgbClr val="00B0F0"/>
                </a:solidFill>
              </a:rPr>
              <a:t>03.</a:t>
            </a:r>
            <a:r>
              <a:rPr lang="zh-CN" altLang="en-US" sz="1400" b="1" smtClean="0">
                <a:solidFill>
                  <a:srgbClr val="00B0F0"/>
                </a:solidFill>
              </a:rPr>
              <a:t>学科管理维护</a:t>
            </a:r>
            <a:endParaRPr lang="zh-CN" altLang="en-US" sz="1400" b="1" dirty="0" smtClean="0">
              <a:solidFill>
                <a:srgbClr val="00B0F0"/>
              </a:solidFill>
              <a:latin typeface="+mj-ea"/>
              <a:ea typeface="+mj-ea"/>
            </a:endParaRPr>
          </a:p>
        </p:txBody>
      </p:sp>
      <p:sp>
        <p:nvSpPr>
          <p:cNvPr id="27" name="TextBox 26"/>
          <p:cNvSpPr txBox="1"/>
          <p:nvPr/>
        </p:nvSpPr>
        <p:spPr>
          <a:xfrm>
            <a:off x="1079613" y="4134768"/>
            <a:ext cx="1938023" cy="1212640"/>
          </a:xfrm>
          <a:prstGeom prst="rect">
            <a:avLst/>
          </a:prstGeom>
          <a:noFill/>
        </p:spPr>
        <p:txBody>
          <a:bodyPr wrap="square" rtlCol="0">
            <a:spAutoFit/>
          </a:bodyPr>
          <a:lstStyle/>
          <a:p>
            <a:pPr>
              <a:lnSpc>
                <a:spcPct val="130000"/>
              </a:lnSpc>
              <a:spcBef>
                <a:spcPts val="600"/>
              </a:spcBef>
            </a:pPr>
            <a:r>
              <a:rPr lang="zh-CN" altLang="en-US" sz="1400"/>
              <a:t>以学科馆员为主体，对学科门户进行维护，管理，内容的发布，信息的发布等</a:t>
            </a:r>
          </a:p>
        </p:txBody>
      </p:sp>
      <p:sp>
        <p:nvSpPr>
          <p:cNvPr id="28" name="矩形 27"/>
          <p:cNvSpPr/>
          <p:nvPr/>
        </p:nvSpPr>
        <p:spPr>
          <a:xfrm>
            <a:off x="6048165" y="1425721"/>
            <a:ext cx="1938024" cy="307777"/>
          </a:xfrm>
          <a:prstGeom prst="rect">
            <a:avLst/>
          </a:prstGeom>
        </p:spPr>
        <p:txBody>
          <a:bodyPr wrap="square">
            <a:spAutoFit/>
          </a:bodyPr>
          <a:lstStyle/>
          <a:p>
            <a:pPr algn="r"/>
            <a:r>
              <a:rPr lang="en-US" altLang="zh-CN" sz="1400" b="1" smtClean="0">
                <a:solidFill>
                  <a:srgbClr val="00B0F0"/>
                </a:solidFill>
              </a:rPr>
              <a:t>02.</a:t>
            </a:r>
            <a:r>
              <a:rPr lang="zh-CN" altLang="en-US" sz="1400" b="1" smtClean="0">
                <a:solidFill>
                  <a:srgbClr val="00B0F0"/>
                </a:solidFill>
              </a:rPr>
              <a:t>建立服务团队</a:t>
            </a:r>
            <a:endParaRPr lang="zh-CN" altLang="en-US" sz="1400" b="1" dirty="0" smtClean="0">
              <a:solidFill>
                <a:srgbClr val="00B0F0"/>
              </a:solidFill>
              <a:latin typeface="+mj-ea"/>
              <a:ea typeface="+mj-ea"/>
            </a:endParaRPr>
          </a:p>
        </p:txBody>
      </p:sp>
      <p:sp>
        <p:nvSpPr>
          <p:cNvPr id="29" name="TextBox 28"/>
          <p:cNvSpPr txBox="1"/>
          <p:nvPr/>
        </p:nvSpPr>
        <p:spPr>
          <a:xfrm>
            <a:off x="6048165" y="1843591"/>
            <a:ext cx="1938023" cy="1492716"/>
          </a:xfrm>
          <a:prstGeom prst="rect">
            <a:avLst/>
          </a:prstGeom>
          <a:noFill/>
        </p:spPr>
        <p:txBody>
          <a:bodyPr wrap="square" rtlCol="0">
            <a:spAutoFit/>
          </a:bodyPr>
          <a:lstStyle/>
          <a:p>
            <a:pPr>
              <a:lnSpc>
                <a:spcPct val="130000"/>
              </a:lnSpc>
              <a:spcBef>
                <a:spcPts val="600"/>
              </a:spcBef>
            </a:pPr>
            <a:r>
              <a:rPr lang="zh-CN" altLang="en-US" sz="1400" dirty="0"/>
              <a:t>创建学科馆员账号，匹配对应的学科进行</a:t>
            </a:r>
            <a:r>
              <a:rPr lang="zh-CN" altLang="en-US" sz="1400" dirty="0" smtClean="0"/>
              <a:t>管理。获取</a:t>
            </a:r>
            <a:r>
              <a:rPr lang="zh-CN" altLang="en-US" sz="1400" dirty="0"/>
              <a:t>本校教师用户的信息，批量导入为其注册账号</a:t>
            </a:r>
          </a:p>
        </p:txBody>
      </p:sp>
      <p:sp>
        <p:nvSpPr>
          <p:cNvPr id="30" name="矩形 29"/>
          <p:cNvSpPr/>
          <p:nvPr/>
        </p:nvSpPr>
        <p:spPr>
          <a:xfrm>
            <a:off x="6048165" y="3705045"/>
            <a:ext cx="1938024" cy="307777"/>
          </a:xfrm>
          <a:prstGeom prst="rect">
            <a:avLst/>
          </a:prstGeom>
        </p:spPr>
        <p:txBody>
          <a:bodyPr wrap="square">
            <a:spAutoFit/>
          </a:bodyPr>
          <a:lstStyle/>
          <a:p>
            <a:pPr algn="r"/>
            <a:r>
              <a:rPr lang="en-US" altLang="zh-CN" sz="1400" b="1" smtClean="0">
                <a:solidFill>
                  <a:srgbClr val="1A7BAE"/>
                </a:solidFill>
              </a:rPr>
              <a:t>04.</a:t>
            </a:r>
            <a:r>
              <a:rPr lang="zh-CN" altLang="en-US" sz="1400" b="1" smtClean="0">
                <a:solidFill>
                  <a:srgbClr val="1A7BAE"/>
                </a:solidFill>
              </a:rPr>
              <a:t>个人交互功能</a:t>
            </a:r>
            <a:endParaRPr lang="zh-CN" altLang="en-US" sz="1400" b="1" dirty="0" smtClean="0">
              <a:solidFill>
                <a:srgbClr val="1A7BAE"/>
              </a:solidFill>
              <a:latin typeface="+mj-ea"/>
              <a:ea typeface="+mj-ea"/>
            </a:endParaRPr>
          </a:p>
        </p:txBody>
      </p:sp>
      <p:sp>
        <p:nvSpPr>
          <p:cNvPr id="31" name="TextBox 30"/>
          <p:cNvSpPr txBox="1"/>
          <p:nvPr/>
        </p:nvSpPr>
        <p:spPr>
          <a:xfrm>
            <a:off x="6048165" y="4134768"/>
            <a:ext cx="1938023" cy="1212640"/>
          </a:xfrm>
          <a:prstGeom prst="rect">
            <a:avLst/>
          </a:prstGeom>
          <a:noFill/>
        </p:spPr>
        <p:txBody>
          <a:bodyPr wrap="square" rtlCol="0">
            <a:spAutoFit/>
          </a:bodyPr>
          <a:lstStyle/>
          <a:p>
            <a:pPr>
              <a:lnSpc>
                <a:spcPct val="130000"/>
              </a:lnSpc>
              <a:spcBef>
                <a:spcPts val="600"/>
              </a:spcBef>
            </a:pPr>
            <a:r>
              <a:rPr lang="zh-CN" altLang="en-US" sz="1400" dirty="0"/>
              <a:t>个人用户具备信息交互、咨询及主页的管理。可创个人空间进行小组内容探讨</a:t>
            </a:r>
          </a:p>
        </p:txBody>
      </p:sp>
    </p:spTree>
    <p:extLst>
      <p:ext uri="{BB962C8B-B14F-4D97-AF65-F5344CB8AC3E}">
        <p14:creationId xmlns:p14="http://schemas.microsoft.com/office/powerpoint/2010/main" val="2399355311"/>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等腰三角形 44"/>
          <p:cNvSpPr>
            <a:spLocks noChangeArrowheads="1"/>
          </p:cNvSpPr>
          <p:nvPr/>
        </p:nvSpPr>
        <p:spPr bwMode="auto">
          <a:xfrm rot="4761149" flipV="1">
            <a:off x="2897983" y="2864247"/>
            <a:ext cx="3005137" cy="1426369"/>
          </a:xfrm>
          <a:prstGeom prst="triangle">
            <a:avLst>
              <a:gd name="adj" fmla="val 69366"/>
            </a:avLst>
          </a:prstGeom>
          <a:solidFill>
            <a:srgbClr val="FF3283"/>
          </a:solidFill>
          <a:ln w="9525">
            <a:noFill/>
            <a:miter lim="800000"/>
          </a:ln>
        </p:spPr>
        <p:txBody>
          <a:bodyPr anchor="ctr"/>
          <a:lstStyle/>
          <a:p>
            <a:pPr algn="ctr"/>
            <a:endParaRPr lang="zh-CN" altLang="zh-CN" sz="1400">
              <a:solidFill>
                <a:srgbClr val="FFFFFF"/>
              </a:solidFill>
              <a:latin typeface="微软雅黑" panose="020B0503020204020204" charset="-122"/>
              <a:ea typeface="微软雅黑" panose="020B0503020204020204" charset="-122"/>
            </a:endParaRPr>
          </a:p>
        </p:txBody>
      </p:sp>
      <p:sp>
        <p:nvSpPr>
          <p:cNvPr id="20483" name="等腰三角形 44"/>
          <p:cNvSpPr>
            <a:spLocks noChangeArrowheads="1"/>
          </p:cNvSpPr>
          <p:nvPr/>
        </p:nvSpPr>
        <p:spPr bwMode="auto">
          <a:xfrm rot="2295012" flipV="1">
            <a:off x="3070622" y="2711451"/>
            <a:ext cx="2407444" cy="2032000"/>
          </a:xfrm>
          <a:prstGeom prst="triangle">
            <a:avLst>
              <a:gd name="adj" fmla="val 69366"/>
            </a:avLst>
          </a:prstGeom>
          <a:solidFill>
            <a:srgbClr val="00B0F0"/>
          </a:solidFill>
          <a:ln w="9525">
            <a:noFill/>
            <a:miter lim="800000"/>
          </a:ln>
        </p:spPr>
        <p:txBody>
          <a:bodyPr anchor="ctr"/>
          <a:lstStyle/>
          <a:p>
            <a:pPr algn="ctr"/>
            <a:endParaRPr lang="zh-CN" altLang="zh-CN" sz="1400">
              <a:solidFill>
                <a:srgbClr val="FFFFFF"/>
              </a:solidFill>
              <a:latin typeface="微软雅黑" panose="020B0503020204020204" charset="-122"/>
              <a:ea typeface="微软雅黑" panose="020B0503020204020204" charset="-122"/>
            </a:endParaRPr>
          </a:p>
        </p:txBody>
      </p:sp>
      <p:sp>
        <p:nvSpPr>
          <p:cNvPr id="11" name="标题 1"/>
          <p:cNvSpPr txBox="1"/>
          <p:nvPr/>
        </p:nvSpPr>
        <p:spPr>
          <a:xfrm>
            <a:off x="3249216" y="1125539"/>
            <a:ext cx="2591990" cy="574675"/>
          </a:xfrm>
          <a:prstGeom prst="rect">
            <a:avLst/>
          </a:prstGeom>
        </p:spPr>
        <p:txBody>
          <a:bodyPr/>
          <a:lstStyle/>
          <a:p>
            <a:pPr algn="ctr" eaLnBrk="1" fontAlgn="auto" hangingPunct="1">
              <a:spcAft>
                <a:spcPts val="0"/>
              </a:spcAft>
              <a:defRPr/>
            </a:pPr>
            <a:r>
              <a:rPr lang="zh-CN" altLang="en-US" sz="1400" b="1" cap="all" dirty="0">
                <a:solidFill>
                  <a:srgbClr val="0070C0"/>
                </a:solidFill>
                <a:latin typeface="微软雅黑" panose="020B0503020204020204" charset="-122"/>
                <a:ea typeface="微软雅黑" panose="020B0503020204020204" charset="-122"/>
                <a:cs typeface="+mj-cs"/>
              </a:rPr>
              <a:t>个人</a:t>
            </a:r>
            <a:r>
              <a:rPr lang="zh-CN" altLang="en-US" sz="1400" b="1" cap="all" dirty="0">
                <a:solidFill>
                  <a:srgbClr val="FF3283"/>
                </a:solidFill>
                <a:latin typeface="微软雅黑" panose="020B0503020204020204" charset="-122"/>
                <a:ea typeface="微软雅黑" panose="020B0503020204020204" charset="-122"/>
                <a:cs typeface="+mj-cs"/>
              </a:rPr>
              <a:t>交互空间</a:t>
            </a:r>
            <a:endParaRPr lang="zh-CN" altLang="en-US" sz="1400" b="1" cap="all" dirty="0">
              <a:solidFill>
                <a:srgbClr val="FF3283"/>
              </a:solidFill>
              <a:latin typeface="Calibri" panose="020F0502020204030204"/>
              <a:ea typeface="宋体" panose="02010600030101010101" pitchFamily="2" charset="-122"/>
              <a:cs typeface="+mj-cs"/>
            </a:endParaRPr>
          </a:p>
        </p:txBody>
      </p:sp>
      <p:sp>
        <p:nvSpPr>
          <p:cNvPr id="13" name="标题 1"/>
          <p:cNvSpPr txBox="1">
            <a:spLocks noChangeArrowheads="1"/>
          </p:cNvSpPr>
          <p:nvPr/>
        </p:nvSpPr>
        <p:spPr bwMode="auto">
          <a:xfrm>
            <a:off x="1385888" y="188914"/>
            <a:ext cx="2051447" cy="647700"/>
          </a:xfrm>
          <a:prstGeom prst="rect">
            <a:avLst/>
          </a:prstGeom>
          <a:noFill/>
          <a:ln>
            <a:miter lim="800000"/>
          </a:ln>
        </p:spPr>
        <p:txBody>
          <a:bodyPr anchor="ctr"/>
          <a:lstStyle/>
          <a:p>
            <a:pPr marL="914400" indent="-914400" eaLnBrk="1" hangingPunct="1">
              <a:buFontTx/>
              <a:buNone/>
              <a:defRPr/>
            </a:pPr>
            <a:r>
              <a:rPr lang="en-US" altLang="zh-CN" sz="1500" b="1" kern="0" dirty="0" smtClean="0">
                <a:solidFill>
                  <a:srgbClr val="0070C0"/>
                </a:solidFill>
                <a:latin typeface="微软雅黑" panose="020B0503020204020204" charset="-122"/>
                <a:ea typeface="微软雅黑" panose="020B0503020204020204" charset="-122"/>
                <a:sym typeface="Calibri" panose="020F0502020204030204" charset="0"/>
              </a:rPr>
              <a:t>·  </a:t>
            </a:r>
            <a:r>
              <a:rPr lang="zh-CN" altLang="en-US" sz="1500" b="1" kern="0" dirty="0">
                <a:solidFill>
                  <a:srgbClr val="0070C0"/>
                </a:solidFill>
                <a:latin typeface="微软雅黑" panose="020B0503020204020204" charset="-122"/>
                <a:ea typeface="微软雅黑" panose="020B0503020204020204" charset="-122"/>
                <a:sym typeface="Calibri" panose="020F0502020204030204" charset="0"/>
              </a:rPr>
              <a:t>功能描述</a:t>
            </a:r>
            <a:endParaRPr lang="zh-CN" altLang="en-US" sz="1500" b="1" kern="0" dirty="0">
              <a:solidFill>
                <a:srgbClr val="0070C0"/>
              </a:solidFill>
              <a:latin typeface="微软雅黑" panose="020B0503020204020204" charset="-122"/>
              <a:ea typeface="微软雅黑" panose="020B0503020204020204" charset="-122"/>
              <a:cs typeface="+mj-cs"/>
              <a:sym typeface="Calibri" panose="020F0502020204030204" charset="0"/>
            </a:endParaRPr>
          </a:p>
        </p:txBody>
      </p:sp>
      <p:sp>
        <p:nvSpPr>
          <p:cNvPr id="20486" name="矩形 9"/>
          <p:cNvSpPr>
            <a:spLocks noChangeArrowheads="1"/>
          </p:cNvSpPr>
          <p:nvPr/>
        </p:nvSpPr>
        <p:spPr bwMode="auto">
          <a:xfrm flipV="1">
            <a:off x="7069932" y="476252"/>
            <a:ext cx="931069" cy="73025"/>
          </a:xfrm>
          <a:prstGeom prst="rect">
            <a:avLst/>
          </a:prstGeom>
          <a:solidFill>
            <a:srgbClr val="7F7F7F"/>
          </a:solidFill>
          <a:ln w="9525">
            <a:noFill/>
            <a:miter lim="800000"/>
          </a:ln>
        </p:spPr>
        <p:txBody>
          <a:bodyPr anchor="ctr"/>
          <a:lstStyle/>
          <a:p>
            <a:pPr algn="ctr" eaLnBrk="1" hangingPunct="1"/>
            <a:endParaRPr lang="zh-CN" altLang="en-US" sz="1350">
              <a:solidFill>
                <a:srgbClr val="FFFFFF"/>
              </a:solidFill>
              <a:latin typeface="宋体" panose="02010600030101010101" pitchFamily="2" charset="-122"/>
              <a:sym typeface="宋体" panose="02010600030101010101" pitchFamily="2" charset="-122"/>
            </a:endParaRPr>
          </a:p>
        </p:txBody>
      </p:sp>
      <p:sp>
        <p:nvSpPr>
          <p:cNvPr id="20487" name="矩形 9"/>
          <p:cNvSpPr>
            <a:spLocks noChangeArrowheads="1"/>
          </p:cNvSpPr>
          <p:nvPr/>
        </p:nvSpPr>
        <p:spPr bwMode="auto">
          <a:xfrm flipV="1">
            <a:off x="3492104" y="476252"/>
            <a:ext cx="3524250" cy="73025"/>
          </a:xfrm>
          <a:prstGeom prst="rect">
            <a:avLst/>
          </a:prstGeom>
          <a:solidFill>
            <a:srgbClr val="0070C0"/>
          </a:solidFill>
          <a:ln w="9525">
            <a:noFill/>
            <a:miter lim="800000"/>
          </a:ln>
        </p:spPr>
        <p:txBody>
          <a:bodyPr anchor="ctr"/>
          <a:lstStyle/>
          <a:p>
            <a:pPr algn="ctr" eaLnBrk="1" hangingPunct="1"/>
            <a:endParaRPr lang="zh-CN" altLang="en-US" sz="1350">
              <a:solidFill>
                <a:srgbClr val="FFFFFF"/>
              </a:solidFill>
              <a:latin typeface="宋体" panose="02010600030101010101" pitchFamily="2" charset="-122"/>
              <a:sym typeface="宋体" panose="02010600030101010101" pitchFamily="2" charset="-122"/>
            </a:endParaRPr>
          </a:p>
        </p:txBody>
      </p:sp>
      <p:sp>
        <p:nvSpPr>
          <p:cNvPr id="20488"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0489"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0490" name="Rectangle 2"/>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0491" name="Rectangle 4"/>
          <p:cNvSpPr>
            <a:spLocks noChangeArrowheads="1"/>
          </p:cNvSpPr>
          <p:nvPr/>
        </p:nvSpPr>
        <p:spPr bwMode="auto">
          <a:xfrm>
            <a:off x="1143000" y="-150041"/>
            <a:ext cx="184731" cy="300082"/>
          </a:xfrm>
          <a:prstGeom prst="rect">
            <a:avLst/>
          </a:prstGeom>
          <a:noFill/>
          <a:ln w="9525">
            <a:noFill/>
            <a:miter lim="800000"/>
          </a:ln>
        </p:spPr>
        <p:txBody>
          <a:bodyPr wrap="none" anchor="ctr">
            <a:spAutoFit/>
          </a:bodyPr>
          <a:lstStyle/>
          <a:p>
            <a:endParaRPr lang="zh-CN" altLang="en-US" sz="1350"/>
          </a:p>
        </p:txBody>
      </p:sp>
      <p:sp>
        <p:nvSpPr>
          <p:cNvPr id="20492" name="等腰三角形 44"/>
          <p:cNvSpPr>
            <a:spLocks noChangeArrowheads="1"/>
          </p:cNvSpPr>
          <p:nvPr/>
        </p:nvSpPr>
        <p:spPr bwMode="auto">
          <a:xfrm flipV="1">
            <a:off x="3013472" y="2863851"/>
            <a:ext cx="3132534" cy="2643188"/>
          </a:xfrm>
          <a:prstGeom prst="triangle">
            <a:avLst>
              <a:gd name="adj" fmla="val 69366"/>
            </a:avLst>
          </a:prstGeom>
          <a:solidFill>
            <a:srgbClr val="007CAC"/>
          </a:solidFill>
          <a:ln w="9525">
            <a:noFill/>
            <a:miter lim="800000"/>
          </a:ln>
        </p:spPr>
        <p:txBody>
          <a:bodyPr anchor="ctr"/>
          <a:lstStyle/>
          <a:p>
            <a:pPr algn="ctr"/>
            <a:endParaRPr lang="zh-CN" altLang="zh-CN" sz="1400">
              <a:solidFill>
                <a:srgbClr val="FFFFFF"/>
              </a:solidFill>
              <a:latin typeface="微软雅黑" panose="020B0503020204020204" charset="-122"/>
              <a:ea typeface="微软雅黑" panose="020B0503020204020204" charset="-122"/>
            </a:endParaRPr>
          </a:p>
        </p:txBody>
      </p:sp>
      <p:grpSp>
        <p:nvGrpSpPr>
          <p:cNvPr id="2" name="Group 13"/>
          <p:cNvGrpSpPr/>
          <p:nvPr/>
        </p:nvGrpSpPr>
        <p:grpSpPr bwMode="auto">
          <a:xfrm>
            <a:off x="6301979" y="857232"/>
            <a:ext cx="1402556" cy="1643085"/>
            <a:chOff x="0" y="0"/>
            <a:chExt cx="1869908" cy="1643382"/>
          </a:xfrm>
        </p:grpSpPr>
        <p:grpSp>
          <p:nvGrpSpPr>
            <p:cNvPr id="3" name="Group 14"/>
            <p:cNvGrpSpPr/>
            <p:nvPr/>
          </p:nvGrpSpPr>
          <p:grpSpPr bwMode="auto">
            <a:xfrm>
              <a:off x="0" y="42051"/>
              <a:ext cx="277453" cy="277453"/>
              <a:chOff x="0" y="0"/>
              <a:chExt cx="277453" cy="277453"/>
            </a:xfrm>
          </p:grpSpPr>
          <p:sp>
            <p:nvSpPr>
              <p:cNvPr id="20530" name="同心圆 154"/>
              <p:cNvSpPr>
                <a:spLocks noChangeArrowheads="1"/>
              </p:cNvSpPr>
              <p:nvPr/>
            </p:nvSpPr>
            <p:spPr bwMode="auto">
              <a:xfrm>
                <a:off x="0" y="0"/>
                <a:ext cx="277453" cy="277453"/>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31" name="空心弧 155"/>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28" name="矩形 152"/>
            <p:cNvSpPr>
              <a:spLocks noChangeArrowheads="1"/>
            </p:cNvSpPr>
            <p:nvPr/>
          </p:nvSpPr>
          <p:spPr bwMode="auto">
            <a:xfrm>
              <a:off x="266272" y="0"/>
              <a:ext cx="1203641" cy="307833"/>
            </a:xfrm>
            <a:prstGeom prst="rect">
              <a:avLst/>
            </a:prstGeom>
            <a:noFill/>
            <a:ln w="9525">
              <a:noFill/>
              <a:miter lim="800000"/>
            </a:ln>
          </p:spPr>
          <p:txBody>
            <a:bodyPr wrap="none">
              <a:spAutoFit/>
            </a:bodyPr>
            <a:lstStyle/>
            <a:p>
              <a:r>
                <a:rPr lang="zh-CN" altLang="en-US" sz="1400" b="1" dirty="0">
                  <a:solidFill>
                    <a:srgbClr val="00638A"/>
                  </a:solidFill>
                  <a:latin typeface="微软雅黑" panose="020B0503020204020204" charset="-122"/>
                  <a:ea typeface="微软雅黑" panose="020B0503020204020204" charset="-122"/>
                  <a:sym typeface="DotumChe" panose="020B0609000101010101" pitchFamily="49" charset="-127"/>
                </a:rPr>
                <a:t>学科分析</a:t>
              </a:r>
            </a:p>
          </p:txBody>
        </p:sp>
        <p:sp>
          <p:nvSpPr>
            <p:cNvPr id="20529" name="矩形 153"/>
            <p:cNvSpPr>
              <a:spLocks noChangeArrowheads="1"/>
            </p:cNvSpPr>
            <p:nvPr/>
          </p:nvSpPr>
          <p:spPr bwMode="auto">
            <a:xfrm>
              <a:off x="277453" y="258136"/>
              <a:ext cx="1592455" cy="1385246"/>
            </a:xfrm>
            <a:prstGeom prst="rect">
              <a:avLst/>
            </a:prstGeom>
            <a:noFill/>
            <a:ln w="9525">
              <a:noFill/>
              <a:miter lim="800000"/>
            </a:ln>
          </p:spPr>
          <p:txBody>
            <a:bodyPr>
              <a:spAutoFit/>
            </a:bodyPr>
            <a:lstStyle/>
            <a:p>
              <a:pPr>
                <a:lnSpc>
                  <a:spcPct val="120000"/>
                </a:lnSpc>
                <a:spcAft>
                  <a:spcPts val="600"/>
                </a:spcAft>
              </a:pPr>
              <a:r>
                <a:rPr lang="zh-CN" altLang="en-US" sz="1400">
                  <a:solidFill>
                    <a:srgbClr val="000000"/>
                  </a:solidFill>
                  <a:latin typeface="微软雅黑" panose="020B0503020204020204" charset="-122"/>
                  <a:ea typeface="微软雅黑" panose="020B0503020204020204" charset="-122"/>
                  <a:sym typeface="DotumChe" panose="020B0609000101010101" pitchFamily="49" charset="-127"/>
                </a:rPr>
                <a:t>科研者群体可直接查看本校学科分析及对比、报告等</a:t>
              </a:r>
            </a:p>
          </p:txBody>
        </p:sp>
      </p:grpSp>
      <p:grpSp>
        <p:nvGrpSpPr>
          <p:cNvPr id="4" name="Group 19"/>
          <p:cNvGrpSpPr/>
          <p:nvPr/>
        </p:nvGrpSpPr>
        <p:grpSpPr bwMode="auto">
          <a:xfrm>
            <a:off x="6384154" y="2943562"/>
            <a:ext cx="1402556" cy="1643034"/>
            <a:chOff x="0" y="0"/>
            <a:chExt cx="1869908" cy="1643652"/>
          </a:xfrm>
        </p:grpSpPr>
        <p:grpSp>
          <p:nvGrpSpPr>
            <p:cNvPr id="5" name="Group 20"/>
            <p:cNvGrpSpPr/>
            <p:nvPr/>
          </p:nvGrpSpPr>
          <p:grpSpPr bwMode="auto">
            <a:xfrm>
              <a:off x="0" y="42051"/>
              <a:ext cx="277453" cy="277453"/>
              <a:chOff x="0" y="0"/>
              <a:chExt cx="277453" cy="277453"/>
            </a:xfrm>
          </p:grpSpPr>
          <p:sp>
            <p:nvSpPr>
              <p:cNvPr id="20525" name="同心圆 55"/>
              <p:cNvSpPr>
                <a:spLocks noChangeArrowheads="1"/>
              </p:cNvSpPr>
              <p:nvPr/>
            </p:nvSpPr>
            <p:spPr bwMode="auto">
              <a:xfrm>
                <a:off x="0" y="0"/>
                <a:ext cx="277453" cy="277453"/>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26" name="空心弧 56"/>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23" name="矩形 52"/>
            <p:cNvSpPr>
              <a:spLocks noChangeArrowheads="1"/>
            </p:cNvSpPr>
            <p:nvPr/>
          </p:nvSpPr>
          <p:spPr bwMode="auto">
            <a:xfrm>
              <a:off x="266272" y="0"/>
              <a:ext cx="1203641" cy="307893"/>
            </a:xfrm>
            <a:prstGeom prst="rect">
              <a:avLst/>
            </a:prstGeom>
            <a:noFill/>
            <a:ln w="9525">
              <a:noFill/>
              <a:miter lim="800000"/>
            </a:ln>
          </p:spPr>
          <p:txBody>
            <a:bodyPr wrap="none">
              <a:spAutoFit/>
            </a:bodyPr>
            <a:lstStyle/>
            <a:p>
              <a:r>
                <a:rPr lang="zh-CN" altLang="en-US" sz="1400" b="1">
                  <a:solidFill>
                    <a:srgbClr val="00638A"/>
                  </a:solidFill>
                  <a:latin typeface="微软雅黑" panose="020B0503020204020204" charset="-122"/>
                  <a:ea typeface="微软雅黑" panose="020B0503020204020204" charset="-122"/>
                  <a:sym typeface="DotumChe" panose="020B0609000101010101" pitchFamily="49" charset="-127"/>
                </a:rPr>
                <a:t>成果分享</a:t>
              </a:r>
            </a:p>
          </p:txBody>
        </p:sp>
        <p:sp>
          <p:nvSpPr>
            <p:cNvPr id="20524" name="矩形 53"/>
            <p:cNvSpPr>
              <a:spLocks noChangeArrowheads="1"/>
            </p:cNvSpPr>
            <p:nvPr/>
          </p:nvSpPr>
          <p:spPr bwMode="auto">
            <a:xfrm>
              <a:off x="277453" y="258136"/>
              <a:ext cx="1592455" cy="1385516"/>
            </a:xfrm>
            <a:prstGeom prst="rect">
              <a:avLst/>
            </a:prstGeom>
            <a:noFill/>
            <a:ln w="9525">
              <a:noFill/>
              <a:miter lim="800000"/>
            </a:ln>
          </p:spPr>
          <p:txBody>
            <a:bodyPr>
              <a:spAutoFit/>
            </a:bodyPr>
            <a:lstStyle/>
            <a:p>
              <a:pPr>
                <a:lnSpc>
                  <a:spcPct val="150000"/>
                </a:lnSpc>
                <a:spcAft>
                  <a:spcPts val="600"/>
                </a:spcAft>
              </a:pPr>
              <a:r>
                <a:rPr lang="zh-CN" altLang="en-US" sz="1400" dirty="0">
                  <a:solidFill>
                    <a:srgbClr val="000000"/>
                  </a:solidFill>
                  <a:latin typeface="微软雅黑" panose="020B0503020204020204" charset="-122"/>
                  <a:ea typeface="微软雅黑" panose="020B0503020204020204" charset="-122"/>
                  <a:sym typeface="DotumChe" panose="020B0609000101010101" pitchFamily="49" charset="-127"/>
                </a:rPr>
                <a:t>空间研究成果可一键分享展示至个人主页</a:t>
              </a:r>
              <a:r>
                <a:rPr lang="en-US" altLang="zh-CN" sz="1400" dirty="0">
                  <a:solidFill>
                    <a:srgbClr val="000000"/>
                  </a:solidFill>
                  <a:latin typeface="微软雅黑" panose="020B0503020204020204" charset="-122"/>
                  <a:ea typeface="微软雅黑" panose="020B0503020204020204" charset="-122"/>
                  <a:sym typeface="DotumChe" panose="020B0609000101010101" pitchFamily="49" charset="-127"/>
                </a:rPr>
                <a:t>. </a:t>
              </a:r>
            </a:p>
          </p:txBody>
        </p:sp>
      </p:grpSp>
      <p:grpSp>
        <p:nvGrpSpPr>
          <p:cNvPr id="6" name="Group 25"/>
          <p:cNvGrpSpPr/>
          <p:nvPr/>
        </p:nvGrpSpPr>
        <p:grpSpPr bwMode="auto">
          <a:xfrm>
            <a:off x="6286513" y="5039027"/>
            <a:ext cx="2413425" cy="1126019"/>
            <a:chOff x="0" y="0"/>
            <a:chExt cx="1869908" cy="1126223"/>
          </a:xfrm>
        </p:grpSpPr>
        <p:grpSp>
          <p:nvGrpSpPr>
            <p:cNvPr id="7" name="Group 26"/>
            <p:cNvGrpSpPr/>
            <p:nvPr/>
          </p:nvGrpSpPr>
          <p:grpSpPr bwMode="auto">
            <a:xfrm>
              <a:off x="0" y="42051"/>
              <a:ext cx="277453" cy="277453"/>
              <a:chOff x="0" y="0"/>
              <a:chExt cx="277453" cy="277453"/>
            </a:xfrm>
          </p:grpSpPr>
          <p:sp>
            <p:nvSpPr>
              <p:cNvPr id="20520" name="同心圆 64"/>
              <p:cNvSpPr>
                <a:spLocks noChangeArrowheads="1"/>
              </p:cNvSpPr>
              <p:nvPr/>
            </p:nvSpPr>
            <p:spPr bwMode="auto">
              <a:xfrm>
                <a:off x="43366" y="0"/>
                <a:ext cx="166050" cy="252989"/>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21" name="空心弧 65"/>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18" name="矩形 62"/>
            <p:cNvSpPr>
              <a:spLocks noChangeArrowheads="1"/>
            </p:cNvSpPr>
            <p:nvPr/>
          </p:nvSpPr>
          <p:spPr bwMode="auto">
            <a:xfrm>
              <a:off x="266272" y="0"/>
              <a:ext cx="699493" cy="307833"/>
            </a:xfrm>
            <a:prstGeom prst="rect">
              <a:avLst/>
            </a:prstGeom>
            <a:noFill/>
            <a:ln w="9525">
              <a:noFill/>
              <a:miter lim="800000"/>
            </a:ln>
          </p:spPr>
          <p:txBody>
            <a:bodyPr wrap="none">
              <a:spAutoFit/>
            </a:bodyPr>
            <a:lstStyle/>
            <a:p>
              <a:r>
                <a:rPr lang="zh-CN" altLang="en-US" sz="1400" b="1">
                  <a:solidFill>
                    <a:srgbClr val="00638A"/>
                  </a:solidFill>
                  <a:latin typeface="微软雅黑" panose="020B0503020204020204" charset="-122"/>
                  <a:ea typeface="微软雅黑" panose="020B0503020204020204" charset="-122"/>
                  <a:sym typeface="DotumChe" panose="020B0609000101010101" pitchFamily="49" charset="-127"/>
                </a:rPr>
                <a:t>智能选题</a:t>
              </a:r>
              <a:endParaRPr lang="en-US" altLang="zh-CN" sz="1400" b="1">
                <a:solidFill>
                  <a:srgbClr val="00638A"/>
                </a:solidFill>
                <a:latin typeface="微软雅黑" panose="020B0503020204020204" charset="-122"/>
                <a:ea typeface="微软雅黑" panose="020B0503020204020204" charset="-122"/>
                <a:sym typeface="DotumChe" panose="020B0609000101010101" pitchFamily="49" charset="-127"/>
              </a:endParaRPr>
            </a:p>
          </p:txBody>
        </p:sp>
        <p:sp>
          <p:nvSpPr>
            <p:cNvPr id="20519" name="矩形 63"/>
            <p:cNvSpPr>
              <a:spLocks noChangeArrowheads="1"/>
            </p:cNvSpPr>
            <p:nvPr/>
          </p:nvSpPr>
          <p:spPr bwMode="auto">
            <a:xfrm>
              <a:off x="277453" y="258136"/>
              <a:ext cx="1592455" cy="868087"/>
            </a:xfrm>
            <a:prstGeom prst="rect">
              <a:avLst/>
            </a:prstGeom>
            <a:noFill/>
            <a:ln w="9525">
              <a:noFill/>
              <a:miter lim="800000"/>
            </a:ln>
          </p:spPr>
          <p:txBody>
            <a:bodyPr>
              <a:spAutoFit/>
            </a:bodyPr>
            <a:lstStyle/>
            <a:p>
              <a:pPr>
                <a:lnSpc>
                  <a:spcPct val="120000"/>
                </a:lnSpc>
                <a:spcAft>
                  <a:spcPts val="600"/>
                </a:spcAft>
              </a:pPr>
              <a:r>
                <a:rPr lang="zh-CN" altLang="en-US" sz="1400" dirty="0">
                  <a:solidFill>
                    <a:srgbClr val="000000"/>
                  </a:solidFill>
                  <a:latin typeface="微软雅黑" panose="020B0503020204020204" charset="-122"/>
                  <a:ea typeface="微软雅黑" panose="020B0503020204020204" charset="-122"/>
                  <a:sym typeface="DotumChe" panose="020B0609000101010101" pitchFamily="49" charset="-127"/>
                </a:rPr>
                <a:t>关联发文选题、文献推荐、投稿推荐等一套服务流程</a:t>
              </a:r>
            </a:p>
          </p:txBody>
        </p:sp>
      </p:grpSp>
      <p:grpSp>
        <p:nvGrpSpPr>
          <p:cNvPr id="8" name="Group 31"/>
          <p:cNvGrpSpPr/>
          <p:nvPr/>
        </p:nvGrpSpPr>
        <p:grpSpPr bwMode="auto">
          <a:xfrm>
            <a:off x="1071538" y="857233"/>
            <a:ext cx="1546566" cy="1190814"/>
            <a:chOff x="0" y="0"/>
            <a:chExt cx="2061904" cy="1190285"/>
          </a:xfrm>
        </p:grpSpPr>
        <p:grpSp>
          <p:nvGrpSpPr>
            <p:cNvPr id="9" name="Group 32"/>
            <p:cNvGrpSpPr/>
            <p:nvPr/>
          </p:nvGrpSpPr>
          <p:grpSpPr bwMode="auto">
            <a:xfrm>
              <a:off x="0" y="42051"/>
              <a:ext cx="277453" cy="277453"/>
              <a:chOff x="0" y="0"/>
              <a:chExt cx="277453" cy="277453"/>
            </a:xfrm>
          </p:grpSpPr>
          <p:sp>
            <p:nvSpPr>
              <p:cNvPr id="20515" name="同心圆 70"/>
              <p:cNvSpPr>
                <a:spLocks noChangeArrowheads="1"/>
              </p:cNvSpPr>
              <p:nvPr/>
            </p:nvSpPr>
            <p:spPr bwMode="auto">
              <a:xfrm>
                <a:off x="0" y="0"/>
                <a:ext cx="277453" cy="277453"/>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16" name="空心弧 71"/>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13" name="矩形 68"/>
            <p:cNvSpPr>
              <a:spLocks noChangeArrowheads="1"/>
            </p:cNvSpPr>
            <p:nvPr/>
          </p:nvSpPr>
          <p:spPr bwMode="auto">
            <a:xfrm>
              <a:off x="266272" y="0"/>
              <a:ext cx="1795632" cy="307640"/>
            </a:xfrm>
            <a:prstGeom prst="rect">
              <a:avLst/>
            </a:prstGeom>
            <a:noFill/>
            <a:ln w="9525">
              <a:noFill/>
              <a:miter lim="800000"/>
            </a:ln>
          </p:spPr>
          <p:txBody>
            <a:bodyPr wrap="none">
              <a:spAutoFit/>
            </a:bodyPr>
            <a:lstStyle/>
            <a:p>
              <a:r>
                <a:rPr lang="zh-CN" altLang="en-US" sz="1400" b="1" dirty="0">
                  <a:solidFill>
                    <a:srgbClr val="00638A"/>
                  </a:solidFill>
                  <a:latin typeface="微软雅黑" panose="020B0503020204020204" charset="-122"/>
                  <a:ea typeface="微软雅黑" panose="020B0503020204020204" charset="-122"/>
                  <a:sym typeface="DotumChe" panose="020B0609000101010101" pitchFamily="49" charset="-127"/>
                </a:rPr>
                <a:t>研究</a:t>
              </a:r>
              <a:r>
                <a:rPr lang="en-US" altLang="zh-CN" sz="1400" b="1" dirty="0">
                  <a:solidFill>
                    <a:srgbClr val="00638A"/>
                  </a:solidFill>
                  <a:latin typeface="微软雅黑" panose="020B0503020204020204" charset="-122"/>
                  <a:ea typeface="微软雅黑" panose="020B0503020204020204" charset="-122"/>
                  <a:sym typeface="DotumChe" panose="020B0609000101010101" pitchFamily="49" charset="-127"/>
                </a:rPr>
                <a:t>/</a:t>
              </a:r>
              <a:r>
                <a:rPr lang="zh-CN" altLang="en-US" sz="1400" b="1" dirty="0">
                  <a:solidFill>
                    <a:srgbClr val="00638A"/>
                  </a:solidFill>
                  <a:latin typeface="微软雅黑" panose="020B0503020204020204" charset="-122"/>
                  <a:ea typeface="微软雅黑" panose="020B0503020204020204" charset="-122"/>
                  <a:sym typeface="DotumChe" panose="020B0609000101010101" pitchFamily="49" charset="-127"/>
                </a:rPr>
                <a:t>学习空间</a:t>
              </a:r>
            </a:p>
          </p:txBody>
        </p:sp>
        <p:sp>
          <p:nvSpPr>
            <p:cNvPr id="20514" name="矩形 69"/>
            <p:cNvSpPr>
              <a:spLocks noChangeArrowheads="1"/>
            </p:cNvSpPr>
            <p:nvPr/>
          </p:nvSpPr>
          <p:spPr bwMode="auto">
            <a:xfrm>
              <a:off x="277453" y="258136"/>
              <a:ext cx="1592455" cy="932149"/>
            </a:xfrm>
            <a:prstGeom prst="rect">
              <a:avLst/>
            </a:prstGeom>
            <a:noFill/>
            <a:ln w="9525">
              <a:noFill/>
              <a:miter lim="800000"/>
            </a:ln>
          </p:spPr>
          <p:txBody>
            <a:bodyPr>
              <a:spAutoFit/>
            </a:bodyPr>
            <a:lstStyle/>
            <a:p>
              <a:pPr>
                <a:lnSpc>
                  <a:spcPct val="130000"/>
                </a:lnSpc>
                <a:spcAft>
                  <a:spcPts val="600"/>
                </a:spcAft>
              </a:pPr>
              <a:r>
                <a:rPr lang="zh-CN" altLang="en-US" sz="1400" dirty="0">
                  <a:solidFill>
                    <a:srgbClr val="000000"/>
                  </a:solidFill>
                  <a:latin typeface="微软雅黑" panose="020B0503020204020204" charset="-122"/>
                  <a:ea typeface="微软雅黑" panose="020B0503020204020204" charset="-122"/>
                  <a:sym typeface="DotumChe" panose="020B0609000101010101" pitchFamily="49" charset="-127"/>
                </a:rPr>
                <a:t>支持用户创建独立线上课题空间</a:t>
              </a:r>
              <a:endParaRPr lang="en-US" altLang="zh-CN" sz="1400" dirty="0">
                <a:solidFill>
                  <a:srgbClr val="000000"/>
                </a:solidFill>
                <a:latin typeface="微软雅黑" panose="020B0503020204020204" charset="-122"/>
                <a:ea typeface="微软雅黑" panose="020B0503020204020204" charset="-122"/>
                <a:sym typeface="DotumChe" panose="020B0609000101010101" pitchFamily="49" charset="-127"/>
              </a:endParaRPr>
            </a:p>
          </p:txBody>
        </p:sp>
      </p:grpSp>
      <p:grpSp>
        <p:nvGrpSpPr>
          <p:cNvPr id="10" name="Group 37"/>
          <p:cNvGrpSpPr/>
          <p:nvPr/>
        </p:nvGrpSpPr>
        <p:grpSpPr bwMode="auto">
          <a:xfrm>
            <a:off x="1071538" y="2381243"/>
            <a:ext cx="1402556" cy="1643085"/>
            <a:chOff x="0" y="0"/>
            <a:chExt cx="1869908" cy="1643382"/>
          </a:xfrm>
        </p:grpSpPr>
        <p:grpSp>
          <p:nvGrpSpPr>
            <p:cNvPr id="12" name="Group 38"/>
            <p:cNvGrpSpPr/>
            <p:nvPr/>
          </p:nvGrpSpPr>
          <p:grpSpPr bwMode="auto">
            <a:xfrm>
              <a:off x="0" y="42051"/>
              <a:ext cx="277453" cy="277453"/>
              <a:chOff x="0" y="0"/>
              <a:chExt cx="277453" cy="277453"/>
            </a:xfrm>
          </p:grpSpPr>
          <p:sp>
            <p:nvSpPr>
              <p:cNvPr id="20510" name="同心圆 76"/>
              <p:cNvSpPr>
                <a:spLocks noChangeArrowheads="1"/>
              </p:cNvSpPr>
              <p:nvPr/>
            </p:nvSpPr>
            <p:spPr bwMode="auto">
              <a:xfrm>
                <a:off x="0" y="0"/>
                <a:ext cx="277453" cy="277453"/>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11" name="空心弧 77"/>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08" name="矩形 74"/>
            <p:cNvSpPr>
              <a:spLocks noChangeArrowheads="1"/>
            </p:cNvSpPr>
            <p:nvPr/>
          </p:nvSpPr>
          <p:spPr bwMode="auto">
            <a:xfrm>
              <a:off x="266272" y="0"/>
              <a:ext cx="1203641" cy="307833"/>
            </a:xfrm>
            <a:prstGeom prst="rect">
              <a:avLst/>
            </a:prstGeom>
            <a:noFill/>
            <a:ln w="9525">
              <a:noFill/>
              <a:miter lim="800000"/>
            </a:ln>
          </p:spPr>
          <p:txBody>
            <a:bodyPr wrap="none">
              <a:spAutoFit/>
            </a:bodyPr>
            <a:lstStyle/>
            <a:p>
              <a:r>
                <a:rPr lang="zh-CN" altLang="en-US" sz="1400" b="1" dirty="0">
                  <a:solidFill>
                    <a:srgbClr val="00638A"/>
                  </a:solidFill>
                  <a:latin typeface="微软雅黑" panose="020B0503020204020204" charset="-122"/>
                  <a:ea typeface="微软雅黑" panose="020B0503020204020204" charset="-122"/>
                  <a:sym typeface="DotumChe" panose="020B0609000101010101" pitchFamily="49" charset="-127"/>
                </a:rPr>
                <a:t>成果认领</a:t>
              </a:r>
            </a:p>
          </p:txBody>
        </p:sp>
        <p:sp>
          <p:nvSpPr>
            <p:cNvPr id="20509" name="矩形 75"/>
            <p:cNvSpPr>
              <a:spLocks noChangeArrowheads="1"/>
            </p:cNvSpPr>
            <p:nvPr/>
          </p:nvSpPr>
          <p:spPr bwMode="auto">
            <a:xfrm>
              <a:off x="277453" y="258136"/>
              <a:ext cx="1592455" cy="1385246"/>
            </a:xfrm>
            <a:prstGeom prst="rect">
              <a:avLst/>
            </a:prstGeom>
            <a:noFill/>
            <a:ln w="9525">
              <a:noFill/>
              <a:miter lim="800000"/>
            </a:ln>
          </p:spPr>
          <p:txBody>
            <a:bodyPr>
              <a:spAutoFit/>
            </a:bodyPr>
            <a:lstStyle/>
            <a:p>
              <a:pPr>
                <a:lnSpc>
                  <a:spcPct val="120000"/>
                </a:lnSpc>
                <a:spcAft>
                  <a:spcPts val="600"/>
                </a:spcAft>
              </a:pPr>
              <a:r>
                <a:rPr lang="zh-CN" altLang="en-US" sz="1400" dirty="0">
                  <a:solidFill>
                    <a:srgbClr val="000000"/>
                  </a:solidFill>
                  <a:latin typeface="微软雅黑" panose="020B0503020204020204" charset="-122"/>
                  <a:ea typeface="微软雅黑" panose="020B0503020204020204" charset="-122"/>
                  <a:sym typeface="DotumChe" panose="020B0609000101010101" pitchFamily="49" charset="-127"/>
                </a:rPr>
                <a:t>教师级用户注册后，系统自动匹配发文资源至个人中心</a:t>
              </a:r>
              <a:r>
                <a:rPr lang="en-US" altLang="zh-CN" sz="1400" dirty="0">
                  <a:solidFill>
                    <a:srgbClr val="000000"/>
                  </a:solidFill>
                  <a:latin typeface="微软雅黑" panose="020B0503020204020204" charset="-122"/>
                  <a:ea typeface="微软雅黑" panose="020B0503020204020204" charset="-122"/>
                  <a:sym typeface="DotumChe" panose="020B0609000101010101" pitchFamily="49" charset="-127"/>
                </a:rPr>
                <a:t> </a:t>
              </a:r>
            </a:p>
          </p:txBody>
        </p:sp>
      </p:grpSp>
      <p:grpSp>
        <p:nvGrpSpPr>
          <p:cNvPr id="14" name="Group 43"/>
          <p:cNvGrpSpPr/>
          <p:nvPr/>
        </p:nvGrpSpPr>
        <p:grpSpPr bwMode="auto">
          <a:xfrm>
            <a:off x="1071538" y="4476758"/>
            <a:ext cx="1402556" cy="1750987"/>
            <a:chOff x="0" y="0"/>
            <a:chExt cx="1869908" cy="1750078"/>
          </a:xfrm>
        </p:grpSpPr>
        <p:grpSp>
          <p:nvGrpSpPr>
            <p:cNvPr id="15" name="Group 44"/>
            <p:cNvGrpSpPr/>
            <p:nvPr/>
          </p:nvGrpSpPr>
          <p:grpSpPr bwMode="auto">
            <a:xfrm>
              <a:off x="0" y="42051"/>
              <a:ext cx="277453" cy="277453"/>
              <a:chOff x="0" y="0"/>
              <a:chExt cx="277453" cy="277453"/>
            </a:xfrm>
          </p:grpSpPr>
          <p:sp>
            <p:nvSpPr>
              <p:cNvPr id="20505" name="同心圆 82"/>
              <p:cNvSpPr>
                <a:spLocks noChangeArrowheads="1"/>
              </p:cNvSpPr>
              <p:nvPr/>
            </p:nvSpPr>
            <p:spPr bwMode="auto">
              <a:xfrm>
                <a:off x="0" y="0"/>
                <a:ext cx="277453" cy="277453"/>
              </a:xfrm>
              <a:custGeom>
                <a:avLst/>
                <a:gdLst>
                  <a:gd name="T0" fmla="*/ 0 w 21600"/>
                  <a:gd name="T1" fmla="*/ 22889293 h 21600"/>
                  <a:gd name="T2" fmla="*/ 22889293 w 21600"/>
                  <a:gd name="T3" fmla="*/ 0 h 21600"/>
                  <a:gd name="T4" fmla="*/ 45778405 w 21600"/>
                  <a:gd name="T5" fmla="*/ 22889293 h 21600"/>
                  <a:gd name="T6" fmla="*/ 22889293 w 21600"/>
                  <a:gd name="T7" fmla="*/ 45778405 h 21600"/>
                  <a:gd name="T8" fmla="*/ 0 w 21600"/>
                  <a:gd name="T9" fmla="*/ 22889293 h 21600"/>
                  <a:gd name="T10" fmla="*/ 7496228 w 21600"/>
                  <a:gd name="T11" fmla="*/ 22889293 h 21600"/>
                  <a:gd name="T12" fmla="*/ 22889293 w 21600"/>
                  <a:gd name="T13" fmla="*/ 38282168 h 21600"/>
                  <a:gd name="T14" fmla="*/ 38282168 w 21600"/>
                  <a:gd name="T15" fmla="*/ 22889293 h 21600"/>
                  <a:gd name="T16" fmla="*/ 22889293 w 21600"/>
                  <a:gd name="T17" fmla="*/ 7496228 h 21600"/>
                  <a:gd name="T18" fmla="*/ 7496228 w 21600"/>
                  <a:gd name="T19" fmla="*/ 2288929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537" y="10800"/>
                    </a:moveTo>
                    <a:cubicBezTo>
                      <a:pt x="3537" y="14811"/>
                      <a:pt x="6789" y="18063"/>
                      <a:pt x="10800" y="18063"/>
                    </a:cubicBezTo>
                    <a:cubicBezTo>
                      <a:pt x="14811" y="18063"/>
                      <a:pt x="18063" y="14811"/>
                      <a:pt x="18063" y="10800"/>
                    </a:cubicBezTo>
                    <a:cubicBezTo>
                      <a:pt x="18063" y="6789"/>
                      <a:pt x="14811" y="3537"/>
                      <a:pt x="10800" y="3537"/>
                    </a:cubicBezTo>
                    <a:cubicBezTo>
                      <a:pt x="6789" y="3537"/>
                      <a:pt x="3537" y="6789"/>
                      <a:pt x="3537" y="10800"/>
                    </a:cubicBezTo>
                    <a:close/>
                  </a:path>
                </a:pathLst>
              </a:custGeom>
              <a:solidFill>
                <a:srgbClr val="005D82"/>
              </a:solidFill>
              <a:ln w="9525">
                <a:noFill/>
                <a:round/>
              </a:ln>
            </p:spPr>
            <p:txBody>
              <a:bodyPr/>
              <a:lstStyle/>
              <a:p>
                <a:endParaRPr lang="zh-CN" altLang="en-US" sz="1400"/>
              </a:p>
            </p:txBody>
          </p:sp>
          <p:sp>
            <p:nvSpPr>
              <p:cNvPr id="20506" name="空心弧 83"/>
              <p:cNvSpPr>
                <a:spLocks noChangeArrowheads="1"/>
              </p:cNvSpPr>
              <p:nvPr/>
            </p:nvSpPr>
            <p:spPr bwMode="auto">
              <a:xfrm>
                <a:off x="0" y="0"/>
                <a:ext cx="277453" cy="277453"/>
              </a:xfrm>
              <a:custGeom>
                <a:avLst/>
                <a:gdLst>
                  <a:gd name="T0" fmla="*/ 22808613 w 21600"/>
                  <a:gd name="T1" fmla="*/ 7903108 h 21600"/>
                  <a:gd name="T2" fmla="*/ 22887147 w 21600"/>
                  <a:gd name="T3" fmla="*/ 7903108 h 21600"/>
                  <a:gd name="T4" fmla="*/ 22967660 w 21600"/>
                  <a:gd name="T5" fmla="*/ 7903108 h 21600"/>
                  <a:gd name="T6" fmla="*/ 23007917 w 21600"/>
                  <a:gd name="T7" fmla="*/ 0 h 21600"/>
                  <a:gd name="T8" fmla="*/ 22889293 w 21600"/>
                  <a:gd name="T9" fmla="*/ 0 h 21600"/>
                  <a:gd name="T10" fmla="*/ 22768344 w 21600"/>
                  <a:gd name="T11" fmla="*/ 0 h 21600"/>
                  <a:gd name="T12" fmla="*/ 22808613 w 21600"/>
                  <a:gd name="T13" fmla="*/ 7903108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762" y="3729"/>
                    </a:moveTo>
                    <a:cubicBezTo>
                      <a:pt x="10775" y="3729"/>
                      <a:pt x="10787" y="3729"/>
                      <a:pt x="10799" y="3729"/>
                    </a:cubicBezTo>
                    <a:cubicBezTo>
                      <a:pt x="10812" y="3728"/>
                      <a:pt x="10824" y="3729"/>
                      <a:pt x="10837" y="3729"/>
                    </a:cubicBezTo>
                    <a:lnTo>
                      <a:pt x="10856" y="0"/>
                    </a:lnTo>
                    <a:cubicBezTo>
                      <a:pt x="10837" y="0"/>
                      <a:pt x="10818" y="0"/>
                      <a:pt x="10800" y="0"/>
                    </a:cubicBezTo>
                    <a:cubicBezTo>
                      <a:pt x="10781" y="-1"/>
                      <a:pt x="10762" y="0"/>
                      <a:pt x="10743" y="0"/>
                    </a:cubicBezTo>
                    <a:lnTo>
                      <a:pt x="10762" y="3729"/>
                    </a:lnTo>
                    <a:close/>
                  </a:path>
                </a:pathLst>
              </a:custGeom>
              <a:solidFill>
                <a:srgbClr val="8ABC1D"/>
              </a:solidFill>
              <a:ln w="9525">
                <a:noFill/>
                <a:round/>
              </a:ln>
            </p:spPr>
            <p:txBody>
              <a:bodyPr/>
              <a:lstStyle/>
              <a:p>
                <a:endParaRPr lang="zh-CN" altLang="en-US" sz="1400"/>
              </a:p>
            </p:txBody>
          </p:sp>
        </p:grpSp>
        <p:sp>
          <p:nvSpPr>
            <p:cNvPr id="20503" name="矩形 80"/>
            <p:cNvSpPr>
              <a:spLocks noChangeArrowheads="1"/>
            </p:cNvSpPr>
            <p:nvPr/>
          </p:nvSpPr>
          <p:spPr bwMode="auto">
            <a:xfrm>
              <a:off x="266272" y="0"/>
              <a:ext cx="1203641" cy="307617"/>
            </a:xfrm>
            <a:prstGeom prst="rect">
              <a:avLst/>
            </a:prstGeom>
            <a:noFill/>
            <a:ln w="9525">
              <a:noFill/>
              <a:miter lim="800000"/>
            </a:ln>
          </p:spPr>
          <p:txBody>
            <a:bodyPr wrap="none">
              <a:spAutoFit/>
            </a:bodyPr>
            <a:lstStyle/>
            <a:p>
              <a:r>
                <a:rPr lang="zh-CN" altLang="en-US" sz="1400" b="1">
                  <a:solidFill>
                    <a:srgbClr val="00638A"/>
                  </a:solidFill>
                  <a:latin typeface="微软雅黑" panose="020B0503020204020204" charset="-122"/>
                  <a:ea typeface="微软雅黑" panose="020B0503020204020204" charset="-122"/>
                  <a:sym typeface="DotumChe" panose="020B0609000101010101" pitchFamily="49" charset="-127"/>
                </a:rPr>
                <a:t>资源订阅</a:t>
              </a:r>
            </a:p>
          </p:txBody>
        </p:sp>
        <p:sp>
          <p:nvSpPr>
            <p:cNvPr id="20504" name="矩形 81"/>
            <p:cNvSpPr>
              <a:spLocks noChangeArrowheads="1"/>
            </p:cNvSpPr>
            <p:nvPr/>
          </p:nvSpPr>
          <p:spPr bwMode="auto">
            <a:xfrm>
              <a:off x="277453" y="258137"/>
              <a:ext cx="1592455" cy="1491941"/>
            </a:xfrm>
            <a:prstGeom prst="rect">
              <a:avLst/>
            </a:prstGeom>
            <a:noFill/>
            <a:ln w="9525">
              <a:noFill/>
              <a:miter lim="800000"/>
            </a:ln>
          </p:spPr>
          <p:txBody>
            <a:bodyPr>
              <a:spAutoFit/>
            </a:bodyPr>
            <a:lstStyle/>
            <a:p>
              <a:pPr>
                <a:lnSpc>
                  <a:spcPct val="130000"/>
                </a:lnSpc>
                <a:spcAft>
                  <a:spcPts val="600"/>
                </a:spcAft>
              </a:pPr>
              <a:r>
                <a:rPr lang="zh-CN" altLang="en-US" sz="1400" dirty="0">
                  <a:solidFill>
                    <a:srgbClr val="000000"/>
                  </a:solidFill>
                  <a:latin typeface="微软雅黑" panose="020B0503020204020204" charset="-122"/>
                  <a:ea typeface="微软雅黑" panose="020B0503020204020204" charset="-122"/>
                  <a:sym typeface="DotumChe" panose="020B0609000101010101" pitchFamily="49" charset="-127"/>
                </a:rPr>
                <a:t>科研者群体可直接招投标项目情报、国内外会议信息等</a:t>
              </a:r>
            </a:p>
          </p:txBody>
        </p:sp>
      </p:grpSp>
      <p:sp>
        <p:nvSpPr>
          <p:cNvPr id="20499" name="文本框 7"/>
          <p:cNvSpPr txBox="1">
            <a:spLocks noChangeArrowheads="1"/>
          </p:cNvSpPr>
          <p:nvPr/>
        </p:nvSpPr>
        <p:spPr bwMode="auto">
          <a:xfrm>
            <a:off x="3745349" y="2997200"/>
            <a:ext cx="1441420" cy="523220"/>
          </a:xfrm>
          <a:prstGeom prst="rect">
            <a:avLst/>
          </a:prstGeom>
          <a:noFill/>
          <a:ln w="9525">
            <a:noFill/>
            <a:miter lim="800000"/>
          </a:ln>
        </p:spPr>
        <p:txBody>
          <a:bodyPr wrap="none">
            <a:spAutoFit/>
          </a:bodyPr>
          <a:lstStyle/>
          <a:p>
            <a:pPr algn="ctr"/>
            <a:r>
              <a:rPr lang="zh-CN" altLang="en-US" sz="1400" b="1">
                <a:solidFill>
                  <a:schemeClr val="bg1"/>
                </a:solidFill>
                <a:latin typeface="微软雅黑" panose="020B0503020204020204" charset="-122"/>
                <a:ea typeface="微软雅黑" panose="020B0503020204020204" charset="-122"/>
                <a:sym typeface="DotumChe" panose="020B0609000101010101" pitchFamily="49" charset="-127"/>
              </a:rPr>
              <a:t>科研者</a:t>
            </a:r>
            <a:endParaRPr lang="en-US" altLang="zh-CN" sz="1400" b="1">
              <a:solidFill>
                <a:schemeClr val="bg1"/>
              </a:solidFill>
              <a:latin typeface="微软雅黑" panose="020B0503020204020204" charset="-122"/>
              <a:ea typeface="微软雅黑" panose="020B0503020204020204" charset="-122"/>
              <a:sym typeface="DotumChe" panose="020B0609000101010101" pitchFamily="49" charset="-127"/>
            </a:endParaRPr>
          </a:p>
          <a:p>
            <a:pPr algn="ctr"/>
            <a:r>
              <a:rPr lang="zh-CN" altLang="en-US" sz="1400">
                <a:solidFill>
                  <a:schemeClr val="bg1"/>
                </a:solidFill>
                <a:latin typeface="微软雅黑" panose="020B0503020204020204" charset="-122"/>
                <a:ea typeface="微软雅黑" panose="020B0503020204020204" charset="-122"/>
                <a:sym typeface="DotumChe" panose="020B0609000101010101" pitchFamily="49" charset="-127"/>
              </a:rPr>
              <a:t>本校教师级用户</a:t>
            </a:r>
          </a:p>
        </p:txBody>
      </p:sp>
      <p:sp>
        <p:nvSpPr>
          <p:cNvPr id="20500" name="文本框 8"/>
          <p:cNvSpPr txBox="1">
            <a:spLocks noChangeArrowheads="1"/>
          </p:cNvSpPr>
          <p:nvPr/>
        </p:nvSpPr>
        <p:spPr bwMode="auto">
          <a:xfrm>
            <a:off x="4419243" y="3729037"/>
            <a:ext cx="1441420" cy="523220"/>
          </a:xfrm>
          <a:prstGeom prst="rect">
            <a:avLst/>
          </a:prstGeom>
          <a:noFill/>
          <a:ln w="9525">
            <a:noFill/>
            <a:miter lim="800000"/>
          </a:ln>
        </p:spPr>
        <p:txBody>
          <a:bodyPr wrap="none">
            <a:spAutoFit/>
          </a:bodyPr>
          <a:lstStyle/>
          <a:p>
            <a:pPr algn="ctr"/>
            <a:r>
              <a:rPr lang="zh-CN" altLang="en-US" sz="1400" b="1">
                <a:solidFill>
                  <a:schemeClr val="bg1"/>
                </a:solidFill>
                <a:latin typeface="微软雅黑" panose="020B0503020204020204" charset="-122"/>
                <a:ea typeface="微软雅黑" panose="020B0503020204020204" charset="-122"/>
                <a:sym typeface="DotumChe" panose="020B0609000101010101" pitchFamily="49" charset="-127"/>
              </a:rPr>
              <a:t>学习者</a:t>
            </a:r>
            <a:endParaRPr lang="en-US" altLang="zh-CN" sz="1400" b="1">
              <a:solidFill>
                <a:schemeClr val="bg1"/>
              </a:solidFill>
              <a:latin typeface="微软雅黑" panose="020B0503020204020204" charset="-122"/>
              <a:ea typeface="微软雅黑" panose="020B0503020204020204" charset="-122"/>
              <a:sym typeface="DotumChe" panose="020B0609000101010101" pitchFamily="49" charset="-127"/>
            </a:endParaRPr>
          </a:p>
          <a:p>
            <a:pPr algn="ctr"/>
            <a:r>
              <a:rPr lang="zh-CN" altLang="en-US" sz="1400">
                <a:solidFill>
                  <a:schemeClr val="bg1"/>
                </a:solidFill>
                <a:latin typeface="微软雅黑" panose="020B0503020204020204" charset="-122"/>
                <a:ea typeface="微软雅黑" panose="020B0503020204020204" charset="-122"/>
                <a:sym typeface="DotumChe" panose="020B0609000101010101" pitchFamily="49" charset="-127"/>
              </a:rPr>
              <a:t>本校学生级用户</a:t>
            </a:r>
            <a:endParaRPr lang="zh-CN" altLang="en-US" sz="1400">
              <a:latin typeface="微软雅黑" panose="020B0503020204020204" charset="-122"/>
              <a:ea typeface="微软雅黑" panose="020B0503020204020204" charset="-122"/>
            </a:endParaRPr>
          </a:p>
        </p:txBody>
      </p:sp>
      <p:sp>
        <p:nvSpPr>
          <p:cNvPr id="20501" name="文本框 16"/>
          <p:cNvSpPr>
            <a:spLocks noChangeArrowheads="1"/>
          </p:cNvSpPr>
          <p:nvPr/>
        </p:nvSpPr>
        <p:spPr bwMode="auto">
          <a:xfrm>
            <a:off x="3168254" y="5683252"/>
            <a:ext cx="3057247" cy="307777"/>
          </a:xfrm>
          <a:prstGeom prst="rect">
            <a:avLst/>
          </a:prstGeom>
          <a:solidFill>
            <a:srgbClr val="FF3283"/>
          </a:solidFill>
          <a:ln w="9525">
            <a:noFill/>
            <a:miter lim="800000"/>
          </a:ln>
        </p:spPr>
        <p:txBody>
          <a:bodyPr wrap="none">
            <a:spAutoFit/>
          </a:bodyPr>
          <a:lstStyle/>
          <a:p>
            <a:r>
              <a:rPr lang="zh-CN" altLang="en-US" sz="1400" b="1">
                <a:solidFill>
                  <a:schemeClr val="bg1"/>
                </a:solidFill>
                <a:latin typeface="微软雅黑" panose="020B0503020204020204" charset="-122"/>
                <a:ea typeface="微软雅黑" panose="020B0503020204020204" charset="-122"/>
                <a:sym typeface="DotumChe" panose="020B0609000101010101" pitchFamily="49" charset="-127"/>
              </a:rPr>
              <a:t>科研者与学习者具备不同的服务体验</a:t>
            </a:r>
          </a:p>
        </p:txBody>
      </p:sp>
    </p:spTree>
    <p:extLst>
      <p:ext uri="{BB962C8B-B14F-4D97-AF65-F5344CB8AC3E}">
        <p14:creationId xmlns:p14="http://schemas.microsoft.com/office/powerpoint/2010/main" val="2630315417"/>
      </p:ext>
    </p:extLst>
  </p:cSld>
  <p:clrMapOvr>
    <a:masterClrMapping/>
  </p:clrMapOvr>
  <p:transition advTm="5000">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1\AppData\Local\Temp\360zip$Temp\360$2\火狐截图_2017-03-08T03-00-47.944Z.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295" y="0"/>
            <a:ext cx="421387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1\AppData\Local\Temp\360zip$Temp\360$3\火狐截图_2017-03-08T03-03-07.613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165" y="0"/>
            <a:ext cx="470083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4659552"/>
      </p:ext>
    </p:extLst>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191151" y="4516228"/>
            <a:ext cx="3005952"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机构知识库</a:t>
            </a:r>
            <a:endParaRPr lang="zh-CN" altLang="en-US" sz="4400" b="0" dirty="0" smtClean="0">
              <a:solidFill>
                <a:schemeClr val="bg1"/>
              </a:solidFill>
              <a:latin typeface="思源黑体 CN Medium" pitchFamily="34" charset="-122"/>
              <a:ea typeface="思源黑体 CN Medium" pitchFamily="34" charset="-122"/>
            </a:endParaRP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849183" y="1760545"/>
            <a:ext cx="1689886"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07</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416199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6489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967795"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70695"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645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0561487"/>
      </p:ext>
    </p:extLst>
  </p:cSld>
  <p:clrMapOvr>
    <a:masterClrMapping/>
  </p:clrMapOvr>
  <p:transition>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title" idx="4294967295"/>
          </p:nvPr>
        </p:nvSpPr>
        <p:spPr>
          <a:xfrm>
            <a:off x="468313" y="620713"/>
            <a:ext cx="7369175" cy="647700"/>
          </a:xfrm>
          <a:prstGeom prst="rect">
            <a:avLst/>
          </a:prstGeom>
        </p:spPr>
        <p:txBody>
          <a:bodyPr/>
          <a:lstStyle/>
          <a:p>
            <a:pPr eaLnBrk="1" hangingPunct="1"/>
            <a:r>
              <a:rPr lang="zh-CN" altLang="en-US" sz="3200" smtClean="0">
                <a:solidFill>
                  <a:srgbClr val="C00000"/>
                </a:solidFill>
                <a:latin typeface="微软雅黑" pitchFamily="34" charset="-122"/>
                <a:ea typeface="微软雅黑" pitchFamily="34" charset="-122"/>
              </a:rPr>
              <a:t>产品形态</a:t>
            </a:r>
            <a:endParaRPr lang="zh-CN" altLang="en-US" sz="3500" smtClean="0">
              <a:solidFill>
                <a:srgbClr val="C00000"/>
              </a:solidFill>
              <a:latin typeface="微软雅黑" pitchFamily="34" charset="-122"/>
              <a:ea typeface="微软雅黑" pitchFamily="34" charset="-122"/>
            </a:endParaRPr>
          </a:p>
        </p:txBody>
      </p:sp>
      <p:sp>
        <p:nvSpPr>
          <p:cNvPr id="8" name="内容占位符 4"/>
          <p:cNvSpPr txBox="1">
            <a:spLocks/>
          </p:cNvSpPr>
          <p:nvPr/>
        </p:nvSpPr>
        <p:spPr bwMode="auto">
          <a:xfrm>
            <a:off x="468313" y="1714500"/>
            <a:ext cx="7961312" cy="4214813"/>
          </a:xfrm>
          <a:prstGeom prst="rect">
            <a:avLst/>
          </a:prstGeom>
          <a:noFill/>
          <a:ln w="9525">
            <a:noFill/>
            <a:miter lim="800000"/>
            <a:headEnd/>
            <a:tailEnd/>
          </a:ln>
        </p:spPr>
        <p:txBody>
          <a:bodyPr lIns="0" tIns="0" rIns="182880" bIns="0"/>
          <a:lstStyle/>
          <a:p>
            <a:pPr marL="228600" indent="-228600">
              <a:lnSpc>
                <a:spcPct val="150000"/>
              </a:lnSpc>
              <a:spcBef>
                <a:spcPct val="50000"/>
              </a:spcBef>
              <a:buClr>
                <a:srgbClr val="E67300"/>
              </a:buClr>
              <a:buSzPct val="80000"/>
              <a:buFont typeface="Wingdings" pitchFamily="2" charset="2"/>
              <a:buChar char="n"/>
              <a:defRPr/>
            </a:pPr>
            <a:endParaRPr lang="en-US" altLang="zh-CN" sz="2000" kern="0" dirty="0">
              <a:latin typeface="微软雅黑" pitchFamily="34" charset="-122"/>
              <a:ea typeface="微软雅黑" pitchFamily="34" charset="-122"/>
            </a:endParaRPr>
          </a:p>
          <a:p>
            <a:pPr marL="228600" indent="-228600">
              <a:lnSpc>
                <a:spcPct val="150000"/>
              </a:lnSpc>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a:p>
            <a:pPr marL="228600" indent="-228600">
              <a:lnSpc>
                <a:spcPct val="150000"/>
              </a:lnSpc>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13316"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125" y="1714500"/>
            <a:ext cx="4338638" cy="4149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317"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685925"/>
            <a:ext cx="4484688" cy="4149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76709930"/>
      </p:ext>
    </p:extLst>
  </p:cSld>
  <p:clrMapOvr>
    <a:masterClrMapping/>
  </p:clrMapOvr>
  <p:transition advTm="30840">
    <p:wipe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title" idx="4294967295"/>
          </p:nvPr>
        </p:nvSpPr>
        <p:spPr>
          <a:xfrm>
            <a:off x="468313" y="620713"/>
            <a:ext cx="7369175" cy="647700"/>
          </a:xfrm>
          <a:prstGeom prst="rect">
            <a:avLst/>
          </a:prstGeom>
        </p:spPr>
        <p:txBody>
          <a:bodyPr/>
          <a:lstStyle/>
          <a:p>
            <a:pPr eaLnBrk="1" hangingPunct="1"/>
            <a:r>
              <a:rPr lang="zh-CN" altLang="en-US" sz="3200" smtClean="0">
                <a:solidFill>
                  <a:srgbClr val="C00000"/>
                </a:solidFill>
                <a:latin typeface="微软雅黑" pitchFamily="34" charset="-122"/>
                <a:ea typeface="微软雅黑" pitchFamily="34" charset="-122"/>
              </a:rPr>
              <a:t>产品形态</a:t>
            </a:r>
            <a:endParaRPr lang="zh-CN" altLang="en-US" sz="3500" smtClean="0">
              <a:solidFill>
                <a:srgbClr val="C00000"/>
              </a:solidFill>
              <a:latin typeface="微软雅黑" pitchFamily="34" charset="-122"/>
              <a:ea typeface="微软雅黑" pitchFamily="34" charset="-122"/>
            </a:endParaRPr>
          </a:p>
        </p:txBody>
      </p:sp>
      <p:sp>
        <p:nvSpPr>
          <p:cNvPr id="8" name="内容占位符 4"/>
          <p:cNvSpPr txBox="1">
            <a:spLocks/>
          </p:cNvSpPr>
          <p:nvPr/>
        </p:nvSpPr>
        <p:spPr bwMode="auto">
          <a:xfrm>
            <a:off x="468313" y="1714500"/>
            <a:ext cx="7961312" cy="4214813"/>
          </a:xfrm>
          <a:prstGeom prst="rect">
            <a:avLst/>
          </a:prstGeom>
          <a:noFill/>
          <a:ln w="9525">
            <a:noFill/>
            <a:miter lim="800000"/>
            <a:headEnd/>
            <a:tailEnd/>
          </a:ln>
        </p:spPr>
        <p:txBody>
          <a:bodyPr lIns="0" tIns="0" rIns="182880" bIns="0"/>
          <a:lstStyle/>
          <a:p>
            <a:pPr marL="228600" indent="-228600">
              <a:lnSpc>
                <a:spcPct val="150000"/>
              </a:lnSpc>
              <a:spcBef>
                <a:spcPct val="50000"/>
              </a:spcBef>
              <a:buClr>
                <a:srgbClr val="E67300"/>
              </a:buClr>
              <a:buSzPct val="80000"/>
              <a:buFont typeface="Wingdings" pitchFamily="2" charset="2"/>
              <a:buChar char="n"/>
              <a:defRPr/>
            </a:pPr>
            <a:endParaRPr lang="en-US" altLang="zh-CN" sz="2000" kern="0" dirty="0">
              <a:latin typeface="微软雅黑" pitchFamily="34" charset="-122"/>
              <a:ea typeface="微软雅黑" pitchFamily="34" charset="-122"/>
            </a:endParaRPr>
          </a:p>
          <a:p>
            <a:pPr marL="228600" indent="-228600">
              <a:lnSpc>
                <a:spcPct val="150000"/>
              </a:lnSpc>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a:p>
            <a:pPr marL="228600" indent="-228600">
              <a:lnSpc>
                <a:spcPct val="150000"/>
              </a:lnSpc>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16388"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412875"/>
            <a:ext cx="8420100" cy="4630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88914378"/>
      </p:ext>
    </p:extLst>
  </p:cSld>
  <p:clrMapOvr>
    <a:masterClrMapping/>
  </p:clrMapOvr>
  <p:transition advTm="30840">
    <p:wipe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smtClean="0">
                <a:solidFill>
                  <a:srgbClr val="C00000"/>
                </a:solidFill>
                <a:latin typeface="微软雅黑" pitchFamily="34" charset="-122"/>
                <a:ea typeface="微软雅黑" pitchFamily="34" charset="-122"/>
              </a:rPr>
              <a:t>学科分析</a:t>
            </a:r>
            <a:endParaRPr lang="zh-CN" altLang="en-US" sz="300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学科建设情况分析</a:t>
            </a:r>
            <a:endParaRPr lang="en-US" altLang="zh-CN" sz="1800" b="1" dirty="0">
              <a:solidFill>
                <a:srgbClr val="44546A"/>
              </a:solidFill>
              <a:latin typeface="思源黑体 CN Bold"/>
              <a:ea typeface="思源黑体 CN Bold"/>
              <a:cs typeface="Arial" pitchFamily="34" charset="0"/>
            </a:endParaRPr>
          </a:p>
          <a:p>
            <a:pPr eaLnBrk="1" hangingPunct="1">
              <a:lnSpc>
                <a:spcPct val="150000"/>
              </a:lnSpc>
              <a:defRPr/>
            </a:pPr>
            <a:r>
              <a:rPr lang="zh-CN" altLang="en-US" sz="1400" dirty="0">
                <a:solidFill>
                  <a:srgbClr val="44546A"/>
                </a:solidFill>
                <a:latin typeface="思源黑体 CN Bold"/>
                <a:ea typeface="思源黑体 CN Bold"/>
                <a:cs typeface="Arial" pitchFamily="34" charset="0"/>
              </a:rPr>
              <a:t>支持基于资源发现的深层次情报分析和对学科领域的深入评估分析。</a:t>
            </a:r>
            <a:endParaRPr lang="en-US" altLang="zh-CN" sz="1400" dirty="0">
              <a:solidFill>
                <a:srgbClr val="44546A"/>
              </a:solidFill>
              <a:latin typeface="思源黑体 CN Bold"/>
              <a:ea typeface="思源黑体 CN Bold"/>
              <a:cs typeface="Arial" pitchFamily="34" charset="0"/>
            </a:endParaRPr>
          </a:p>
          <a:p>
            <a:pPr eaLnBrk="1" hangingPunct="1">
              <a:lnSpc>
                <a:spcPct val="150000"/>
              </a:lnSpc>
              <a:defRPr/>
            </a:pPr>
            <a:r>
              <a:rPr lang="zh-CN" altLang="en-US" sz="1400" dirty="0">
                <a:solidFill>
                  <a:srgbClr val="44546A"/>
                </a:solidFill>
                <a:latin typeface="思源黑体 CN Bold"/>
                <a:ea typeface="思源黑体 CN Bold"/>
                <a:cs typeface="Arial" pitchFamily="34" charset="0"/>
              </a:rPr>
              <a:t>通过表格、图谱等多种表现形式，针对特定学科进行计量评价分析。</a:t>
            </a:r>
            <a:endParaRPr lang="en-US" altLang="zh-CN" sz="14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245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7563" y="1857375"/>
            <a:ext cx="5140325" cy="3943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5074274"/>
      </p:ext>
    </p:extLst>
  </p:cSld>
  <p:clrMapOvr>
    <a:masterClrMapping/>
  </p:clrMapOvr>
  <p:transition advTm="2243">
    <p:wipe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smtClean="0">
                <a:solidFill>
                  <a:srgbClr val="C00000"/>
                </a:solidFill>
                <a:latin typeface="微软雅黑" pitchFamily="34" charset="-122"/>
                <a:ea typeface="微软雅黑" pitchFamily="34" charset="-122"/>
              </a:rPr>
              <a:t>学科分析</a:t>
            </a:r>
            <a:endParaRPr lang="zh-CN" altLang="en-US" sz="300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学科核心群体分析</a:t>
            </a:r>
            <a:r>
              <a:rPr lang="en-US" altLang="zh-CN" sz="1800" b="1" dirty="0">
                <a:solidFill>
                  <a:srgbClr val="44546A"/>
                </a:solidFill>
                <a:latin typeface="思源黑体 CN Bold"/>
                <a:ea typeface="思源黑体 CN Bold"/>
                <a:cs typeface="Arial" pitchFamily="34" charset="0"/>
              </a:rPr>
              <a:t>-</a:t>
            </a:r>
            <a:r>
              <a:rPr lang="zh-CN" altLang="en-US" sz="1800" b="1" dirty="0">
                <a:solidFill>
                  <a:srgbClr val="44546A"/>
                </a:solidFill>
                <a:latin typeface="思源黑体 CN Bold"/>
                <a:ea typeface="思源黑体 CN Bold"/>
                <a:cs typeface="Arial" pitchFamily="34" charset="0"/>
              </a:rPr>
              <a:t>学者</a:t>
            </a:r>
            <a:endParaRPr lang="en-US" altLang="zh-CN" sz="1800" b="1" dirty="0">
              <a:solidFill>
                <a:srgbClr val="44546A"/>
              </a:solidFill>
              <a:latin typeface="思源黑体 CN Bold"/>
              <a:ea typeface="思源黑体 CN Bold"/>
              <a:cs typeface="Arial" pitchFamily="34" charset="0"/>
            </a:endParaRPr>
          </a:p>
          <a:p>
            <a:pPr eaLnBrk="1" hangingPunct="1">
              <a:lnSpc>
                <a:spcPct val="150000"/>
              </a:lnSpc>
              <a:defRPr/>
            </a:pPr>
            <a:r>
              <a:rPr lang="zh-CN" altLang="en-US" sz="1400" dirty="0">
                <a:solidFill>
                  <a:srgbClr val="44546A"/>
                </a:solidFill>
                <a:latin typeface="思源黑体 CN Bold"/>
                <a:ea typeface="思源黑体 CN Bold"/>
                <a:cs typeface="Arial" pitchFamily="34" charset="0"/>
              </a:rPr>
              <a:t>通过大数据分析得出本机构在某一学科的核心研究人群，及其在该学科所处的位置，并推荐与其接近的相关学者</a:t>
            </a: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25604"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86125" y="1643063"/>
            <a:ext cx="5424488" cy="3876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775603"/>
      </p:ext>
    </p:extLst>
  </p:cSld>
  <p:clrMapOvr>
    <a:masterClrMapping/>
  </p:clrMapOvr>
  <p:transition advTm="2243">
    <p:wipe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学者对标</a:t>
            </a:r>
          </a:p>
        </p:txBody>
      </p:sp>
      <p:pic>
        <p:nvPicPr>
          <p:cNvPr id="266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1285875"/>
            <a:ext cx="4738687" cy="3602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6628"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43313" y="2786063"/>
            <a:ext cx="5100637" cy="3241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205927"/>
      </p:ext>
    </p:extLst>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473278" y="4516228"/>
            <a:ext cx="2441694"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平台参数</a:t>
            </a: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64223" y="1760545"/>
            <a:ext cx="1859805"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02</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376422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67122"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70021"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72921"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6702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smtClean="0">
                <a:solidFill>
                  <a:srgbClr val="C00000"/>
                </a:solidFill>
                <a:latin typeface="微软雅黑" pitchFamily="34" charset="-122"/>
                <a:ea typeface="微软雅黑" pitchFamily="34" charset="-122"/>
              </a:rPr>
              <a:t>学科分析</a:t>
            </a:r>
            <a:endParaRPr lang="zh-CN" altLang="en-US" sz="300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学科核心群体分析</a:t>
            </a:r>
            <a:r>
              <a:rPr lang="en-US" altLang="zh-CN" sz="1800" b="1" dirty="0">
                <a:solidFill>
                  <a:srgbClr val="44546A"/>
                </a:solidFill>
                <a:latin typeface="思源黑体 CN Bold"/>
                <a:ea typeface="思源黑体 CN Bold"/>
                <a:cs typeface="Arial" pitchFamily="34" charset="0"/>
              </a:rPr>
              <a:t>-</a:t>
            </a:r>
            <a:r>
              <a:rPr lang="zh-CN" altLang="en-US" sz="1800" b="1" dirty="0">
                <a:solidFill>
                  <a:srgbClr val="44546A"/>
                </a:solidFill>
                <a:latin typeface="思源黑体 CN Bold"/>
                <a:ea typeface="思源黑体 CN Bold"/>
                <a:cs typeface="Arial" pitchFamily="34" charset="0"/>
              </a:rPr>
              <a:t>机构</a:t>
            </a:r>
            <a:endParaRPr lang="en-US" altLang="zh-CN" sz="1800" b="1" dirty="0">
              <a:solidFill>
                <a:srgbClr val="44546A"/>
              </a:solidFill>
              <a:latin typeface="思源黑体 CN Bold"/>
              <a:ea typeface="思源黑体 CN Bold"/>
              <a:cs typeface="Arial" pitchFamily="34" charset="0"/>
            </a:endParaRPr>
          </a:p>
          <a:p>
            <a:pPr eaLnBrk="1" hangingPunct="1">
              <a:lnSpc>
                <a:spcPct val="150000"/>
              </a:lnSpc>
              <a:defRPr/>
            </a:pPr>
            <a:r>
              <a:rPr lang="zh-CN" altLang="en-US" sz="1400" dirty="0">
                <a:solidFill>
                  <a:srgbClr val="44546A"/>
                </a:solidFill>
                <a:latin typeface="思源黑体 CN Bold"/>
                <a:ea typeface="思源黑体 CN Bold"/>
                <a:cs typeface="Arial" pitchFamily="34" charset="0"/>
              </a:rPr>
              <a:t>归纳本机构及下属院系在某一学科领域所处的位置以及接近的类似机构。</a:t>
            </a:r>
            <a:endParaRPr lang="en-US" altLang="zh-CN" sz="14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27652"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32138" y="1628775"/>
            <a:ext cx="5795962" cy="3997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138976"/>
      </p:ext>
    </p:extLst>
  </p:cSld>
  <p:clrMapOvr>
    <a:masterClrMapping/>
  </p:clrMapOvr>
  <p:transition advTm="2243">
    <p:wipe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机构对标</a:t>
            </a:r>
          </a:p>
        </p:txBody>
      </p:sp>
      <p:pic>
        <p:nvPicPr>
          <p:cNvPr id="286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357313"/>
            <a:ext cx="4513262" cy="3800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rcRect/>
          <a:stretch>
            <a:fillRect/>
          </a:stretch>
        </p:blipFill>
        <p:spPr bwMode="auto">
          <a:xfrm>
            <a:off x="4214813" y="2286000"/>
            <a:ext cx="4675187" cy="3925888"/>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spTree>
    <p:extLst>
      <p:ext uri="{BB962C8B-B14F-4D97-AF65-F5344CB8AC3E}">
        <p14:creationId xmlns:p14="http://schemas.microsoft.com/office/powerpoint/2010/main" val="2435757291"/>
      </p:ext>
    </p:extLst>
  </p:cSld>
  <p:clrMapOvr>
    <a:masterClrMapping/>
  </p:clrMapOvr>
  <p:transition>
    <p:wipe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学科分析</a:t>
            </a: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学科热点主题分析</a:t>
            </a:r>
            <a:endParaRPr lang="en-US" altLang="zh-CN" sz="1800" dirty="0">
              <a:solidFill>
                <a:srgbClr val="44546A"/>
              </a:solidFill>
              <a:latin typeface="思源黑体 CN Bold"/>
              <a:ea typeface="思源黑体 CN Bold"/>
              <a:cs typeface="Arial" pitchFamily="34" charset="0"/>
            </a:endParaRPr>
          </a:p>
          <a:p>
            <a:pPr eaLnBrk="1" hangingPunct="1">
              <a:lnSpc>
                <a:spcPct val="150000"/>
              </a:lnSpc>
              <a:defRPr/>
            </a:pPr>
            <a:r>
              <a:rPr lang="zh-CN" altLang="en-US" sz="1400" dirty="0">
                <a:solidFill>
                  <a:srgbClr val="44546A"/>
                </a:solidFill>
                <a:latin typeface="思源黑体 CN Bold"/>
                <a:ea typeface="思源黑体 CN Bold"/>
                <a:cs typeface="Arial" pitchFamily="34" charset="0"/>
              </a:rPr>
              <a:t>通过研究某一学科领域的热点主题，归纳出该学科的研究趋势并逐年展开细致分析。</a:t>
            </a:r>
            <a:endParaRPr lang="en-US" altLang="zh-CN" sz="14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29700"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87713" y="1928813"/>
            <a:ext cx="5856287" cy="3406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121678"/>
      </p:ext>
    </p:extLst>
  </p:cSld>
  <p:clrMapOvr>
    <a:masterClrMapping/>
  </p:clrMapOvr>
  <p:transition advTm="2243">
    <p:wipe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分析报告</a:t>
            </a:r>
          </a:p>
        </p:txBody>
      </p:sp>
      <p:pic>
        <p:nvPicPr>
          <p:cNvPr id="307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357313"/>
            <a:ext cx="7878763"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1944531"/>
      </p:ext>
    </p:extLst>
  </p:cSld>
  <p:clrMapOvr>
    <a:masterClrMapping/>
  </p:clrMapOvr>
  <p:transition>
    <p:wipe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分析报告</a:t>
            </a:r>
          </a:p>
        </p:txBody>
      </p:sp>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571625"/>
            <a:ext cx="8228012"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6085872"/>
      </p:ext>
    </p:extLst>
  </p:cSld>
  <p:clrMapOvr>
    <a:masterClrMapping/>
  </p:clrMapOvr>
  <p:transition>
    <p:wipe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分析报告</a:t>
            </a:r>
          </a:p>
        </p:txBody>
      </p:sp>
      <p:pic>
        <p:nvPicPr>
          <p:cNvPr id="29699" name="图片 4" descr="机构评估.png"/>
          <p:cNvPicPr>
            <a:picLocks noChangeAspect="1"/>
          </p:cNvPicPr>
          <p:nvPr/>
        </p:nvPicPr>
        <p:blipFill>
          <a:blip r:embed="rId2"/>
          <a:srcRect/>
          <a:stretch>
            <a:fillRect/>
          </a:stretch>
        </p:blipFill>
        <p:spPr bwMode="auto">
          <a:xfrm>
            <a:off x="261938" y="1196975"/>
            <a:ext cx="5588000" cy="4456113"/>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pic>
        <p:nvPicPr>
          <p:cNvPr id="29700" name="图片 3"/>
          <p:cNvPicPr>
            <a:picLocks noChangeAspect="1"/>
          </p:cNvPicPr>
          <p:nvPr/>
        </p:nvPicPr>
        <p:blipFill>
          <a:blip r:embed="rId3"/>
          <a:srcRect/>
          <a:stretch>
            <a:fillRect/>
          </a:stretch>
        </p:blipFill>
        <p:spPr bwMode="auto">
          <a:xfrm>
            <a:off x="2339975" y="647700"/>
            <a:ext cx="5903913" cy="4767263"/>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pic>
        <p:nvPicPr>
          <p:cNvPr id="29701" name="图片 10" descr="学科概述.png"/>
          <p:cNvPicPr>
            <a:picLocks noChangeAspect="1"/>
          </p:cNvPicPr>
          <p:nvPr/>
        </p:nvPicPr>
        <p:blipFill>
          <a:blip r:embed="rId4"/>
          <a:srcRect/>
          <a:stretch>
            <a:fillRect/>
          </a:stretch>
        </p:blipFill>
        <p:spPr bwMode="auto">
          <a:xfrm>
            <a:off x="4970463" y="801688"/>
            <a:ext cx="4176712" cy="3154362"/>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pic>
        <p:nvPicPr>
          <p:cNvPr id="29702" name="图片 5" descr="人物评价分析.png"/>
          <p:cNvPicPr>
            <a:picLocks noChangeAspect="1"/>
          </p:cNvPicPr>
          <p:nvPr/>
        </p:nvPicPr>
        <p:blipFill>
          <a:blip r:embed="rId5"/>
          <a:srcRect/>
          <a:stretch>
            <a:fillRect/>
          </a:stretch>
        </p:blipFill>
        <p:spPr bwMode="auto">
          <a:xfrm>
            <a:off x="3348038" y="1917700"/>
            <a:ext cx="5429250" cy="4076700"/>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pic>
        <p:nvPicPr>
          <p:cNvPr id="3277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7813" y="2500313"/>
            <a:ext cx="3786187" cy="2727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30269"/>
      </p:ext>
    </p:extLst>
  </p:cSld>
  <p:clrMapOvr>
    <a:masterClrMapping/>
  </p:clrMapOvr>
  <p:transition>
    <p:wipe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3000" smtClean="0">
                <a:solidFill>
                  <a:srgbClr val="C00000"/>
                </a:solidFill>
                <a:latin typeface="微软雅黑" pitchFamily="34" charset="-122"/>
                <a:ea typeface="微软雅黑" pitchFamily="34" charset="-122"/>
              </a:rPr>
              <a:t>分析报告</a:t>
            </a:r>
          </a:p>
        </p:txBody>
      </p:sp>
      <p:pic>
        <p:nvPicPr>
          <p:cNvPr id="3379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8688" y="1571625"/>
            <a:ext cx="7500937" cy="4451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1694064"/>
      </p:ext>
    </p:extLst>
  </p:cSld>
  <p:clrMapOvr>
    <a:masterClrMapping/>
  </p:clrMapOvr>
  <p:transition>
    <p:wipe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282575" y="355600"/>
            <a:ext cx="8718550" cy="660400"/>
          </a:xfrm>
          <a:prstGeom prst="rect">
            <a:avLst/>
          </a:prstGeom>
        </p:spPr>
        <p:txBody>
          <a:bodyPr/>
          <a:lstStyle/>
          <a:p>
            <a:pPr eaLnBrk="1" hangingPunct="1"/>
            <a:r>
              <a:rPr lang="zh-CN" altLang="en-US" sz="3000" dirty="0" smtClean="0">
                <a:solidFill>
                  <a:srgbClr val="C00000"/>
                </a:solidFill>
                <a:latin typeface="微软雅黑" pitchFamily="34" charset="-122"/>
                <a:ea typeface="微软雅黑" pitchFamily="34" charset="-122"/>
              </a:rPr>
              <a:t>多对象对比分析</a:t>
            </a:r>
          </a:p>
        </p:txBody>
      </p:sp>
      <p:pic>
        <p:nvPicPr>
          <p:cNvPr id="27651" name="图片 1"/>
          <p:cNvPicPr>
            <a:picLocks noChangeAspect="1"/>
          </p:cNvPicPr>
          <p:nvPr/>
        </p:nvPicPr>
        <p:blipFill>
          <a:blip r:embed="rId2"/>
          <a:srcRect/>
          <a:stretch>
            <a:fillRect/>
          </a:stretch>
        </p:blipFill>
        <p:spPr bwMode="auto">
          <a:xfrm>
            <a:off x="1238250" y="1150938"/>
            <a:ext cx="6807200" cy="5108575"/>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p:spPr>
      </p:pic>
    </p:spTree>
    <p:extLst>
      <p:ext uri="{BB962C8B-B14F-4D97-AF65-F5344CB8AC3E}">
        <p14:creationId xmlns:p14="http://schemas.microsoft.com/office/powerpoint/2010/main" val="1098909077"/>
      </p:ext>
    </p:extLst>
  </p:cSld>
  <p:clrMapOvr>
    <a:masterClrMapping/>
  </p:clrMapOvr>
  <p:transition>
    <p:wipe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dirty="0" smtClean="0">
                <a:solidFill>
                  <a:srgbClr val="C00000"/>
                </a:solidFill>
                <a:latin typeface="微软雅黑" pitchFamily="34" charset="-122"/>
                <a:ea typeface="微软雅黑" pitchFamily="34" charset="-122"/>
              </a:rPr>
              <a:t>成果展示</a:t>
            </a:r>
            <a:endParaRPr lang="zh-CN" altLang="en-US" sz="3000" dirty="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a:lnSpc>
                <a:spcPct val="200000"/>
              </a:lnSpc>
              <a:defRPr/>
            </a:pPr>
            <a:r>
              <a:rPr lang="zh-CN" altLang="en-US" sz="1600" b="1" dirty="0">
                <a:latin typeface="思源黑体 CN Bold"/>
                <a:ea typeface="思源黑体 CN Bold"/>
                <a:cs typeface="Arial" pitchFamily="34" charset="0"/>
              </a:rPr>
              <a:t>文献数据展示</a:t>
            </a:r>
            <a:endParaRPr lang="en-US" altLang="zh-CN" sz="1600" b="1" dirty="0">
              <a:latin typeface="思源黑体 CN Bold"/>
              <a:ea typeface="思源黑体 CN Bold"/>
              <a:cs typeface="Arial" pitchFamily="34" charset="0"/>
            </a:endParaRPr>
          </a:p>
          <a:p>
            <a:pPr>
              <a:lnSpc>
                <a:spcPct val="200000"/>
              </a:lnSpc>
              <a:buFont typeface="Arial" pitchFamily="34" charset="0"/>
              <a:buChar char="•"/>
              <a:defRPr/>
            </a:pPr>
            <a:r>
              <a:rPr lang="zh-CN" altLang="en-US" sz="1600" b="1" dirty="0">
                <a:solidFill>
                  <a:srgbClr val="44546A"/>
                </a:solidFill>
                <a:latin typeface="思源黑体 CN Bold"/>
                <a:ea typeface="思源黑体 CN Bold"/>
                <a:cs typeface="Arial" pitchFamily="34" charset="0"/>
              </a:rPr>
              <a:t>一站式检索</a:t>
            </a:r>
            <a:endParaRPr lang="en-US" altLang="zh-CN" sz="1600" b="1" dirty="0">
              <a:solidFill>
                <a:srgbClr val="44546A"/>
              </a:solidFill>
              <a:latin typeface="思源黑体 CN Bold"/>
              <a:ea typeface="思源黑体 CN Bold"/>
              <a:cs typeface="Arial" pitchFamily="34" charset="0"/>
            </a:endParaRPr>
          </a:p>
          <a:p>
            <a:pPr>
              <a:lnSpc>
                <a:spcPct val="200000"/>
              </a:lnSpc>
              <a:buFont typeface="Arial" pitchFamily="34" charset="0"/>
              <a:buChar char="•"/>
              <a:defRPr/>
            </a:pPr>
            <a:r>
              <a:rPr lang="zh-CN" altLang="en-US" sz="1600" b="1" dirty="0">
                <a:solidFill>
                  <a:srgbClr val="44546A"/>
                </a:solidFill>
                <a:latin typeface="思源黑体 CN Bold"/>
                <a:ea typeface="思源黑体 CN Bold"/>
                <a:cs typeface="Arial" pitchFamily="34" charset="0"/>
              </a:rPr>
              <a:t>分面聚类</a:t>
            </a:r>
            <a:endParaRPr lang="en-US" altLang="zh-CN" sz="1600" b="1" dirty="0">
              <a:solidFill>
                <a:srgbClr val="44546A"/>
              </a:solidFill>
              <a:latin typeface="思源黑体 CN Bold"/>
              <a:ea typeface="思源黑体 CN Bold"/>
              <a:cs typeface="Arial" pitchFamily="34" charset="0"/>
            </a:endParaRPr>
          </a:p>
          <a:p>
            <a:pPr>
              <a:lnSpc>
                <a:spcPct val="200000"/>
              </a:lnSpc>
              <a:buFont typeface="Arial" pitchFamily="34" charset="0"/>
              <a:buChar char="•"/>
              <a:defRPr/>
            </a:pPr>
            <a:r>
              <a:rPr lang="zh-CN" altLang="en-US" sz="1600" b="1" dirty="0">
                <a:solidFill>
                  <a:srgbClr val="44546A"/>
                </a:solidFill>
                <a:latin typeface="思源黑体 CN Bold"/>
                <a:ea typeface="思源黑体 CN Bold"/>
                <a:cs typeface="Arial" pitchFamily="34" charset="0"/>
              </a:rPr>
              <a:t>检索报告</a:t>
            </a:r>
            <a:endParaRPr lang="en-US" altLang="zh-CN" sz="1600" b="1" dirty="0">
              <a:solidFill>
                <a:srgbClr val="44546A"/>
              </a:solidFill>
              <a:latin typeface="思源黑体 CN Bold"/>
              <a:ea typeface="思源黑体 CN Bold"/>
              <a:cs typeface="Arial" pitchFamily="34" charset="0"/>
            </a:endParaRPr>
          </a:p>
          <a:p>
            <a:pPr>
              <a:lnSpc>
                <a:spcPct val="150000"/>
              </a:lnSpc>
              <a:defRPr/>
            </a:pPr>
            <a:r>
              <a:rPr lang="zh-CN" altLang="en-US" sz="1200" dirty="0">
                <a:solidFill>
                  <a:srgbClr val="44546A"/>
                </a:solidFill>
                <a:latin typeface="思源黑体 CN Bold"/>
                <a:ea typeface="思源黑体 CN Bold"/>
                <a:cs typeface="Arial" pitchFamily="34" charset="0"/>
              </a:rPr>
              <a:t>实现所有元数据的检索和对象数据的检索发现。提供简单检索、高级检索、二次检索等多种检索方式。支持布尔逻辑运算，支持特征字段检索（如题名、作者、机构、关键词等）。提供检索结果的分面聚类，主题词扩展和检索结果再次组配检索等功能。基于检索结果生成检索报告、查收查引报告，并提供相关报告导出功能。</a:t>
            </a:r>
            <a:endParaRPr lang="en-US" altLang="zh-CN" sz="12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35844"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22638" y="1412875"/>
            <a:ext cx="5757862" cy="4103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5845"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8100" y="3552825"/>
            <a:ext cx="3962400" cy="2325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1428071"/>
      </p:ext>
    </p:extLst>
  </p:cSld>
  <p:clrMapOvr>
    <a:masterClrMapping/>
  </p:clrMapOvr>
  <p:transition advTm="18250">
    <p:wipe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smtClean="0">
                <a:solidFill>
                  <a:srgbClr val="C00000"/>
                </a:solidFill>
                <a:latin typeface="微软雅黑" pitchFamily="34" charset="-122"/>
                <a:ea typeface="微软雅黑" pitchFamily="34" charset="-122"/>
              </a:rPr>
              <a:t>成果展示</a:t>
            </a:r>
            <a:endParaRPr lang="zh-CN" altLang="en-US" sz="300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a:lnSpc>
                <a:spcPct val="200000"/>
              </a:lnSpc>
              <a:defRPr/>
            </a:pPr>
            <a:r>
              <a:rPr lang="zh-CN" altLang="en-US" sz="1600" b="1" dirty="0">
                <a:latin typeface="思源黑体 CN Bold"/>
                <a:ea typeface="思源黑体 CN Bold"/>
                <a:cs typeface="Arial" pitchFamily="34" charset="0"/>
              </a:rPr>
              <a:t>对象化数据展示</a:t>
            </a:r>
            <a:endParaRPr lang="en-US" altLang="zh-CN" sz="1600" b="1" dirty="0">
              <a:latin typeface="思源黑体 CN Bold"/>
              <a:ea typeface="思源黑体 CN Bold"/>
              <a:cs typeface="Arial" pitchFamily="34" charset="0"/>
            </a:endParaRPr>
          </a:p>
          <a:p>
            <a:pPr marL="285750" indent="-285750">
              <a:lnSpc>
                <a:spcPct val="200000"/>
              </a:lnSpc>
              <a:buFont typeface="Arial" panose="020B0604020202020204" pitchFamily="34" charset="0"/>
              <a:buChar char="•"/>
              <a:defRPr/>
            </a:pPr>
            <a:r>
              <a:rPr lang="zh-CN" altLang="en-US" sz="1600" b="1" dirty="0">
                <a:solidFill>
                  <a:srgbClr val="44546A"/>
                </a:solidFill>
                <a:latin typeface="思源黑体 CN Bold"/>
                <a:ea typeface="思源黑体 CN Bold"/>
                <a:cs typeface="Arial" pitchFamily="34" charset="0"/>
              </a:rPr>
              <a:t>学者展示</a:t>
            </a:r>
            <a:endParaRPr lang="en-US" altLang="zh-CN" sz="1600" b="1" dirty="0">
              <a:solidFill>
                <a:srgbClr val="44546A"/>
              </a:solidFill>
              <a:latin typeface="思源黑体 CN Bold"/>
              <a:ea typeface="思源黑体 CN Bold"/>
              <a:cs typeface="Arial" pitchFamily="34" charset="0"/>
            </a:endParaRPr>
          </a:p>
          <a:p>
            <a:pPr marL="285750" indent="-285750">
              <a:lnSpc>
                <a:spcPct val="200000"/>
              </a:lnSpc>
              <a:buFont typeface="Arial" panose="020B0604020202020204" pitchFamily="34" charset="0"/>
              <a:buChar char="•"/>
              <a:defRPr/>
            </a:pPr>
            <a:r>
              <a:rPr lang="zh-CN" altLang="en-US" sz="1600" b="1" dirty="0">
                <a:solidFill>
                  <a:srgbClr val="44546A"/>
                </a:solidFill>
                <a:latin typeface="思源黑体 CN Bold"/>
                <a:ea typeface="思源黑体 CN Bold"/>
                <a:cs typeface="Arial" pitchFamily="34" charset="0"/>
              </a:rPr>
              <a:t>机构展示</a:t>
            </a:r>
            <a:endParaRPr lang="en-US" altLang="zh-CN" sz="1600" b="1" dirty="0">
              <a:solidFill>
                <a:srgbClr val="44546A"/>
              </a:solidFill>
              <a:latin typeface="思源黑体 CN Bold"/>
              <a:ea typeface="思源黑体 CN Bold"/>
              <a:cs typeface="Arial" pitchFamily="34" charset="0"/>
            </a:endParaRPr>
          </a:p>
          <a:p>
            <a:pPr>
              <a:lnSpc>
                <a:spcPct val="150000"/>
              </a:lnSpc>
              <a:defRPr/>
            </a:pPr>
            <a:r>
              <a:rPr lang="zh-CN" altLang="en-US" sz="1600" dirty="0">
                <a:solidFill>
                  <a:srgbClr val="44546A"/>
                </a:solidFill>
                <a:latin typeface="思源黑体 CN Bold"/>
                <a:ea typeface="思源黑体 CN Bold"/>
                <a:cs typeface="Arial" pitchFamily="34" charset="0"/>
              </a:rPr>
              <a:t>对学者和机构信息全方位多角度的展示</a:t>
            </a:r>
            <a:endParaRPr lang="en-US" altLang="zh-CN" sz="16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3686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674688"/>
            <a:ext cx="517842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2924175"/>
            <a:ext cx="4656138"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a:xfrm>
            <a:off x="434975" y="101600"/>
            <a:ext cx="8718550" cy="7088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solidFill>
                  <a:srgbClr val="C00000"/>
                </a:solidFill>
                <a:latin typeface="微软雅黑" pitchFamily="34" charset="-122"/>
                <a:ea typeface="微软雅黑" pitchFamily="34" charset="-122"/>
              </a:rPr>
              <a:t>成果展示</a:t>
            </a:r>
            <a:endParaRPr lang="zh-CN" altLang="en-US" sz="3000" dirty="0" smtClean="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132798122"/>
      </p:ext>
    </p:extLst>
  </p:cSld>
  <p:clrMapOvr>
    <a:masterClrMapping/>
  </p:clrMapOvr>
  <p:transition advTm="7171">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943285" y="406781"/>
            <a:ext cx="197653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平台参数</a:t>
            </a:r>
          </a:p>
        </p:txBody>
      </p:sp>
      <p:sp>
        <p:nvSpPr>
          <p:cNvPr id="3" name="矩形 2"/>
          <p:cNvSpPr/>
          <p:nvPr/>
        </p:nvSpPr>
        <p:spPr>
          <a:xfrm>
            <a:off x="436458"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2</a:t>
            </a:r>
            <a:endParaRPr kumimoji="1" lang="zh-CN" altLang="en-US" sz="2300" b="1" dirty="0">
              <a:solidFill>
                <a:srgbClr val="1B2135"/>
              </a:solidFill>
              <a:latin typeface="Calibri" panose="020F0502020204030204"/>
              <a:ea typeface="宋体" panose="02010600030101010101" pitchFamily="2" charset="-122"/>
            </a:endParaRPr>
          </a:p>
        </p:txBody>
      </p:sp>
      <p:grpSp>
        <p:nvGrpSpPr>
          <p:cNvPr id="83" name="组合 82"/>
          <p:cNvGrpSpPr/>
          <p:nvPr/>
        </p:nvGrpSpPr>
        <p:grpSpPr>
          <a:xfrm>
            <a:off x="676855" y="1541965"/>
            <a:ext cx="3667292" cy="1239708"/>
            <a:chOff x="1433625" y="1662349"/>
            <a:chExt cx="4590657" cy="1551846"/>
          </a:xfrm>
        </p:grpSpPr>
        <p:sp>
          <p:nvSpPr>
            <p:cNvPr id="84" name="矩形 83"/>
            <p:cNvSpPr/>
            <p:nvPr/>
          </p:nvSpPr>
          <p:spPr>
            <a:xfrm rot="5400000">
              <a:off x="3731353" y="892887"/>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85" name="组合 68"/>
            <p:cNvGrpSpPr/>
            <p:nvPr/>
          </p:nvGrpSpPr>
          <p:grpSpPr>
            <a:xfrm>
              <a:off x="1433625" y="1662349"/>
              <a:ext cx="1551622" cy="1551846"/>
              <a:chOff x="1303009" y="1641021"/>
              <a:chExt cx="1471451" cy="1471664"/>
            </a:xfrm>
          </p:grpSpPr>
          <p:sp>
            <p:nvSpPr>
              <p:cNvPr id="87" name="圆角矩形 86"/>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8" name="圆角矩形 87"/>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期刊总量</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86" name="矩形 85"/>
            <p:cNvSpPr/>
            <p:nvPr/>
          </p:nvSpPr>
          <p:spPr>
            <a:xfrm>
              <a:off x="3323842" y="1990013"/>
              <a:ext cx="2395792" cy="8827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14500</a:t>
              </a: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余种</a:t>
              </a:r>
              <a:endParaRPr kumimoji="0" lang="en-US" altLang="zh-CN"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其中现刊</a:t>
              </a:r>
              <a:r>
                <a:rPr kumimoji="0" lang="en-US" altLang="zh-CN"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9510</a:t>
              </a: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种</a:t>
              </a:r>
              <a:endParaRPr kumimoji="0" lang="en-US" altLang="zh-CN" sz="18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89" name="组合 88"/>
          <p:cNvGrpSpPr/>
          <p:nvPr/>
        </p:nvGrpSpPr>
        <p:grpSpPr>
          <a:xfrm>
            <a:off x="676855" y="3222848"/>
            <a:ext cx="3667292" cy="1239708"/>
            <a:chOff x="1433625" y="1662349"/>
            <a:chExt cx="4590657" cy="1551846"/>
          </a:xfrm>
        </p:grpSpPr>
        <p:sp>
          <p:nvSpPr>
            <p:cNvPr id="90" name="矩形 89"/>
            <p:cNvSpPr/>
            <p:nvPr/>
          </p:nvSpPr>
          <p:spPr>
            <a:xfrm rot="5400000">
              <a:off x="3731353" y="892887"/>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91" name="组合 116"/>
            <p:cNvGrpSpPr/>
            <p:nvPr/>
          </p:nvGrpSpPr>
          <p:grpSpPr>
            <a:xfrm>
              <a:off x="1433625" y="1662349"/>
              <a:ext cx="1551622" cy="1551846"/>
              <a:chOff x="1303009" y="1641021"/>
              <a:chExt cx="1471451" cy="1471664"/>
            </a:xfrm>
          </p:grpSpPr>
          <p:sp>
            <p:nvSpPr>
              <p:cNvPr id="93" name="圆角矩形 92"/>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4" name="圆角矩形 93"/>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核心期刊</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92" name="矩形 91"/>
            <p:cNvSpPr/>
            <p:nvPr/>
          </p:nvSpPr>
          <p:spPr>
            <a:xfrm>
              <a:off x="3338126" y="2147135"/>
              <a:ext cx="2395792" cy="588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1983</a:t>
              </a:r>
              <a:r>
                <a:rPr kumimoji="0" lang="zh-CN" altLang="en-US" sz="1800" b="1"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种</a:t>
              </a:r>
              <a:endParaRPr kumimoji="0" lang="en-US" altLang="zh-CN" sz="1800" b="1"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95" name="组合 94"/>
          <p:cNvGrpSpPr/>
          <p:nvPr/>
        </p:nvGrpSpPr>
        <p:grpSpPr>
          <a:xfrm>
            <a:off x="676855" y="4930624"/>
            <a:ext cx="3667292" cy="1239708"/>
            <a:chOff x="1433625" y="1662349"/>
            <a:chExt cx="4590657" cy="1551846"/>
          </a:xfrm>
        </p:grpSpPr>
        <p:sp>
          <p:nvSpPr>
            <p:cNvPr id="96" name="矩形 95"/>
            <p:cNvSpPr/>
            <p:nvPr/>
          </p:nvSpPr>
          <p:spPr>
            <a:xfrm rot="5400000">
              <a:off x="3731353" y="892886"/>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97" name="组合 123"/>
            <p:cNvGrpSpPr/>
            <p:nvPr/>
          </p:nvGrpSpPr>
          <p:grpSpPr>
            <a:xfrm>
              <a:off x="1433625" y="1662349"/>
              <a:ext cx="1551622" cy="1551846"/>
              <a:chOff x="1303009" y="1641021"/>
              <a:chExt cx="1471451" cy="1471664"/>
            </a:xfrm>
          </p:grpSpPr>
          <p:sp>
            <p:nvSpPr>
              <p:cNvPr id="99" name="圆角矩形 98"/>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0" name="圆角矩形 99"/>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文献总量</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98" name="矩形 97"/>
            <p:cNvSpPr/>
            <p:nvPr/>
          </p:nvSpPr>
          <p:spPr>
            <a:xfrm>
              <a:off x="3323842" y="2147134"/>
              <a:ext cx="2395792" cy="6867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6000</a:t>
              </a: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余万篇</a:t>
              </a:r>
              <a:endParaRPr kumimoji="0" lang="en-US" altLang="zh-CN" sz="18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101" name="组合 100"/>
          <p:cNvGrpSpPr/>
          <p:nvPr/>
        </p:nvGrpSpPr>
        <p:grpSpPr>
          <a:xfrm>
            <a:off x="4943308" y="1541965"/>
            <a:ext cx="3667292" cy="1239708"/>
            <a:chOff x="1433625" y="1662349"/>
            <a:chExt cx="4590657" cy="1551846"/>
          </a:xfrm>
        </p:grpSpPr>
        <p:sp>
          <p:nvSpPr>
            <p:cNvPr id="102" name="矩形 101"/>
            <p:cNvSpPr/>
            <p:nvPr/>
          </p:nvSpPr>
          <p:spPr>
            <a:xfrm rot="5400000">
              <a:off x="3731353" y="892887"/>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03" name="组合 130"/>
            <p:cNvGrpSpPr/>
            <p:nvPr/>
          </p:nvGrpSpPr>
          <p:grpSpPr>
            <a:xfrm>
              <a:off x="1433625" y="1662349"/>
              <a:ext cx="1551622" cy="1551846"/>
              <a:chOff x="1303009" y="1641021"/>
              <a:chExt cx="1471451" cy="1471664"/>
            </a:xfrm>
          </p:grpSpPr>
          <p:sp>
            <p:nvSpPr>
              <p:cNvPr id="105" name="圆角矩形 104"/>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6" name="圆角矩形 105"/>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回溯年限</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104" name="矩形 103"/>
            <p:cNvSpPr/>
            <p:nvPr/>
          </p:nvSpPr>
          <p:spPr>
            <a:xfrm>
              <a:off x="3052449" y="1939092"/>
              <a:ext cx="2957548" cy="10017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1989</a:t>
              </a: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年</a:t>
              </a:r>
              <a:endParaRPr kumimoji="0" lang="en-US" altLang="zh-CN"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部分期刊回溯至</a:t>
              </a:r>
              <a:r>
                <a:rPr kumimoji="0" lang="en-US" altLang="zh-CN"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1955</a:t>
              </a: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年</a:t>
              </a:r>
              <a:endParaRPr kumimoji="0" lang="en-US" altLang="zh-CN" sz="16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107" name="组合 106"/>
          <p:cNvGrpSpPr/>
          <p:nvPr/>
        </p:nvGrpSpPr>
        <p:grpSpPr>
          <a:xfrm>
            <a:off x="4943308" y="3222848"/>
            <a:ext cx="3667292" cy="1239708"/>
            <a:chOff x="1433625" y="1662349"/>
            <a:chExt cx="4590657" cy="1551846"/>
          </a:xfrm>
        </p:grpSpPr>
        <p:sp>
          <p:nvSpPr>
            <p:cNvPr id="108" name="矩形 107"/>
            <p:cNvSpPr/>
            <p:nvPr/>
          </p:nvSpPr>
          <p:spPr>
            <a:xfrm rot="5400000">
              <a:off x="3731353" y="892887"/>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09" name="组合 153"/>
            <p:cNvGrpSpPr/>
            <p:nvPr/>
          </p:nvGrpSpPr>
          <p:grpSpPr>
            <a:xfrm>
              <a:off x="1433625" y="1662349"/>
              <a:ext cx="1551622" cy="1551846"/>
              <a:chOff x="1303009" y="1641021"/>
              <a:chExt cx="1471451" cy="1471664"/>
            </a:xfrm>
          </p:grpSpPr>
          <p:sp>
            <p:nvSpPr>
              <p:cNvPr id="111" name="圆角矩形 110"/>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2" name="圆角矩形 111"/>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更新周期</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110" name="矩形 109"/>
            <p:cNvSpPr/>
            <p:nvPr/>
          </p:nvSpPr>
          <p:spPr>
            <a:xfrm>
              <a:off x="3004756" y="1937238"/>
              <a:ext cx="2957548" cy="104022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中心网站</a:t>
              </a:r>
              <a:endParaRPr kumimoji="0" lang="en-US" altLang="zh-CN" sz="18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每日更新</a:t>
              </a:r>
              <a:endParaRPr kumimoji="0" lang="en-US" altLang="zh-CN" sz="30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113" name="组合 112"/>
          <p:cNvGrpSpPr/>
          <p:nvPr/>
        </p:nvGrpSpPr>
        <p:grpSpPr>
          <a:xfrm>
            <a:off x="4943308" y="4944072"/>
            <a:ext cx="3667292" cy="1239708"/>
            <a:chOff x="1433625" y="1662349"/>
            <a:chExt cx="4590657" cy="1551846"/>
          </a:xfrm>
        </p:grpSpPr>
        <p:sp>
          <p:nvSpPr>
            <p:cNvPr id="114" name="矩形 113"/>
            <p:cNvSpPr/>
            <p:nvPr/>
          </p:nvSpPr>
          <p:spPr>
            <a:xfrm rot="5400000">
              <a:off x="3731353" y="892887"/>
              <a:ext cx="1478036" cy="3107822"/>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15" name="组合 159"/>
            <p:cNvGrpSpPr/>
            <p:nvPr/>
          </p:nvGrpSpPr>
          <p:grpSpPr>
            <a:xfrm>
              <a:off x="1433625" y="1662349"/>
              <a:ext cx="1551622" cy="1551846"/>
              <a:chOff x="1303009" y="1641021"/>
              <a:chExt cx="1471451" cy="1471664"/>
            </a:xfrm>
          </p:grpSpPr>
          <p:sp>
            <p:nvSpPr>
              <p:cNvPr id="117" name="圆角矩形 116"/>
              <p:cNvSpPr/>
              <p:nvPr/>
            </p:nvSpPr>
            <p:spPr>
              <a:xfrm>
                <a:off x="1303009" y="1641021"/>
                <a:ext cx="1471451"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8" name="圆角矩形 117"/>
              <p:cNvSpPr/>
              <p:nvPr/>
            </p:nvSpPr>
            <p:spPr>
              <a:xfrm>
                <a:off x="1339538" y="1677192"/>
                <a:ext cx="1434922"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版权保护</a:t>
                </a:r>
                <a:endParaRPr kumimoji="0" lang="zh-CN" altLang="en-US" sz="30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116" name="矩形 115"/>
            <p:cNvSpPr/>
            <p:nvPr/>
          </p:nvSpPr>
          <p:spPr>
            <a:xfrm>
              <a:off x="2993702" y="1958217"/>
              <a:ext cx="2957548" cy="104022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   严格遵守</a:t>
              </a:r>
              <a:r>
                <a:rPr kumimoji="0" lang="en-US" altLang="zh-CN"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著作权法</a:t>
              </a:r>
              <a:r>
                <a:rPr kumimoji="0" lang="en-US" altLang="zh-CN"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与期刊社签署收录协议</a:t>
              </a:r>
              <a:endParaRPr kumimoji="0" lang="en-US" altLang="zh-CN"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支付版权使用费</a:t>
              </a:r>
              <a:endParaRPr kumimoji="0" lang="en-US" altLang="zh-CN" sz="16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anim calcmode="lin" valueType="num">
                                      <p:cBhvr>
                                        <p:cTn id="14" dur="500" fill="hold"/>
                                        <p:tgtEl>
                                          <p:spTgt spid="89"/>
                                        </p:tgtEl>
                                        <p:attrNameLst>
                                          <p:attrName>ppt_x</p:attrName>
                                        </p:attrNameLst>
                                      </p:cBhvr>
                                      <p:tavLst>
                                        <p:tav tm="0">
                                          <p:val>
                                            <p:strVal val="#ppt_x"/>
                                          </p:val>
                                        </p:tav>
                                        <p:tav tm="100000">
                                          <p:val>
                                            <p:strVal val="#ppt_x"/>
                                          </p:val>
                                        </p:tav>
                                      </p:tavLst>
                                    </p:anim>
                                    <p:anim calcmode="lin" valueType="num">
                                      <p:cBhvr>
                                        <p:cTn id="15" dur="500" fill="hold"/>
                                        <p:tgtEl>
                                          <p:spTgt spid="8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anim calcmode="lin" valueType="num">
                                      <p:cBhvr>
                                        <p:cTn id="20" dur="500" fill="hold"/>
                                        <p:tgtEl>
                                          <p:spTgt spid="95"/>
                                        </p:tgtEl>
                                        <p:attrNameLst>
                                          <p:attrName>ppt_x</p:attrName>
                                        </p:attrNameLst>
                                      </p:cBhvr>
                                      <p:tavLst>
                                        <p:tav tm="0">
                                          <p:val>
                                            <p:strVal val="#ppt_x"/>
                                          </p:val>
                                        </p:tav>
                                        <p:tav tm="100000">
                                          <p:val>
                                            <p:strVal val="#ppt_x"/>
                                          </p:val>
                                        </p:tav>
                                      </p:tavLst>
                                    </p:anim>
                                    <p:anim calcmode="lin" valueType="num">
                                      <p:cBhvr>
                                        <p:cTn id="21" dur="500" fill="hold"/>
                                        <p:tgtEl>
                                          <p:spTgt spid="9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anim calcmode="lin" valueType="num">
                                      <p:cBhvr>
                                        <p:cTn id="26" dur="500" fill="hold"/>
                                        <p:tgtEl>
                                          <p:spTgt spid="101"/>
                                        </p:tgtEl>
                                        <p:attrNameLst>
                                          <p:attrName>ppt_x</p:attrName>
                                        </p:attrNameLst>
                                      </p:cBhvr>
                                      <p:tavLst>
                                        <p:tav tm="0">
                                          <p:val>
                                            <p:strVal val="#ppt_x"/>
                                          </p:val>
                                        </p:tav>
                                        <p:tav tm="100000">
                                          <p:val>
                                            <p:strVal val="#ppt_x"/>
                                          </p:val>
                                        </p:tav>
                                      </p:tavLst>
                                    </p:anim>
                                    <p:anim calcmode="lin" valueType="num">
                                      <p:cBhvr>
                                        <p:cTn id="27" dur="500" fill="hold"/>
                                        <p:tgtEl>
                                          <p:spTgt spid="10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anim calcmode="lin" valueType="num">
                                      <p:cBhvr>
                                        <p:cTn id="32" dur="500" fill="hold"/>
                                        <p:tgtEl>
                                          <p:spTgt spid="107"/>
                                        </p:tgtEl>
                                        <p:attrNameLst>
                                          <p:attrName>ppt_x</p:attrName>
                                        </p:attrNameLst>
                                      </p:cBhvr>
                                      <p:tavLst>
                                        <p:tav tm="0">
                                          <p:val>
                                            <p:strVal val="#ppt_x"/>
                                          </p:val>
                                        </p:tav>
                                        <p:tav tm="100000">
                                          <p:val>
                                            <p:strVal val="#ppt_x"/>
                                          </p:val>
                                        </p:tav>
                                      </p:tavLst>
                                    </p:anim>
                                    <p:anim calcmode="lin" valueType="num">
                                      <p:cBhvr>
                                        <p:cTn id="33" dur="500" fill="hold"/>
                                        <p:tgtEl>
                                          <p:spTgt spid="10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anim calcmode="lin" valueType="num">
                                      <p:cBhvr>
                                        <p:cTn id="38" dur="500" fill="hold"/>
                                        <p:tgtEl>
                                          <p:spTgt spid="113"/>
                                        </p:tgtEl>
                                        <p:attrNameLst>
                                          <p:attrName>ppt_x</p:attrName>
                                        </p:attrNameLst>
                                      </p:cBhvr>
                                      <p:tavLst>
                                        <p:tav tm="0">
                                          <p:val>
                                            <p:strVal val="#ppt_x"/>
                                          </p:val>
                                        </p:tav>
                                        <p:tav tm="100000">
                                          <p:val>
                                            <p:strVal val="#ppt_x"/>
                                          </p:val>
                                        </p:tav>
                                      </p:tavLst>
                                    </p:anim>
                                    <p:anim calcmode="lin" valueType="num">
                                      <p:cBhvr>
                                        <p:cTn id="39" dur="5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smtClean="0">
                <a:solidFill>
                  <a:srgbClr val="C00000"/>
                </a:solidFill>
                <a:latin typeface="微软雅黑" pitchFamily="34" charset="-122"/>
                <a:ea typeface="微软雅黑" pitchFamily="34" charset="-122"/>
              </a:rPr>
              <a:t>成果展示</a:t>
            </a:r>
            <a:endParaRPr lang="zh-CN" altLang="en-US" sz="300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a:lnSpc>
                <a:spcPct val="200000"/>
              </a:lnSpc>
              <a:defRPr/>
            </a:pPr>
            <a:r>
              <a:rPr lang="zh-CN" altLang="en-US" sz="1600" b="1" dirty="0">
                <a:latin typeface="思源黑体 CN Bold"/>
                <a:ea typeface="思源黑体 CN Bold"/>
                <a:cs typeface="Arial" pitchFamily="34" charset="0"/>
              </a:rPr>
              <a:t>对象化数据展示</a:t>
            </a:r>
            <a:endParaRPr lang="en-US" altLang="zh-CN" sz="1600" b="1" dirty="0">
              <a:latin typeface="思源黑体 CN Bold"/>
              <a:ea typeface="思源黑体 CN Bold"/>
              <a:cs typeface="Arial" pitchFamily="34" charset="0"/>
            </a:endParaRPr>
          </a:p>
          <a:p>
            <a:pPr marL="285750" indent="-285750">
              <a:lnSpc>
                <a:spcPct val="200000"/>
              </a:lnSpc>
              <a:buFont typeface="Arial" panose="020B0604020202020204" pitchFamily="34" charset="0"/>
              <a:buChar char="•"/>
              <a:defRPr/>
            </a:pPr>
            <a:r>
              <a:rPr lang="zh-CN" altLang="en-US" sz="1600" b="1" dirty="0">
                <a:solidFill>
                  <a:srgbClr val="44546A"/>
                </a:solidFill>
                <a:latin typeface="思源黑体 CN Bold"/>
                <a:ea typeface="思源黑体 CN Bold"/>
                <a:cs typeface="Arial" pitchFamily="34" charset="0"/>
              </a:rPr>
              <a:t>学者唯一标识</a:t>
            </a:r>
            <a:endParaRPr lang="en-US" altLang="zh-CN" sz="1600" b="1" dirty="0">
              <a:solidFill>
                <a:srgbClr val="44546A"/>
              </a:solidFill>
              <a:latin typeface="思源黑体 CN Bold"/>
              <a:ea typeface="思源黑体 CN Bold"/>
              <a:cs typeface="Arial" pitchFamily="34" charset="0"/>
            </a:endParaRPr>
          </a:p>
          <a:p>
            <a:pPr>
              <a:lnSpc>
                <a:spcPct val="200000"/>
              </a:lnSpc>
              <a:defRPr/>
            </a:pPr>
            <a:r>
              <a:rPr lang="en-US" altLang="zh-CN" sz="1600" b="1" dirty="0">
                <a:solidFill>
                  <a:srgbClr val="44546A"/>
                </a:solidFill>
                <a:latin typeface="思源黑体 CN Bold"/>
                <a:ea typeface="思源黑体 CN Bold"/>
                <a:cs typeface="Arial" pitchFamily="34" charset="0"/>
              </a:rPr>
              <a:t>   </a:t>
            </a:r>
            <a:r>
              <a:rPr lang="zh-CN" altLang="en-US" sz="1600" dirty="0">
                <a:solidFill>
                  <a:srgbClr val="44546A"/>
                </a:solidFill>
                <a:latin typeface="思源黑体 CN Bold"/>
                <a:ea typeface="思源黑体 CN Bold"/>
                <a:cs typeface="Arial" pitchFamily="34" charset="0"/>
              </a:rPr>
              <a:t>我们支持各种学者唯一标识体系。例如通过工号系统，建立机构特有的唯一标识体系，并与教育科研系统以及国际上的</a:t>
            </a:r>
            <a:r>
              <a:rPr lang="en-US" altLang="zh-CN" sz="1600" dirty="0">
                <a:solidFill>
                  <a:srgbClr val="44546A"/>
                </a:solidFill>
                <a:latin typeface="思源黑体 CN Bold"/>
                <a:ea typeface="思源黑体 CN Bold"/>
                <a:cs typeface="Arial" pitchFamily="34" charset="0"/>
              </a:rPr>
              <a:t>ORCID</a:t>
            </a:r>
            <a:r>
              <a:rPr lang="zh-CN" altLang="en-US" sz="1600" dirty="0">
                <a:solidFill>
                  <a:srgbClr val="44546A"/>
                </a:solidFill>
                <a:latin typeface="思源黑体 CN Bold"/>
                <a:ea typeface="思源黑体 CN Bold"/>
                <a:cs typeface="Arial" pitchFamily="34" charset="0"/>
              </a:rPr>
              <a:t>、</a:t>
            </a:r>
            <a:r>
              <a:rPr lang="en-US" altLang="zh-CN" sz="1600" dirty="0">
                <a:solidFill>
                  <a:srgbClr val="44546A"/>
                </a:solidFill>
                <a:latin typeface="思源黑体 CN Bold"/>
                <a:ea typeface="思源黑体 CN Bold"/>
                <a:cs typeface="Arial" pitchFamily="34" charset="0"/>
              </a:rPr>
              <a:t> </a:t>
            </a:r>
            <a:r>
              <a:rPr lang="en-US" altLang="zh-CN" sz="1600" dirty="0" err="1">
                <a:solidFill>
                  <a:srgbClr val="44546A"/>
                </a:solidFill>
                <a:latin typeface="思源黑体 CN Bold"/>
                <a:ea typeface="思源黑体 CN Bold"/>
                <a:cs typeface="Arial" pitchFamily="34" charset="0"/>
              </a:rPr>
              <a:t>ResearcherID</a:t>
            </a:r>
            <a:r>
              <a:rPr lang="zh-CN" altLang="en-US" sz="1600" dirty="0">
                <a:solidFill>
                  <a:srgbClr val="44546A"/>
                </a:solidFill>
                <a:latin typeface="思源黑体 CN Bold"/>
                <a:ea typeface="思源黑体 CN Bold"/>
                <a:cs typeface="Arial" pitchFamily="34" charset="0"/>
              </a:rPr>
              <a:t>等唯一标示体系对照关联。</a:t>
            </a:r>
            <a:endParaRPr lang="en-US" altLang="zh-CN" sz="16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3789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113" y="3141663"/>
            <a:ext cx="2228850" cy="666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789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3068638"/>
            <a:ext cx="2413000" cy="725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789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1773238"/>
            <a:ext cx="2419350" cy="1019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5003800" y="4437063"/>
            <a:ext cx="2376488" cy="576262"/>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eaLnBrk="1" hangingPunct="1">
              <a:buFont typeface="Arial" panose="020B0604020202020204" pitchFamily="34" charset="0"/>
              <a:buNone/>
              <a:defRPr/>
            </a:pPr>
            <a:r>
              <a:rPr lang="zh-CN" altLang="en-US" b="1" dirty="0">
                <a:solidFill>
                  <a:schemeClr val="bg1">
                    <a:lumMod val="95000"/>
                  </a:schemeClr>
                </a:solidFill>
                <a:latin typeface="Adobe 繁黑體 Std B" pitchFamily="34" charset="-128"/>
                <a:ea typeface="Adobe 繁黑體 Std B" pitchFamily="34" charset="-128"/>
              </a:rPr>
              <a:t>工 号</a:t>
            </a:r>
          </a:p>
        </p:txBody>
      </p:sp>
    </p:spTree>
    <p:extLst>
      <p:ext uri="{BB962C8B-B14F-4D97-AF65-F5344CB8AC3E}">
        <p14:creationId xmlns:p14="http://schemas.microsoft.com/office/powerpoint/2010/main" val="712796505"/>
      </p:ext>
    </p:extLst>
  </p:cSld>
  <p:clrMapOvr>
    <a:masterClrMapping/>
  </p:clrMapOvr>
  <p:transition advTm="7171">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282575" y="368300"/>
            <a:ext cx="8718550" cy="531813"/>
          </a:xfrm>
          <a:prstGeom prst="rect">
            <a:avLst/>
          </a:prstGeom>
        </p:spPr>
        <p:txBody>
          <a:bodyPr/>
          <a:lstStyle/>
          <a:p>
            <a:pPr eaLnBrk="1" hangingPunct="1"/>
            <a:r>
              <a:rPr lang="zh-CN" altLang="en-US" sz="2800" dirty="0" smtClean="0">
                <a:solidFill>
                  <a:srgbClr val="C00000"/>
                </a:solidFill>
                <a:latin typeface="微软雅黑" pitchFamily="34" charset="-122"/>
                <a:ea typeface="微软雅黑" pitchFamily="34" charset="-122"/>
              </a:rPr>
              <a:t>成果展示</a:t>
            </a:r>
            <a:endParaRPr lang="zh-CN" altLang="en-US" sz="3000" dirty="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a:lnSpc>
                <a:spcPct val="150000"/>
              </a:lnSpc>
              <a:defRPr/>
            </a:pPr>
            <a:r>
              <a:rPr lang="zh-CN" altLang="en-US" sz="2000" b="1" dirty="0">
                <a:latin typeface="思源黑体 CN Bold"/>
                <a:ea typeface="思源黑体 CN Bold"/>
                <a:cs typeface="Arial" pitchFamily="34" charset="0"/>
              </a:rPr>
              <a:t>信息类数据展示</a:t>
            </a:r>
            <a:endParaRPr lang="en-US" altLang="zh-CN" sz="2000" b="1" dirty="0">
              <a:latin typeface="思源黑体 CN Bold"/>
              <a:ea typeface="思源黑体 CN Bold"/>
              <a:cs typeface="Arial" pitchFamily="34" charset="0"/>
            </a:endParaRPr>
          </a:p>
          <a:p>
            <a:pPr marL="285750" indent="-285750">
              <a:lnSpc>
                <a:spcPct val="200000"/>
              </a:lnSpc>
              <a:buFont typeface="Arial" panose="020B0604020202020204" pitchFamily="34" charset="0"/>
              <a:buChar char="•"/>
              <a:defRPr/>
            </a:pPr>
            <a:r>
              <a:rPr lang="zh-CN" altLang="en-US" sz="1600" b="1" dirty="0">
                <a:solidFill>
                  <a:srgbClr val="44546A"/>
                </a:solidFill>
                <a:latin typeface="思源黑体 CN Bold"/>
                <a:ea typeface="思源黑体 CN Bold"/>
                <a:cs typeface="Arial" pitchFamily="34" charset="0"/>
              </a:rPr>
              <a:t>前沿</a:t>
            </a:r>
            <a:endParaRPr lang="en-US" altLang="zh-CN" sz="1600" b="1" dirty="0">
              <a:solidFill>
                <a:srgbClr val="44546A"/>
              </a:solidFill>
              <a:latin typeface="思源黑体 CN Bold"/>
              <a:ea typeface="思源黑体 CN Bold"/>
              <a:cs typeface="Arial" pitchFamily="34" charset="0"/>
            </a:endParaRPr>
          </a:p>
          <a:p>
            <a:pPr marL="285750" indent="-285750">
              <a:lnSpc>
                <a:spcPct val="200000"/>
              </a:lnSpc>
              <a:buFont typeface="Arial" panose="020B0604020202020204" pitchFamily="34" charset="0"/>
              <a:buChar char="•"/>
              <a:defRPr/>
            </a:pPr>
            <a:r>
              <a:rPr lang="zh-CN" altLang="en-US" sz="1600" b="1" dirty="0">
                <a:solidFill>
                  <a:srgbClr val="44546A"/>
                </a:solidFill>
                <a:latin typeface="思源黑体 CN Bold"/>
                <a:ea typeface="思源黑体 CN Bold"/>
                <a:cs typeface="Arial" pitchFamily="34" charset="0"/>
              </a:rPr>
              <a:t>热点</a:t>
            </a:r>
            <a:endParaRPr lang="en-US" altLang="zh-CN" sz="1600" b="1" dirty="0">
              <a:solidFill>
                <a:srgbClr val="44546A"/>
              </a:solidFill>
              <a:latin typeface="思源黑体 CN Bold"/>
              <a:ea typeface="思源黑体 CN Bold"/>
              <a:cs typeface="Arial" pitchFamily="34" charset="0"/>
            </a:endParaRPr>
          </a:p>
          <a:p>
            <a:pPr>
              <a:lnSpc>
                <a:spcPct val="150000"/>
              </a:lnSpc>
              <a:defRPr/>
            </a:pPr>
            <a:r>
              <a:rPr lang="zh-CN" altLang="en-US" sz="1600" dirty="0">
                <a:solidFill>
                  <a:srgbClr val="44546A"/>
                </a:solidFill>
                <a:latin typeface="思源黑体 CN Bold"/>
                <a:ea typeface="思源黑体 CN Bold"/>
                <a:cs typeface="Arial" pitchFamily="34" charset="0"/>
              </a:rPr>
              <a:t>发布的新闻、资讯类信息</a:t>
            </a:r>
            <a:endParaRPr lang="en-US" altLang="zh-CN" sz="1600"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38916"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900113"/>
            <a:ext cx="5943600" cy="21097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891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65488" y="2492375"/>
            <a:ext cx="5870575" cy="3162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705626"/>
      </p:ext>
    </p:extLst>
  </p:cSld>
  <p:clrMapOvr>
    <a:masterClrMapping/>
  </p:clrMapOvr>
  <p:transition advTm="6394">
    <p:wipe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282575" y="674688"/>
            <a:ext cx="8718550" cy="450850"/>
          </a:xfrm>
          <a:prstGeom prst="rect">
            <a:avLst/>
          </a:prstGeom>
        </p:spPr>
        <p:txBody>
          <a:bodyPr/>
          <a:lstStyle/>
          <a:p>
            <a:pPr eaLnBrk="1" hangingPunct="1"/>
            <a:r>
              <a:rPr lang="zh-CN" altLang="en-US" sz="2800" dirty="0" smtClean="0">
                <a:solidFill>
                  <a:srgbClr val="C00000"/>
                </a:solidFill>
                <a:latin typeface="微软雅黑" pitchFamily="34" charset="-122"/>
                <a:ea typeface="微软雅黑" pitchFamily="34" charset="-122"/>
              </a:rPr>
              <a:t>学者空间</a:t>
            </a:r>
            <a:endParaRPr lang="zh-CN" altLang="en-US" sz="3000" dirty="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成果管理</a:t>
            </a:r>
            <a:endParaRPr lang="en-US" altLang="zh-CN" sz="1800" b="1" dirty="0">
              <a:solidFill>
                <a:srgbClr val="44546A"/>
              </a:solidFill>
              <a:latin typeface="思源黑体 CN Bold"/>
              <a:ea typeface="思源黑体 CN Bold"/>
              <a:cs typeface="Arial" pitchFamily="34" charset="0"/>
            </a:endParaRPr>
          </a:p>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消息交流</a:t>
            </a:r>
            <a:endParaRPr lang="en-US" altLang="zh-CN" sz="1800" b="1" dirty="0">
              <a:solidFill>
                <a:srgbClr val="44546A"/>
              </a:solidFill>
              <a:latin typeface="思源黑体 CN Bold"/>
              <a:ea typeface="思源黑体 CN Bold"/>
              <a:cs typeface="Arial" pitchFamily="34" charset="0"/>
            </a:endParaRPr>
          </a:p>
          <a:p>
            <a:pPr eaLnBrk="1" hangingPunct="1">
              <a:lnSpc>
                <a:spcPct val="200000"/>
              </a:lnSpc>
              <a:buFont typeface="Arial" pitchFamily="34" charset="0"/>
              <a:buChar char="•"/>
              <a:defRPr/>
            </a:pPr>
            <a:r>
              <a:rPr lang="zh-CN" altLang="en-US" sz="1800" b="1" dirty="0">
                <a:solidFill>
                  <a:srgbClr val="44546A"/>
                </a:solidFill>
                <a:latin typeface="思源黑体 CN Bold"/>
                <a:ea typeface="思源黑体 CN Bold"/>
                <a:cs typeface="Arial" pitchFamily="34" charset="0"/>
              </a:rPr>
              <a:t>阅读收藏</a:t>
            </a:r>
            <a:endParaRPr lang="en-US" altLang="zh-CN" sz="1800" b="1" dirty="0">
              <a:solidFill>
                <a:srgbClr val="44546A"/>
              </a:solidFill>
              <a:latin typeface="思源黑体 CN Bold"/>
              <a:ea typeface="思源黑体 CN Bold"/>
              <a:cs typeface="Arial" pitchFamily="34" charset="0"/>
            </a:endParaRP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39940"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7888" y="1268413"/>
            <a:ext cx="6808787" cy="36734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920359"/>
      </p:ext>
    </p:extLst>
  </p:cSld>
  <p:clrMapOvr>
    <a:masterClrMapping/>
  </p:clrMapOvr>
  <p:transition advTm="24856">
    <p:wipe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282575" y="393700"/>
            <a:ext cx="8718550" cy="533400"/>
          </a:xfrm>
          <a:prstGeom prst="rect">
            <a:avLst/>
          </a:prstGeom>
        </p:spPr>
        <p:txBody>
          <a:bodyPr/>
          <a:lstStyle/>
          <a:p>
            <a:pPr eaLnBrk="1" hangingPunct="1"/>
            <a:r>
              <a:rPr lang="zh-CN" altLang="en-US" sz="2800" dirty="0" smtClean="0">
                <a:solidFill>
                  <a:srgbClr val="C00000"/>
                </a:solidFill>
                <a:latin typeface="微软雅黑" pitchFamily="34" charset="-122"/>
                <a:ea typeface="微软雅黑" pitchFamily="34" charset="-122"/>
              </a:rPr>
              <a:t>平台管理</a:t>
            </a:r>
            <a:endParaRPr lang="zh-CN" altLang="en-US" sz="3000" dirty="0" smtClean="0">
              <a:solidFill>
                <a:srgbClr val="C00000"/>
              </a:solidFill>
              <a:latin typeface="微软雅黑" pitchFamily="34" charset="-122"/>
              <a:ea typeface="微软雅黑" pitchFamily="34" charset="-122"/>
            </a:endParaRPr>
          </a:p>
        </p:txBody>
      </p:sp>
      <p:sp>
        <p:nvSpPr>
          <p:cNvPr id="10" name="内容占位符 4"/>
          <p:cNvSpPr txBox="1">
            <a:spLocks/>
          </p:cNvSpPr>
          <p:nvPr/>
        </p:nvSpPr>
        <p:spPr bwMode="auto">
          <a:xfrm>
            <a:off x="468313" y="1714500"/>
            <a:ext cx="2879725" cy="4214813"/>
          </a:xfrm>
          <a:prstGeom prst="rect">
            <a:avLst/>
          </a:prstGeom>
          <a:noFill/>
          <a:ln w="9525">
            <a:noFill/>
            <a:miter lim="800000"/>
            <a:headEnd/>
            <a:tailEnd/>
          </a:ln>
        </p:spPr>
        <p:txBody>
          <a:bodyPr lIns="0" tIns="0" rIns="182880" bIns="0"/>
          <a:lstStyle/>
          <a:p>
            <a:pPr>
              <a:lnSpc>
                <a:spcPct val="150000"/>
              </a:lnSpc>
              <a:defRPr/>
            </a:pPr>
            <a:r>
              <a:rPr lang="zh-CN" altLang="en-US" sz="1800" b="1" dirty="0">
                <a:latin typeface="思源黑体 CN Bold"/>
                <a:ea typeface="思源黑体 CN Bold"/>
                <a:cs typeface="Arial" pitchFamily="34" charset="0"/>
              </a:rPr>
              <a:t>机构协同管理</a:t>
            </a:r>
            <a:endParaRPr lang="en-US" altLang="zh-CN" sz="1800" b="1" dirty="0">
              <a:latin typeface="思源黑体 CN Bold"/>
              <a:ea typeface="思源黑体 CN Bold"/>
              <a:cs typeface="Arial" pitchFamily="34" charset="0"/>
            </a:endParaRPr>
          </a:p>
          <a:p>
            <a:pPr marL="342900" indent="-342900">
              <a:lnSpc>
                <a:spcPct val="200000"/>
              </a:lnSpc>
              <a:buFont typeface="Arial" pitchFamily="34" charset="0"/>
              <a:buChar char="•"/>
              <a:defRPr/>
            </a:pPr>
            <a:r>
              <a:rPr lang="zh-CN" altLang="en-US" sz="1800" b="1" dirty="0">
                <a:latin typeface="思源黑体 CN Bold"/>
                <a:ea typeface="思源黑体 CN Bold"/>
                <a:cs typeface="Arial" pitchFamily="34" charset="0"/>
              </a:rPr>
              <a:t>角色管理</a:t>
            </a:r>
            <a:endParaRPr lang="en-US" altLang="zh-CN" sz="1800" b="1" dirty="0">
              <a:latin typeface="思源黑体 CN Bold"/>
              <a:ea typeface="思源黑体 CN Bold"/>
              <a:cs typeface="Arial" pitchFamily="34" charset="0"/>
            </a:endParaRPr>
          </a:p>
          <a:p>
            <a:pPr marL="342900" indent="-342900">
              <a:lnSpc>
                <a:spcPct val="200000"/>
              </a:lnSpc>
              <a:buFont typeface="Arial" pitchFamily="34" charset="0"/>
              <a:buChar char="•"/>
              <a:defRPr/>
            </a:pPr>
            <a:r>
              <a:rPr lang="zh-CN" altLang="en-US" sz="1800" b="1" dirty="0">
                <a:latin typeface="思源黑体 CN Bold"/>
                <a:ea typeface="思源黑体 CN Bold"/>
                <a:cs typeface="Arial" pitchFamily="34" charset="0"/>
              </a:rPr>
              <a:t>权限分配</a:t>
            </a:r>
            <a:endParaRPr lang="en-US" altLang="zh-CN" sz="1800" b="1" dirty="0">
              <a:latin typeface="思源黑体 CN Bold"/>
              <a:ea typeface="思源黑体 CN Bold"/>
              <a:cs typeface="Arial" pitchFamily="34" charset="0"/>
            </a:endParaRPr>
          </a:p>
          <a:p>
            <a:pPr>
              <a:defRPr/>
            </a:pPr>
            <a:r>
              <a:rPr lang="zh-CN" altLang="en-US" sz="1600" dirty="0">
                <a:solidFill>
                  <a:srgbClr val="44546A"/>
                </a:solidFill>
                <a:latin typeface="思源黑体 CN Bold"/>
                <a:ea typeface="思源黑体 CN Bold"/>
                <a:cs typeface="Arial" pitchFamily="34" charset="0"/>
              </a:rPr>
              <a:t>支持对各个子模块和分类层级的赋权（如上传、编辑、下载、阅读、浏览等）。</a:t>
            </a:r>
            <a:endParaRPr lang="en-US" altLang="zh-CN" sz="1600" dirty="0">
              <a:solidFill>
                <a:srgbClr val="44546A"/>
              </a:solidFill>
              <a:latin typeface="思源黑体 CN Bold"/>
              <a:ea typeface="思源黑体 CN Bold"/>
              <a:cs typeface="Arial" pitchFamily="34" charset="0"/>
            </a:endParaRPr>
          </a:p>
          <a:p>
            <a:pPr>
              <a:defRPr/>
            </a:pPr>
            <a:r>
              <a:rPr lang="zh-CN" altLang="en-US" sz="1600" dirty="0">
                <a:solidFill>
                  <a:srgbClr val="44546A"/>
                </a:solidFill>
                <a:latin typeface="思源黑体 CN Bold"/>
                <a:ea typeface="思源黑体 CN Bold"/>
                <a:cs typeface="Arial" pitchFamily="34" charset="0"/>
              </a:rPr>
              <a:t>通过机构间灵活的权限分配体制，可以将权限分配给下级机构，实现多站点统一管理和一站式采编发，以及数据的集中海量存储。</a:t>
            </a:r>
          </a:p>
          <a:p>
            <a:pPr>
              <a:lnSpc>
                <a:spcPct val="200000"/>
              </a:lnSpc>
              <a:defRPr/>
            </a:pPr>
            <a:endParaRPr lang="en-US" altLang="zh-CN" b="1" dirty="0">
              <a:solidFill>
                <a:srgbClr val="44546A"/>
              </a:solidFill>
              <a:latin typeface="思源黑体 CN Bold"/>
              <a:ea typeface="思源黑体 CN Bold"/>
              <a:cs typeface="Arial" pitchFamily="34" charset="0"/>
            </a:endParaRPr>
          </a:p>
          <a:p>
            <a:pPr marL="228600" indent="-228600">
              <a:spcBef>
                <a:spcPct val="50000"/>
              </a:spcBef>
              <a:buClr>
                <a:srgbClr val="E67300"/>
              </a:buClr>
              <a:buSzPct val="80000"/>
              <a:buFont typeface="Wingdings" pitchFamily="2" charset="2"/>
              <a:buChar char="n"/>
              <a:defRPr/>
            </a:pPr>
            <a:endParaRPr lang="zh-CN" altLang="en-US" sz="2000" kern="0" dirty="0">
              <a:latin typeface="微软雅黑" pitchFamily="34" charset="-122"/>
              <a:ea typeface="微软雅黑" pitchFamily="34" charset="-122"/>
            </a:endParaRPr>
          </a:p>
        </p:txBody>
      </p:sp>
      <p:pic>
        <p:nvPicPr>
          <p:cNvPr id="40964"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11550" y="1120775"/>
            <a:ext cx="4316413" cy="4778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7" name="图示 6"/>
          <p:cNvGraphicFramePr/>
          <p:nvPr/>
        </p:nvGraphicFramePr>
        <p:xfrm>
          <a:off x="5966155" y="3186237"/>
          <a:ext cx="3204659" cy="26594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0966" name="图片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471863" y="4595813"/>
            <a:ext cx="3170237" cy="12493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899149"/>
      </p:ext>
    </p:extLst>
  </p:cSld>
  <p:clrMapOvr>
    <a:masterClrMapping/>
  </p:clrMapOvr>
  <p:transition advTm="27222">
    <p:wipe di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2344767" y="4516228"/>
            <a:ext cx="4698723"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新一代智慧图书馆</a:t>
            </a:r>
            <a:endParaRPr lang="zh-CN" altLang="en-US" sz="4400" b="0" dirty="0" smtClean="0">
              <a:solidFill>
                <a:schemeClr val="bg1"/>
              </a:solidFill>
              <a:latin typeface="思源黑体 CN Medium" pitchFamily="34" charset="-122"/>
              <a:ea typeface="思源黑体 CN Medium" pitchFamily="34" charset="-122"/>
            </a:endParaRP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39377" y="1760545"/>
            <a:ext cx="1909497"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08</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416199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64896"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967795"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70695"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645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0561487"/>
      </p:ext>
    </p:extLst>
  </p:cSld>
  <p:clrMapOvr>
    <a:masterClrMapping/>
  </p:clrMapOvr>
  <p:transition>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3999" cy="6783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9497713"/>
      </p:ext>
    </p:extLst>
  </p:cSld>
  <p:clrMapOvr>
    <a:masterClrMapping/>
  </p:clrMapOvr>
  <p:transition advTm="27222">
    <p:wipe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E:\工作网盘\工作杂\Office模版\IOS9 STYLE [TEMPLATE]\图片\Office-furniture.jpg"/>
          <p:cNvPicPr>
            <a:picLocks noChangeAspect="1" noChangeArrowheads="1"/>
          </p:cNvPicPr>
          <p:nvPr/>
        </p:nvPicPr>
        <p:blipFill>
          <a:blip r:embed="rId3"/>
          <a:srcRect l="15088" r="9990"/>
          <a:stretch>
            <a:fillRect/>
          </a:stretch>
        </p:blipFill>
        <p:spPr bwMode="auto">
          <a:xfrm>
            <a:off x="0" y="-9589"/>
            <a:ext cx="9144000" cy="6867589"/>
          </a:xfrm>
          <a:prstGeom prst="rect">
            <a:avLst/>
          </a:prstGeom>
          <a:noFill/>
        </p:spPr>
      </p:pic>
      <p:sp>
        <p:nvSpPr>
          <p:cNvPr id="30" name="矩形 29"/>
          <p:cNvSpPr/>
          <p:nvPr/>
        </p:nvSpPr>
        <p:spPr>
          <a:xfrm>
            <a:off x="0" y="-9588"/>
            <a:ext cx="9144000" cy="6867588"/>
          </a:xfrm>
          <a:prstGeom prst="rect">
            <a:avLst/>
          </a:prstGeom>
          <a:solidFill>
            <a:srgbClr val="276C9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44"/>
          <p:cNvSpPr txBox="1"/>
          <p:nvPr/>
        </p:nvSpPr>
        <p:spPr>
          <a:xfrm>
            <a:off x="740533" y="876200"/>
            <a:ext cx="4600490" cy="554767"/>
          </a:xfrm>
          <a:prstGeom prst="rect">
            <a:avLst/>
          </a:prstGeom>
          <a:noFill/>
        </p:spPr>
        <p:txBody>
          <a:bodyPr wrap="square" rtlCol="0">
            <a:spAutoFit/>
          </a:bodyPr>
          <a:lstStyle/>
          <a:p>
            <a:pPr>
              <a:lnSpc>
                <a:spcPct val="114000"/>
              </a:lnSpc>
            </a:pPr>
            <a:r>
              <a:rPr lang="zh-CN" altLang="en-US" sz="2800" dirty="0" smtClean="0">
                <a:solidFill>
                  <a:srgbClr val="F8F9FA"/>
                </a:solidFill>
                <a:latin typeface="思源黑体 CN Medium" pitchFamily="34" charset="-122"/>
                <a:ea typeface="思源黑体 CN Medium" pitchFamily="34" charset="-122"/>
              </a:rPr>
              <a:t>联系我们</a:t>
            </a:r>
            <a:endParaRPr lang="zh-CN" altLang="en-US" sz="2800" dirty="0">
              <a:solidFill>
                <a:srgbClr val="F8F9FA"/>
              </a:solidFill>
              <a:latin typeface="思源黑体 CN Medium" pitchFamily="34" charset="-122"/>
              <a:ea typeface="思源黑体 CN Medium" pitchFamily="34" charset="-122"/>
            </a:endParaRPr>
          </a:p>
        </p:txBody>
      </p:sp>
      <p:sp>
        <p:nvSpPr>
          <p:cNvPr id="10" name="矩形 9"/>
          <p:cNvSpPr/>
          <p:nvPr/>
        </p:nvSpPr>
        <p:spPr>
          <a:xfrm>
            <a:off x="872113" y="1505872"/>
            <a:ext cx="87122" cy="8499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1078917" y="1505872"/>
            <a:ext cx="87122" cy="8499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281264" y="1505872"/>
            <a:ext cx="87122" cy="8499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 name="菱形 12"/>
          <p:cNvSpPr/>
          <p:nvPr/>
        </p:nvSpPr>
        <p:spPr>
          <a:xfrm rot="18900000">
            <a:off x="102951" y="1806371"/>
            <a:ext cx="4442461" cy="4442461"/>
          </a:xfrm>
          <a:prstGeom prst="diamond">
            <a:avLst/>
          </a:prstGeom>
          <a:solidFill>
            <a:srgbClr val="FFFFFF">
              <a:alpha val="10196"/>
            </a:srgbClr>
          </a:solidFill>
          <a:ln w="635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rot="18900000">
            <a:off x="3917705" y="2935370"/>
            <a:ext cx="1061525" cy="1061525"/>
          </a:xfrm>
          <a:prstGeom prst="diamond">
            <a:avLst/>
          </a:prstGeom>
          <a:solidFill>
            <a:srgbClr val="F8F8F8">
              <a:alpha val="20000"/>
            </a:srgbClr>
          </a:solidFill>
          <a:ln w="6350">
            <a:solidFill>
              <a:srgbClr val="FFFFFF">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rot="18900000">
            <a:off x="3758991" y="3761365"/>
            <a:ext cx="2157474" cy="2157474"/>
          </a:xfrm>
          <a:prstGeom prst="diamond">
            <a:avLst/>
          </a:prstGeom>
          <a:solidFill>
            <a:srgbClr val="F8F8F8">
              <a:alpha val="10196"/>
            </a:srgbClr>
          </a:solidFill>
          <a:ln w="635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3" descr="适用于2.5米以外远距离扫码"/>
          <p:cNvPicPr>
            <a:picLocks noChangeAspect="1" noChangeArrowheads="1"/>
          </p:cNvPicPr>
          <p:nvPr/>
        </p:nvPicPr>
        <p:blipFill>
          <a:blip r:embed="rId4" cstate="print"/>
          <a:srcRect l="5271" t="5554" r="5050" b="4468"/>
          <a:stretch>
            <a:fillRect/>
          </a:stretch>
        </p:blipFill>
        <p:spPr>
          <a:xfrm>
            <a:off x="1145457" y="2829149"/>
            <a:ext cx="2357449" cy="2396905"/>
          </a:xfrm>
          <a:prstGeom prst="rect">
            <a:avLst/>
          </a:prstGeom>
          <a:noFill/>
          <a:effectLst>
            <a:innerShdw blurRad="63500" dist="50800" dir="18900000">
              <a:prstClr val="black">
                <a:alpha val="50000"/>
              </a:prstClr>
            </a:innerShdw>
          </a:effectLst>
        </p:spPr>
      </p:pic>
      <p:grpSp>
        <p:nvGrpSpPr>
          <p:cNvPr id="99" name="组合 98"/>
          <p:cNvGrpSpPr/>
          <p:nvPr/>
        </p:nvGrpSpPr>
        <p:grpSpPr>
          <a:xfrm>
            <a:off x="4903518" y="3146240"/>
            <a:ext cx="3778864" cy="458468"/>
            <a:chOff x="4903518" y="3146240"/>
            <a:chExt cx="3778864" cy="458468"/>
          </a:xfrm>
        </p:grpSpPr>
        <p:sp>
          <p:nvSpPr>
            <p:cNvPr id="24" name="文本框 3"/>
            <p:cNvSpPr txBox="1"/>
            <p:nvPr/>
          </p:nvSpPr>
          <p:spPr>
            <a:xfrm>
              <a:off x="5138077" y="3158432"/>
              <a:ext cx="3544305" cy="446276"/>
            </a:xfrm>
            <a:prstGeom prst="rect">
              <a:avLst/>
            </a:prstGeom>
            <a:noFill/>
          </p:spPr>
          <p:txBody>
            <a:bodyPr wrap="square" rtlCol="0">
              <a:spAutoFit/>
            </a:bodyPr>
            <a:lstStyle/>
            <a:p>
              <a:r>
                <a:rPr lang="zh-CN" altLang="en-US" sz="2300" dirty="0" smtClean="0">
                  <a:solidFill>
                    <a:schemeClr val="bg1"/>
                  </a:solidFill>
                  <a:latin typeface="思源黑体 CN Medium" pitchFamily="34" charset="-122"/>
                  <a:ea typeface="思源黑体 CN Medium" pitchFamily="34" charset="-122"/>
                </a:rPr>
                <a:t>重庆维普资讯有限公司</a:t>
              </a:r>
              <a:endParaRPr lang="zh-CN" altLang="en-US" sz="2300" dirty="0">
                <a:solidFill>
                  <a:schemeClr val="bg1"/>
                </a:solidFill>
                <a:latin typeface="思源黑体 CN Medium" pitchFamily="34" charset="-122"/>
                <a:ea typeface="思源黑体 CN Medium" pitchFamily="34" charset="-122"/>
              </a:endParaRPr>
            </a:p>
          </p:txBody>
        </p:sp>
        <p:sp>
          <p:nvSpPr>
            <p:cNvPr id="26" name="圆角矩形 25"/>
            <p:cNvSpPr/>
            <p:nvPr/>
          </p:nvSpPr>
          <p:spPr>
            <a:xfrm>
              <a:off x="4903518" y="3146240"/>
              <a:ext cx="3552295" cy="446276"/>
            </a:xfrm>
            <a:prstGeom prst="roundRect">
              <a:avLst/>
            </a:prstGeom>
            <a:solidFill>
              <a:srgbClr val="F8F8F8">
                <a:alpha val="12157"/>
              </a:srgbClr>
            </a:solidFill>
            <a:ln w="127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3855645" y="2251801"/>
            <a:ext cx="4911813" cy="1389483"/>
            <a:chOff x="3880029" y="1800697"/>
            <a:chExt cx="4911813" cy="1389483"/>
          </a:xfrm>
        </p:grpSpPr>
        <p:sp>
          <p:nvSpPr>
            <p:cNvPr id="27" name="文本框 49"/>
            <p:cNvSpPr txBox="1"/>
            <p:nvPr/>
          </p:nvSpPr>
          <p:spPr>
            <a:xfrm>
              <a:off x="3880029" y="1800697"/>
              <a:ext cx="1800313" cy="1389483"/>
            </a:xfrm>
            <a:prstGeom prst="rect">
              <a:avLst/>
            </a:prstGeom>
            <a:noFill/>
          </p:spPr>
          <p:txBody>
            <a:bodyPr wrap="square" rtlCol="0">
              <a:spAutoFit/>
            </a:bodyPr>
            <a:lstStyle/>
            <a:p>
              <a:pPr>
                <a:lnSpc>
                  <a:spcPct val="114000"/>
                </a:lnSpc>
              </a:pPr>
              <a:r>
                <a:rPr lang="en-US" altLang="zh-CN" sz="8000" dirty="0" smtClean="0">
                  <a:solidFill>
                    <a:srgbClr val="F8F9FA"/>
                  </a:solidFill>
                  <a:latin typeface="方正兰亭纤黑简体" panose="03000509000000000000" pitchFamily="65" charset="-122"/>
                  <a:ea typeface="方正兰亭纤黑简体" panose="03000509000000000000" pitchFamily="65" charset="-122"/>
                </a:rPr>
                <a:t>“</a:t>
              </a:r>
              <a:endParaRPr lang="zh-CN" altLang="en-US" sz="8000" dirty="0" smtClean="0">
                <a:solidFill>
                  <a:srgbClr val="F8F9FA"/>
                </a:solidFill>
                <a:latin typeface="方正兰亭纤黑简体" panose="03000509000000000000" pitchFamily="65" charset="-122"/>
                <a:ea typeface="方正兰亭纤黑简体" panose="03000509000000000000" pitchFamily="65" charset="-122"/>
              </a:endParaRPr>
            </a:p>
          </p:txBody>
        </p:sp>
        <p:sp>
          <p:nvSpPr>
            <p:cNvPr id="28" name="文本框 51"/>
            <p:cNvSpPr txBox="1"/>
            <p:nvPr/>
          </p:nvSpPr>
          <p:spPr>
            <a:xfrm>
              <a:off x="4960449" y="1927335"/>
              <a:ext cx="3831393" cy="489236"/>
            </a:xfrm>
            <a:prstGeom prst="rect">
              <a:avLst/>
            </a:prstGeom>
            <a:noFill/>
          </p:spPr>
          <p:txBody>
            <a:bodyPr wrap="square" rtlCol="0">
              <a:spAutoFit/>
            </a:bodyPr>
            <a:lstStyle/>
            <a:p>
              <a:pPr>
                <a:lnSpc>
                  <a:spcPct val="114000"/>
                </a:lnSpc>
              </a:pPr>
              <a:r>
                <a:rPr lang="zh-CN" altLang="en-US" sz="1600" dirty="0" smtClean="0">
                  <a:solidFill>
                    <a:srgbClr val="F8F9FA"/>
                  </a:solidFill>
                  <a:latin typeface="思源黑体 CN Normal" pitchFamily="34" charset="-122"/>
                  <a:ea typeface="思源黑体 CN Normal" pitchFamily="34" charset="-122"/>
                </a:rPr>
                <a:t>技术服务热线：</a:t>
              </a:r>
              <a:r>
                <a:rPr lang="en-US" altLang="zh-CN" sz="2400" dirty="0" smtClean="0">
                  <a:solidFill>
                    <a:srgbClr val="F8F9FA"/>
                  </a:solidFill>
                  <a:latin typeface="思源黑体 CN Normal" pitchFamily="34" charset="-122"/>
                  <a:ea typeface="思源黑体 CN Normal" pitchFamily="34" charset="-122"/>
                </a:rPr>
                <a:t>400-638-5550</a:t>
              </a:r>
            </a:p>
          </p:txBody>
        </p:sp>
        <p:sp>
          <p:nvSpPr>
            <p:cNvPr id="65" name="矩形 64"/>
            <p:cNvSpPr/>
            <p:nvPr/>
          </p:nvSpPr>
          <p:spPr>
            <a:xfrm>
              <a:off x="6440597"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6" name="矩形 65"/>
            <p:cNvSpPr/>
            <p:nvPr/>
          </p:nvSpPr>
          <p:spPr>
            <a:xfrm>
              <a:off x="6647401"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7" name="矩形 66"/>
            <p:cNvSpPr/>
            <p:nvPr/>
          </p:nvSpPr>
          <p:spPr>
            <a:xfrm>
              <a:off x="6849748"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8" name="矩形 67"/>
            <p:cNvSpPr/>
            <p:nvPr/>
          </p:nvSpPr>
          <p:spPr>
            <a:xfrm>
              <a:off x="7052095"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9" name="矩形 68"/>
            <p:cNvSpPr/>
            <p:nvPr/>
          </p:nvSpPr>
          <p:spPr>
            <a:xfrm>
              <a:off x="7258899"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0" name="矩形 69"/>
            <p:cNvSpPr/>
            <p:nvPr/>
          </p:nvSpPr>
          <p:spPr>
            <a:xfrm>
              <a:off x="7461246"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1" name="矩形 70"/>
            <p:cNvSpPr/>
            <p:nvPr/>
          </p:nvSpPr>
          <p:spPr>
            <a:xfrm>
              <a:off x="7656736"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2" name="矩形 71"/>
            <p:cNvSpPr/>
            <p:nvPr/>
          </p:nvSpPr>
          <p:spPr>
            <a:xfrm>
              <a:off x="7863540" y="2437800"/>
              <a:ext cx="105417" cy="102849"/>
            </a:xfrm>
            <a:prstGeom prst="rect">
              <a:avLst/>
            </a:prstGeom>
            <a:solidFill>
              <a:srgbClr val="F8F8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3" name="矩形 72"/>
            <p:cNvSpPr/>
            <p:nvPr/>
          </p:nvSpPr>
          <p:spPr>
            <a:xfrm>
              <a:off x="8065887" y="2437800"/>
              <a:ext cx="105417" cy="102849"/>
            </a:xfrm>
            <a:prstGeom prst="rect">
              <a:avLst/>
            </a:prstGeom>
            <a:solidFill>
              <a:srgbClr val="F8F8F8">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4" name="矩形 73"/>
            <p:cNvSpPr/>
            <p:nvPr/>
          </p:nvSpPr>
          <p:spPr>
            <a:xfrm>
              <a:off x="8268234" y="2437800"/>
              <a:ext cx="105417" cy="102849"/>
            </a:xfrm>
            <a:prstGeom prst="rect">
              <a:avLst/>
            </a:prstGeom>
            <a:solidFill>
              <a:srgbClr val="F8F8F8">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12" presetClass="entr" presetSubtype="2"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50"/>
                                        <p:tgtEl>
                                          <p:spTgt spid="10"/>
                                        </p:tgtEl>
                                        <p:attrNameLst>
                                          <p:attrName>ppt_x</p:attrName>
                                        </p:attrNameLst>
                                      </p:cBhvr>
                                      <p:tavLst>
                                        <p:tav tm="0">
                                          <p:val>
                                            <p:strVal val="#ppt_x+#ppt_w*1.125000"/>
                                          </p:val>
                                        </p:tav>
                                        <p:tav tm="100000">
                                          <p:val>
                                            <p:strVal val="#ppt_x"/>
                                          </p:val>
                                        </p:tav>
                                      </p:tavLst>
                                    </p:anim>
                                    <p:animEffect transition="in" filter="wipe(left)">
                                      <p:cBhvr>
                                        <p:cTn id="13" dur="250"/>
                                        <p:tgtEl>
                                          <p:spTgt spid="10"/>
                                        </p:tgtEl>
                                      </p:cBhvr>
                                    </p:animEffect>
                                  </p:childTnLst>
                                </p:cTn>
                              </p:par>
                            </p:childTnLst>
                          </p:cTn>
                        </p:par>
                        <p:par>
                          <p:cTn id="14" fill="hold">
                            <p:stCondLst>
                              <p:cond delay="500"/>
                            </p:stCondLst>
                            <p:childTnLst>
                              <p:par>
                                <p:cTn id="15" presetID="1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p:tgtEl>
                                          <p:spTgt spid="11"/>
                                        </p:tgtEl>
                                        <p:attrNameLst>
                                          <p:attrName>ppt_x</p:attrName>
                                        </p:attrNameLst>
                                      </p:cBhvr>
                                      <p:tavLst>
                                        <p:tav tm="0">
                                          <p:val>
                                            <p:strVal val="#ppt_x+#ppt_w*1.125000"/>
                                          </p:val>
                                        </p:tav>
                                        <p:tav tm="100000">
                                          <p:val>
                                            <p:strVal val="#ppt_x"/>
                                          </p:val>
                                        </p:tav>
                                      </p:tavLst>
                                    </p:anim>
                                    <p:animEffect transition="in" filter="wipe(left)">
                                      <p:cBhvr>
                                        <p:cTn id="18" dur="250"/>
                                        <p:tgtEl>
                                          <p:spTgt spid="11"/>
                                        </p:tgtEl>
                                      </p:cBhvr>
                                    </p:animEffect>
                                  </p:childTnLst>
                                </p:cTn>
                              </p:par>
                            </p:childTnLst>
                          </p:cTn>
                        </p:par>
                        <p:par>
                          <p:cTn id="19" fill="hold">
                            <p:stCondLst>
                              <p:cond delay="1000"/>
                            </p:stCondLst>
                            <p:childTnLst>
                              <p:par>
                                <p:cTn id="20" presetID="12" presetClass="entr" presetSubtype="2"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50"/>
                                        <p:tgtEl>
                                          <p:spTgt spid="12"/>
                                        </p:tgtEl>
                                        <p:attrNameLst>
                                          <p:attrName>ppt_x</p:attrName>
                                        </p:attrNameLst>
                                      </p:cBhvr>
                                      <p:tavLst>
                                        <p:tav tm="0">
                                          <p:val>
                                            <p:strVal val="#ppt_x+#ppt_w*1.125000"/>
                                          </p:val>
                                        </p:tav>
                                        <p:tav tm="100000">
                                          <p:val>
                                            <p:strVal val="#ppt_x"/>
                                          </p:val>
                                        </p:tav>
                                      </p:tavLst>
                                    </p:anim>
                                    <p:animEffect transition="in" filter="wipe(left)">
                                      <p:cBhvr>
                                        <p:cTn id="23" dur="250"/>
                                        <p:tgtEl>
                                          <p:spTgt spid="1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6" presetClass="entr" presetSubtype="32"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ircle(out)">
                                      <p:cBhvr>
                                        <p:cTn id="32" dur="500"/>
                                        <p:tgtEl>
                                          <p:spTgt spid="17"/>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400" fill="hold"/>
                                        <p:tgtEl>
                                          <p:spTgt spid="16"/>
                                        </p:tgtEl>
                                        <p:attrNameLst>
                                          <p:attrName>ppt_w</p:attrName>
                                        </p:attrNameLst>
                                      </p:cBhvr>
                                      <p:tavLst>
                                        <p:tav tm="0">
                                          <p:val>
                                            <p:fltVal val="0"/>
                                          </p:val>
                                        </p:tav>
                                        <p:tav tm="100000">
                                          <p:val>
                                            <p:strVal val="#ppt_w"/>
                                          </p:val>
                                        </p:tav>
                                      </p:tavLst>
                                    </p:anim>
                                    <p:anim calcmode="lin" valueType="num">
                                      <p:cBhvr>
                                        <p:cTn id="37" dur="400" fill="hold"/>
                                        <p:tgtEl>
                                          <p:spTgt spid="16"/>
                                        </p:tgtEl>
                                        <p:attrNameLst>
                                          <p:attrName>ppt_h</p:attrName>
                                        </p:attrNameLst>
                                      </p:cBhvr>
                                      <p:tavLst>
                                        <p:tav tm="0">
                                          <p:val>
                                            <p:fltVal val="0"/>
                                          </p:val>
                                        </p:tav>
                                        <p:tav tm="100000">
                                          <p:val>
                                            <p:strVal val="#ppt_h"/>
                                          </p:val>
                                        </p:tav>
                                      </p:tavLst>
                                    </p:anim>
                                    <p:animEffect transition="in" filter="fade">
                                      <p:cBhvr>
                                        <p:cTn id="38" dur="400"/>
                                        <p:tgtEl>
                                          <p:spTgt spid="16"/>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250" fill="hold"/>
                                        <p:tgtEl>
                                          <p:spTgt spid="15"/>
                                        </p:tgtEl>
                                        <p:attrNameLst>
                                          <p:attrName>ppt_w</p:attrName>
                                        </p:attrNameLst>
                                      </p:cBhvr>
                                      <p:tavLst>
                                        <p:tav tm="0">
                                          <p:val>
                                            <p:fltVal val="0"/>
                                          </p:val>
                                        </p:tav>
                                        <p:tav tm="100000">
                                          <p:val>
                                            <p:strVal val="#ppt_w"/>
                                          </p:val>
                                        </p:tav>
                                      </p:tavLst>
                                    </p:anim>
                                    <p:anim calcmode="lin" valueType="num">
                                      <p:cBhvr>
                                        <p:cTn id="43" dur="250" fill="hold"/>
                                        <p:tgtEl>
                                          <p:spTgt spid="15"/>
                                        </p:tgtEl>
                                        <p:attrNameLst>
                                          <p:attrName>ppt_h</p:attrName>
                                        </p:attrNameLst>
                                      </p:cBhvr>
                                      <p:tavLst>
                                        <p:tav tm="0">
                                          <p:val>
                                            <p:fltVal val="0"/>
                                          </p:val>
                                        </p:tav>
                                        <p:tav tm="100000">
                                          <p:val>
                                            <p:strVal val="#ppt_h"/>
                                          </p:val>
                                        </p:tav>
                                      </p:tavLst>
                                    </p:anim>
                                    <p:animEffect transition="in" filter="fade">
                                      <p:cBhvr>
                                        <p:cTn id="44" dur="250"/>
                                        <p:tgtEl>
                                          <p:spTgt spid="15"/>
                                        </p:tgtEl>
                                      </p:cBhvr>
                                    </p:animEffect>
                                  </p:childTnLst>
                                </p:cTn>
                              </p:par>
                            </p:childTnLst>
                          </p:cTn>
                        </p:par>
                        <p:par>
                          <p:cTn id="45" fill="hold">
                            <p:stCondLst>
                              <p:cond delay="3000"/>
                            </p:stCondLst>
                            <p:childTnLst>
                              <p:par>
                                <p:cTn id="46" presetID="29" presetClass="entr" presetSubtype="0" fill="hold" nodeType="after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ppt_x</p:attrName>
                                        </p:attrNameLst>
                                      </p:cBhvr>
                                      <p:tavLst>
                                        <p:tav tm="0">
                                          <p:val>
                                            <p:strVal val="#ppt_x-.2"/>
                                          </p:val>
                                        </p:tav>
                                        <p:tav tm="100000">
                                          <p:val>
                                            <p:strVal val="#ppt_x"/>
                                          </p:val>
                                        </p:tav>
                                      </p:tavLst>
                                    </p:anim>
                                    <p:anim calcmode="lin" valueType="num">
                                      <p:cBhvr>
                                        <p:cTn id="49" dur="5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50" dur="500"/>
                                        <p:tgtEl>
                                          <p:spTgt spid="98"/>
                                        </p:tgtEl>
                                      </p:cBhvr>
                                    </p:animEffect>
                                  </p:childTnLst>
                                </p:cTn>
                              </p:par>
                              <p:par>
                                <p:cTn id="51" presetID="29" presetClass="entr" presetSubtype="0" fill="hold" nodeType="withEffect">
                                  <p:stCondLst>
                                    <p:cond delay="0"/>
                                  </p:stCondLst>
                                  <p:childTnLst>
                                    <p:set>
                                      <p:cBhvr>
                                        <p:cTn id="52" dur="1" fill="hold">
                                          <p:stCondLst>
                                            <p:cond delay="0"/>
                                          </p:stCondLst>
                                        </p:cTn>
                                        <p:tgtEl>
                                          <p:spTgt spid="99"/>
                                        </p:tgtEl>
                                        <p:attrNameLst>
                                          <p:attrName>style.visibility</p:attrName>
                                        </p:attrNameLst>
                                      </p:cBhvr>
                                      <p:to>
                                        <p:strVal val="visible"/>
                                      </p:to>
                                    </p:set>
                                    <p:anim calcmode="lin" valueType="num">
                                      <p:cBhvr>
                                        <p:cTn id="53" dur="500" fill="hold"/>
                                        <p:tgtEl>
                                          <p:spTgt spid="99"/>
                                        </p:tgtEl>
                                        <p:attrNameLst>
                                          <p:attrName>ppt_x</p:attrName>
                                        </p:attrNameLst>
                                      </p:cBhvr>
                                      <p:tavLst>
                                        <p:tav tm="0">
                                          <p:val>
                                            <p:strVal val="#ppt_x-.2"/>
                                          </p:val>
                                        </p:tav>
                                        <p:tav tm="100000">
                                          <p:val>
                                            <p:strVal val="#ppt_x"/>
                                          </p:val>
                                        </p:tav>
                                      </p:tavLst>
                                    </p:anim>
                                    <p:anim calcmode="lin" valueType="num">
                                      <p:cBhvr>
                                        <p:cTn id="54" dur="500" fill="hold"/>
                                        <p:tgtEl>
                                          <p:spTgt spid="99"/>
                                        </p:tgtEl>
                                        <p:attrNameLst>
                                          <p:attrName>ppt_y</p:attrName>
                                        </p:attrNameLst>
                                      </p:cBhvr>
                                      <p:tavLst>
                                        <p:tav tm="0">
                                          <p:val>
                                            <p:strVal val="#ppt_y"/>
                                          </p:val>
                                        </p:tav>
                                        <p:tav tm="100000">
                                          <p:val>
                                            <p:strVal val="#ppt_y"/>
                                          </p:val>
                                        </p:tav>
                                      </p:tavLst>
                                    </p:anim>
                                    <p:animEffect transition="in" filter="wipe(right)" prLst="gradientSize: 0.1">
                                      <p:cBhvr>
                                        <p:cTn id="55"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5" grpId="0" animBg="1"/>
      <p:bldP spid="1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工作网盘\工作杂\Office模版\IOS9 STYLE [TEMPLATE]\背景图\5.jpg"/>
          <p:cNvPicPr>
            <a:picLocks noChangeAspect="1" noChangeArrowheads="1"/>
          </p:cNvPicPr>
          <p:nvPr/>
        </p:nvPicPr>
        <p:blipFill>
          <a:blip r:embed="rId2"/>
          <a:srcRect r="25000"/>
          <a:stretch>
            <a:fillRect/>
          </a:stretch>
        </p:blipFill>
        <p:spPr bwMode="auto">
          <a:xfrm>
            <a:off x="1" y="0"/>
            <a:ext cx="9143999" cy="6858000"/>
          </a:xfrm>
          <a:prstGeom prst="rect">
            <a:avLst/>
          </a:prstGeom>
          <a:noFill/>
        </p:spPr>
      </p:pic>
      <p:sp>
        <p:nvSpPr>
          <p:cNvPr id="12" name="圆角矩形 11"/>
          <p:cNvSpPr/>
          <p:nvPr/>
        </p:nvSpPr>
        <p:spPr>
          <a:xfrm>
            <a:off x="3742349" y="3744194"/>
            <a:ext cx="1794691" cy="440872"/>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solidFill>
                  <a:srgbClr val="FFFFFF"/>
                </a:solidFill>
                <a:latin typeface="思源黑体 CN Medium" pitchFamily="34" charset="-122"/>
                <a:ea typeface="思源黑体 CN Medium" pitchFamily="34" charset="-122"/>
              </a:rPr>
              <a:t>维普资讯</a:t>
            </a:r>
            <a:endParaRPr kumimoji="1" lang="zh-CN" altLang="en-US" dirty="0">
              <a:solidFill>
                <a:srgbClr val="FFFFFF"/>
              </a:solidFill>
              <a:latin typeface="思源黑体 CN Medium" pitchFamily="34" charset="-122"/>
              <a:ea typeface="思源黑体 CN Medium" pitchFamily="34" charset="-122"/>
            </a:endParaRPr>
          </a:p>
        </p:txBody>
      </p:sp>
      <p:sp>
        <p:nvSpPr>
          <p:cNvPr id="13" name="矩形 12"/>
          <p:cNvSpPr/>
          <p:nvPr/>
        </p:nvSpPr>
        <p:spPr>
          <a:xfrm>
            <a:off x="2869388" y="2522954"/>
            <a:ext cx="3570208" cy="1006429"/>
          </a:xfrm>
          <a:prstGeom prst="rect">
            <a:avLst/>
          </a:prstGeom>
        </p:spPr>
        <p:txBody>
          <a:bodyPr wrap="none">
            <a:spAutoFit/>
          </a:bodyPr>
          <a:lstStyle/>
          <a:p>
            <a:pPr lvl="0">
              <a:lnSpc>
                <a:spcPct val="90000"/>
              </a:lnSpc>
            </a:pPr>
            <a:r>
              <a:rPr kumimoji="1" lang="zh-CN" altLang="en-US" sz="6600" b="1" dirty="0" smtClean="0">
                <a:solidFill>
                  <a:schemeClr val="bg1"/>
                </a:solidFill>
              </a:rPr>
              <a:t>感谢聆听</a:t>
            </a:r>
            <a:endParaRPr kumimoji="1" lang="zh-CN" altLang="en-US" sz="6600" b="1" dirty="0">
              <a:solidFill>
                <a:schemeClr val="bg1"/>
              </a:solidFill>
            </a:endParaRPr>
          </a:p>
        </p:txBody>
      </p:sp>
    </p:spTree>
  </p:cSld>
  <p:clrMapOvr>
    <a:masterClrMapping/>
  </p:clrMapOvr>
  <p:transition>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943285" y="406781"/>
            <a:ext cx="1976534" cy="407291"/>
          </a:xfrm>
          <a:prstGeom prst="rect">
            <a:avLst/>
          </a:prstGeom>
          <a:noFill/>
        </p:spPr>
        <p:txBody>
          <a:bodyPr wrap="square" rtlCol="0" anchor="ctr">
            <a:spAutoFit/>
          </a:bodyPr>
          <a:lstStyle/>
          <a:p>
            <a:pPr>
              <a:lnSpc>
                <a:spcPct val="110000"/>
              </a:lnSpc>
            </a:pPr>
            <a:r>
              <a:rPr kumimoji="1" lang="zh-CN" altLang="en-US" sz="2000" b="1" dirty="0" smtClean="0">
                <a:solidFill>
                  <a:srgbClr val="1B2135"/>
                </a:solidFill>
                <a:latin typeface="微软雅黑" panose="020B0503020204020204" charset="-122"/>
                <a:cs typeface="微软雅黑" panose="020B0503020204020204" charset="-122"/>
              </a:rPr>
              <a:t>平台参数</a:t>
            </a:r>
          </a:p>
        </p:txBody>
      </p:sp>
      <p:sp>
        <p:nvSpPr>
          <p:cNvPr id="3" name="矩形 2"/>
          <p:cNvSpPr/>
          <p:nvPr/>
        </p:nvSpPr>
        <p:spPr>
          <a:xfrm>
            <a:off x="436458" y="373424"/>
            <a:ext cx="495676" cy="474005"/>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300" b="1" dirty="0" smtClean="0">
                <a:solidFill>
                  <a:srgbClr val="1B2135"/>
                </a:solidFill>
                <a:latin typeface="Calibri" panose="020F0502020204030204"/>
                <a:ea typeface="宋体" panose="02010600030101010101" pitchFamily="2" charset="-122"/>
              </a:rPr>
              <a:t>2</a:t>
            </a:r>
            <a:endParaRPr kumimoji="1" lang="zh-CN" altLang="en-US" sz="2300" b="1" dirty="0">
              <a:solidFill>
                <a:srgbClr val="1B2135"/>
              </a:solidFill>
              <a:latin typeface="Calibri" panose="020F0502020204030204"/>
              <a:ea typeface="宋体" panose="02010600030101010101" pitchFamily="2" charset="-122"/>
            </a:endParaRPr>
          </a:p>
        </p:txBody>
      </p:sp>
      <p:grpSp>
        <p:nvGrpSpPr>
          <p:cNvPr id="64" name="组合 14"/>
          <p:cNvGrpSpPr/>
          <p:nvPr/>
        </p:nvGrpSpPr>
        <p:grpSpPr>
          <a:xfrm>
            <a:off x="461858" y="1245635"/>
            <a:ext cx="8186773" cy="1024204"/>
            <a:chOff x="1433625" y="1662349"/>
            <a:chExt cx="10889844" cy="1551846"/>
          </a:xfrm>
        </p:grpSpPr>
        <p:sp>
          <p:nvSpPr>
            <p:cNvPr id="65" name="矩形 64"/>
            <p:cNvSpPr/>
            <p:nvPr/>
          </p:nvSpPr>
          <p:spPr>
            <a:xfrm rot="5400000">
              <a:off x="6773817" y="-2347566"/>
              <a:ext cx="1478036" cy="9621269"/>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66" name="组合 68"/>
            <p:cNvGrpSpPr/>
            <p:nvPr/>
          </p:nvGrpSpPr>
          <p:grpSpPr>
            <a:xfrm>
              <a:off x="1433625" y="1662349"/>
              <a:ext cx="1391070" cy="1551846"/>
              <a:chOff x="1303009" y="1641021"/>
              <a:chExt cx="1319195" cy="1471664"/>
            </a:xfrm>
          </p:grpSpPr>
          <p:sp>
            <p:nvSpPr>
              <p:cNvPr id="68" name="圆角矩形 67"/>
              <p:cNvSpPr/>
              <p:nvPr/>
            </p:nvSpPr>
            <p:spPr>
              <a:xfrm>
                <a:off x="1303009" y="1641021"/>
                <a:ext cx="1319195"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9" name="圆角矩形 68"/>
              <p:cNvSpPr/>
              <p:nvPr/>
            </p:nvSpPr>
            <p:spPr>
              <a:xfrm>
                <a:off x="1339538" y="1677192"/>
                <a:ext cx="1282665"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学科分类</a:t>
                </a:r>
                <a:endParaRPr kumimoji="0" lang="zh-CN" altLang="en-US" sz="25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67" name="矩形 66"/>
            <p:cNvSpPr/>
            <p:nvPr/>
          </p:nvSpPr>
          <p:spPr>
            <a:xfrm>
              <a:off x="3323841" y="1843080"/>
              <a:ext cx="8499693" cy="130573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医药卫生、农业科学、机械工程、自动化与计算机技术、化学工程、</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经济管理、政治法律、哲学宗教、文学艺术等</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35</a:t>
              </a:r>
              <a:r>
                <a:rPr kumimoji="0" lang="zh-CN" altLang="en-US"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个学科大类，</a:t>
              </a:r>
              <a:r>
                <a:rPr kumimoji="0" lang="en-US" altLang="zh-CN"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457</a:t>
              </a:r>
              <a:r>
                <a:rPr kumimoji="0" lang="zh-CN" altLang="en-US"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个学科小类</a:t>
              </a:r>
              <a:endParaRPr kumimoji="0" lang="en-US" altLang="zh-CN" sz="20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70" name="组合 14"/>
          <p:cNvGrpSpPr/>
          <p:nvPr/>
        </p:nvGrpSpPr>
        <p:grpSpPr>
          <a:xfrm>
            <a:off x="461858" y="2612753"/>
            <a:ext cx="8186773" cy="1024204"/>
            <a:chOff x="1433625" y="1662349"/>
            <a:chExt cx="10889844" cy="1551846"/>
          </a:xfrm>
        </p:grpSpPr>
        <p:sp>
          <p:nvSpPr>
            <p:cNvPr id="71" name="矩形 70"/>
            <p:cNvSpPr/>
            <p:nvPr/>
          </p:nvSpPr>
          <p:spPr>
            <a:xfrm rot="5400000">
              <a:off x="6773817" y="-2347566"/>
              <a:ext cx="1478036" cy="9621269"/>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72" name="组合 68"/>
            <p:cNvGrpSpPr/>
            <p:nvPr/>
          </p:nvGrpSpPr>
          <p:grpSpPr>
            <a:xfrm>
              <a:off x="1433625" y="1662349"/>
              <a:ext cx="1391070" cy="1551846"/>
              <a:chOff x="1303009" y="1641021"/>
              <a:chExt cx="1319195" cy="1471664"/>
            </a:xfrm>
          </p:grpSpPr>
          <p:sp>
            <p:nvSpPr>
              <p:cNvPr id="74" name="圆角矩形 73"/>
              <p:cNvSpPr/>
              <p:nvPr/>
            </p:nvSpPr>
            <p:spPr>
              <a:xfrm>
                <a:off x="1303009" y="1641021"/>
                <a:ext cx="1319195"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5" name="圆角矩形 74"/>
              <p:cNvSpPr/>
              <p:nvPr/>
            </p:nvSpPr>
            <p:spPr>
              <a:xfrm>
                <a:off x="1339538" y="1677192"/>
                <a:ext cx="1282665"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检索方式</a:t>
                </a:r>
                <a:endParaRPr kumimoji="0" lang="zh-CN" altLang="en-US" sz="25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73" name="矩形 72"/>
            <p:cNvSpPr/>
            <p:nvPr/>
          </p:nvSpPr>
          <p:spPr>
            <a:xfrm>
              <a:off x="3323841" y="1843080"/>
              <a:ext cx="8499693" cy="130573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文献检索、期刊检索、主题检索、作者检索、机构检索、</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基金检索、学科检索、地区检索</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以及基于这</a:t>
              </a:r>
              <a:r>
                <a:rPr kumimoji="0" lang="en-US" altLang="zh-CN"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8</a:t>
              </a:r>
              <a:r>
                <a:rPr kumimoji="0" lang="zh-CN" altLang="en-US"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个维度的综合检索</a:t>
              </a:r>
              <a:endParaRPr kumimoji="0" lang="en-US" altLang="zh-CN" sz="20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76" name="组合 14"/>
          <p:cNvGrpSpPr/>
          <p:nvPr/>
        </p:nvGrpSpPr>
        <p:grpSpPr>
          <a:xfrm>
            <a:off x="461858" y="3992571"/>
            <a:ext cx="8186773" cy="1024204"/>
            <a:chOff x="1433625" y="1662349"/>
            <a:chExt cx="10889844" cy="1551846"/>
          </a:xfrm>
        </p:grpSpPr>
        <p:sp>
          <p:nvSpPr>
            <p:cNvPr id="77" name="矩形 76"/>
            <p:cNvSpPr/>
            <p:nvPr/>
          </p:nvSpPr>
          <p:spPr>
            <a:xfrm rot="5400000">
              <a:off x="6773817" y="-2347566"/>
              <a:ext cx="1478036" cy="9621269"/>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78" name="组合 68"/>
            <p:cNvGrpSpPr/>
            <p:nvPr/>
          </p:nvGrpSpPr>
          <p:grpSpPr>
            <a:xfrm>
              <a:off x="1433625" y="1662349"/>
              <a:ext cx="1391070" cy="1551846"/>
              <a:chOff x="1303009" y="1641021"/>
              <a:chExt cx="1319195" cy="1471664"/>
            </a:xfrm>
          </p:grpSpPr>
          <p:sp>
            <p:nvSpPr>
              <p:cNvPr id="80" name="圆角矩形 79"/>
              <p:cNvSpPr/>
              <p:nvPr/>
            </p:nvSpPr>
            <p:spPr>
              <a:xfrm>
                <a:off x="1303009" y="1641021"/>
                <a:ext cx="1319195"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1" name="圆角矩形 80"/>
              <p:cNvSpPr/>
              <p:nvPr/>
            </p:nvSpPr>
            <p:spPr>
              <a:xfrm>
                <a:off x="1339538" y="1677192"/>
                <a:ext cx="1282665"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著录标准</a:t>
                </a:r>
                <a:endParaRPr kumimoji="0" lang="zh-CN" altLang="en-US" sz="25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79" name="矩形 78"/>
            <p:cNvSpPr/>
            <p:nvPr/>
          </p:nvSpPr>
          <p:spPr>
            <a:xfrm>
              <a:off x="2853263" y="1846053"/>
              <a:ext cx="9327368" cy="130573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中国图书馆分类法</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 《</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检索期刊条目著录规则</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 《</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文献主题标引规则</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文后参考文献著录规则</a:t>
              </a:r>
              <a:r>
                <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 (GB/T 7714-2005) </a:t>
              </a:r>
              <a:r>
                <a:rPr kumimoji="0" lang="zh-CN" altLang="en-US"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a:t>
              </a:r>
              <a:endParaRPr kumimoji="0" lang="en-US" altLang="zh-CN" sz="15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严格人工质检，著录错误率≤</a:t>
              </a:r>
              <a:r>
                <a:rPr kumimoji="0" lang="en-US" altLang="zh-CN" sz="20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0.0003</a:t>
              </a:r>
              <a:endParaRPr kumimoji="0" lang="en-US" altLang="zh-CN" sz="20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grpSp>
        <p:nvGrpSpPr>
          <p:cNvPr id="82" name="组合 14"/>
          <p:cNvGrpSpPr/>
          <p:nvPr/>
        </p:nvGrpSpPr>
        <p:grpSpPr>
          <a:xfrm>
            <a:off x="461858" y="5361183"/>
            <a:ext cx="8186773" cy="1024204"/>
            <a:chOff x="1433625" y="1662349"/>
            <a:chExt cx="10889844" cy="1551846"/>
          </a:xfrm>
        </p:grpSpPr>
        <p:sp>
          <p:nvSpPr>
            <p:cNvPr id="83" name="矩形 82"/>
            <p:cNvSpPr/>
            <p:nvPr/>
          </p:nvSpPr>
          <p:spPr>
            <a:xfrm rot="5400000">
              <a:off x="6773817" y="-2347566"/>
              <a:ext cx="1478036" cy="9621269"/>
            </a:xfrm>
            <a:prstGeom prst="rect">
              <a:avLst/>
            </a:prstGeom>
            <a:solidFill>
              <a:srgbClr val="02AFF3"/>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85" name="组合 68"/>
            <p:cNvGrpSpPr/>
            <p:nvPr/>
          </p:nvGrpSpPr>
          <p:grpSpPr>
            <a:xfrm>
              <a:off x="1433625" y="1662349"/>
              <a:ext cx="1391070" cy="1551846"/>
              <a:chOff x="1303009" y="1641021"/>
              <a:chExt cx="1319195" cy="1471664"/>
            </a:xfrm>
          </p:grpSpPr>
          <p:sp>
            <p:nvSpPr>
              <p:cNvPr id="91" name="圆角矩形 90"/>
              <p:cNvSpPr/>
              <p:nvPr/>
            </p:nvSpPr>
            <p:spPr>
              <a:xfrm>
                <a:off x="1303009" y="1641021"/>
                <a:ext cx="1319195" cy="1471451"/>
              </a:xfrm>
              <a:prstGeom prst="roundRect">
                <a:avLst>
                  <a:gd name="adj" fmla="val 9690"/>
                </a:avLst>
              </a:prstGeom>
              <a:gradFill flip="none" rotWithShape="1">
                <a:gsLst>
                  <a:gs pos="0">
                    <a:srgbClr val="0D0D0D">
                      <a:lumMod val="0"/>
                      <a:lumOff val="100000"/>
                    </a:srgbClr>
                  </a:gs>
                  <a:gs pos="35000">
                    <a:srgbClr val="0D0D0D">
                      <a:lumMod val="0"/>
                      <a:lumOff val="100000"/>
                    </a:srgbClr>
                  </a:gs>
                  <a:gs pos="100000">
                    <a:sysClr val="window" lastClr="FFFFFF">
                      <a:lumMod val="65000"/>
                    </a:sysClr>
                  </a:gs>
                  <a:gs pos="74000">
                    <a:sysClr val="window" lastClr="FFFFFF">
                      <a:lumMod val="75000"/>
                    </a:sysClr>
                  </a:gs>
                </a:gsLst>
                <a:path path="circle">
                  <a:fillToRect l="100000" b="100000"/>
                </a:path>
                <a:tileRect t="-100000" r="-100000"/>
              </a:gradFill>
              <a:ln w="12700" cap="flat" cmpd="sng" algn="ctr">
                <a:noFill/>
                <a:prstDash val="solid"/>
                <a:miter lim="800000"/>
              </a:ln>
              <a:effectLst>
                <a:outerShdw blurRad="368300" dist="139700" dir="7980000" sx="108000" sy="108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5" name="圆角矩形 94"/>
              <p:cNvSpPr/>
              <p:nvPr/>
            </p:nvSpPr>
            <p:spPr>
              <a:xfrm>
                <a:off x="1339538" y="1677192"/>
                <a:ext cx="1282665" cy="1435493"/>
              </a:xfrm>
              <a:prstGeom prst="roundRect">
                <a:avLst>
                  <a:gd name="adj" fmla="val 9690"/>
                </a:avLst>
              </a:prstGeom>
              <a:gradFill flip="none" rotWithShape="1">
                <a:gsLst>
                  <a:gs pos="0">
                    <a:srgbClr val="0D0D0D">
                      <a:lumMod val="0"/>
                      <a:lumOff val="100000"/>
                    </a:srgbClr>
                  </a:gs>
                  <a:gs pos="35000">
                    <a:srgbClr val="FFFFFF"/>
                  </a:gs>
                  <a:gs pos="79000">
                    <a:sysClr val="window" lastClr="FFFFFF">
                      <a:lumMod val="85000"/>
                    </a:sysClr>
                  </a:gs>
                  <a:gs pos="63000">
                    <a:srgbClr val="E9E9E9"/>
                  </a:gs>
                  <a:gs pos="95000">
                    <a:sysClr val="window" lastClr="FFFFFF">
                      <a:lumMod val="75000"/>
                    </a:sys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rgbClr val="F2F2F2">
                        <a:lumMod val="25000"/>
                      </a:srgbClr>
                    </a:solidFill>
                    <a:effectLst/>
                    <a:uLnTx/>
                    <a:uFillTx/>
                    <a:latin typeface="思源黑体 CN Bold" pitchFamily="34" charset="-122"/>
                    <a:ea typeface="思源黑体 CN Bold" pitchFamily="34" charset="-122"/>
                    <a:cs typeface="+mn-cs"/>
                  </a:rPr>
                  <a:t>技术标准</a:t>
                </a:r>
                <a:endParaRPr kumimoji="0" lang="zh-CN" altLang="en-US" sz="2500" b="0" i="0" u="none" strike="noStrike" kern="0" cap="none" spc="0" normalizeH="0" baseline="0" noProof="0" dirty="0">
                  <a:ln>
                    <a:noFill/>
                  </a:ln>
                  <a:solidFill>
                    <a:srgbClr val="F2F2F2">
                      <a:lumMod val="25000"/>
                    </a:srgbClr>
                  </a:solidFill>
                  <a:effectLst/>
                  <a:uLnTx/>
                  <a:uFillTx/>
                  <a:latin typeface="思源黑体 CN Bold" pitchFamily="34" charset="-122"/>
                  <a:ea typeface="思源黑体 CN Bold" pitchFamily="34" charset="-122"/>
                  <a:cs typeface="+mn-cs"/>
                </a:endParaRPr>
              </a:p>
            </p:txBody>
          </p:sp>
        </p:grpSp>
        <p:sp>
          <p:nvSpPr>
            <p:cNvPr id="89" name="矩形 88"/>
            <p:cNvSpPr/>
            <p:nvPr/>
          </p:nvSpPr>
          <p:spPr>
            <a:xfrm>
              <a:off x="2853264" y="1894863"/>
              <a:ext cx="9327369" cy="111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采用百度、淘宝等大型企业共同采用的</a:t>
              </a:r>
              <a:r>
                <a:rPr kumimoji="0" lang="en-US" altLang="zh-CN" sz="1400" b="0" i="0" u="none" strike="noStrike" kern="0" cap="none" spc="0" normalizeH="0" baseline="0" noProof="0" dirty="0" err="1" smtClean="0">
                  <a:ln>
                    <a:noFill/>
                  </a:ln>
                  <a:solidFill>
                    <a:sysClr val="window" lastClr="FFFFFF"/>
                  </a:solidFill>
                  <a:effectLst/>
                  <a:uLnTx/>
                  <a:uFillTx/>
                  <a:latin typeface="思源黑体 CN Medium" pitchFamily="34" charset="-122"/>
                  <a:ea typeface="思源黑体 CN Medium" pitchFamily="34" charset="-122"/>
                </a:rPr>
                <a:t>Hadoop</a:t>
              </a:r>
              <a:r>
                <a:rPr kumimoji="0" lang="zh-CN" altLang="en-US"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架构体系</a:t>
              </a:r>
              <a:endParaRPr kumimoji="0" lang="en-US" altLang="zh-CN"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高可靠性、高扩展性、高效性、高容错性，支持云服务架构</a:t>
              </a:r>
              <a:endParaRPr kumimoji="0" lang="en-US" altLang="zh-CN"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同时支持 </a:t>
              </a:r>
              <a:r>
                <a:rPr kumimoji="0" lang="en-US" altLang="zh-CN" sz="1400" b="0" i="0" u="none" strike="noStrike" kern="0" cap="none" spc="0" normalizeH="0" baseline="0" noProof="0" dirty="0" err="1" smtClean="0">
                  <a:ln>
                    <a:noFill/>
                  </a:ln>
                  <a:solidFill>
                    <a:sysClr val="window" lastClr="FFFFFF"/>
                  </a:solidFill>
                  <a:effectLst/>
                  <a:uLnTx/>
                  <a:uFillTx/>
                  <a:latin typeface="思源黑体 CN Medium" pitchFamily="34" charset="-122"/>
                  <a:ea typeface="思源黑体 CN Medium" pitchFamily="34" charset="-122"/>
                </a:rPr>
                <a:t>Openurl</a:t>
              </a:r>
              <a:r>
                <a:rPr kumimoji="0" lang="en-US" altLang="zh-CN"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 </a:t>
              </a:r>
              <a:r>
                <a:rPr kumimoji="0" lang="zh-CN" altLang="en-US" sz="1400" b="0" i="0" u="none" strike="noStrike" kern="0" cap="none" spc="0" normalizeH="0" baseline="0" noProof="0" dirty="0" smtClean="0">
                  <a:ln>
                    <a:noFill/>
                  </a:ln>
                  <a:solidFill>
                    <a:sysClr val="window" lastClr="FFFFFF"/>
                  </a:solidFill>
                  <a:effectLst/>
                  <a:uLnTx/>
                  <a:uFillTx/>
                  <a:latin typeface="思源黑体 CN Medium" pitchFamily="34" charset="-122"/>
                  <a:ea typeface="思源黑体 CN Medium" pitchFamily="34" charset="-122"/>
                </a:rPr>
                <a:t>国际标准协议，可为客户单位提供异构数据库的开放链接增值服务</a:t>
              </a:r>
              <a:endParaRPr kumimoji="0" lang="en-US" altLang="zh-CN" sz="1400" b="0" i="0" u="none" strike="noStrike" kern="0" cap="none" spc="0" normalizeH="0" baseline="0" noProof="0" dirty="0">
                <a:ln>
                  <a:noFill/>
                </a:ln>
                <a:solidFill>
                  <a:sysClr val="window" lastClr="FFFFFF"/>
                </a:solidFill>
                <a:effectLst/>
                <a:uLnTx/>
                <a:uFillTx/>
                <a:latin typeface="思源黑体 CN Medium" pitchFamily="34" charset="-122"/>
                <a:ea typeface="思源黑体 CN Medium" pitchFamily="34" charset="-122"/>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anim calcmode="lin" valueType="num">
                                      <p:cBhvr>
                                        <p:cTn id="8" dur="500" fill="hold"/>
                                        <p:tgtEl>
                                          <p:spTgt spid="64"/>
                                        </p:tgtEl>
                                        <p:attrNameLst>
                                          <p:attrName>ppt_x</p:attrName>
                                        </p:attrNameLst>
                                      </p:cBhvr>
                                      <p:tavLst>
                                        <p:tav tm="0">
                                          <p:val>
                                            <p:strVal val="#ppt_x"/>
                                          </p:val>
                                        </p:tav>
                                        <p:tav tm="100000">
                                          <p:val>
                                            <p:strVal val="#ppt_x"/>
                                          </p:val>
                                        </p:tav>
                                      </p:tavLst>
                                    </p:anim>
                                    <p:anim calcmode="lin" valueType="num">
                                      <p:cBhvr>
                                        <p:cTn id="9" dur="5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500"/>
                                        <p:tgtEl>
                                          <p:spTgt spid="76"/>
                                        </p:tgtEl>
                                      </p:cBhvr>
                                    </p:animEffect>
                                    <p:anim calcmode="lin" valueType="num">
                                      <p:cBhvr>
                                        <p:cTn id="20" dur="500" fill="hold"/>
                                        <p:tgtEl>
                                          <p:spTgt spid="76"/>
                                        </p:tgtEl>
                                        <p:attrNameLst>
                                          <p:attrName>ppt_x</p:attrName>
                                        </p:attrNameLst>
                                      </p:cBhvr>
                                      <p:tavLst>
                                        <p:tav tm="0">
                                          <p:val>
                                            <p:strVal val="#ppt_x"/>
                                          </p:val>
                                        </p:tav>
                                        <p:tav tm="100000">
                                          <p:val>
                                            <p:strVal val="#ppt_x"/>
                                          </p:val>
                                        </p:tav>
                                      </p:tavLst>
                                    </p:anim>
                                    <p:anim calcmode="lin" valueType="num">
                                      <p:cBhvr>
                                        <p:cTn id="21" dur="500" fill="hold"/>
                                        <p:tgtEl>
                                          <p:spTgt spid="7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anim calcmode="lin" valueType="num">
                                      <p:cBhvr>
                                        <p:cTn id="26" dur="500" fill="hold"/>
                                        <p:tgtEl>
                                          <p:spTgt spid="82"/>
                                        </p:tgtEl>
                                        <p:attrNameLst>
                                          <p:attrName>ppt_x</p:attrName>
                                        </p:attrNameLst>
                                      </p:cBhvr>
                                      <p:tavLst>
                                        <p:tav tm="0">
                                          <p:val>
                                            <p:strVal val="#ppt_x"/>
                                          </p:val>
                                        </p:tav>
                                        <p:tav tm="100000">
                                          <p:val>
                                            <p:strVal val="#ppt_x"/>
                                          </p:val>
                                        </p:tav>
                                      </p:tavLst>
                                    </p:anim>
                                    <p:anim calcmode="lin" valueType="num">
                                      <p:cBhvr>
                                        <p:cTn id="27"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工作网盘\工作杂\Office模版\IOS9 STYLE [TEMPLATE]\背景图\5.jpg"/>
          <p:cNvPicPr>
            <a:picLocks noChangeAspect="1" noChangeArrowheads="1"/>
          </p:cNvPicPr>
          <p:nvPr/>
        </p:nvPicPr>
        <p:blipFill>
          <a:blip r:embed="rId3"/>
          <a:srcRect r="25000"/>
          <a:stretch>
            <a:fillRect/>
          </a:stretch>
        </p:blipFill>
        <p:spPr bwMode="auto">
          <a:xfrm>
            <a:off x="1" y="0"/>
            <a:ext cx="9143999" cy="6858000"/>
          </a:xfrm>
          <a:prstGeom prst="rect">
            <a:avLst/>
          </a:prstGeom>
          <a:noFill/>
        </p:spPr>
      </p:pic>
      <p:sp>
        <p:nvSpPr>
          <p:cNvPr id="17" name="文本框 12"/>
          <p:cNvSpPr txBox="1"/>
          <p:nvPr/>
        </p:nvSpPr>
        <p:spPr>
          <a:xfrm>
            <a:off x="3473278" y="4516228"/>
            <a:ext cx="2441695" cy="769441"/>
          </a:xfrm>
          <a:prstGeom prst="rect">
            <a:avLst/>
          </a:prstGeom>
          <a:noFill/>
        </p:spPr>
        <p:txBody>
          <a:bodyPr wrap="none" rtlCol="0">
            <a:spAutoFit/>
          </a:bodyPr>
          <a:lstStyle>
            <a:defPPr>
              <a:defRPr lang="zh-CN"/>
            </a:defPPr>
            <a:lvl1pPr>
              <a:defRPr b="1">
                <a:solidFill>
                  <a:schemeClr val="accent1"/>
                </a:solidFill>
                <a:latin typeface="Calibri" panose="020F0502020204030204" pitchFamily="34" charset="0"/>
                <a:ea typeface="Adobe Gothic Std B" panose="020B0800000000000000" pitchFamily="34" charset="-128"/>
              </a:defRPr>
            </a:lvl1pPr>
          </a:lstStyle>
          <a:p>
            <a:pPr algn="ctr"/>
            <a:r>
              <a:rPr lang="zh-CN" altLang="en-US" sz="4400" b="0" dirty="0" smtClean="0">
                <a:solidFill>
                  <a:schemeClr val="bg1"/>
                </a:solidFill>
                <a:latin typeface="思源黑体 CN Medium" pitchFamily="34" charset="-122"/>
                <a:ea typeface="思源黑体 CN Medium" pitchFamily="34" charset="-122"/>
              </a:rPr>
              <a:t>六大功能</a:t>
            </a:r>
          </a:p>
        </p:txBody>
      </p:sp>
      <p:sp>
        <p:nvSpPr>
          <p:cNvPr id="22" name="椭圆 21"/>
          <p:cNvSpPr/>
          <p:nvPr/>
        </p:nvSpPr>
        <p:spPr>
          <a:xfrm>
            <a:off x="3384296" y="1420212"/>
            <a:ext cx="2619658" cy="2619658"/>
          </a:xfrm>
          <a:prstGeom prst="ellipse">
            <a:avLst/>
          </a:prstGeom>
          <a:solidFill>
            <a:srgbClr val="F8F9FA">
              <a:alpha val="10196"/>
            </a:srgbClr>
          </a:solidFill>
          <a:ln w="12700" cap="flat" cmpd="sng" algn="ctr">
            <a:solidFill>
              <a:srgbClr val="FFFFFF">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ysClr val="window" lastClr="FFFFFF"/>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0" name="文本框 5"/>
          <p:cNvSpPr txBox="1"/>
          <p:nvPr/>
        </p:nvSpPr>
        <p:spPr>
          <a:xfrm>
            <a:off x="3742583" y="1760545"/>
            <a:ext cx="1903085" cy="1938992"/>
          </a:xfrm>
          <a:prstGeom prst="rect">
            <a:avLst/>
          </a:prstGeom>
          <a:noFill/>
        </p:spPr>
        <p:txBody>
          <a:bodyPr wrap="non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0" b="0" i="0" u="none" strike="noStrike" kern="0" cap="none" spc="300" normalizeH="0" baseline="0" noProof="0" dirty="0" smtClean="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rPr>
              <a:t>03</a:t>
            </a:r>
            <a:endParaRPr kumimoji="0" lang="zh-CN" altLang="en-US" sz="12000" b="0" i="0" u="none" strike="noStrike" kern="0" cap="none" spc="300" normalizeH="0" baseline="0" noProof="0" dirty="0">
              <a:ln w="28575">
                <a:solidFill>
                  <a:sysClr val="window" lastClr="FFFFFF"/>
                </a:solidFill>
              </a:ln>
              <a:solidFill>
                <a:schemeClr val="bg1"/>
              </a:solidFill>
              <a:effectLst>
                <a:innerShdw blurRad="63500" dist="50800" dir="18900000">
                  <a:prstClr val="black">
                    <a:alpha val="50000"/>
                  </a:prstClr>
                </a:innerShdw>
              </a:effectLst>
              <a:uLnTx/>
              <a:uFillTx/>
              <a:latin typeface="Impact" panose="020B0806030902050204" pitchFamily="34" charset="0"/>
            </a:endParaRPr>
          </a:p>
        </p:txBody>
      </p:sp>
      <p:sp>
        <p:nvSpPr>
          <p:cNvPr id="23" name="矩形 22"/>
          <p:cNvSpPr/>
          <p:nvPr/>
        </p:nvSpPr>
        <p:spPr>
          <a:xfrm>
            <a:off x="3742583"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45482"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48381" y="5419004"/>
            <a:ext cx="193937" cy="177939"/>
          </a:xfrm>
          <a:prstGeom prst="rect">
            <a:avLst/>
          </a:prstGeom>
          <a:solidFill>
            <a:srgbClr val="F8F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51281"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66667" y="5419004"/>
            <a:ext cx="193937" cy="177939"/>
          </a:xfrm>
          <a:prstGeom prst="rect">
            <a:avLst/>
          </a:prstGeom>
          <a:solidFill>
            <a:srgbClr val="F8F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9"/>
</p:tagLst>
</file>

<file path=ppt/tags/tag2.xml><?xml version="1.0" encoding="utf-8"?>
<p:tagLst xmlns:a="http://schemas.openxmlformats.org/drawingml/2006/main" xmlns:r="http://schemas.openxmlformats.org/officeDocument/2006/relationships" xmlns:p="http://schemas.openxmlformats.org/presentationml/2006/main">
  <p:tag name="TIMING" val="|29.9"/>
</p:tagLst>
</file>

<file path=ppt/theme/theme1.xml><?xml version="1.0" encoding="utf-8"?>
<a:theme xmlns:a="http://schemas.openxmlformats.org/drawingml/2006/main" name="Office 主题">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4866</Words>
  <Application>Microsoft Office PowerPoint</Application>
  <PresentationFormat>全屏显示(4:3)</PresentationFormat>
  <Paragraphs>536</Paragraphs>
  <Slides>77</Slides>
  <Notes>63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77</vt:i4>
      </vt:variant>
    </vt:vector>
  </HeadingPairs>
  <TitlesOfParts>
    <vt:vector size="94" baseType="lpstr">
      <vt:lpstr>Arial</vt:lpstr>
      <vt:lpstr>宋体</vt:lpstr>
      <vt:lpstr>经典美黑简</vt:lpstr>
      <vt:lpstr>微软雅黑</vt:lpstr>
      <vt:lpstr>思源黑体 CN Medium</vt:lpstr>
      <vt:lpstr>Calibri</vt:lpstr>
      <vt:lpstr>Impact</vt:lpstr>
      <vt:lpstr>方正兰亭纤黑简体</vt:lpstr>
      <vt:lpstr>Century Gothic</vt:lpstr>
      <vt:lpstr>思源黑体 CN Heavy</vt:lpstr>
      <vt:lpstr>Adobe 繁黑體 Std B</vt:lpstr>
      <vt:lpstr>思源黑体 CN Normal</vt:lpstr>
      <vt:lpstr>方正兰亭超细黑简体</vt:lpstr>
      <vt:lpstr>Wingdings</vt:lpstr>
      <vt:lpstr>思源黑体 CN Bold</vt:lpstr>
      <vt:lpstr>DotumChe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产品形态</vt:lpstr>
      <vt:lpstr>产品形态</vt:lpstr>
      <vt:lpstr>学科分析</vt:lpstr>
      <vt:lpstr>学科分析</vt:lpstr>
      <vt:lpstr>学者对标</vt:lpstr>
      <vt:lpstr>学科分析</vt:lpstr>
      <vt:lpstr>机构对标</vt:lpstr>
      <vt:lpstr>学科分析</vt:lpstr>
      <vt:lpstr>分析报告</vt:lpstr>
      <vt:lpstr>分析报告</vt:lpstr>
      <vt:lpstr>分析报告</vt:lpstr>
      <vt:lpstr>分析报告</vt:lpstr>
      <vt:lpstr>多对象对比分析</vt:lpstr>
      <vt:lpstr>成果展示</vt:lpstr>
      <vt:lpstr>成果展示</vt:lpstr>
      <vt:lpstr>成果展示</vt:lpstr>
      <vt:lpstr>成果展示</vt:lpstr>
      <vt:lpstr>学者空间</vt:lpstr>
      <vt:lpstr>平台管理</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mayo</dc:creator>
  <cp:lastModifiedBy>Windows 用户</cp:lastModifiedBy>
  <cp:revision>220</cp:revision>
  <dcterms:created xsi:type="dcterms:W3CDTF">2015-04-26T00:57:00Z</dcterms:created>
  <dcterms:modified xsi:type="dcterms:W3CDTF">2017-06-14T14:55:53Z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