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33" r:id="rId3"/>
    <p:sldId id="345" r:id="rId4"/>
    <p:sldId id="346" r:id="rId6"/>
    <p:sldId id="268" r:id="rId7"/>
    <p:sldId id="382" r:id="rId8"/>
    <p:sldId id="350" r:id="rId9"/>
    <p:sldId id="352" r:id="rId10"/>
    <p:sldId id="313" r:id="rId11"/>
    <p:sldId id="325" r:id="rId12"/>
    <p:sldId id="354" r:id="rId13"/>
    <p:sldId id="355" r:id="rId14"/>
    <p:sldId id="356" r:id="rId15"/>
    <p:sldId id="357" r:id="rId16"/>
    <p:sldId id="358" r:id="rId17"/>
    <p:sldId id="366" r:id="rId18"/>
    <p:sldId id="367" r:id="rId19"/>
    <p:sldId id="368" r:id="rId20"/>
    <p:sldId id="369" r:id="rId21"/>
    <p:sldId id="375" r:id="rId22"/>
    <p:sldId id="326" r:id="rId23"/>
    <p:sldId id="379" r:id="rId24"/>
    <p:sldId id="373" r:id="rId2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08DD"/>
    <a:srgbClr val="270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63" autoAdjust="0"/>
  </p:normalViewPr>
  <p:slideViewPr>
    <p:cSldViewPr snapToGrid="0">
      <p:cViewPr varScale="1">
        <p:scale>
          <a:sx n="63" d="100"/>
          <a:sy n="63" d="100"/>
        </p:scale>
        <p:origin x="-984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93A65370-0158-4D0F-B688-A75FD0D2DCEE}" type="datetime1">
              <a:rPr lang="zh-CN" altLang="en-US"/>
            </a:fld>
            <a:endParaRPr lang="zh-CN" altLang="en-US" sz="1200"/>
          </a:p>
        </p:txBody>
      </p:sp>
      <p:sp>
        <p:nvSpPr>
          <p:cNvPr id="10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>
              <a:defRPr/>
            </a:pPr>
            <a:r>
              <a:rPr lang="zh-CN" altLang="en-US" smtClean="0"/>
              <a:t>第二级</a:t>
            </a:r>
            <a:endParaRPr lang="zh-CN" altLang="en-US" smtClean="0"/>
          </a:p>
          <a:p>
            <a:pPr>
              <a:defRPr/>
            </a:pPr>
            <a:r>
              <a:rPr lang="zh-CN" altLang="en-US" smtClean="0"/>
              <a:t>第三级</a:t>
            </a:r>
            <a:endParaRPr lang="zh-CN" altLang="en-US" smtClean="0"/>
          </a:p>
          <a:p>
            <a:pPr>
              <a:defRPr/>
            </a:pPr>
            <a:r>
              <a:rPr lang="zh-CN" altLang="en-US" smtClean="0"/>
              <a:t>第四级</a:t>
            </a:r>
            <a:endParaRPr lang="zh-CN" altLang="en-US" smtClean="0"/>
          </a:p>
          <a:p>
            <a:pPr>
              <a:defRPr/>
            </a:pPr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D90AC163-7831-441E-9844-5D4522EAB488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3A65370-0158-4D0F-B688-A75FD0D2DCEE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0AC163-7831-441E-9844-5D4522EAB488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9.jpe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0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" r="499"/>
          <a:stretch>
            <a:fillRect/>
          </a:stretch>
        </p:blipFill>
        <p:spPr bwMode="auto">
          <a:xfrm>
            <a:off x="0" y="0"/>
            <a:ext cx="12217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矩形 5"/>
          <p:cNvSpPr>
            <a:spLocks noChangeArrowheads="1"/>
          </p:cNvSpPr>
          <p:nvPr/>
        </p:nvSpPr>
        <p:spPr bwMode="auto">
          <a:xfrm>
            <a:off x="2152968" y="2295525"/>
            <a:ext cx="8228012" cy="22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团队精神及建设</a:t>
            </a:r>
            <a:endParaRPr lang="zh-CN" altLang="en-US" sz="6000" b="1" dirty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4000" b="1" dirty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国家级课程《信息检索》的实践与创新</a:t>
            </a:r>
            <a:endParaRPr lang="zh-CN" altLang="en-US" sz="4000" b="1" dirty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054" name="图片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837565"/>
            <a:ext cx="20018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3660775" y="4508500"/>
            <a:ext cx="543401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E39A1D"/>
                </a:solidFill>
                <a:latin typeface="宋体" panose="02010600030101010101" pitchFamily="2" charset="-122"/>
                <a:sym typeface="微软雅黑" panose="020B0503020204020204" pitchFamily="34" charset="-122"/>
              </a:rPr>
              <a:t>山东理工大学图书馆</a:t>
            </a:r>
            <a:endParaRPr lang="en-US" altLang="zh-CN" sz="2400" b="1" dirty="0" smtClean="0">
              <a:solidFill>
                <a:srgbClr val="E39A1D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E39A1D"/>
                </a:solidFill>
                <a:latin typeface="宋体" panose="02010600030101010101" pitchFamily="2" charset="-122"/>
                <a:sym typeface="微软雅黑" panose="020B0503020204020204" pitchFamily="34" charset="-122"/>
              </a:rPr>
              <a:t>（科技信息研究所）</a:t>
            </a:r>
            <a:endParaRPr lang="zh-CN" altLang="en-US" sz="2400" b="1" dirty="0" smtClean="0">
              <a:solidFill>
                <a:srgbClr val="E39A1D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E39A1D"/>
                </a:solidFill>
                <a:latin typeface="宋体" panose="02010600030101010101" pitchFamily="2" charset="-122"/>
                <a:sym typeface="微软雅黑" panose="020B0503020204020204" pitchFamily="34" charset="-122"/>
              </a:rPr>
              <a:t>刘文云</a:t>
            </a:r>
            <a:endParaRPr lang="zh-CN" altLang="en-US" sz="2400" b="1" dirty="0" smtClean="0">
              <a:solidFill>
                <a:srgbClr val="E39A1D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E39A1D"/>
                </a:solidFill>
                <a:latin typeface="宋体" panose="02010600030101010101" pitchFamily="2" charset="-122"/>
                <a:sym typeface="微软雅黑" panose="020B0503020204020204" pitchFamily="34" charset="-122"/>
              </a:rPr>
              <a:t>    </a:t>
            </a:r>
            <a:endParaRPr lang="en-US" altLang="zh-CN" sz="2400" b="1" dirty="0">
              <a:solidFill>
                <a:srgbClr val="E39A1D"/>
              </a:solidFill>
              <a:latin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34696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1 </a:t>
            </a: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大力培育团队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700" y="1945957"/>
            <a:ext cx="5707380" cy="442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组合 21"/>
          <p:cNvGrpSpPr/>
          <p:nvPr/>
        </p:nvGrpSpPr>
        <p:grpSpPr>
          <a:xfrm>
            <a:off x="5483543" y="564515"/>
            <a:ext cx="6266497" cy="989965"/>
            <a:chOff x="7815263" y="1616075"/>
            <a:chExt cx="2949575" cy="485775"/>
          </a:xfrm>
        </p:grpSpPr>
        <p:sp>
          <p:nvSpPr>
            <p:cNvPr id="20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52"/>
            <p:cNvSpPr>
              <a:spLocks noChangeArrowheads="1"/>
            </p:cNvSpPr>
            <p:nvPr/>
          </p:nvSpPr>
          <p:spPr bwMode="auto">
            <a:xfrm>
              <a:off x="8274050" y="1690688"/>
              <a:ext cx="2204835" cy="286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rgbClr val="F608DD"/>
                  </a:solidFill>
                  <a:latin typeface="华文行楷" panose="02010800040101010101" charset="-122"/>
                  <a:ea typeface="华文行楷" panose="02010800040101010101" charset="-122"/>
                  <a:sym typeface="微软雅黑" panose="020B0503020204020204" pitchFamily="34" charset="-122"/>
                </a:rPr>
                <a:t>独木不成林，一花难成春</a:t>
              </a:r>
              <a:endParaRPr lang="zh-CN" altLang="en-US" sz="3200" b="1" dirty="0" smtClean="0">
                <a:solidFill>
                  <a:srgbClr val="F608DD"/>
                </a:solidFill>
                <a:latin typeface="华文行楷" panose="02010800040101010101" charset="-122"/>
                <a:ea typeface="华文行楷" panose="02010800040101010101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2880" y="6187440"/>
            <a:ext cx="3581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4993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 </a:t>
            </a: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培养与引进并举</a:t>
            </a:r>
            <a:endParaRPr lang="zh-CN" altLang="en-US" sz="4000" b="1" dirty="0" smtClean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sp>
        <p:nvSpPr>
          <p:cNvPr id="30726" name="椭圆 2"/>
          <p:cNvSpPr>
            <a:spLocks noChangeArrowheads="1"/>
          </p:cNvSpPr>
          <p:nvPr/>
        </p:nvSpPr>
        <p:spPr bwMode="auto">
          <a:xfrm>
            <a:off x="6135688" y="1538288"/>
            <a:ext cx="738187" cy="738187"/>
          </a:xfrm>
          <a:prstGeom prst="ellipse">
            <a:avLst/>
          </a:prstGeom>
          <a:solidFill>
            <a:srgbClr val="E39A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椭圆 25"/>
          <p:cNvSpPr>
            <a:spLocks noChangeArrowheads="1"/>
          </p:cNvSpPr>
          <p:nvPr/>
        </p:nvSpPr>
        <p:spPr bwMode="auto">
          <a:xfrm>
            <a:off x="6135688" y="4394200"/>
            <a:ext cx="738187" cy="738188"/>
          </a:xfrm>
          <a:prstGeom prst="ellipse">
            <a:avLst/>
          </a:prstGeom>
          <a:solidFill>
            <a:srgbClr val="E39A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椭圆 26"/>
          <p:cNvSpPr>
            <a:spLocks noChangeArrowheads="1"/>
          </p:cNvSpPr>
          <p:nvPr/>
        </p:nvSpPr>
        <p:spPr bwMode="auto">
          <a:xfrm>
            <a:off x="6135688" y="2965450"/>
            <a:ext cx="738187" cy="738188"/>
          </a:xfrm>
          <a:prstGeom prst="ellipse">
            <a:avLst/>
          </a:prstGeom>
          <a:solidFill>
            <a:srgbClr val="BDA1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BDA16D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30" name="TextBox 4"/>
          <p:cNvSpPr>
            <a:spLocks noChangeArrowheads="1"/>
          </p:cNvSpPr>
          <p:nvPr/>
        </p:nvSpPr>
        <p:spPr bwMode="auto">
          <a:xfrm>
            <a:off x="6997700" y="1468120"/>
            <a:ext cx="439674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rgbClr val="E39A1D"/>
                </a:solidFill>
                <a:latin typeface="Franklin Gothic Book" pitchFamily="34" charset="0"/>
                <a:ea typeface="微软雅黑" panose="020B0503020204020204" pitchFamily="34" charset="-122"/>
                <a:sym typeface="Franklin Gothic Book" pitchFamily="34" charset="0"/>
              </a:rPr>
              <a:t>图书馆不缺授课老师</a:t>
            </a:r>
            <a:r>
              <a:rPr lang="zh-CN" altLang="en-US" sz="3200" b="1" dirty="0" smtClean="0">
                <a:solidFill>
                  <a:srgbClr val="F608DD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Franklin Gothic Book" pitchFamily="34" charset="0"/>
              </a:rPr>
              <a:t>（千方百计</a:t>
            </a:r>
            <a:r>
              <a:rPr lang="zh-CN" altLang="zh-CN" sz="3200" b="1" dirty="0" smtClean="0">
                <a:solidFill>
                  <a:srgbClr val="FF000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Franklin Gothic Book" pitchFamily="34" charset="0"/>
              </a:rPr>
              <a:t>劝</a:t>
            </a:r>
            <a:r>
              <a:rPr lang="zh-CN" altLang="zh-CN" sz="3200" b="1" dirty="0" smtClean="0">
                <a:solidFill>
                  <a:srgbClr val="F608DD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Franklin Gothic Book" pitchFamily="34" charset="0"/>
              </a:rPr>
              <a:t>馆长上课</a:t>
            </a:r>
            <a:r>
              <a:rPr lang="en-US" altLang="zh-CN" sz="3200" b="1" dirty="0" smtClean="0">
                <a:solidFill>
                  <a:srgbClr val="F608DD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  <a:sym typeface="Franklin Gothic Book" pitchFamily="34" charset="0"/>
              </a:rPr>
              <a:t>)</a:t>
            </a:r>
            <a:endParaRPr lang="en-US" altLang="zh-CN" sz="3200" b="1" dirty="0" smtClean="0">
              <a:solidFill>
                <a:srgbClr val="F608DD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  <a:sym typeface="Franklin Gothic Book" pitchFamily="34" charset="0"/>
            </a:endParaRPr>
          </a:p>
        </p:txBody>
      </p:sp>
      <p:sp>
        <p:nvSpPr>
          <p:cNvPr id="30732" name="TextBox 4"/>
          <p:cNvSpPr>
            <a:spLocks noChangeArrowheads="1"/>
          </p:cNvSpPr>
          <p:nvPr/>
        </p:nvSpPr>
        <p:spPr bwMode="auto">
          <a:xfrm>
            <a:off x="6998653" y="2914333"/>
            <a:ext cx="3974147" cy="7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rgbClr val="BDA16D"/>
                </a:solidFill>
                <a:latin typeface="Franklin Gothic Book" pitchFamily="34" charset="0"/>
                <a:ea typeface="微软雅黑" panose="020B0503020204020204" pitchFamily="34" charset="-122"/>
                <a:sym typeface="Franklin Gothic Book" pitchFamily="34" charset="0"/>
              </a:rPr>
              <a:t>吸收学校院系教师</a:t>
            </a:r>
            <a:endParaRPr lang="en-US" altLang="zh-CN" sz="3200" b="1" dirty="0">
              <a:solidFill>
                <a:srgbClr val="BDA16D"/>
              </a:solidFill>
              <a:latin typeface="Franklin Gothic Book" pitchFamily="34" charset="0"/>
              <a:ea typeface="微软雅黑" panose="020B0503020204020204" pitchFamily="34" charset="-122"/>
              <a:sym typeface="Franklin Gothic Book" pitchFamily="34" charset="0"/>
            </a:endParaRPr>
          </a:p>
        </p:txBody>
      </p:sp>
      <p:sp>
        <p:nvSpPr>
          <p:cNvPr id="30734" name="TextBox 4"/>
          <p:cNvSpPr>
            <a:spLocks noChangeArrowheads="1"/>
          </p:cNvSpPr>
          <p:nvPr/>
        </p:nvSpPr>
        <p:spPr bwMode="auto">
          <a:xfrm>
            <a:off x="6997700" y="4344035"/>
            <a:ext cx="4127500" cy="7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rgbClr val="E39A1D"/>
                </a:solidFill>
                <a:latin typeface="Franklin Gothic Book" pitchFamily="34" charset="0"/>
                <a:ea typeface="微软雅黑" panose="020B0503020204020204" pitchFamily="34" charset="-122"/>
                <a:sym typeface="Franklin Gothic Book" pitchFamily="34" charset="0"/>
              </a:rPr>
              <a:t>引进专家、人才</a:t>
            </a:r>
            <a:endParaRPr lang="en-US" altLang="zh-CN" sz="3200" b="1" dirty="0">
              <a:solidFill>
                <a:srgbClr val="E39A1D"/>
              </a:solidFill>
              <a:latin typeface="Franklin Gothic Book" pitchFamily="34" charset="0"/>
              <a:ea typeface="微软雅黑" panose="020B0503020204020204" pitchFamily="34" charset="-122"/>
              <a:sym typeface="Franklin Gothic Book" pitchFamily="34" charset="0"/>
            </a:endParaRPr>
          </a:p>
        </p:txBody>
      </p:sp>
      <p:sp>
        <p:nvSpPr>
          <p:cNvPr id="30735" name="KSO_Shape"/>
          <p:cNvSpPr>
            <a:spLocks noChangeArrowheads="1"/>
          </p:cNvSpPr>
          <p:nvPr/>
        </p:nvSpPr>
        <p:spPr bwMode="auto">
          <a:xfrm>
            <a:off x="6294438" y="1644650"/>
            <a:ext cx="420687" cy="481013"/>
          </a:xfrm>
          <a:custGeom>
            <a:avLst/>
            <a:gdLst>
              <a:gd name="T0" fmla="*/ 2147483646 w 4250"/>
              <a:gd name="T1" fmla="*/ 2147483646 h 4850"/>
              <a:gd name="T2" fmla="*/ 2147483646 w 4250"/>
              <a:gd name="T3" fmla="*/ 2147483646 h 4850"/>
              <a:gd name="T4" fmla="*/ 2147483646 w 4250"/>
              <a:gd name="T5" fmla="*/ 2147483646 h 4850"/>
              <a:gd name="T6" fmla="*/ 2147483646 w 4250"/>
              <a:gd name="T7" fmla="*/ 2147483646 h 4850"/>
              <a:gd name="T8" fmla="*/ 2147483646 w 4250"/>
              <a:gd name="T9" fmla="*/ 2147483646 h 4850"/>
              <a:gd name="T10" fmla="*/ 2147483646 w 4250"/>
              <a:gd name="T11" fmla="*/ 2147483646 h 4850"/>
              <a:gd name="T12" fmla="*/ 2147483646 w 4250"/>
              <a:gd name="T13" fmla="*/ 2147483646 h 4850"/>
              <a:gd name="T14" fmla="*/ 2147483646 w 4250"/>
              <a:gd name="T15" fmla="*/ 2147483646 h 4850"/>
              <a:gd name="T16" fmla="*/ 2147483646 w 4250"/>
              <a:gd name="T17" fmla="*/ 2147483646 h 4850"/>
              <a:gd name="T18" fmla="*/ 2147483646 w 4250"/>
              <a:gd name="T19" fmla="*/ 2147483646 h 4850"/>
              <a:gd name="T20" fmla="*/ 2147483646 w 4250"/>
              <a:gd name="T21" fmla="*/ 2147483646 h 4850"/>
              <a:gd name="T22" fmla="*/ 2147483646 w 4250"/>
              <a:gd name="T23" fmla="*/ 2147483646 h 4850"/>
              <a:gd name="T24" fmla="*/ 2147483646 w 4250"/>
              <a:gd name="T25" fmla="*/ 2147483646 h 4850"/>
              <a:gd name="T26" fmla="*/ 2147483646 w 4250"/>
              <a:gd name="T27" fmla="*/ 2147483646 h 4850"/>
              <a:gd name="T28" fmla="*/ 2147483646 w 4250"/>
              <a:gd name="T29" fmla="*/ 2147483646 h 4850"/>
              <a:gd name="T30" fmla="*/ 2147483646 w 4250"/>
              <a:gd name="T31" fmla="*/ 2147483646 h 4850"/>
              <a:gd name="T32" fmla="*/ 2147483646 w 4250"/>
              <a:gd name="T33" fmla="*/ 2147483646 h 4850"/>
              <a:gd name="T34" fmla="*/ 2147483646 w 4250"/>
              <a:gd name="T35" fmla="*/ 2147483646 h 4850"/>
              <a:gd name="T36" fmla="*/ 2147483646 w 4250"/>
              <a:gd name="T37" fmla="*/ 2147483646 h 4850"/>
              <a:gd name="T38" fmla="*/ 2147483646 w 4250"/>
              <a:gd name="T39" fmla="*/ 2147483646 h 4850"/>
              <a:gd name="T40" fmla="*/ 2147483646 w 4250"/>
              <a:gd name="T41" fmla="*/ 2147483646 h 4850"/>
              <a:gd name="T42" fmla="*/ 2147483646 w 4250"/>
              <a:gd name="T43" fmla="*/ 2147483646 h 4850"/>
              <a:gd name="T44" fmla="*/ 2147483646 w 4250"/>
              <a:gd name="T45" fmla="*/ 2147483646 h 4850"/>
              <a:gd name="T46" fmla="*/ 2147483646 w 4250"/>
              <a:gd name="T47" fmla="*/ 2147483646 h 4850"/>
              <a:gd name="T48" fmla="*/ 2147483646 w 4250"/>
              <a:gd name="T49" fmla="*/ 2147483646 h 4850"/>
              <a:gd name="T50" fmla="*/ 2147483646 w 4250"/>
              <a:gd name="T51" fmla="*/ 2147483646 h 4850"/>
              <a:gd name="T52" fmla="*/ 2147483646 w 4250"/>
              <a:gd name="T53" fmla="*/ 2147483646 h 4850"/>
              <a:gd name="T54" fmla="*/ 2147483646 w 4250"/>
              <a:gd name="T55" fmla="*/ 2147483646 h 4850"/>
              <a:gd name="T56" fmla="*/ 0 w 4250"/>
              <a:gd name="T57" fmla="*/ 2147483646 h 4850"/>
              <a:gd name="T58" fmla="*/ 0 w 4250"/>
              <a:gd name="T59" fmla="*/ 2147483646 h 4850"/>
              <a:gd name="T60" fmla="*/ 2147483646 w 4250"/>
              <a:gd name="T61" fmla="*/ 0 h 4850"/>
              <a:gd name="T62" fmla="*/ 2147483646 w 4250"/>
              <a:gd name="T63" fmla="*/ 0 h 4850"/>
              <a:gd name="T64" fmla="*/ 2147483646 w 4250"/>
              <a:gd name="T65" fmla="*/ 2147483646 h 4850"/>
              <a:gd name="T66" fmla="*/ 2147483646 w 4250"/>
              <a:gd name="T67" fmla="*/ 2147483646 h 4850"/>
              <a:gd name="T68" fmla="*/ 2147483646 w 4250"/>
              <a:gd name="T69" fmla="*/ 2147483646 h 4850"/>
              <a:gd name="T70" fmla="*/ 2147483646 w 4250"/>
              <a:gd name="T71" fmla="*/ 2147483646 h 4850"/>
              <a:gd name="T72" fmla="*/ 2147483646 w 4250"/>
              <a:gd name="T73" fmla="*/ 2147483646 h 4850"/>
              <a:gd name="T74" fmla="*/ 2147483646 w 4250"/>
              <a:gd name="T75" fmla="*/ 2147483646 h 4850"/>
              <a:gd name="T76" fmla="*/ 2147483646 w 4250"/>
              <a:gd name="T77" fmla="*/ 2147483646 h 4850"/>
              <a:gd name="T78" fmla="*/ 2147483646 w 4250"/>
              <a:gd name="T79" fmla="*/ 2147483646 h 4850"/>
              <a:gd name="T80" fmla="*/ 2147483646 w 4250"/>
              <a:gd name="T81" fmla="*/ 2147483646 h 4850"/>
              <a:gd name="T82" fmla="*/ 2147483646 w 4250"/>
              <a:gd name="T83" fmla="*/ 2147483646 h 4850"/>
              <a:gd name="T84" fmla="*/ 2147483646 w 4250"/>
              <a:gd name="T85" fmla="*/ 2147483646 h 4850"/>
              <a:gd name="T86" fmla="*/ 2147483646 w 4250"/>
              <a:gd name="T87" fmla="*/ 2147483646 h 485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250"/>
              <a:gd name="T133" fmla="*/ 0 h 4850"/>
              <a:gd name="T134" fmla="*/ 4250 w 4250"/>
              <a:gd name="T135" fmla="*/ 4850 h 485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250" h="4850">
                <a:moveTo>
                  <a:pt x="3651" y="3701"/>
                </a:moveTo>
                <a:lnTo>
                  <a:pt x="3651" y="4850"/>
                </a:lnTo>
                <a:lnTo>
                  <a:pt x="3101" y="4850"/>
                </a:lnTo>
                <a:lnTo>
                  <a:pt x="2202" y="3953"/>
                </a:lnTo>
                <a:lnTo>
                  <a:pt x="2047" y="3953"/>
                </a:lnTo>
                <a:lnTo>
                  <a:pt x="1149" y="4850"/>
                </a:lnTo>
                <a:lnTo>
                  <a:pt x="598" y="4850"/>
                </a:lnTo>
                <a:lnTo>
                  <a:pt x="598" y="3701"/>
                </a:lnTo>
                <a:lnTo>
                  <a:pt x="1903" y="2396"/>
                </a:lnTo>
                <a:lnTo>
                  <a:pt x="2346" y="2396"/>
                </a:lnTo>
                <a:lnTo>
                  <a:pt x="3651" y="3701"/>
                </a:lnTo>
                <a:close/>
                <a:moveTo>
                  <a:pt x="2047" y="2755"/>
                </a:moveTo>
                <a:lnTo>
                  <a:pt x="957" y="3845"/>
                </a:lnTo>
                <a:lnTo>
                  <a:pt x="957" y="4491"/>
                </a:lnTo>
                <a:lnTo>
                  <a:pt x="1005" y="4491"/>
                </a:lnTo>
                <a:lnTo>
                  <a:pt x="1903" y="3593"/>
                </a:lnTo>
                <a:lnTo>
                  <a:pt x="2346" y="3593"/>
                </a:lnTo>
                <a:lnTo>
                  <a:pt x="3244" y="4491"/>
                </a:lnTo>
                <a:lnTo>
                  <a:pt x="3292" y="4491"/>
                </a:lnTo>
                <a:lnTo>
                  <a:pt x="3292" y="3845"/>
                </a:lnTo>
                <a:lnTo>
                  <a:pt x="2202" y="2755"/>
                </a:lnTo>
                <a:lnTo>
                  <a:pt x="2047" y="2755"/>
                </a:lnTo>
                <a:close/>
                <a:moveTo>
                  <a:pt x="4250" y="1905"/>
                </a:moveTo>
                <a:lnTo>
                  <a:pt x="4250" y="3055"/>
                </a:lnTo>
                <a:lnTo>
                  <a:pt x="3699" y="3055"/>
                </a:lnTo>
                <a:lnTo>
                  <a:pt x="2202" y="1558"/>
                </a:lnTo>
                <a:lnTo>
                  <a:pt x="2047" y="1558"/>
                </a:lnTo>
                <a:lnTo>
                  <a:pt x="550" y="3055"/>
                </a:lnTo>
                <a:lnTo>
                  <a:pt x="0" y="3055"/>
                </a:lnTo>
                <a:lnTo>
                  <a:pt x="0" y="1905"/>
                </a:lnTo>
                <a:lnTo>
                  <a:pt x="1903" y="0"/>
                </a:lnTo>
                <a:lnTo>
                  <a:pt x="2346" y="0"/>
                </a:lnTo>
                <a:lnTo>
                  <a:pt x="4250" y="1905"/>
                </a:lnTo>
                <a:close/>
                <a:moveTo>
                  <a:pt x="2047" y="360"/>
                </a:moveTo>
                <a:lnTo>
                  <a:pt x="359" y="2048"/>
                </a:lnTo>
                <a:lnTo>
                  <a:pt x="359" y="2696"/>
                </a:lnTo>
                <a:lnTo>
                  <a:pt x="406" y="2696"/>
                </a:lnTo>
                <a:lnTo>
                  <a:pt x="1903" y="1198"/>
                </a:lnTo>
                <a:lnTo>
                  <a:pt x="2346" y="1198"/>
                </a:lnTo>
                <a:lnTo>
                  <a:pt x="3843" y="2696"/>
                </a:lnTo>
                <a:lnTo>
                  <a:pt x="3891" y="2696"/>
                </a:lnTo>
                <a:lnTo>
                  <a:pt x="3891" y="2048"/>
                </a:lnTo>
                <a:lnTo>
                  <a:pt x="2202" y="360"/>
                </a:lnTo>
                <a:lnTo>
                  <a:pt x="2047" y="360"/>
                </a:lnTo>
                <a:close/>
              </a:path>
            </a:pathLst>
          </a:custGeom>
          <a:solidFill>
            <a:srgbClr val="2D4C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6" name="KSO_Shape"/>
          <p:cNvSpPr>
            <a:spLocks noChangeArrowheads="1"/>
          </p:cNvSpPr>
          <p:nvPr/>
        </p:nvSpPr>
        <p:spPr bwMode="auto">
          <a:xfrm>
            <a:off x="6299200" y="3078163"/>
            <a:ext cx="422275" cy="481012"/>
          </a:xfrm>
          <a:custGeom>
            <a:avLst/>
            <a:gdLst>
              <a:gd name="T0" fmla="*/ 2147483646 w 4250"/>
              <a:gd name="T1" fmla="*/ 2147483646 h 4850"/>
              <a:gd name="T2" fmla="*/ 2147483646 w 4250"/>
              <a:gd name="T3" fmla="*/ 2147483646 h 4850"/>
              <a:gd name="T4" fmla="*/ 2147483646 w 4250"/>
              <a:gd name="T5" fmla="*/ 2147483646 h 4850"/>
              <a:gd name="T6" fmla="*/ 2147483646 w 4250"/>
              <a:gd name="T7" fmla="*/ 2147483646 h 4850"/>
              <a:gd name="T8" fmla="*/ 2147483646 w 4250"/>
              <a:gd name="T9" fmla="*/ 2147483646 h 4850"/>
              <a:gd name="T10" fmla="*/ 2147483646 w 4250"/>
              <a:gd name="T11" fmla="*/ 2147483646 h 4850"/>
              <a:gd name="T12" fmla="*/ 2147483646 w 4250"/>
              <a:gd name="T13" fmla="*/ 2147483646 h 4850"/>
              <a:gd name="T14" fmla="*/ 2147483646 w 4250"/>
              <a:gd name="T15" fmla="*/ 2147483646 h 4850"/>
              <a:gd name="T16" fmla="*/ 2147483646 w 4250"/>
              <a:gd name="T17" fmla="*/ 2147483646 h 4850"/>
              <a:gd name="T18" fmla="*/ 2147483646 w 4250"/>
              <a:gd name="T19" fmla="*/ 2147483646 h 4850"/>
              <a:gd name="T20" fmla="*/ 2147483646 w 4250"/>
              <a:gd name="T21" fmla="*/ 2147483646 h 4850"/>
              <a:gd name="T22" fmla="*/ 2147483646 w 4250"/>
              <a:gd name="T23" fmla="*/ 2147483646 h 4850"/>
              <a:gd name="T24" fmla="*/ 2147483646 w 4250"/>
              <a:gd name="T25" fmla="*/ 2147483646 h 4850"/>
              <a:gd name="T26" fmla="*/ 2147483646 w 4250"/>
              <a:gd name="T27" fmla="*/ 2147483646 h 4850"/>
              <a:gd name="T28" fmla="*/ 2147483646 w 4250"/>
              <a:gd name="T29" fmla="*/ 2147483646 h 4850"/>
              <a:gd name="T30" fmla="*/ 2147483646 w 4250"/>
              <a:gd name="T31" fmla="*/ 2147483646 h 4850"/>
              <a:gd name="T32" fmla="*/ 2147483646 w 4250"/>
              <a:gd name="T33" fmla="*/ 2147483646 h 4850"/>
              <a:gd name="T34" fmla="*/ 2147483646 w 4250"/>
              <a:gd name="T35" fmla="*/ 2147483646 h 4850"/>
              <a:gd name="T36" fmla="*/ 2147483646 w 4250"/>
              <a:gd name="T37" fmla="*/ 2147483646 h 4850"/>
              <a:gd name="T38" fmla="*/ 2147483646 w 4250"/>
              <a:gd name="T39" fmla="*/ 2147483646 h 4850"/>
              <a:gd name="T40" fmla="*/ 2147483646 w 4250"/>
              <a:gd name="T41" fmla="*/ 2147483646 h 4850"/>
              <a:gd name="T42" fmla="*/ 2147483646 w 4250"/>
              <a:gd name="T43" fmla="*/ 2147483646 h 4850"/>
              <a:gd name="T44" fmla="*/ 2147483646 w 4250"/>
              <a:gd name="T45" fmla="*/ 2147483646 h 4850"/>
              <a:gd name="T46" fmla="*/ 2147483646 w 4250"/>
              <a:gd name="T47" fmla="*/ 2147483646 h 4850"/>
              <a:gd name="T48" fmla="*/ 2147483646 w 4250"/>
              <a:gd name="T49" fmla="*/ 2147483646 h 4850"/>
              <a:gd name="T50" fmla="*/ 2147483646 w 4250"/>
              <a:gd name="T51" fmla="*/ 2147483646 h 4850"/>
              <a:gd name="T52" fmla="*/ 2147483646 w 4250"/>
              <a:gd name="T53" fmla="*/ 2147483646 h 4850"/>
              <a:gd name="T54" fmla="*/ 2147483646 w 4250"/>
              <a:gd name="T55" fmla="*/ 2147483646 h 4850"/>
              <a:gd name="T56" fmla="*/ 0 w 4250"/>
              <a:gd name="T57" fmla="*/ 2147483646 h 4850"/>
              <a:gd name="T58" fmla="*/ 0 w 4250"/>
              <a:gd name="T59" fmla="*/ 2147483646 h 4850"/>
              <a:gd name="T60" fmla="*/ 2147483646 w 4250"/>
              <a:gd name="T61" fmla="*/ 0 h 4850"/>
              <a:gd name="T62" fmla="*/ 2147483646 w 4250"/>
              <a:gd name="T63" fmla="*/ 0 h 4850"/>
              <a:gd name="T64" fmla="*/ 2147483646 w 4250"/>
              <a:gd name="T65" fmla="*/ 2147483646 h 4850"/>
              <a:gd name="T66" fmla="*/ 2147483646 w 4250"/>
              <a:gd name="T67" fmla="*/ 2147483646 h 4850"/>
              <a:gd name="T68" fmla="*/ 2147483646 w 4250"/>
              <a:gd name="T69" fmla="*/ 2147483646 h 4850"/>
              <a:gd name="T70" fmla="*/ 2147483646 w 4250"/>
              <a:gd name="T71" fmla="*/ 2147483646 h 4850"/>
              <a:gd name="T72" fmla="*/ 2147483646 w 4250"/>
              <a:gd name="T73" fmla="*/ 2147483646 h 4850"/>
              <a:gd name="T74" fmla="*/ 2147483646 w 4250"/>
              <a:gd name="T75" fmla="*/ 2147483646 h 4850"/>
              <a:gd name="T76" fmla="*/ 2147483646 w 4250"/>
              <a:gd name="T77" fmla="*/ 2147483646 h 4850"/>
              <a:gd name="T78" fmla="*/ 2147483646 w 4250"/>
              <a:gd name="T79" fmla="*/ 2147483646 h 4850"/>
              <a:gd name="T80" fmla="*/ 2147483646 w 4250"/>
              <a:gd name="T81" fmla="*/ 2147483646 h 4850"/>
              <a:gd name="T82" fmla="*/ 2147483646 w 4250"/>
              <a:gd name="T83" fmla="*/ 2147483646 h 4850"/>
              <a:gd name="T84" fmla="*/ 2147483646 w 4250"/>
              <a:gd name="T85" fmla="*/ 2147483646 h 4850"/>
              <a:gd name="T86" fmla="*/ 2147483646 w 4250"/>
              <a:gd name="T87" fmla="*/ 2147483646 h 485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250"/>
              <a:gd name="T133" fmla="*/ 0 h 4850"/>
              <a:gd name="T134" fmla="*/ 4250 w 4250"/>
              <a:gd name="T135" fmla="*/ 4850 h 485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250" h="4850">
                <a:moveTo>
                  <a:pt x="3651" y="3701"/>
                </a:moveTo>
                <a:lnTo>
                  <a:pt x="3651" y="4850"/>
                </a:lnTo>
                <a:lnTo>
                  <a:pt x="3101" y="4850"/>
                </a:lnTo>
                <a:lnTo>
                  <a:pt x="2202" y="3953"/>
                </a:lnTo>
                <a:lnTo>
                  <a:pt x="2047" y="3953"/>
                </a:lnTo>
                <a:lnTo>
                  <a:pt x="1149" y="4850"/>
                </a:lnTo>
                <a:lnTo>
                  <a:pt x="598" y="4850"/>
                </a:lnTo>
                <a:lnTo>
                  <a:pt x="598" y="3701"/>
                </a:lnTo>
                <a:lnTo>
                  <a:pt x="1903" y="2396"/>
                </a:lnTo>
                <a:lnTo>
                  <a:pt x="2346" y="2396"/>
                </a:lnTo>
                <a:lnTo>
                  <a:pt x="3651" y="3701"/>
                </a:lnTo>
                <a:close/>
                <a:moveTo>
                  <a:pt x="2047" y="2755"/>
                </a:moveTo>
                <a:lnTo>
                  <a:pt x="957" y="3845"/>
                </a:lnTo>
                <a:lnTo>
                  <a:pt x="957" y="4491"/>
                </a:lnTo>
                <a:lnTo>
                  <a:pt x="1005" y="4491"/>
                </a:lnTo>
                <a:lnTo>
                  <a:pt x="1903" y="3593"/>
                </a:lnTo>
                <a:lnTo>
                  <a:pt x="2346" y="3593"/>
                </a:lnTo>
                <a:lnTo>
                  <a:pt x="3244" y="4491"/>
                </a:lnTo>
                <a:lnTo>
                  <a:pt x="3292" y="4491"/>
                </a:lnTo>
                <a:lnTo>
                  <a:pt x="3292" y="3845"/>
                </a:lnTo>
                <a:lnTo>
                  <a:pt x="2202" y="2755"/>
                </a:lnTo>
                <a:lnTo>
                  <a:pt x="2047" y="2755"/>
                </a:lnTo>
                <a:close/>
                <a:moveTo>
                  <a:pt x="4250" y="1905"/>
                </a:moveTo>
                <a:lnTo>
                  <a:pt x="4250" y="3055"/>
                </a:lnTo>
                <a:lnTo>
                  <a:pt x="3699" y="3055"/>
                </a:lnTo>
                <a:lnTo>
                  <a:pt x="2202" y="1558"/>
                </a:lnTo>
                <a:lnTo>
                  <a:pt x="2047" y="1558"/>
                </a:lnTo>
                <a:lnTo>
                  <a:pt x="550" y="3055"/>
                </a:lnTo>
                <a:lnTo>
                  <a:pt x="0" y="3055"/>
                </a:lnTo>
                <a:lnTo>
                  <a:pt x="0" y="1905"/>
                </a:lnTo>
                <a:lnTo>
                  <a:pt x="1903" y="0"/>
                </a:lnTo>
                <a:lnTo>
                  <a:pt x="2346" y="0"/>
                </a:lnTo>
                <a:lnTo>
                  <a:pt x="4250" y="1905"/>
                </a:lnTo>
                <a:close/>
                <a:moveTo>
                  <a:pt x="2047" y="360"/>
                </a:moveTo>
                <a:lnTo>
                  <a:pt x="359" y="2048"/>
                </a:lnTo>
                <a:lnTo>
                  <a:pt x="359" y="2696"/>
                </a:lnTo>
                <a:lnTo>
                  <a:pt x="406" y="2696"/>
                </a:lnTo>
                <a:lnTo>
                  <a:pt x="1903" y="1198"/>
                </a:lnTo>
                <a:lnTo>
                  <a:pt x="2346" y="1198"/>
                </a:lnTo>
                <a:lnTo>
                  <a:pt x="3843" y="2696"/>
                </a:lnTo>
                <a:lnTo>
                  <a:pt x="3891" y="2696"/>
                </a:lnTo>
                <a:lnTo>
                  <a:pt x="3891" y="2048"/>
                </a:lnTo>
                <a:lnTo>
                  <a:pt x="2202" y="360"/>
                </a:lnTo>
                <a:lnTo>
                  <a:pt x="2047" y="360"/>
                </a:lnTo>
                <a:close/>
              </a:path>
            </a:pathLst>
          </a:custGeom>
          <a:solidFill>
            <a:srgbClr val="2D4C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7" name="KSO_Shape"/>
          <p:cNvSpPr>
            <a:spLocks noChangeArrowheads="1"/>
          </p:cNvSpPr>
          <p:nvPr/>
        </p:nvSpPr>
        <p:spPr bwMode="auto">
          <a:xfrm>
            <a:off x="6294438" y="4495800"/>
            <a:ext cx="420687" cy="481013"/>
          </a:xfrm>
          <a:custGeom>
            <a:avLst/>
            <a:gdLst>
              <a:gd name="T0" fmla="*/ 2147483646 w 4250"/>
              <a:gd name="T1" fmla="*/ 2147483646 h 4850"/>
              <a:gd name="T2" fmla="*/ 2147483646 w 4250"/>
              <a:gd name="T3" fmla="*/ 2147483646 h 4850"/>
              <a:gd name="T4" fmla="*/ 2147483646 w 4250"/>
              <a:gd name="T5" fmla="*/ 2147483646 h 4850"/>
              <a:gd name="T6" fmla="*/ 2147483646 w 4250"/>
              <a:gd name="T7" fmla="*/ 2147483646 h 4850"/>
              <a:gd name="T8" fmla="*/ 2147483646 w 4250"/>
              <a:gd name="T9" fmla="*/ 2147483646 h 4850"/>
              <a:gd name="T10" fmla="*/ 2147483646 w 4250"/>
              <a:gd name="T11" fmla="*/ 2147483646 h 4850"/>
              <a:gd name="T12" fmla="*/ 2147483646 w 4250"/>
              <a:gd name="T13" fmla="*/ 2147483646 h 4850"/>
              <a:gd name="T14" fmla="*/ 2147483646 w 4250"/>
              <a:gd name="T15" fmla="*/ 2147483646 h 4850"/>
              <a:gd name="T16" fmla="*/ 2147483646 w 4250"/>
              <a:gd name="T17" fmla="*/ 2147483646 h 4850"/>
              <a:gd name="T18" fmla="*/ 2147483646 w 4250"/>
              <a:gd name="T19" fmla="*/ 2147483646 h 4850"/>
              <a:gd name="T20" fmla="*/ 2147483646 w 4250"/>
              <a:gd name="T21" fmla="*/ 2147483646 h 4850"/>
              <a:gd name="T22" fmla="*/ 2147483646 w 4250"/>
              <a:gd name="T23" fmla="*/ 2147483646 h 4850"/>
              <a:gd name="T24" fmla="*/ 2147483646 w 4250"/>
              <a:gd name="T25" fmla="*/ 2147483646 h 4850"/>
              <a:gd name="T26" fmla="*/ 2147483646 w 4250"/>
              <a:gd name="T27" fmla="*/ 2147483646 h 4850"/>
              <a:gd name="T28" fmla="*/ 2147483646 w 4250"/>
              <a:gd name="T29" fmla="*/ 2147483646 h 4850"/>
              <a:gd name="T30" fmla="*/ 2147483646 w 4250"/>
              <a:gd name="T31" fmla="*/ 2147483646 h 4850"/>
              <a:gd name="T32" fmla="*/ 2147483646 w 4250"/>
              <a:gd name="T33" fmla="*/ 2147483646 h 4850"/>
              <a:gd name="T34" fmla="*/ 2147483646 w 4250"/>
              <a:gd name="T35" fmla="*/ 2147483646 h 4850"/>
              <a:gd name="T36" fmla="*/ 2147483646 w 4250"/>
              <a:gd name="T37" fmla="*/ 2147483646 h 4850"/>
              <a:gd name="T38" fmla="*/ 2147483646 w 4250"/>
              <a:gd name="T39" fmla="*/ 2147483646 h 4850"/>
              <a:gd name="T40" fmla="*/ 2147483646 w 4250"/>
              <a:gd name="T41" fmla="*/ 2147483646 h 4850"/>
              <a:gd name="T42" fmla="*/ 2147483646 w 4250"/>
              <a:gd name="T43" fmla="*/ 2147483646 h 4850"/>
              <a:gd name="T44" fmla="*/ 2147483646 w 4250"/>
              <a:gd name="T45" fmla="*/ 2147483646 h 4850"/>
              <a:gd name="T46" fmla="*/ 2147483646 w 4250"/>
              <a:gd name="T47" fmla="*/ 2147483646 h 4850"/>
              <a:gd name="T48" fmla="*/ 2147483646 w 4250"/>
              <a:gd name="T49" fmla="*/ 2147483646 h 4850"/>
              <a:gd name="T50" fmla="*/ 2147483646 w 4250"/>
              <a:gd name="T51" fmla="*/ 2147483646 h 4850"/>
              <a:gd name="T52" fmla="*/ 2147483646 w 4250"/>
              <a:gd name="T53" fmla="*/ 2147483646 h 4850"/>
              <a:gd name="T54" fmla="*/ 2147483646 w 4250"/>
              <a:gd name="T55" fmla="*/ 2147483646 h 4850"/>
              <a:gd name="T56" fmla="*/ 0 w 4250"/>
              <a:gd name="T57" fmla="*/ 2147483646 h 4850"/>
              <a:gd name="T58" fmla="*/ 0 w 4250"/>
              <a:gd name="T59" fmla="*/ 2147483646 h 4850"/>
              <a:gd name="T60" fmla="*/ 2147483646 w 4250"/>
              <a:gd name="T61" fmla="*/ 0 h 4850"/>
              <a:gd name="T62" fmla="*/ 2147483646 w 4250"/>
              <a:gd name="T63" fmla="*/ 0 h 4850"/>
              <a:gd name="T64" fmla="*/ 2147483646 w 4250"/>
              <a:gd name="T65" fmla="*/ 2147483646 h 4850"/>
              <a:gd name="T66" fmla="*/ 2147483646 w 4250"/>
              <a:gd name="T67" fmla="*/ 2147483646 h 4850"/>
              <a:gd name="T68" fmla="*/ 2147483646 w 4250"/>
              <a:gd name="T69" fmla="*/ 2147483646 h 4850"/>
              <a:gd name="T70" fmla="*/ 2147483646 w 4250"/>
              <a:gd name="T71" fmla="*/ 2147483646 h 4850"/>
              <a:gd name="T72" fmla="*/ 2147483646 w 4250"/>
              <a:gd name="T73" fmla="*/ 2147483646 h 4850"/>
              <a:gd name="T74" fmla="*/ 2147483646 w 4250"/>
              <a:gd name="T75" fmla="*/ 2147483646 h 4850"/>
              <a:gd name="T76" fmla="*/ 2147483646 w 4250"/>
              <a:gd name="T77" fmla="*/ 2147483646 h 4850"/>
              <a:gd name="T78" fmla="*/ 2147483646 w 4250"/>
              <a:gd name="T79" fmla="*/ 2147483646 h 4850"/>
              <a:gd name="T80" fmla="*/ 2147483646 w 4250"/>
              <a:gd name="T81" fmla="*/ 2147483646 h 4850"/>
              <a:gd name="T82" fmla="*/ 2147483646 w 4250"/>
              <a:gd name="T83" fmla="*/ 2147483646 h 4850"/>
              <a:gd name="T84" fmla="*/ 2147483646 w 4250"/>
              <a:gd name="T85" fmla="*/ 2147483646 h 4850"/>
              <a:gd name="T86" fmla="*/ 2147483646 w 4250"/>
              <a:gd name="T87" fmla="*/ 2147483646 h 485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250"/>
              <a:gd name="T133" fmla="*/ 0 h 4850"/>
              <a:gd name="T134" fmla="*/ 4250 w 4250"/>
              <a:gd name="T135" fmla="*/ 4850 h 485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250" h="4850">
                <a:moveTo>
                  <a:pt x="3651" y="3701"/>
                </a:moveTo>
                <a:lnTo>
                  <a:pt x="3651" y="4850"/>
                </a:lnTo>
                <a:lnTo>
                  <a:pt x="3101" y="4850"/>
                </a:lnTo>
                <a:lnTo>
                  <a:pt x="2202" y="3953"/>
                </a:lnTo>
                <a:lnTo>
                  <a:pt x="2047" y="3953"/>
                </a:lnTo>
                <a:lnTo>
                  <a:pt x="1149" y="4850"/>
                </a:lnTo>
                <a:lnTo>
                  <a:pt x="598" y="4850"/>
                </a:lnTo>
                <a:lnTo>
                  <a:pt x="598" y="3701"/>
                </a:lnTo>
                <a:lnTo>
                  <a:pt x="1903" y="2396"/>
                </a:lnTo>
                <a:lnTo>
                  <a:pt x="2346" y="2396"/>
                </a:lnTo>
                <a:lnTo>
                  <a:pt x="3651" y="3701"/>
                </a:lnTo>
                <a:close/>
                <a:moveTo>
                  <a:pt x="2047" y="2755"/>
                </a:moveTo>
                <a:lnTo>
                  <a:pt x="957" y="3845"/>
                </a:lnTo>
                <a:lnTo>
                  <a:pt x="957" y="4491"/>
                </a:lnTo>
                <a:lnTo>
                  <a:pt x="1005" y="4491"/>
                </a:lnTo>
                <a:lnTo>
                  <a:pt x="1903" y="3593"/>
                </a:lnTo>
                <a:lnTo>
                  <a:pt x="2346" y="3593"/>
                </a:lnTo>
                <a:lnTo>
                  <a:pt x="3244" y="4491"/>
                </a:lnTo>
                <a:lnTo>
                  <a:pt x="3292" y="4491"/>
                </a:lnTo>
                <a:lnTo>
                  <a:pt x="3292" y="3845"/>
                </a:lnTo>
                <a:lnTo>
                  <a:pt x="2202" y="2755"/>
                </a:lnTo>
                <a:lnTo>
                  <a:pt x="2047" y="2755"/>
                </a:lnTo>
                <a:close/>
                <a:moveTo>
                  <a:pt x="4250" y="1905"/>
                </a:moveTo>
                <a:lnTo>
                  <a:pt x="4250" y="3055"/>
                </a:lnTo>
                <a:lnTo>
                  <a:pt x="3699" y="3055"/>
                </a:lnTo>
                <a:lnTo>
                  <a:pt x="2202" y="1558"/>
                </a:lnTo>
                <a:lnTo>
                  <a:pt x="2047" y="1558"/>
                </a:lnTo>
                <a:lnTo>
                  <a:pt x="550" y="3055"/>
                </a:lnTo>
                <a:lnTo>
                  <a:pt x="0" y="3055"/>
                </a:lnTo>
                <a:lnTo>
                  <a:pt x="0" y="1905"/>
                </a:lnTo>
                <a:lnTo>
                  <a:pt x="1903" y="0"/>
                </a:lnTo>
                <a:lnTo>
                  <a:pt x="2346" y="0"/>
                </a:lnTo>
                <a:lnTo>
                  <a:pt x="4250" y="1905"/>
                </a:lnTo>
                <a:close/>
                <a:moveTo>
                  <a:pt x="2047" y="360"/>
                </a:moveTo>
                <a:lnTo>
                  <a:pt x="359" y="2048"/>
                </a:lnTo>
                <a:lnTo>
                  <a:pt x="359" y="2696"/>
                </a:lnTo>
                <a:lnTo>
                  <a:pt x="406" y="2696"/>
                </a:lnTo>
                <a:lnTo>
                  <a:pt x="1903" y="1198"/>
                </a:lnTo>
                <a:lnTo>
                  <a:pt x="2346" y="1198"/>
                </a:lnTo>
                <a:lnTo>
                  <a:pt x="3843" y="2696"/>
                </a:lnTo>
                <a:lnTo>
                  <a:pt x="3891" y="2696"/>
                </a:lnTo>
                <a:lnTo>
                  <a:pt x="3891" y="2048"/>
                </a:lnTo>
                <a:lnTo>
                  <a:pt x="2202" y="360"/>
                </a:lnTo>
                <a:lnTo>
                  <a:pt x="2047" y="360"/>
                </a:lnTo>
                <a:close/>
              </a:path>
            </a:pathLst>
          </a:custGeom>
          <a:solidFill>
            <a:srgbClr val="2D4C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2880" y="6187440"/>
            <a:ext cx="37344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30732" grpId="0"/>
      <p:bldP spid="307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975360" y="1826578"/>
            <a:ext cx="344424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负责人甘于担当，成员维护负责人权威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pic>
        <p:nvPicPr>
          <p:cNvPr id="17" name="图片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590" y="1126173"/>
            <a:ext cx="6609877" cy="440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2880" y="6187440"/>
            <a:ext cx="3629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4993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建立教学互动群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pic>
        <p:nvPicPr>
          <p:cNvPr id="18" name="图片 20483" descr="截屏_20160611_214326"/>
          <p:cNvPicPr>
            <a:picLocks noChangeAspect="1" noChangeArrowheads="1"/>
          </p:cNvPicPr>
          <p:nvPr/>
        </p:nvPicPr>
        <p:blipFill>
          <a:blip r:embed="rId2" cstate="print"/>
          <a:srcRect t="3607" r="-839" b="5122"/>
          <a:stretch>
            <a:fillRect/>
          </a:stretch>
        </p:blipFill>
        <p:spPr bwMode="auto">
          <a:xfrm>
            <a:off x="5071110" y="885825"/>
            <a:ext cx="3448050" cy="508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20485" descr="截屏_20160611_214734"/>
          <p:cNvPicPr>
            <a:picLocks noChangeAspect="1" noChangeArrowheads="1"/>
          </p:cNvPicPr>
          <p:nvPr/>
        </p:nvPicPr>
        <p:blipFill>
          <a:blip r:embed="rId3" cstate="print"/>
          <a:srcRect t="3334" r="-2914" b="760"/>
          <a:stretch>
            <a:fillRect/>
          </a:stretch>
        </p:blipFill>
        <p:spPr bwMode="auto">
          <a:xfrm>
            <a:off x="8534400" y="881793"/>
            <a:ext cx="3459480" cy="507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2880" y="6187440"/>
            <a:ext cx="3409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4993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科研带动教学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995863" y="1951354"/>
            <a:ext cx="6906577" cy="2559685"/>
            <a:chOff x="7815263" y="1616075"/>
            <a:chExt cx="2949575" cy="485775"/>
          </a:xfrm>
        </p:grpSpPr>
        <p:sp>
          <p:nvSpPr>
            <p:cNvPr id="19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矩形 52"/>
            <p:cNvSpPr>
              <a:spLocks noChangeArrowheads="1"/>
            </p:cNvSpPr>
            <p:nvPr/>
          </p:nvSpPr>
          <p:spPr bwMode="auto">
            <a:xfrm>
              <a:off x="8330655" y="1632709"/>
              <a:ext cx="2141300" cy="43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3200" b="1" dirty="0" smtClean="0">
                  <a:solidFill>
                    <a:srgbClr val="F608DD"/>
                  </a:solidFill>
                  <a:latin typeface="方正舒体" panose="02010601030101010101" charset="-122"/>
                  <a:ea typeface="方正舒体" panose="02010601030101010101" charset="-122"/>
                  <a:cs typeface="方正舒体" panose="02010601030101010101" charset="-122"/>
                  <a:sym typeface="微软雅黑" panose="020B0503020204020204" pitchFamily="34" charset="-122"/>
                </a:rPr>
                <a:t>“教学没有科研做底蕴，就是一种没有观点的教育”</a:t>
              </a:r>
              <a:endPara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                    -----</a:t>
              </a:r>
              <a:r>
                <a:rPr lang="zh-CN" altLang="en-US" sz="3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钱伟长</a:t>
              </a:r>
              <a:endParaRPr lang="zh-CN" altLang="en-US" sz="32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" y="6187440"/>
            <a:ext cx="3409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231900" y="2040255"/>
            <a:ext cx="253238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2</a:t>
            </a: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平衡团队成员关系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pic>
        <p:nvPicPr>
          <p:cNvPr id="9" name="图片 1" descr="t0104db5ba008ecef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3965" y="2226310"/>
            <a:ext cx="2954655" cy="240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27"/>
          <p:cNvSpPr>
            <a:spLocks noChangeArrowheads="1"/>
          </p:cNvSpPr>
          <p:nvPr/>
        </p:nvSpPr>
        <p:spPr bwMode="auto">
          <a:xfrm>
            <a:off x="6571933" y="1600200"/>
            <a:ext cx="45354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短板效应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en-US" sz="2400" b="1" dirty="0" smtClean="0">
                <a:solidFill>
                  <a:srgbClr val="F608D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培训、听课、指导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 </a:t>
            </a:r>
            <a:endParaRPr lang="zh-CN" altLang="en-US" sz="2400" dirty="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11" name="组合 21"/>
          <p:cNvGrpSpPr/>
          <p:nvPr/>
        </p:nvGrpSpPr>
        <p:grpSpPr>
          <a:xfrm>
            <a:off x="5437188" y="126999"/>
            <a:ext cx="6266497" cy="1275897"/>
            <a:chOff x="7809883" y="1664428"/>
            <a:chExt cx="2949575" cy="485775"/>
          </a:xfrm>
        </p:grpSpPr>
        <p:sp>
          <p:nvSpPr>
            <p:cNvPr id="12" name="燕尾形 1"/>
            <p:cNvSpPr>
              <a:spLocks noChangeArrowheads="1"/>
            </p:cNvSpPr>
            <p:nvPr/>
          </p:nvSpPr>
          <p:spPr bwMode="auto">
            <a:xfrm>
              <a:off x="7809883" y="1664428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矩形 52"/>
            <p:cNvSpPr>
              <a:spLocks noChangeArrowheads="1"/>
            </p:cNvSpPr>
            <p:nvPr/>
          </p:nvSpPr>
          <p:spPr bwMode="auto">
            <a:xfrm>
              <a:off x="8274050" y="1745023"/>
              <a:ext cx="2204835" cy="22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木桶原理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2880" y="6187440"/>
            <a:ext cx="36988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  <p:pic>
        <p:nvPicPr>
          <p:cNvPr id="3" name="图片 2" descr="DE80B5FE4BC2429970693DF1DD8AF0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225" y="2138045"/>
            <a:ext cx="3553460" cy="391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393825" y="1840230"/>
            <a:ext cx="266001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平衡团队成员关系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sp>
        <p:nvSpPr>
          <p:cNvPr id="10" name="矩形 27"/>
          <p:cNvSpPr>
            <a:spLocks noChangeArrowheads="1"/>
          </p:cNvSpPr>
          <p:nvPr/>
        </p:nvSpPr>
        <p:spPr bwMode="auto">
          <a:xfrm>
            <a:off x="5593080" y="1992630"/>
            <a:ext cx="61264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不用再盯自己的短板，只要</a:t>
            </a:r>
            <a:r>
              <a:rPr lang="zh-CN" altLang="en-US" sz="2400" b="1" dirty="0" smtClean="0">
                <a:solidFill>
                  <a:srgbClr val="F608D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将自己擅长的一方面发挥到极致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，就会有其他人跟你协作。</a:t>
            </a: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1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5480" y="3002280"/>
            <a:ext cx="6478588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组合 21"/>
          <p:cNvGrpSpPr/>
          <p:nvPr/>
        </p:nvGrpSpPr>
        <p:grpSpPr>
          <a:xfrm>
            <a:off x="5483543" y="564514"/>
            <a:ext cx="6266497" cy="1275897"/>
            <a:chOff x="7815263" y="1616075"/>
            <a:chExt cx="2949575" cy="485775"/>
          </a:xfrm>
        </p:grpSpPr>
        <p:sp>
          <p:nvSpPr>
            <p:cNvPr id="13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矩形 52"/>
            <p:cNvSpPr>
              <a:spLocks noChangeArrowheads="1"/>
            </p:cNvSpPr>
            <p:nvPr/>
          </p:nvSpPr>
          <p:spPr bwMode="auto">
            <a:xfrm>
              <a:off x="8274050" y="1745023"/>
              <a:ext cx="2204835" cy="22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长板原理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5105" y="6187440"/>
            <a:ext cx="35013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3469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平衡团队成员关系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grpSp>
        <p:nvGrpSpPr>
          <p:cNvPr id="2" name="组合 21"/>
          <p:cNvGrpSpPr/>
          <p:nvPr/>
        </p:nvGrpSpPr>
        <p:grpSpPr>
          <a:xfrm>
            <a:off x="5483543" y="564514"/>
            <a:ext cx="6266497" cy="1275897"/>
            <a:chOff x="7815263" y="1616075"/>
            <a:chExt cx="2949575" cy="485775"/>
          </a:xfrm>
        </p:grpSpPr>
        <p:sp>
          <p:nvSpPr>
            <p:cNvPr id="20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52"/>
            <p:cNvSpPr>
              <a:spLocks noChangeArrowheads="1"/>
            </p:cNvSpPr>
            <p:nvPr/>
          </p:nvSpPr>
          <p:spPr bwMode="auto">
            <a:xfrm>
              <a:off x="8274050" y="1651448"/>
              <a:ext cx="2204835" cy="4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鼓励教学科研，但</a:t>
              </a:r>
              <a:r>
                <a:rPr lang="zh-CN" altLang="en-US" sz="3200" b="1" dirty="0" smtClean="0">
                  <a:solidFill>
                    <a:srgbClr val="F608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不能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影响图书馆其它工作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11" name="图片 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4498" y="2156597"/>
            <a:ext cx="5635942" cy="408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2880" y="6187440"/>
            <a:ext cx="3421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3469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平衡团队成员关系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grpSp>
        <p:nvGrpSpPr>
          <p:cNvPr id="2" name="组合 21"/>
          <p:cNvGrpSpPr/>
          <p:nvPr/>
        </p:nvGrpSpPr>
        <p:grpSpPr>
          <a:xfrm>
            <a:off x="5483543" y="564514"/>
            <a:ext cx="6266497" cy="1275897"/>
            <a:chOff x="7815263" y="1616075"/>
            <a:chExt cx="2949575" cy="485775"/>
          </a:xfrm>
        </p:grpSpPr>
        <p:sp>
          <p:nvSpPr>
            <p:cNvPr id="20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52"/>
            <p:cNvSpPr>
              <a:spLocks noChangeArrowheads="1"/>
            </p:cNvSpPr>
            <p:nvPr/>
          </p:nvSpPr>
          <p:spPr bwMode="auto">
            <a:xfrm>
              <a:off x="8274050" y="1745023"/>
              <a:ext cx="2204835" cy="22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奖励表彰应注重团队效应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9" name="图片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9573" y="2218476"/>
            <a:ext cx="5670867" cy="383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2880" y="6187440"/>
            <a:ext cx="3581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KSO_Shape"/>
          <p:cNvSpPr>
            <a:spLocks noChangeArrowheads="1"/>
          </p:cNvSpPr>
          <p:nvPr/>
        </p:nvSpPr>
        <p:spPr bwMode="auto">
          <a:xfrm>
            <a:off x="381000" y="1600200"/>
            <a:ext cx="4532313" cy="3392488"/>
          </a:xfrm>
          <a:custGeom>
            <a:avLst/>
            <a:gdLst>
              <a:gd name="T0" fmla="*/ 2147483646 w 5185"/>
              <a:gd name="T1" fmla="*/ 2147483646 h 3880"/>
              <a:gd name="T2" fmla="*/ 2147483646 w 5185"/>
              <a:gd name="T3" fmla="*/ 2147483646 h 3880"/>
              <a:gd name="T4" fmla="*/ 2147483646 w 5185"/>
              <a:gd name="T5" fmla="*/ 2147483646 h 3880"/>
              <a:gd name="T6" fmla="*/ 2147483646 w 5185"/>
              <a:gd name="T7" fmla="*/ 2147483646 h 3880"/>
              <a:gd name="T8" fmla="*/ 2147483646 w 5185"/>
              <a:gd name="T9" fmla="*/ 2147483646 h 3880"/>
              <a:gd name="T10" fmla="*/ 2147483646 w 5185"/>
              <a:gd name="T11" fmla="*/ 2147483646 h 3880"/>
              <a:gd name="T12" fmla="*/ 2147483646 w 5185"/>
              <a:gd name="T13" fmla="*/ 2147483646 h 3880"/>
              <a:gd name="T14" fmla="*/ 2147483646 w 5185"/>
              <a:gd name="T15" fmla="*/ 2147483646 h 3880"/>
              <a:gd name="T16" fmla="*/ 2147483646 w 5185"/>
              <a:gd name="T17" fmla="*/ 2147483646 h 3880"/>
              <a:gd name="T18" fmla="*/ 2147483646 w 5185"/>
              <a:gd name="T19" fmla="*/ 2147483646 h 3880"/>
              <a:gd name="T20" fmla="*/ 2147483646 w 5185"/>
              <a:gd name="T21" fmla="*/ 2147483646 h 3880"/>
              <a:gd name="T22" fmla="*/ 2147483646 w 5185"/>
              <a:gd name="T23" fmla="*/ 2147483646 h 3880"/>
              <a:gd name="T24" fmla="*/ 2147483646 w 5185"/>
              <a:gd name="T25" fmla="*/ 2147483646 h 3880"/>
              <a:gd name="T26" fmla="*/ 2147483646 w 5185"/>
              <a:gd name="T27" fmla="*/ 2147483646 h 3880"/>
              <a:gd name="T28" fmla="*/ 2147483646 w 5185"/>
              <a:gd name="T29" fmla="*/ 1404372869 h 3880"/>
              <a:gd name="T30" fmla="*/ 2147483646 w 5185"/>
              <a:gd name="T31" fmla="*/ 280568375 h 3880"/>
              <a:gd name="T32" fmla="*/ 2147483646 w 5185"/>
              <a:gd name="T33" fmla="*/ 0 h 3880"/>
              <a:gd name="T34" fmla="*/ 2147483646 w 5185"/>
              <a:gd name="T35" fmla="*/ 280568375 h 3880"/>
              <a:gd name="T36" fmla="*/ 2147483646 w 5185"/>
              <a:gd name="T37" fmla="*/ 1404372869 h 3880"/>
              <a:gd name="T38" fmla="*/ 2147483646 w 5185"/>
              <a:gd name="T39" fmla="*/ 2147483646 h 3880"/>
              <a:gd name="T40" fmla="*/ 2147483646 w 5185"/>
              <a:gd name="T41" fmla="*/ 2147483646 h 3880"/>
              <a:gd name="T42" fmla="*/ 2147483646 w 5185"/>
              <a:gd name="T43" fmla="*/ 2147483646 h 3880"/>
              <a:gd name="T44" fmla="*/ 2147483646 w 5185"/>
              <a:gd name="T45" fmla="*/ 2147483646 h 3880"/>
              <a:gd name="T46" fmla="*/ 2147483646 w 5185"/>
              <a:gd name="T47" fmla="*/ 2147483646 h 3880"/>
              <a:gd name="T48" fmla="*/ 2147483646 w 5185"/>
              <a:gd name="T49" fmla="*/ 2147483646 h 3880"/>
              <a:gd name="T50" fmla="*/ 2147483646 w 5185"/>
              <a:gd name="T51" fmla="*/ 2147483646 h 3880"/>
              <a:gd name="T52" fmla="*/ 2147483646 w 5185"/>
              <a:gd name="T53" fmla="*/ 2147483646 h 3880"/>
              <a:gd name="T54" fmla="*/ 2147483646 w 5185"/>
              <a:gd name="T55" fmla="*/ 2147483646 h 3880"/>
              <a:gd name="T56" fmla="*/ 2147483646 w 5185"/>
              <a:gd name="T57" fmla="*/ 2147483646 h 3880"/>
              <a:gd name="T58" fmla="*/ 2147483646 w 5185"/>
              <a:gd name="T59" fmla="*/ 2147483646 h 3880"/>
              <a:gd name="T60" fmla="*/ 2147483646 w 5185"/>
              <a:gd name="T61" fmla="*/ 2147483646 h 3880"/>
              <a:gd name="T62" fmla="*/ 2147483646 w 5185"/>
              <a:gd name="T63" fmla="*/ 2147483646 h 3880"/>
              <a:gd name="T64" fmla="*/ 2147483646 w 5185"/>
              <a:gd name="T65" fmla="*/ 2147483646 h 3880"/>
              <a:gd name="T66" fmla="*/ 0 w 5185"/>
              <a:gd name="T67" fmla="*/ 2147483646 h 3880"/>
              <a:gd name="T68" fmla="*/ 561602968 w 5185"/>
              <a:gd name="T69" fmla="*/ 2147483646 h 3880"/>
              <a:gd name="T70" fmla="*/ 2147483646 w 5185"/>
              <a:gd name="T71" fmla="*/ 2147483646 h 3880"/>
              <a:gd name="T72" fmla="*/ 2147483646 w 5185"/>
              <a:gd name="T73" fmla="*/ 2147483646 h 3880"/>
              <a:gd name="T74" fmla="*/ 2147483646 w 5185"/>
              <a:gd name="T75" fmla="*/ 2147483646 h 3880"/>
              <a:gd name="T76" fmla="*/ 2147483646 w 5185"/>
              <a:gd name="T77" fmla="*/ 2147483646 h 3880"/>
              <a:gd name="T78" fmla="*/ 2147483646 w 5185"/>
              <a:gd name="T79" fmla="*/ 2147483646 h 3880"/>
              <a:gd name="T80" fmla="*/ 2147483646 w 5185"/>
              <a:gd name="T81" fmla="*/ 2147483646 h 3880"/>
              <a:gd name="T82" fmla="*/ 2147483646 w 5185"/>
              <a:gd name="T83" fmla="*/ 2147483646 h 3880"/>
              <a:gd name="T84" fmla="*/ 2147483646 w 5185"/>
              <a:gd name="T85" fmla="*/ 2147483646 h 3880"/>
              <a:gd name="T86" fmla="*/ 2147483646 w 5185"/>
              <a:gd name="T87" fmla="*/ 2147483646 h 3880"/>
              <a:gd name="T88" fmla="*/ 2147483646 w 5185"/>
              <a:gd name="T89" fmla="*/ 2147483646 h 3880"/>
              <a:gd name="T90" fmla="*/ 2147483646 w 5185"/>
              <a:gd name="T91" fmla="*/ 2147483646 h 3880"/>
              <a:gd name="T92" fmla="*/ 2147483646 w 5185"/>
              <a:gd name="T93" fmla="*/ 2147483646 h 3880"/>
              <a:gd name="T94" fmla="*/ 2147483646 w 5185"/>
              <a:gd name="T95" fmla="*/ 2147483646 h 3880"/>
              <a:gd name="T96" fmla="*/ 2147483646 w 5185"/>
              <a:gd name="T97" fmla="*/ 2147483646 h 3880"/>
              <a:gd name="T98" fmla="*/ 2147483646 w 5185"/>
              <a:gd name="T99" fmla="*/ 2147483646 h 3880"/>
              <a:gd name="T100" fmla="*/ 2147483646 w 5185"/>
              <a:gd name="T101" fmla="*/ 2147483646 h 3880"/>
              <a:gd name="T102" fmla="*/ 2147483646 w 5185"/>
              <a:gd name="T103" fmla="*/ 2147483646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85"/>
              <a:gd name="T157" fmla="*/ 0 h 3880"/>
              <a:gd name="T158" fmla="*/ 5185 w 5185"/>
              <a:gd name="T159" fmla="*/ 3880 h 388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9DC0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bIns="360000" anchor="ctr"/>
          <a:lstStyle/>
          <a:p>
            <a:endParaRPr lang="zh-CN" altLang="en-US"/>
          </a:p>
        </p:txBody>
      </p:sp>
      <p:sp>
        <p:nvSpPr>
          <p:cNvPr id="30725" name="TextBox 4"/>
          <p:cNvSpPr>
            <a:spLocks noChangeArrowheads="1"/>
          </p:cNvSpPr>
          <p:nvPr/>
        </p:nvSpPr>
        <p:spPr bwMode="auto">
          <a:xfrm>
            <a:off x="1417320" y="2039938"/>
            <a:ext cx="234696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srgbClr val="9DC0D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Franklin Gothic Book" pitchFamily="34" charset="0"/>
              </a:rPr>
              <a:t>平衡团队成员关系</a:t>
            </a:r>
            <a:endParaRPr lang="zh-CN" altLang="en-US" sz="4000" b="1" dirty="0">
              <a:solidFill>
                <a:srgbClr val="9DC0DC"/>
              </a:solidFill>
              <a:latin typeface="楷体" panose="02010609060101010101" pitchFamily="49" charset="-122"/>
              <a:ea typeface="楷体" panose="02010609060101010101" pitchFamily="49" charset="-122"/>
              <a:sym typeface="Franklin Gothic Book" pitchFamily="34" charset="0"/>
            </a:endParaRPr>
          </a:p>
        </p:txBody>
      </p:sp>
      <p:grpSp>
        <p:nvGrpSpPr>
          <p:cNvPr id="2" name="组合 21"/>
          <p:cNvGrpSpPr/>
          <p:nvPr/>
        </p:nvGrpSpPr>
        <p:grpSpPr>
          <a:xfrm>
            <a:off x="5483860" y="564515"/>
            <a:ext cx="6266180" cy="3916680"/>
            <a:chOff x="7815263" y="1616075"/>
            <a:chExt cx="2949575" cy="485775"/>
          </a:xfrm>
        </p:grpSpPr>
        <p:sp>
          <p:nvSpPr>
            <p:cNvPr id="20" name="燕尾形 1"/>
            <p:cNvSpPr>
              <a:spLocks noChangeArrowheads="1"/>
            </p:cNvSpPr>
            <p:nvPr/>
          </p:nvSpPr>
          <p:spPr bwMode="auto">
            <a:xfrm>
              <a:off x="7815263" y="1616075"/>
              <a:ext cx="2949575" cy="485775"/>
            </a:xfrm>
            <a:prstGeom prst="chevron">
              <a:avLst>
                <a:gd name="adj" fmla="val 49840"/>
              </a:avLst>
            </a:prstGeom>
            <a:solidFill>
              <a:srgbClr val="BDA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BDA16D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52"/>
            <p:cNvSpPr>
              <a:spLocks noChangeArrowheads="1"/>
            </p:cNvSpPr>
            <p:nvPr/>
          </p:nvSpPr>
          <p:spPr bwMode="auto">
            <a:xfrm>
              <a:off x="8274050" y="1698003"/>
              <a:ext cx="2204835" cy="316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rgbClr val="F608DD"/>
                  </a:solidFill>
                  <a:latin typeface="方正舒体" panose="02010601030101010101" charset="-122"/>
                  <a:ea typeface="方正舒体" panose="02010601030101010101" charset="-122"/>
                  <a:sym typeface="微软雅黑" panose="020B0503020204020204" pitchFamily="34" charset="-122"/>
                </a:rPr>
                <a:t>还要协调好以下几个关系：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协调好与教务处的关系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协调好与馆领导的关系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协调好与同事的关系</a:t>
              </a:r>
              <a:endPara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协调好与学生的关系</a:t>
              </a:r>
              <a:endParaRPr lang="zh-CN" altLang="en-US" sz="3200" b="1" dirty="0" smtClean="0">
                <a:solidFill>
                  <a:srgbClr val="F608DD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82880" y="6187440"/>
            <a:ext cx="38265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MH_Others_1"/>
          <p:cNvSpPr>
            <a:spLocks noChangeShapeType="1"/>
          </p:cNvSpPr>
          <p:nvPr/>
        </p:nvSpPr>
        <p:spPr bwMode="auto">
          <a:xfrm>
            <a:off x="3404870" y="323533"/>
            <a:ext cx="28575" cy="6627812"/>
          </a:xfrm>
          <a:prstGeom prst="line">
            <a:avLst/>
          </a:prstGeom>
          <a:noFill/>
          <a:ln w="25400">
            <a:solidFill>
              <a:srgbClr val="EEDCA3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MH_Others_2"/>
          <p:cNvSpPr>
            <a:spLocks noChangeArrowheads="1"/>
          </p:cNvSpPr>
          <p:nvPr/>
        </p:nvSpPr>
        <p:spPr bwMode="auto">
          <a:xfrm>
            <a:off x="3314383" y="6848158"/>
            <a:ext cx="241300" cy="207962"/>
          </a:xfrm>
          <a:prstGeom prst="triangle">
            <a:avLst>
              <a:gd name="adj" fmla="val 50000"/>
            </a:avLst>
          </a:prstGeom>
          <a:solidFill>
            <a:srgbClr val="BBD6E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MH_Number_1"/>
          <p:cNvSpPr>
            <a:spLocks noChangeArrowheads="1"/>
          </p:cNvSpPr>
          <p:nvPr/>
        </p:nvSpPr>
        <p:spPr bwMode="auto">
          <a:xfrm>
            <a:off x="3438208" y="1751965"/>
            <a:ext cx="1303972" cy="997585"/>
          </a:xfrm>
          <a:prstGeom prst="homePlate">
            <a:avLst>
              <a:gd name="adj" fmla="val 28599"/>
            </a:avLst>
          </a:prstGeom>
          <a:solidFill>
            <a:srgbClr val="EEDCA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294166"/>
                </a:solidFill>
                <a:latin typeface="黑体" panose="02010609060101010101" charset="-122"/>
                <a:ea typeface="黑体" panose="02010609060101010101" charset="-122"/>
                <a:sym typeface="Times New Roman" panose="02020603050405020304" pitchFamily="18" charset="0"/>
              </a:rPr>
              <a:t>一</a:t>
            </a:r>
            <a:endParaRPr lang="zh-CN" altLang="en-US" sz="4400" b="1" dirty="0">
              <a:solidFill>
                <a:srgbClr val="294166"/>
              </a:solidFill>
              <a:latin typeface="黑体" panose="02010609060101010101" charset="-122"/>
              <a:ea typeface="黑体" panose="02010609060101010101" charset="-122"/>
              <a:sym typeface="Times New Roman" panose="02020603050405020304" pitchFamily="18" charset="0"/>
            </a:endParaRPr>
          </a:p>
        </p:txBody>
      </p:sp>
      <p:sp>
        <p:nvSpPr>
          <p:cNvPr id="3079" name="MH_Others_3"/>
          <p:cNvSpPr>
            <a:spLocks noChangeArrowheads="1"/>
          </p:cNvSpPr>
          <p:nvPr/>
        </p:nvSpPr>
        <p:spPr bwMode="auto">
          <a:xfrm flipH="1">
            <a:off x="1395095" y="85725"/>
            <a:ext cx="2019300" cy="849313"/>
          </a:xfrm>
          <a:prstGeom prst="homePlate">
            <a:avLst>
              <a:gd name="adj" fmla="val 59439"/>
            </a:avLst>
          </a:prstGeom>
          <a:solidFill>
            <a:srgbClr val="EEDCA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2941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4800" dirty="0"/>
          </a:p>
        </p:txBody>
      </p:sp>
      <p:sp>
        <p:nvSpPr>
          <p:cNvPr id="3082" name="MH_Number_1"/>
          <p:cNvSpPr>
            <a:spLocks noChangeArrowheads="1"/>
          </p:cNvSpPr>
          <p:nvPr/>
        </p:nvSpPr>
        <p:spPr bwMode="auto">
          <a:xfrm>
            <a:off x="3450908" y="4062095"/>
            <a:ext cx="1303972" cy="997585"/>
          </a:xfrm>
          <a:prstGeom prst="homePlate">
            <a:avLst>
              <a:gd name="adj" fmla="val 28599"/>
            </a:avLst>
          </a:prstGeom>
          <a:solidFill>
            <a:srgbClr val="EEDCA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294166"/>
                </a:solidFill>
                <a:latin typeface="黑体" panose="02010609060101010101" charset="-122"/>
                <a:ea typeface="黑体" panose="02010609060101010101" charset="-122"/>
                <a:sym typeface="Times New Roman" panose="02020603050405020304" pitchFamily="18" charset="0"/>
              </a:rPr>
              <a:t>二</a:t>
            </a:r>
            <a:endParaRPr lang="zh-CN" altLang="en-US" sz="4400" b="1" dirty="0">
              <a:solidFill>
                <a:srgbClr val="294166"/>
              </a:solidFill>
              <a:latin typeface="黑体" panose="02010609060101010101" charset="-122"/>
              <a:ea typeface="黑体" panose="02010609060101010101" charset="-122"/>
              <a:sym typeface="Times New Roman" panose="02020603050405020304" pitchFamily="18" charset="0"/>
            </a:endParaRPr>
          </a:p>
        </p:txBody>
      </p:sp>
      <p:sp>
        <p:nvSpPr>
          <p:cNvPr id="3092" name="矩形 55"/>
          <p:cNvSpPr>
            <a:spLocks noChangeArrowheads="1"/>
          </p:cNvSpPr>
          <p:nvPr/>
        </p:nvSpPr>
        <p:spPr bwMode="auto">
          <a:xfrm>
            <a:off x="4787633" y="1850073"/>
            <a:ext cx="639149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信息检索课教学团队情况</a:t>
            </a:r>
            <a:endParaRPr lang="en-US" altLang="zh-CN" sz="4400" dirty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94" name="矩形 57"/>
          <p:cNvSpPr>
            <a:spLocks noChangeArrowheads="1"/>
          </p:cNvSpPr>
          <p:nvPr/>
        </p:nvSpPr>
        <p:spPr bwMode="auto">
          <a:xfrm>
            <a:off x="4812605" y="4180523"/>
            <a:ext cx="244169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几点体会</a:t>
            </a:r>
            <a:endParaRPr lang="zh-CN" alt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90805" y="6176010"/>
            <a:ext cx="3465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" grpId="0"/>
      <p:bldP spid="309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任意多边形 1"/>
          <p:cNvSpPr>
            <a:spLocks noChangeArrowheads="1"/>
          </p:cNvSpPr>
          <p:nvPr/>
        </p:nvSpPr>
        <p:spPr bwMode="auto">
          <a:xfrm rot="9257144">
            <a:off x="2439988" y="4525645"/>
            <a:ext cx="1797050" cy="509588"/>
          </a:xfrm>
          <a:custGeom>
            <a:avLst/>
            <a:gdLst>
              <a:gd name="T0" fmla="*/ 0 w 2085975"/>
              <a:gd name="T1" fmla="*/ 0 h 590550"/>
              <a:gd name="T2" fmla="*/ 1548144 w 2085975"/>
              <a:gd name="T3" fmla="*/ 0 h 590550"/>
              <a:gd name="T4" fmla="*/ 774072 w 2085975"/>
              <a:gd name="T5" fmla="*/ 439726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BDA1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0" name="任意多边形 2"/>
          <p:cNvSpPr>
            <a:spLocks noChangeArrowheads="1"/>
          </p:cNvSpPr>
          <p:nvPr/>
        </p:nvSpPr>
        <p:spPr bwMode="auto">
          <a:xfrm rot="-9257142">
            <a:off x="1044575" y="4525645"/>
            <a:ext cx="1797050" cy="509588"/>
          </a:xfrm>
          <a:custGeom>
            <a:avLst/>
            <a:gdLst>
              <a:gd name="T0" fmla="*/ 0 w 2085975"/>
              <a:gd name="T1" fmla="*/ 0 h 590550"/>
              <a:gd name="T2" fmla="*/ 1548144 w 2085975"/>
              <a:gd name="T3" fmla="*/ 0 h 590550"/>
              <a:gd name="T4" fmla="*/ 774072 w 2085975"/>
              <a:gd name="T5" fmla="*/ 439726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BDA1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任意多边形 3"/>
          <p:cNvSpPr>
            <a:spLocks noChangeArrowheads="1"/>
          </p:cNvSpPr>
          <p:nvPr/>
        </p:nvSpPr>
        <p:spPr bwMode="auto">
          <a:xfrm rot="-6171429">
            <a:off x="174625" y="3435033"/>
            <a:ext cx="1797050" cy="508000"/>
          </a:xfrm>
          <a:custGeom>
            <a:avLst/>
            <a:gdLst>
              <a:gd name="T0" fmla="*/ 0 w 2085975"/>
              <a:gd name="T1" fmla="*/ 0 h 590550"/>
              <a:gd name="T2" fmla="*/ 1548144 w 2085975"/>
              <a:gd name="T3" fmla="*/ 0 h 590550"/>
              <a:gd name="T4" fmla="*/ 774072 w 2085975"/>
              <a:gd name="T5" fmla="*/ 436989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E39A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任意多边形 4"/>
          <p:cNvSpPr>
            <a:spLocks noChangeArrowheads="1"/>
          </p:cNvSpPr>
          <p:nvPr/>
        </p:nvSpPr>
        <p:spPr bwMode="auto">
          <a:xfrm rot="-3085714">
            <a:off x="484981" y="2073752"/>
            <a:ext cx="1795463" cy="508000"/>
          </a:xfrm>
          <a:custGeom>
            <a:avLst/>
            <a:gdLst>
              <a:gd name="T0" fmla="*/ 0 w 2085975"/>
              <a:gd name="T1" fmla="*/ 0 h 590550"/>
              <a:gd name="T2" fmla="*/ 1545410 w 2085975"/>
              <a:gd name="T3" fmla="*/ 0 h 590550"/>
              <a:gd name="T4" fmla="*/ 772706 w 2085975"/>
              <a:gd name="T5" fmla="*/ 436989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BDA1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任意多边形 5"/>
          <p:cNvSpPr>
            <a:spLocks noChangeArrowheads="1"/>
          </p:cNvSpPr>
          <p:nvPr/>
        </p:nvSpPr>
        <p:spPr bwMode="auto">
          <a:xfrm>
            <a:off x="1743075" y="1469708"/>
            <a:ext cx="1795463" cy="508000"/>
          </a:xfrm>
          <a:custGeom>
            <a:avLst/>
            <a:gdLst>
              <a:gd name="T0" fmla="*/ 0 w 2085975"/>
              <a:gd name="T1" fmla="*/ 0 h 590550"/>
              <a:gd name="T2" fmla="*/ 1545410 w 2085975"/>
              <a:gd name="T3" fmla="*/ 0 h 590550"/>
              <a:gd name="T4" fmla="*/ 772706 w 2085975"/>
              <a:gd name="T5" fmla="*/ 436989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E39A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任意多边形 6"/>
          <p:cNvSpPr>
            <a:spLocks noChangeArrowheads="1"/>
          </p:cNvSpPr>
          <p:nvPr/>
        </p:nvSpPr>
        <p:spPr bwMode="auto">
          <a:xfrm rot="3085714">
            <a:off x="3000375" y="2072958"/>
            <a:ext cx="1795463" cy="509587"/>
          </a:xfrm>
          <a:custGeom>
            <a:avLst/>
            <a:gdLst>
              <a:gd name="T0" fmla="*/ 0 w 2085975"/>
              <a:gd name="T1" fmla="*/ 0 h 590550"/>
              <a:gd name="T2" fmla="*/ 1545410 w 2085975"/>
              <a:gd name="T3" fmla="*/ 0 h 590550"/>
              <a:gd name="T4" fmla="*/ 772706 w 2085975"/>
              <a:gd name="T5" fmla="*/ 439724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BDA1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任意多边形 7"/>
          <p:cNvSpPr>
            <a:spLocks noChangeArrowheads="1"/>
          </p:cNvSpPr>
          <p:nvPr/>
        </p:nvSpPr>
        <p:spPr bwMode="auto">
          <a:xfrm rot="6171428">
            <a:off x="3309144" y="3434239"/>
            <a:ext cx="1797050" cy="509588"/>
          </a:xfrm>
          <a:custGeom>
            <a:avLst/>
            <a:gdLst>
              <a:gd name="T0" fmla="*/ 0 w 2085975"/>
              <a:gd name="T1" fmla="*/ 0 h 590550"/>
              <a:gd name="T2" fmla="*/ 1548144 w 2085975"/>
              <a:gd name="T3" fmla="*/ 0 h 590550"/>
              <a:gd name="T4" fmla="*/ 774072 w 2085975"/>
              <a:gd name="T5" fmla="*/ 439726 h 590550"/>
              <a:gd name="T6" fmla="*/ 0 60000 65536"/>
              <a:gd name="T7" fmla="*/ 0 60000 65536"/>
              <a:gd name="T8" fmla="*/ 0 60000 65536"/>
              <a:gd name="T9" fmla="*/ 0 w 2085975"/>
              <a:gd name="T10" fmla="*/ 0 h 590550"/>
              <a:gd name="T11" fmla="*/ 2085975 w 2085975"/>
              <a:gd name="T12" fmla="*/ 590550 h 590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lnTo>
                  <a:pt x="0" y="0"/>
                </a:lnTo>
                <a:close/>
              </a:path>
            </a:pathLst>
          </a:custGeom>
          <a:solidFill>
            <a:srgbClr val="E39A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矩形 3"/>
          <p:cNvSpPr>
            <a:spLocks noChangeArrowheads="1"/>
          </p:cNvSpPr>
          <p:nvPr/>
        </p:nvSpPr>
        <p:spPr bwMode="auto">
          <a:xfrm>
            <a:off x="1658938" y="2966720"/>
            <a:ext cx="2017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8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结束语</a:t>
            </a:r>
            <a:endParaRPr lang="zh-CN" altLang="en-US" sz="4800" dirty="0"/>
          </a:p>
        </p:txBody>
      </p:sp>
      <p:graphicFrame>
        <p:nvGraphicFramePr>
          <p:cNvPr id="1026" name="对象 7"/>
          <p:cNvGraphicFramePr/>
          <p:nvPr/>
        </p:nvGraphicFramePr>
        <p:xfrm>
          <a:off x="5542598" y="859155"/>
          <a:ext cx="5658802" cy="5175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" imgW="2674620" imgH="2910840" progId="PBrush">
                  <p:embed/>
                </p:oleObj>
              </mc:Choice>
              <mc:Fallback>
                <p:oleObj name="" r:id="rId2" imgW="2674620" imgH="2910840" progId="PBrush">
                  <p:embed/>
                  <p:pic>
                    <p:nvPicPr>
                      <p:cNvPr id="0" name="对象 7" descr="image1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42598" y="859155"/>
                        <a:ext cx="5658802" cy="51758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2880" y="6187440"/>
            <a:ext cx="34931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草檀斋毛泽东字体" panose="02010601030101010101" charset="-122"/>
              <a:ea typeface="草檀斋毛泽东字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2531"/>
          <p:cNvSpPr/>
          <p:nvPr/>
        </p:nvSpPr>
        <p:spPr>
          <a:xfrm>
            <a:off x="2289810" y="324485"/>
            <a:ext cx="7436485" cy="131254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lstStyle/>
          <a:p>
            <a:pPr algn="ctr" fontAlgn="base"/>
            <a:endParaRPr lang="zh-CN" altLang="en-US" sz="3600" strike="noStrike" noProof="1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fontAlgn="base"/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欢迎到</a:t>
            </a:r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2705F9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山东理工大学</a:t>
            </a:r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交流访问</a:t>
            </a:r>
            <a:endParaRPr lang="zh-CN" altLang="en-US" sz="3200" b="1" strike="noStrike" noProof="1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隶书" panose="02010509060101010101" charset="-122"/>
              <a:ea typeface="隶书" panose="02010509060101010101" charset="-122"/>
              <a:cs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4585" y="3020060"/>
            <a:ext cx="8051800" cy="38334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155" y="1703705"/>
            <a:ext cx="5532755" cy="12490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2531"/>
          <p:cNvSpPr/>
          <p:nvPr/>
        </p:nvSpPr>
        <p:spPr>
          <a:xfrm>
            <a:off x="2377440" y="335915"/>
            <a:ext cx="7436485" cy="188023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lstStyle/>
          <a:p>
            <a:pPr algn="ctr" fontAlgn="base"/>
            <a:endParaRPr lang="zh-CN" altLang="en-US" sz="3600" strike="noStrike" noProof="1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fontAlgn="base"/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欢迎到</a:t>
            </a:r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2705F9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山东理工大学</a:t>
            </a:r>
            <a:r>
              <a:rPr lang="zh-CN" altLang="en-US" sz="3200" b="1" strike="noStrike" noProof="1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隶书" panose="02010509060101010101" charset="-122"/>
                <a:ea typeface="隶书" panose="02010509060101010101" charset="-122"/>
                <a:cs typeface="+mn-ea"/>
                <a:sym typeface="+mn-ea"/>
              </a:rPr>
              <a:t>交流访问</a:t>
            </a:r>
            <a:endParaRPr lang="zh-CN" altLang="en-US" sz="3200" b="1" strike="noStrike" noProof="1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隶书" panose="02010509060101010101" charset="-122"/>
              <a:ea typeface="隶书" panose="02010509060101010101" charset="-122"/>
              <a:cs typeface="+mn-ea"/>
              <a:sym typeface="+mn-ea"/>
            </a:endParaRPr>
          </a:p>
        </p:txBody>
      </p:sp>
      <p:pic>
        <p:nvPicPr>
          <p:cNvPr id="22530" name="Picture 4" descr="图书馆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6540" y="2216150"/>
            <a:ext cx="8964930" cy="348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" y="6149340"/>
            <a:ext cx="2042160" cy="5600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12"/>
          <p:cNvSpPr>
            <a:spLocks noChangeArrowheads="1"/>
          </p:cNvSpPr>
          <p:nvPr/>
        </p:nvSpPr>
        <p:spPr bwMode="auto">
          <a:xfrm>
            <a:off x="7448550" y="-134938"/>
            <a:ext cx="2270125" cy="450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700" dirty="0">
                <a:solidFill>
                  <a:srgbClr val="E39A1D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1</a:t>
            </a:r>
            <a:endParaRPr lang="zh-CN" altLang="en-US" sz="28700" dirty="0">
              <a:solidFill>
                <a:srgbClr val="E39A1D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1" name="直接连接符 15"/>
          <p:cNvSpPr>
            <a:spLocks noChangeShapeType="1"/>
          </p:cNvSpPr>
          <p:nvPr/>
        </p:nvSpPr>
        <p:spPr bwMode="auto">
          <a:xfrm>
            <a:off x="2316163" y="3897313"/>
            <a:ext cx="7559675" cy="25400"/>
          </a:xfrm>
          <a:prstGeom prst="line">
            <a:avLst/>
          </a:prstGeom>
          <a:noFill/>
          <a:ln w="38100">
            <a:solidFill>
              <a:srgbClr val="E39A1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矩形 9"/>
          <p:cNvSpPr>
            <a:spLocks noChangeArrowheads="1"/>
          </p:cNvSpPr>
          <p:nvPr/>
        </p:nvSpPr>
        <p:spPr bwMode="auto">
          <a:xfrm>
            <a:off x="2138919" y="2455545"/>
            <a:ext cx="420092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信息检索课教学团队情况</a:t>
            </a:r>
            <a:endParaRPr lang="zh-CN" altLang="en-US" sz="4400" b="1" dirty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6187440"/>
            <a:ext cx="3479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矩形 33"/>
          <p:cNvSpPr>
            <a:spLocks noChangeArrowheads="1"/>
          </p:cNvSpPr>
          <p:nvPr/>
        </p:nvSpPr>
        <p:spPr bwMode="auto">
          <a:xfrm>
            <a:off x="522923" y="970598"/>
            <a:ext cx="42894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  </a:t>
            </a:r>
            <a:r>
              <a:rPr lang="zh-CN" altLang="en-US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教学团队</a:t>
            </a: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4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教学</a:t>
            </a:r>
            <a:endParaRPr lang="zh-CN" altLang="en-US" sz="40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9" name="图片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65" y="2024698"/>
            <a:ext cx="10917515" cy="398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198870"/>
            <a:ext cx="3606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矩形 33"/>
          <p:cNvSpPr>
            <a:spLocks noChangeArrowheads="1"/>
          </p:cNvSpPr>
          <p:nvPr/>
        </p:nvSpPr>
        <p:spPr bwMode="auto">
          <a:xfrm>
            <a:off x="522923" y="970598"/>
            <a:ext cx="42894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  </a:t>
            </a:r>
            <a:r>
              <a:rPr lang="zh-CN" altLang="en-US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教学团队</a:t>
            </a: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4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科研</a:t>
            </a:r>
            <a:endParaRPr lang="zh-CN" altLang="en-US" sz="40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98475" y="2016125"/>
            <a:ext cx="5017770" cy="3545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ct val="150000"/>
              </a:lnSpc>
              <a:spcBef>
                <a:spcPts val="1440"/>
              </a:spcBef>
              <a:buClr>
                <a:srgbClr val="34C5D4"/>
              </a:buClr>
              <a:buSzPct val="70000"/>
              <a:buFont typeface="Wingdings 2" panose="05020102010507070707" pitchFamily="18" charset="2"/>
              <a:buNone/>
            </a:pP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承担</a:t>
            </a:r>
            <a:r>
              <a:rPr lang="en-US" altLang="zh-CN" sz="3200" dirty="0" smtClean="0">
                <a:solidFill>
                  <a:srgbClr val="F608D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11</a:t>
            </a:r>
            <a:r>
              <a:rPr lang="zh-CN" altLang="en-US" sz="3200" dirty="0" smtClean="0">
                <a:solidFill>
                  <a:srgbClr val="F608D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项国家社科基金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项国家级教学课题，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余项省部级课题。</a:t>
            </a:r>
            <a:endParaRPr lang="zh-CN" altLang="en-US" sz="3200" dirty="0" smtClean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" y="6187440"/>
            <a:ext cx="3409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990" y="4346575"/>
            <a:ext cx="6050915" cy="20345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970915"/>
            <a:ext cx="6043295" cy="337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矩形 33"/>
          <p:cNvSpPr>
            <a:spLocks noChangeArrowheads="1"/>
          </p:cNvSpPr>
          <p:nvPr/>
        </p:nvSpPr>
        <p:spPr bwMode="auto">
          <a:xfrm>
            <a:off x="522923" y="970598"/>
            <a:ext cx="42894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  </a:t>
            </a:r>
            <a:r>
              <a:rPr lang="zh-CN" altLang="en-US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教学团队</a:t>
            </a: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4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成员</a:t>
            </a:r>
            <a:endParaRPr lang="zh-CN" altLang="en-US" sz="40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98475" y="2016125"/>
            <a:ext cx="5140325" cy="3545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ct val="150000"/>
              </a:lnSpc>
              <a:spcBef>
                <a:spcPts val="1440"/>
              </a:spcBef>
              <a:buClr>
                <a:srgbClr val="34C5D4"/>
              </a:buClr>
              <a:buSzPct val="70000"/>
              <a:buFont typeface="Wingdings 2" panose="05020102010507070707" pitchFamily="18" charset="2"/>
              <a:buNone/>
            </a:pP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教学团队共有17人</a:t>
            </a:r>
            <a:r>
              <a:rPr lang="zh-CN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其中，教授5人，副教授7人，具有</a:t>
            </a:r>
            <a:r>
              <a:rPr lang="en-US" altLang="zh-CN" sz="3200" dirty="0" smtClean="0">
                <a:solidFill>
                  <a:srgbClr val="F608D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博士学位的有10人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，1人为山东省教学名师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人获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双百人才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称号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en-US" sz="3200" b="1" dirty="0" smtClean="0">
                <a:solidFill>
                  <a:srgbClr val="F608DD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年薪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endParaRPr lang="en-US" altLang="zh-CN" sz="3200" dirty="0" smtClean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1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5345" y="2055495"/>
            <a:ext cx="5906135" cy="416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2880" y="6187440"/>
            <a:ext cx="3490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矩形 33"/>
          <p:cNvSpPr>
            <a:spLocks noChangeArrowheads="1"/>
          </p:cNvSpPr>
          <p:nvPr/>
        </p:nvSpPr>
        <p:spPr bwMode="auto">
          <a:xfrm>
            <a:off x="522923" y="970598"/>
            <a:ext cx="49087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  </a:t>
            </a:r>
            <a:r>
              <a:rPr lang="zh-CN" altLang="en-US" sz="40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团队承担教学任务</a:t>
            </a:r>
            <a:endParaRPr lang="zh-CN" altLang="en-US" sz="4000" b="1" dirty="0">
              <a:solidFill>
                <a:srgbClr val="E39A1D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98475" y="2016442"/>
            <a:ext cx="4713605" cy="35461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  <a:spcBef>
                <a:spcPts val="1440"/>
              </a:spcBef>
              <a:buClr>
                <a:srgbClr val="34C5D4"/>
              </a:buClr>
              <a:buSzPct val="70000"/>
            </a:pP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2017年为全校106个本科及研究生开设《信息检索与利用》，总授课学时达3560个，</a:t>
            </a:r>
            <a:r>
              <a:rPr lang="zh-CN" altLang="en-US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人均270学时。(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微软雅黑" panose="020B0503020204020204" pitchFamily="34" charset="-122"/>
              </a:rPr>
              <a:t>我</a:t>
            </a:r>
            <a:r>
              <a:rPr lang="en-US" altLang="zh-CN" sz="3200" b="1" u="sng" dirty="0" smtClean="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微软雅黑" panose="020B0503020204020204" pitchFamily="34" charset="-122"/>
              </a:rPr>
              <a:t>9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微软雅黑" panose="020B0503020204020204" pitchFamily="34" charset="-122"/>
              </a:rPr>
              <a:t>学时</a:t>
            </a:r>
            <a:r>
              <a:rPr lang="en-US" altLang="zh-CN" sz="3200" b="1" u="sng" dirty="0" smtClean="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微软雅黑" panose="020B0503020204020204" pitchFamily="34" charset="-122"/>
              </a:rPr>
              <a:t>/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微软雅黑" panose="020B0503020204020204" pitchFamily="34" charset="-122"/>
              </a:rPr>
              <a:t>周</a:t>
            </a:r>
            <a:r>
              <a:rPr lang="en-US" altLang="zh-CN" sz="3200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endParaRPr lang="zh-CN" altLang="en-US" sz="3200" b="1" dirty="0" smtClean="0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3" descr="QQ图片201610281609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5160" y="1416050"/>
            <a:ext cx="6253480" cy="402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2" descr="新生入馆教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1527" y="196850"/>
            <a:ext cx="3648393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2880" y="6187440"/>
            <a:ext cx="3710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文本框 13"/>
          <p:cNvSpPr>
            <a:spLocks noChangeArrowheads="1"/>
          </p:cNvSpPr>
          <p:nvPr/>
        </p:nvSpPr>
        <p:spPr bwMode="auto">
          <a:xfrm>
            <a:off x="7869238" y="-55563"/>
            <a:ext cx="2268537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700">
                <a:solidFill>
                  <a:srgbClr val="E39A1D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</a:t>
            </a:r>
            <a:endParaRPr lang="zh-CN" altLang="en-US" sz="28700">
              <a:solidFill>
                <a:srgbClr val="E39A1D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8197" name="直接连接符 15"/>
          <p:cNvSpPr>
            <a:spLocks noChangeShapeType="1"/>
          </p:cNvSpPr>
          <p:nvPr/>
        </p:nvSpPr>
        <p:spPr bwMode="auto">
          <a:xfrm>
            <a:off x="2316163" y="3897313"/>
            <a:ext cx="7559675" cy="25400"/>
          </a:xfrm>
          <a:prstGeom prst="line">
            <a:avLst/>
          </a:prstGeom>
          <a:noFill/>
          <a:ln w="38100">
            <a:solidFill>
              <a:srgbClr val="E39A1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矩形 22"/>
          <p:cNvSpPr>
            <a:spLocks noChangeArrowheads="1"/>
          </p:cNvSpPr>
          <p:nvPr/>
        </p:nvSpPr>
        <p:spPr bwMode="auto">
          <a:xfrm>
            <a:off x="2810609" y="3171825"/>
            <a:ext cx="244169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E39A1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几点体会</a:t>
            </a:r>
            <a:endParaRPr lang="en-US" altLang="zh-CN" sz="4400" b="1" dirty="0">
              <a:solidFill>
                <a:srgbClr val="E39A1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6187440"/>
            <a:ext cx="34671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刘文云</a:t>
            </a:r>
            <a:endParaRPr lang="zh-CN" altLang="en-US" sz="2800" dirty="0" smtClean="0">
              <a:solidFill>
                <a:srgbClr val="FFC0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矩形 11"/>
          <p:cNvSpPr>
            <a:spLocks noChangeArrowheads="1"/>
          </p:cNvSpPr>
          <p:nvPr/>
        </p:nvSpPr>
        <p:spPr bwMode="auto">
          <a:xfrm>
            <a:off x="774700" y="969008"/>
            <a:ext cx="10609580" cy="4618103"/>
          </a:xfrm>
          <a:prstGeom prst="rect">
            <a:avLst/>
          </a:prstGeom>
          <a:solidFill>
            <a:srgbClr val="EEDCA3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4248000" rIns="252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zh-CN" altLang="zh-CN" sz="1400">
              <a:solidFill>
                <a:srgbClr val="A5A5A5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344867" y="718259"/>
            <a:ext cx="272796" cy="5129419"/>
            <a:chOff x="4344867" y="718259"/>
            <a:chExt cx="272796" cy="5129419"/>
          </a:xfrm>
        </p:grpSpPr>
        <p:sp>
          <p:nvSpPr>
            <p:cNvPr id="10247" name="椭圆 3"/>
            <p:cNvSpPr>
              <a:spLocks noChangeArrowheads="1"/>
            </p:cNvSpPr>
            <p:nvPr/>
          </p:nvSpPr>
          <p:spPr bwMode="auto">
            <a:xfrm>
              <a:off x="4344867" y="718259"/>
              <a:ext cx="264136" cy="259967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51" name="椭圆 7"/>
            <p:cNvSpPr>
              <a:spLocks noChangeArrowheads="1"/>
            </p:cNvSpPr>
            <p:nvPr/>
          </p:nvSpPr>
          <p:spPr bwMode="auto">
            <a:xfrm>
              <a:off x="4353527" y="5585918"/>
              <a:ext cx="264136" cy="26176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23684" y="634999"/>
            <a:ext cx="1428923" cy="5131212"/>
            <a:chOff x="1036694" y="709294"/>
            <a:chExt cx="1428923" cy="5131212"/>
          </a:xfrm>
        </p:grpSpPr>
        <p:sp>
          <p:nvSpPr>
            <p:cNvPr id="10243" name="椭圆 16"/>
            <p:cNvSpPr>
              <a:spLocks noChangeArrowheads="1"/>
            </p:cNvSpPr>
            <p:nvPr/>
          </p:nvSpPr>
          <p:spPr bwMode="auto">
            <a:xfrm>
              <a:off x="1054014" y="5575161"/>
              <a:ext cx="259804" cy="259968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44" name="椭圆 17"/>
            <p:cNvSpPr>
              <a:spLocks noChangeArrowheads="1"/>
            </p:cNvSpPr>
            <p:nvPr/>
          </p:nvSpPr>
          <p:spPr bwMode="auto">
            <a:xfrm>
              <a:off x="1036694" y="714673"/>
              <a:ext cx="264136" cy="259967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59" name="圆角矩形 15"/>
            <p:cNvSpPr>
              <a:spLocks noChangeArrowheads="1"/>
            </p:cNvSpPr>
            <p:nvPr/>
          </p:nvSpPr>
          <p:spPr bwMode="auto">
            <a:xfrm>
              <a:off x="1123295" y="709294"/>
              <a:ext cx="1342322" cy="5131212"/>
            </a:xfrm>
            <a:custGeom>
              <a:avLst/>
              <a:gdLst>
                <a:gd name="T0" fmla="*/ 40084 w 738285"/>
                <a:gd name="T1" fmla="*/ 167116 h 4248500"/>
                <a:gd name="T2" fmla="*/ 5550 w 738285"/>
                <a:gd name="T3" fmla="*/ 12 h 4248500"/>
                <a:gd name="T4" fmla="*/ 280046 w 738285"/>
                <a:gd name="T5" fmla="*/ 12 h 4248500"/>
                <a:gd name="T6" fmla="*/ 328040 w 738285"/>
                <a:gd name="T7" fmla="*/ 123542 h 4248500"/>
                <a:gd name="T8" fmla="*/ 328040 w 738285"/>
                <a:gd name="T9" fmla="*/ 4735272 h 4248500"/>
                <a:gd name="T10" fmla="*/ 280046 w 738285"/>
                <a:gd name="T11" fmla="*/ 4858803 h 4248500"/>
                <a:gd name="T12" fmla="*/ 16130 w 738285"/>
                <a:gd name="T13" fmla="*/ 4858803 h 4248500"/>
                <a:gd name="T14" fmla="*/ 40084 w 738285"/>
                <a:gd name="T15" fmla="*/ 4735272 h 4248500"/>
                <a:gd name="T16" fmla="*/ 40084 w 738285"/>
                <a:gd name="T17" fmla="*/ 167116 h 42485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8285"/>
                <a:gd name="T28" fmla="*/ 0 h 4248500"/>
                <a:gd name="T29" fmla="*/ 738285 w 738285"/>
                <a:gd name="T30" fmla="*/ 4248500 h 42485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solidFill>
              <a:srgbClr val="E39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vert="eaVert" lIns="7200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4000" dirty="0" smtClean="0">
                  <a:solidFill>
                    <a:srgbClr val="2D4C79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大力培育团队</a:t>
              </a:r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20765" y="635223"/>
            <a:ext cx="1441915" cy="5131212"/>
            <a:chOff x="9532290" y="736188"/>
            <a:chExt cx="1441915" cy="5131212"/>
          </a:xfrm>
        </p:grpSpPr>
        <p:sp>
          <p:nvSpPr>
            <p:cNvPr id="10245" name="椭圆 1"/>
            <p:cNvSpPr>
              <a:spLocks noChangeArrowheads="1"/>
            </p:cNvSpPr>
            <p:nvPr/>
          </p:nvSpPr>
          <p:spPr bwMode="auto">
            <a:xfrm>
              <a:off x="9558271" y="5603847"/>
              <a:ext cx="264136" cy="263553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46" name="椭圆 2"/>
            <p:cNvSpPr>
              <a:spLocks noChangeArrowheads="1"/>
            </p:cNvSpPr>
            <p:nvPr/>
          </p:nvSpPr>
          <p:spPr bwMode="auto">
            <a:xfrm>
              <a:off x="9532290" y="736188"/>
              <a:ext cx="264136" cy="263552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1" name="圆角矩形 15"/>
            <p:cNvSpPr>
              <a:spLocks noChangeArrowheads="1"/>
            </p:cNvSpPr>
            <p:nvPr/>
          </p:nvSpPr>
          <p:spPr bwMode="auto">
            <a:xfrm>
              <a:off x="9627552" y="736188"/>
              <a:ext cx="1346653" cy="5131212"/>
            </a:xfrm>
            <a:custGeom>
              <a:avLst/>
              <a:gdLst>
                <a:gd name="T0" fmla="*/ 40343 w 738285"/>
                <a:gd name="T1" fmla="*/ 167116 h 4248500"/>
                <a:gd name="T2" fmla="*/ 5585 w 738285"/>
                <a:gd name="T3" fmla="*/ 12 h 4248500"/>
                <a:gd name="T4" fmla="*/ 281857 w 738285"/>
                <a:gd name="T5" fmla="*/ 12 h 4248500"/>
                <a:gd name="T6" fmla="*/ 330160 w 738285"/>
                <a:gd name="T7" fmla="*/ 123542 h 4248500"/>
                <a:gd name="T8" fmla="*/ 330160 w 738285"/>
                <a:gd name="T9" fmla="*/ 4735272 h 4248500"/>
                <a:gd name="T10" fmla="*/ 281857 w 738285"/>
                <a:gd name="T11" fmla="*/ 4858803 h 4248500"/>
                <a:gd name="T12" fmla="*/ 16234 w 738285"/>
                <a:gd name="T13" fmla="*/ 4858803 h 4248500"/>
                <a:gd name="T14" fmla="*/ 40343 w 738285"/>
                <a:gd name="T15" fmla="*/ 4735272 h 4248500"/>
                <a:gd name="T16" fmla="*/ 40343 w 738285"/>
                <a:gd name="T17" fmla="*/ 167116 h 42485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8285"/>
                <a:gd name="T28" fmla="*/ 0 h 4248500"/>
                <a:gd name="T29" fmla="*/ 738285 w 738285"/>
                <a:gd name="T30" fmla="*/ 4248500 h 42485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solidFill>
              <a:srgbClr val="EED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vert="eaVert" lIns="7200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4000" dirty="0" smtClean="0">
                  <a:solidFill>
                    <a:srgbClr val="2D4C79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平衡团队成员关系</a:t>
              </a:r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82880" y="6187440"/>
            <a:ext cx="3705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方正舒体" panose="02010601030101010101" charset="-122"/>
                <a:ea typeface="方正舒体" panose="02010601030101010101" charset="-122"/>
              </a:rPr>
              <a:t>山东理工大学</a:t>
            </a:r>
            <a:r>
              <a:rPr lang="zh-CN" altLang="en-US" sz="2800" dirty="0" smtClean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刘文云</a:t>
            </a:r>
            <a:endParaRPr lang="zh-CN" altLang="en-US" sz="2800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463"/>
</p:tagLst>
</file>

<file path=ppt/tags/tag2.xml><?xml version="1.0" encoding="utf-8"?>
<p:tagLst xmlns:p="http://schemas.openxmlformats.org/presentationml/2006/main">
  <p:tag name="KSO_WM_TEMPLATE_CATEGORY" val="custom"/>
  <p:tag name="KSO_WM_TEMPLATE_INDEX" val="160463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WPS 演示</Application>
  <PresentationFormat>自定义</PresentationFormat>
  <Paragraphs>137</Paragraphs>
  <Slides>22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Calibri Light</vt:lpstr>
      <vt:lpstr>Calibri</vt:lpstr>
      <vt:lpstr>微软雅黑</vt:lpstr>
      <vt:lpstr>黑体</vt:lpstr>
      <vt:lpstr>Times New Roman</vt:lpstr>
      <vt:lpstr>方正舒体</vt:lpstr>
      <vt:lpstr>楷体</vt:lpstr>
      <vt:lpstr>草檀斋毛泽东字体</vt:lpstr>
      <vt:lpstr>Impact</vt:lpstr>
      <vt:lpstr>Wingdings 2</vt:lpstr>
      <vt:lpstr>隶书</vt:lpstr>
      <vt:lpstr>Franklin Gothic Book</vt:lpstr>
      <vt:lpstr>华文行楷</vt:lpstr>
      <vt:lpstr>Arial Unicode MS</vt:lpstr>
      <vt:lpstr>Office 主题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lwy</cp:lastModifiedBy>
  <cp:revision>87</cp:revision>
  <dcterms:created xsi:type="dcterms:W3CDTF">2014-11-18T07:27:00Z</dcterms:created>
  <dcterms:modified xsi:type="dcterms:W3CDTF">2018-06-26T00:58:00Z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