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27"/>
  </p:notesMasterIdLst>
  <p:sldIdLst>
    <p:sldId id="256" r:id="rId2"/>
    <p:sldId id="295" r:id="rId3"/>
    <p:sldId id="296" r:id="rId4"/>
    <p:sldId id="297" r:id="rId5"/>
    <p:sldId id="298" r:id="rId6"/>
    <p:sldId id="299" r:id="rId7"/>
    <p:sldId id="300" r:id="rId8"/>
    <p:sldId id="301" r:id="rId9"/>
    <p:sldId id="302" r:id="rId10"/>
    <p:sldId id="303" r:id="rId11"/>
    <p:sldId id="304" r:id="rId12"/>
    <p:sldId id="287" r:id="rId13"/>
    <p:sldId id="337" r:id="rId14"/>
    <p:sldId id="336" r:id="rId15"/>
    <p:sldId id="338" r:id="rId16"/>
    <p:sldId id="339" r:id="rId17"/>
    <p:sldId id="258" r:id="rId18"/>
    <p:sldId id="259" r:id="rId19"/>
    <p:sldId id="290" r:id="rId20"/>
    <p:sldId id="340" r:id="rId21"/>
    <p:sldId id="262" r:id="rId22"/>
    <p:sldId id="332" r:id="rId23"/>
    <p:sldId id="333" r:id="rId24"/>
    <p:sldId id="334" r:id="rId25"/>
    <p:sldId id="335"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7"/>
  </p:normalViewPr>
  <p:slideViewPr>
    <p:cSldViewPr>
      <p:cViewPr varScale="1">
        <p:scale>
          <a:sx n="120" d="100"/>
          <a:sy n="120" d="100"/>
        </p:scale>
        <p:origin x="200" y="616"/>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8999-DAA6-2248-83DA-9B4A13E8E3F5}" type="datetimeFigureOut">
              <a:rPr kumimoji="1" lang="zh-CN" altLang="en-US" smtClean="0"/>
              <a:t>2017/11/23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B5767-B46F-A340-8071-9D37177B2471}" type="slidenum">
              <a:rPr kumimoji="1" lang="zh-CN" altLang="en-US" smtClean="0"/>
              <a:t>‹#›</a:t>
            </a:fld>
            <a:endParaRPr kumimoji="1" lang="zh-CN" altLang="en-US"/>
          </a:p>
        </p:txBody>
      </p:sp>
    </p:spTree>
    <p:extLst>
      <p:ext uri="{BB962C8B-B14F-4D97-AF65-F5344CB8AC3E}">
        <p14:creationId xmlns:p14="http://schemas.microsoft.com/office/powerpoint/2010/main" val="159701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p:sp>
      <p:sp>
        <p:nvSpPr>
          <p:cNvPr id="67586" name="备注占位符 2"/>
          <p:cNvSpPr>
            <a:spLocks noGrp="1"/>
          </p:cNvSpPr>
          <p:nvPr>
            <p:ph type="body" idx="1"/>
          </p:nvPr>
        </p:nvSpPr>
        <p:spPr bwMode="auto">
          <a:xfrm>
            <a:off x="685180" y="4342777"/>
            <a:ext cx="5487640" cy="411511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latin typeface="Arial" charset="0"/>
                <a:ea typeface="宋体" charset="0"/>
              </a:rPr>
              <a:t>面向北京大学的教师学者和学生，构建全面覆盖与教学科研相关的学术成果数据仓储（</a:t>
            </a:r>
            <a:r>
              <a:rPr lang="en-US" altLang="zh-CN">
                <a:latin typeface="Arial" charset="0"/>
                <a:ea typeface="宋体" charset="0"/>
              </a:rPr>
              <a:t>data repository</a:t>
            </a:r>
            <a:r>
              <a:rPr lang="zh-CN" altLang="en-US">
                <a:latin typeface="Arial" charset="0"/>
                <a:ea typeface="宋体" charset="0"/>
              </a:rPr>
              <a:t>），是学校整体的信息化架构的组成部分，与包括与统一身份认证，科研信息管理等系统无缝整合，嵌入全球学者身份唯一标示符，数字资源对象标示符解决身份精准识别，以及资源长期稳定保存和快捷有效获取的要求，同时通过对传统计量和替代计量的应用，数据挖掘和分析等提供需求驱动的增值服务，比如学科竞争力分析以及学科评价，研究者学术影响力分析，科研管理绩效评估等。</a:t>
            </a:r>
          </a:p>
        </p:txBody>
      </p:sp>
      <p:sp>
        <p:nvSpPr>
          <p:cNvPr id="4" name="页眉占位符 3"/>
          <p:cNvSpPr>
            <a:spLocks noGrp="1"/>
          </p:cNvSpPr>
          <p:nvPr>
            <p:ph type="hdr" sz="quarter" idx="4294967295"/>
          </p:nvPr>
        </p:nvSpPr>
        <p:spPr/>
        <p:txBody>
          <a:bodyPr/>
          <a:lstStyle/>
          <a:p>
            <a:pPr>
              <a:defRPr/>
            </a:pPr>
            <a:r>
              <a:rPr lang="en-US" altLang="zh-CN" smtClean="0"/>
              <a:t>Windows Azure Overview</a:t>
            </a:r>
            <a:endParaRPr lang="en-US" altLang="zh-CN"/>
          </a:p>
        </p:txBody>
      </p:sp>
      <p:sp>
        <p:nvSpPr>
          <p:cNvPr id="67588" name="日期占位符 4"/>
          <p:cNvSpPr>
            <a:spLocks noGrp="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27868" indent="-279949">
              <a:defRPr kumimoji="1" sz="2400">
                <a:solidFill>
                  <a:schemeClr val="tx1"/>
                </a:solidFill>
                <a:latin typeface="Arial" charset="0"/>
                <a:ea typeface="宋体" charset="0"/>
              </a:defRPr>
            </a:lvl2pPr>
            <a:lvl3pPr marL="1119797" indent="-223959">
              <a:defRPr kumimoji="1" sz="2400">
                <a:solidFill>
                  <a:schemeClr val="tx1"/>
                </a:solidFill>
                <a:latin typeface="Arial" charset="0"/>
                <a:ea typeface="宋体" charset="0"/>
              </a:defRPr>
            </a:lvl3pPr>
            <a:lvl4pPr marL="1567716" indent="-223959">
              <a:defRPr kumimoji="1" sz="2400">
                <a:solidFill>
                  <a:schemeClr val="tx1"/>
                </a:solidFill>
                <a:latin typeface="Arial" charset="0"/>
                <a:ea typeface="宋体" charset="0"/>
              </a:defRPr>
            </a:lvl4pPr>
            <a:lvl5pPr marL="2015635" indent="-223959">
              <a:defRPr kumimoji="1" sz="2400">
                <a:solidFill>
                  <a:schemeClr val="tx1"/>
                </a:solidFill>
                <a:latin typeface="Arial" charset="0"/>
                <a:ea typeface="宋体" charset="0"/>
              </a:defRPr>
            </a:lvl5pPr>
            <a:lvl6pPr marL="2463554" indent="-223959" defTabSz="1194450" eaLnBrk="0" fontAlgn="base" hangingPunct="0">
              <a:spcBef>
                <a:spcPct val="0"/>
              </a:spcBef>
              <a:spcAft>
                <a:spcPct val="0"/>
              </a:spcAft>
              <a:defRPr kumimoji="1" sz="2400">
                <a:solidFill>
                  <a:schemeClr val="tx1"/>
                </a:solidFill>
                <a:latin typeface="Arial" charset="0"/>
                <a:ea typeface="宋体" charset="0"/>
              </a:defRPr>
            </a:lvl6pPr>
            <a:lvl7pPr marL="2911472" indent="-223959" defTabSz="1194450" eaLnBrk="0" fontAlgn="base" hangingPunct="0">
              <a:spcBef>
                <a:spcPct val="0"/>
              </a:spcBef>
              <a:spcAft>
                <a:spcPct val="0"/>
              </a:spcAft>
              <a:defRPr kumimoji="1" sz="2400">
                <a:solidFill>
                  <a:schemeClr val="tx1"/>
                </a:solidFill>
                <a:latin typeface="Arial" charset="0"/>
                <a:ea typeface="宋体" charset="0"/>
              </a:defRPr>
            </a:lvl7pPr>
            <a:lvl8pPr marL="3359391" indent="-223959" defTabSz="1194450" eaLnBrk="0" fontAlgn="base" hangingPunct="0">
              <a:spcBef>
                <a:spcPct val="0"/>
              </a:spcBef>
              <a:spcAft>
                <a:spcPct val="0"/>
              </a:spcAft>
              <a:defRPr kumimoji="1" sz="2400">
                <a:solidFill>
                  <a:schemeClr val="tx1"/>
                </a:solidFill>
                <a:latin typeface="Arial" charset="0"/>
                <a:ea typeface="宋体" charset="0"/>
              </a:defRPr>
            </a:lvl8pPr>
            <a:lvl9pPr marL="3807310" indent="-223959" defTabSz="1194450" eaLnBrk="0" fontAlgn="base" hangingPunct="0">
              <a:spcBef>
                <a:spcPct val="0"/>
              </a:spcBef>
              <a:spcAft>
                <a:spcPct val="0"/>
              </a:spcAft>
              <a:defRPr kumimoji="1" sz="2400">
                <a:solidFill>
                  <a:schemeClr val="tx1"/>
                </a:solidFill>
                <a:latin typeface="Arial" charset="0"/>
                <a:ea typeface="宋体" charset="0"/>
              </a:defRPr>
            </a:lvl9pPr>
          </a:lstStyle>
          <a:p>
            <a:fld id="{0CE49D63-9C7D-AA48-A688-197886BCF028}" type="datetime1">
              <a:rPr kumimoji="0" lang="en-US" altLang="zh-CN"/>
              <a:pPr/>
              <a:t>11/23/17</a:t>
            </a:fld>
            <a:endParaRPr kumimoji="0" lang="en-US" altLang="zh-CN" sz="1200">
              <a:latin typeface="Segoe UI" charset="0"/>
            </a:endParaRPr>
          </a:p>
        </p:txBody>
      </p:sp>
      <p:sp>
        <p:nvSpPr>
          <p:cNvPr id="67589" name="幻灯片编号占位符 5"/>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27868" indent="-279949">
              <a:defRPr kumimoji="1" sz="2400">
                <a:solidFill>
                  <a:schemeClr val="tx1"/>
                </a:solidFill>
                <a:latin typeface="Arial" charset="0"/>
                <a:ea typeface="宋体" charset="0"/>
              </a:defRPr>
            </a:lvl2pPr>
            <a:lvl3pPr marL="1119797" indent="-223959">
              <a:defRPr kumimoji="1" sz="2400">
                <a:solidFill>
                  <a:schemeClr val="tx1"/>
                </a:solidFill>
                <a:latin typeface="Arial" charset="0"/>
                <a:ea typeface="宋体" charset="0"/>
              </a:defRPr>
            </a:lvl3pPr>
            <a:lvl4pPr marL="1567716" indent="-223959">
              <a:defRPr kumimoji="1" sz="2400">
                <a:solidFill>
                  <a:schemeClr val="tx1"/>
                </a:solidFill>
                <a:latin typeface="Arial" charset="0"/>
                <a:ea typeface="宋体" charset="0"/>
              </a:defRPr>
            </a:lvl4pPr>
            <a:lvl5pPr marL="2015635" indent="-223959">
              <a:defRPr kumimoji="1" sz="2400">
                <a:solidFill>
                  <a:schemeClr val="tx1"/>
                </a:solidFill>
                <a:latin typeface="Arial" charset="0"/>
                <a:ea typeface="宋体" charset="0"/>
              </a:defRPr>
            </a:lvl5pPr>
            <a:lvl6pPr marL="2463554" indent="-223959" defTabSz="1194450" eaLnBrk="0" fontAlgn="base" hangingPunct="0">
              <a:spcBef>
                <a:spcPct val="0"/>
              </a:spcBef>
              <a:spcAft>
                <a:spcPct val="0"/>
              </a:spcAft>
              <a:defRPr kumimoji="1" sz="2400">
                <a:solidFill>
                  <a:schemeClr val="tx1"/>
                </a:solidFill>
                <a:latin typeface="Arial" charset="0"/>
                <a:ea typeface="宋体" charset="0"/>
              </a:defRPr>
            </a:lvl6pPr>
            <a:lvl7pPr marL="2911472" indent="-223959" defTabSz="1194450" eaLnBrk="0" fontAlgn="base" hangingPunct="0">
              <a:spcBef>
                <a:spcPct val="0"/>
              </a:spcBef>
              <a:spcAft>
                <a:spcPct val="0"/>
              </a:spcAft>
              <a:defRPr kumimoji="1" sz="2400">
                <a:solidFill>
                  <a:schemeClr val="tx1"/>
                </a:solidFill>
                <a:latin typeface="Arial" charset="0"/>
                <a:ea typeface="宋体" charset="0"/>
              </a:defRPr>
            </a:lvl7pPr>
            <a:lvl8pPr marL="3359391" indent="-223959" defTabSz="1194450" eaLnBrk="0" fontAlgn="base" hangingPunct="0">
              <a:spcBef>
                <a:spcPct val="0"/>
              </a:spcBef>
              <a:spcAft>
                <a:spcPct val="0"/>
              </a:spcAft>
              <a:defRPr kumimoji="1" sz="2400">
                <a:solidFill>
                  <a:schemeClr val="tx1"/>
                </a:solidFill>
                <a:latin typeface="Arial" charset="0"/>
                <a:ea typeface="宋体" charset="0"/>
              </a:defRPr>
            </a:lvl8pPr>
            <a:lvl9pPr marL="3807310" indent="-223959" defTabSz="1194450" eaLnBrk="0" fontAlgn="base" hangingPunct="0">
              <a:spcBef>
                <a:spcPct val="0"/>
              </a:spcBef>
              <a:spcAft>
                <a:spcPct val="0"/>
              </a:spcAft>
              <a:defRPr kumimoji="1" sz="2400">
                <a:solidFill>
                  <a:schemeClr val="tx1"/>
                </a:solidFill>
                <a:latin typeface="Arial" charset="0"/>
                <a:ea typeface="宋体" charset="0"/>
              </a:defRPr>
            </a:lvl9pPr>
          </a:lstStyle>
          <a:p>
            <a:fld id="{B01351D6-61BC-1241-B464-A59ADF11D08C}" type="slidenum">
              <a:rPr kumimoji="0" lang="en-US" altLang="zh-CN"/>
              <a:pPr/>
              <a:t>24</a:t>
            </a:fld>
            <a:endParaRPr kumimoji="0" lang="en-US" altLang="zh-CN" sz="1200">
              <a:latin typeface="Segoe UI" charset="0"/>
            </a:endParaRPr>
          </a:p>
        </p:txBody>
      </p:sp>
    </p:spTree>
    <p:extLst>
      <p:ext uri="{BB962C8B-B14F-4D97-AF65-F5344CB8AC3E}">
        <p14:creationId xmlns:p14="http://schemas.microsoft.com/office/powerpoint/2010/main" val="56767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0" y="273844"/>
            <a:ext cx="5800725" cy="4358879"/>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9437" y="371477"/>
            <a:ext cx="8363937" cy="560785"/>
          </a:xfrm>
        </p:spPr>
        <p:txBody>
          <a:body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205606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369219"/>
            <a:ext cx="3886200" cy="3263504"/>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29150" y="1369219"/>
            <a:ext cx="3886200" cy="3263504"/>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幻灯片编号占位符 8"/>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幻灯片编号占位符 4"/>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幻灯片编号占位符 3"/>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5DC2E789-1B39-425A-B7B5-AD2F555D2C79}"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p>
            <a:fld id="{E6AA49C0-561A-4F28-BF8F-E3913E76736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C2E789-1B39-425A-B7B5-AD2F555D2C79}" type="datetimeFigureOut">
              <a:rPr lang="zh-CN" altLang="en-US" smtClean="0"/>
              <a:t>2017/11/23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幻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6AA49C0-561A-4F28-BF8F-E3913E76736F}" type="slidenum">
              <a:rPr lang="zh-CN" altLang="en-US" smtClean="0"/>
              <a:t>‹#›</a:t>
            </a:fld>
            <a:endParaRPr lang="zh-CN" altLang="en-US"/>
          </a:p>
        </p:txBody>
      </p:sp>
    </p:spTree>
    <p:extLst>
      <p:ext uri="{BB962C8B-B14F-4D97-AF65-F5344CB8AC3E}">
        <p14:creationId xmlns:p14="http://schemas.microsoft.com/office/powerpoint/2010/main" val="200943258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5616" y="1779663"/>
            <a:ext cx="6931105" cy="720080"/>
          </a:xfrm>
        </p:spPr>
        <p:txBody>
          <a:bodyPr>
            <a:normAutofit/>
          </a:bodyPr>
          <a:lstStyle/>
          <a:p>
            <a:r>
              <a:rPr lang="zh-CN" altLang="en-US" b="1" dirty="0" smtClean="0">
                <a:solidFill>
                  <a:srgbClr val="7030A0"/>
                </a:solidFill>
              </a:rPr>
              <a:t>图书馆的发展与机构变革</a:t>
            </a:r>
            <a:endParaRPr lang="zh-CN" altLang="en-US" b="1" dirty="0">
              <a:solidFill>
                <a:srgbClr val="7030A0"/>
              </a:solidFill>
            </a:endParaRPr>
          </a:p>
        </p:txBody>
      </p:sp>
      <p:sp>
        <p:nvSpPr>
          <p:cNvPr id="3" name="副标题 2"/>
          <p:cNvSpPr>
            <a:spLocks noGrp="1"/>
          </p:cNvSpPr>
          <p:nvPr>
            <p:ph type="subTitle" idx="1"/>
          </p:nvPr>
        </p:nvSpPr>
        <p:spPr>
          <a:xfrm>
            <a:off x="4067944" y="3147814"/>
            <a:ext cx="3975225" cy="1512168"/>
          </a:xfrm>
        </p:spPr>
        <p:txBody>
          <a:bodyPr>
            <a:noAutofit/>
          </a:bodyPr>
          <a:lstStyle/>
          <a:p>
            <a:r>
              <a:rPr lang="zh-CN" altLang="en-US" sz="2800" dirty="0" smtClean="0">
                <a:solidFill>
                  <a:srgbClr val="002060"/>
                </a:solidFill>
              </a:rPr>
              <a:t>朱强</a:t>
            </a:r>
            <a:endParaRPr lang="en-US" altLang="zh-CN" sz="2800" dirty="0" smtClean="0">
              <a:solidFill>
                <a:srgbClr val="002060"/>
              </a:solidFill>
            </a:endParaRPr>
          </a:p>
          <a:p>
            <a:r>
              <a:rPr lang="en-US" altLang="zh-CN" sz="2800" dirty="0" smtClean="0">
                <a:solidFill>
                  <a:srgbClr val="002060"/>
                </a:solidFill>
              </a:rPr>
              <a:t>2017</a:t>
            </a:r>
            <a:r>
              <a:rPr lang="zh-CN" altLang="en-US" sz="2800" dirty="0" smtClean="0">
                <a:solidFill>
                  <a:srgbClr val="002060"/>
                </a:solidFill>
              </a:rPr>
              <a:t>年</a:t>
            </a:r>
            <a:r>
              <a:rPr lang="en-US" altLang="zh-CN" sz="2800" dirty="0" smtClean="0">
                <a:solidFill>
                  <a:srgbClr val="002060"/>
                </a:solidFill>
              </a:rPr>
              <a:t>11</a:t>
            </a:r>
            <a:r>
              <a:rPr lang="zh-CN" altLang="en-US" sz="2800" dirty="0" smtClean="0">
                <a:solidFill>
                  <a:srgbClr val="002060"/>
                </a:solidFill>
              </a:rPr>
              <a:t>月</a:t>
            </a:r>
            <a:r>
              <a:rPr lang="en-US" altLang="zh-CN" sz="2800" dirty="0" smtClean="0">
                <a:solidFill>
                  <a:srgbClr val="002060"/>
                </a:solidFill>
              </a:rPr>
              <a:t>24</a:t>
            </a:r>
            <a:r>
              <a:rPr lang="zh-CN" altLang="en-US" sz="2800" dirty="0" smtClean="0">
                <a:solidFill>
                  <a:srgbClr val="002060"/>
                </a:solidFill>
              </a:rPr>
              <a:t>日</a:t>
            </a:r>
            <a:endParaRPr lang="en-US" altLang="zh-CN" sz="2800" dirty="0" smtClean="0">
              <a:solidFill>
                <a:srgbClr val="002060"/>
              </a:solidFill>
            </a:endParaRPr>
          </a:p>
          <a:p>
            <a:r>
              <a:rPr lang="zh-CN" altLang="en-US" sz="2800" dirty="0" smtClean="0">
                <a:solidFill>
                  <a:srgbClr val="002060"/>
                </a:solidFill>
              </a:rPr>
              <a:t>大庆</a:t>
            </a:r>
            <a:endParaRPr lang="zh-CN" altLang="en-US" sz="2800" dirty="0">
              <a:solidFill>
                <a:srgbClr val="002060"/>
              </a:solidFill>
            </a:endParaRPr>
          </a:p>
        </p:txBody>
      </p:sp>
    </p:spTree>
    <p:extLst>
      <p:ext uri="{BB962C8B-B14F-4D97-AF65-F5344CB8AC3E}">
        <p14:creationId xmlns:p14="http://schemas.microsoft.com/office/powerpoint/2010/main" val="1709451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9779" y="771550"/>
            <a:ext cx="7024744" cy="576064"/>
          </a:xfrm>
        </p:spPr>
        <p:txBody>
          <a:bodyPr>
            <a:noAutofit/>
          </a:bodyPr>
          <a:lstStyle/>
          <a:p>
            <a:r>
              <a:rPr lang="zh-CN" altLang="zh-CN" sz="2800" dirty="0"/>
              <a:t>美国</a:t>
            </a:r>
            <a:r>
              <a:rPr lang="zh-CN" altLang="zh-CN" sz="2800" dirty="0" smtClean="0"/>
              <a:t>加州</a:t>
            </a:r>
            <a:r>
              <a:rPr lang="zh-CN" altLang="zh-CN" sz="2800" dirty="0"/>
              <a:t>伯克利</a:t>
            </a:r>
            <a:r>
              <a:rPr lang="zh-CN" altLang="zh-CN" sz="2800" dirty="0" smtClean="0"/>
              <a:t>大学图书馆最</a:t>
            </a:r>
            <a:r>
              <a:rPr lang="zh-CN" altLang="zh-CN" sz="2800" dirty="0"/>
              <a:t>新的</a:t>
            </a:r>
            <a:r>
              <a:rPr lang="zh-CN" altLang="zh-CN" sz="2800"/>
              <a:t>组织</a:t>
            </a:r>
            <a:r>
              <a:rPr lang="zh-CN" altLang="zh-CN" sz="2800" smtClean="0"/>
              <a:t>机构 </a:t>
            </a:r>
            <a:endParaRPr kumimoji="1" lang="zh-CN" altLang="en-US" sz="2800" dirty="0"/>
          </a:p>
        </p:txBody>
      </p:sp>
      <p:sp>
        <p:nvSpPr>
          <p:cNvPr id="3" name="内容占位符 2"/>
          <p:cNvSpPr>
            <a:spLocks noGrp="1"/>
          </p:cNvSpPr>
          <p:nvPr>
            <p:ph idx="1"/>
          </p:nvPr>
        </p:nvSpPr>
        <p:spPr>
          <a:xfrm>
            <a:off x="1043493" y="1563638"/>
            <a:ext cx="7200915" cy="3024335"/>
          </a:xfrm>
        </p:spPr>
        <p:txBody>
          <a:bodyPr>
            <a:normAutofit fontScale="70000" lnSpcReduction="20000"/>
          </a:bodyPr>
          <a:lstStyle/>
          <a:p>
            <a:pPr>
              <a:lnSpc>
                <a:spcPct val="170000"/>
              </a:lnSpc>
            </a:pPr>
            <a:r>
              <a:rPr lang="zh-CN" altLang="zh-CN" dirty="0"/>
              <a:t>馆藏（</a:t>
            </a:r>
            <a:r>
              <a:rPr lang="en-US" altLang="zh-CN" dirty="0" smtClean="0"/>
              <a:t>Collections</a:t>
            </a:r>
            <a:r>
              <a:rPr lang="zh-CN" altLang="en-US" dirty="0" smtClean="0"/>
              <a:t>，新馆长又力主改为</a:t>
            </a:r>
            <a:r>
              <a:rPr lang="zh-CN" altLang="zh-CN" dirty="0"/>
              <a:t>学术</a:t>
            </a:r>
            <a:r>
              <a:rPr lang="zh-CN" altLang="zh-CN" dirty="0" smtClean="0"/>
              <a:t>资源</a:t>
            </a:r>
            <a:r>
              <a:rPr lang="en-US" altLang="zh-CN" dirty="0" smtClean="0"/>
              <a:t>Scholarly Resources</a:t>
            </a:r>
            <a:r>
              <a:rPr lang="zh-CN" altLang="zh-CN" dirty="0" smtClean="0"/>
              <a:t> ）</a:t>
            </a:r>
            <a:endParaRPr lang="zh-CN" altLang="en-US" dirty="0" smtClean="0"/>
          </a:p>
          <a:p>
            <a:pPr lvl="1">
              <a:lnSpc>
                <a:spcPct val="170000"/>
              </a:lnSpc>
            </a:pPr>
            <a:r>
              <a:rPr lang="zh-CN" altLang="zh-CN" dirty="0"/>
              <a:t>包括采访、典藏、学术交流、项目与政策分析 </a:t>
            </a:r>
            <a:endParaRPr lang="zh-CN" altLang="en-US" dirty="0" smtClean="0"/>
          </a:p>
          <a:p>
            <a:pPr>
              <a:lnSpc>
                <a:spcPct val="170000"/>
              </a:lnSpc>
            </a:pPr>
            <a:r>
              <a:rPr lang="zh-CN" altLang="zh-CN" dirty="0"/>
              <a:t>数字化与合作服务（</a:t>
            </a:r>
            <a:r>
              <a:rPr lang="en-US" altLang="zh-CN" dirty="0"/>
              <a:t>Digital Initiatives &amp; Collaborative Services</a:t>
            </a:r>
            <a:r>
              <a:rPr lang="zh-CN" altLang="zh-CN" dirty="0" smtClean="0"/>
              <a:t>）</a:t>
            </a:r>
            <a:endParaRPr lang="zh-CN" altLang="en-US" dirty="0" smtClean="0"/>
          </a:p>
          <a:p>
            <a:pPr lvl="1">
              <a:lnSpc>
                <a:spcPct val="170000"/>
              </a:lnSpc>
            </a:pPr>
            <a:r>
              <a:rPr lang="zh-CN" altLang="zh-CN" dirty="0"/>
              <a:t>包括编目与元数据服务、图书馆应用与出版、图书馆计算基础设施、馆际服务、远程图书馆 </a:t>
            </a:r>
            <a:r>
              <a:rPr lang="zh-CN" altLang="zh-CN" dirty="0" smtClean="0"/>
              <a:t> </a:t>
            </a:r>
            <a:endParaRPr lang="zh-CN" altLang="en-US" dirty="0" smtClean="0"/>
          </a:p>
          <a:p>
            <a:pPr>
              <a:lnSpc>
                <a:spcPct val="170000"/>
              </a:lnSpc>
            </a:pPr>
            <a:r>
              <a:rPr lang="zh-CN" altLang="zh-CN" dirty="0" smtClean="0"/>
              <a:t>教育指导与用户服务（</a:t>
            </a:r>
            <a:r>
              <a:rPr lang="en-US" altLang="zh-CN" dirty="0" smtClean="0"/>
              <a:t>Educational Initiatives &amp; User Service</a:t>
            </a:r>
            <a:r>
              <a:rPr lang="zh-CN" altLang="zh-CN" dirty="0" smtClean="0"/>
              <a:t>）</a:t>
            </a:r>
            <a:endParaRPr lang="zh-CN" altLang="en-US" dirty="0" smtClean="0"/>
          </a:p>
          <a:p>
            <a:pPr lvl="1">
              <a:lnSpc>
                <a:spcPct val="170000"/>
              </a:lnSpc>
            </a:pPr>
            <a:r>
              <a:rPr lang="zh-CN" altLang="zh-CN" dirty="0"/>
              <a:t>包括入馆服务、用户指导、艺术与人文、工程与物理科学、生命与健康科学、社会科学等 </a:t>
            </a:r>
            <a:endParaRPr kumimoji="1" lang="zh-CN" altLang="en-US" dirty="0"/>
          </a:p>
        </p:txBody>
      </p:sp>
    </p:spTree>
    <p:extLst>
      <p:ext uri="{BB962C8B-B14F-4D97-AF65-F5344CB8AC3E}">
        <p14:creationId xmlns:p14="http://schemas.microsoft.com/office/powerpoint/2010/main" val="167795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59632" y="915566"/>
            <a:ext cx="6777037" cy="3384550"/>
          </a:xfrm>
        </p:spPr>
        <p:txBody>
          <a:bodyPr>
            <a:normAutofit fontScale="85000" lnSpcReduction="20000"/>
          </a:bodyPr>
          <a:lstStyle/>
          <a:p>
            <a:pPr>
              <a:lnSpc>
                <a:spcPct val="160000"/>
              </a:lnSpc>
            </a:pPr>
            <a:r>
              <a:rPr lang="zh-CN" altLang="zh-CN" dirty="0"/>
              <a:t>管理部门包括财务、业务、运行（</a:t>
            </a:r>
            <a:r>
              <a:rPr lang="en-US" altLang="zh-CN" dirty="0"/>
              <a:t>Finance, Business &amp; Library Operations</a:t>
            </a:r>
            <a:r>
              <a:rPr lang="zh-CN" altLang="zh-CN" dirty="0"/>
              <a:t>），人力资源（</a:t>
            </a:r>
            <a:r>
              <a:rPr lang="en-US" altLang="zh-CN" dirty="0"/>
              <a:t>Human Resource</a:t>
            </a:r>
            <a:r>
              <a:rPr lang="zh-CN" altLang="zh-CN" dirty="0"/>
              <a:t>）和图书馆发展（</a:t>
            </a:r>
            <a:r>
              <a:rPr lang="en-US" altLang="zh-CN" dirty="0"/>
              <a:t>Development</a:t>
            </a:r>
            <a:r>
              <a:rPr lang="zh-CN" altLang="zh-CN" dirty="0"/>
              <a:t>） </a:t>
            </a:r>
            <a:endParaRPr lang="zh-CN" altLang="en-US" dirty="0" smtClean="0"/>
          </a:p>
          <a:p>
            <a:pPr>
              <a:lnSpc>
                <a:spcPct val="160000"/>
              </a:lnSpc>
            </a:pPr>
            <a:r>
              <a:rPr lang="zh-CN" altLang="zh-CN" dirty="0"/>
              <a:t>还设置有馆藏发展委员会（</a:t>
            </a:r>
            <a:r>
              <a:rPr lang="en-US" altLang="zh-CN" dirty="0"/>
              <a:t>Collection Services Council</a:t>
            </a:r>
            <a:r>
              <a:rPr lang="zh-CN" altLang="zh-CN" dirty="0"/>
              <a:t>）、公共服务委员会（</a:t>
            </a:r>
            <a:r>
              <a:rPr lang="en-US" altLang="zh-CN" dirty="0"/>
              <a:t>Public Services Council</a:t>
            </a:r>
            <a:r>
              <a:rPr lang="zh-CN" altLang="zh-CN" dirty="0"/>
              <a:t>）、编目和元数据委员会（</a:t>
            </a:r>
            <a:r>
              <a:rPr lang="en-US" altLang="zh-CN" dirty="0"/>
              <a:t>Cataloging &amp; Metadata Council</a:t>
            </a:r>
            <a:r>
              <a:rPr lang="zh-CN" altLang="zh-CN" dirty="0"/>
              <a:t>），以及若干个工作组（</a:t>
            </a:r>
            <a:r>
              <a:rPr lang="en-US" altLang="zh-CN" dirty="0"/>
              <a:t>Group</a:t>
            </a:r>
            <a:r>
              <a:rPr lang="zh-CN" altLang="zh-CN" dirty="0"/>
              <a:t>）：馆藏预算、学术交流、数据与数字化、用户经验专家、教学专家等 </a:t>
            </a:r>
            <a:endParaRPr kumimoji="1" lang="zh-CN" altLang="en-US" dirty="0"/>
          </a:p>
        </p:txBody>
      </p:sp>
    </p:spTree>
    <p:extLst>
      <p:ext uri="{BB962C8B-B14F-4D97-AF65-F5344CB8AC3E}">
        <p14:creationId xmlns:p14="http://schemas.microsoft.com/office/powerpoint/2010/main" val="196507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555526"/>
            <a:ext cx="7024744" cy="576866"/>
          </a:xfrm>
        </p:spPr>
        <p:txBody>
          <a:bodyPr>
            <a:normAutofit/>
          </a:bodyPr>
          <a:lstStyle/>
          <a:p>
            <a:r>
              <a:rPr kumimoji="1" lang="zh-CN" altLang="en-US" sz="2800" dirty="0" smtClean="0"/>
              <a:t>北大</a:t>
            </a:r>
            <a:r>
              <a:rPr kumimoji="1" lang="zh-CN" altLang="en-US" sz="2800" dirty="0" smtClean="0"/>
              <a:t>图书馆组织机构设置的演化</a:t>
            </a:r>
            <a:endParaRPr kumimoji="1" lang="en-US" altLang="zh-CN" sz="2800" dirty="0"/>
          </a:p>
        </p:txBody>
      </p:sp>
      <p:sp>
        <p:nvSpPr>
          <p:cNvPr id="3" name="内容占位符 2"/>
          <p:cNvSpPr>
            <a:spLocks noGrp="1"/>
          </p:cNvSpPr>
          <p:nvPr>
            <p:ph sz="half" idx="1"/>
          </p:nvPr>
        </p:nvSpPr>
        <p:spPr>
          <a:xfrm>
            <a:off x="1155248" y="1923678"/>
            <a:ext cx="3419856" cy="2619756"/>
          </a:xfrm>
          <a:prstGeom prst="rect">
            <a:avLst/>
          </a:prstGeom>
        </p:spPr>
        <p:txBody>
          <a:bodyPr>
            <a:normAutofit/>
          </a:bodyPr>
          <a:lstStyle/>
          <a:p>
            <a:r>
              <a:rPr kumimoji="1" lang="zh-CN" altLang="en-US" sz="2000" dirty="0" smtClean="0"/>
              <a:t>采访部</a:t>
            </a:r>
            <a:endParaRPr kumimoji="1" lang="en-US" altLang="zh-CN" sz="2000" dirty="0" smtClean="0"/>
          </a:p>
          <a:p>
            <a:r>
              <a:rPr kumimoji="1" lang="zh-CN" altLang="en-US" sz="2000" dirty="0" smtClean="0"/>
              <a:t>编目部</a:t>
            </a:r>
            <a:endParaRPr kumimoji="1" lang="en-US" altLang="zh-CN" sz="2000" dirty="0" smtClean="0"/>
          </a:p>
          <a:p>
            <a:r>
              <a:rPr kumimoji="1" lang="zh-CN" altLang="en-US" sz="2000" dirty="0" smtClean="0"/>
              <a:t>流通部</a:t>
            </a:r>
            <a:endParaRPr kumimoji="1" lang="en-US" altLang="zh-CN" sz="2000" dirty="0" smtClean="0"/>
          </a:p>
          <a:p>
            <a:r>
              <a:rPr kumimoji="1" lang="zh-CN" altLang="en-US" sz="2000" dirty="0" smtClean="0"/>
              <a:t>阅览部</a:t>
            </a:r>
            <a:endParaRPr kumimoji="1" lang="en-US" altLang="zh-CN" sz="2000" dirty="0" smtClean="0"/>
          </a:p>
          <a:p>
            <a:r>
              <a:rPr kumimoji="1" lang="zh-CN" altLang="en-US" sz="2000" dirty="0" smtClean="0"/>
              <a:t>期刊部</a:t>
            </a:r>
            <a:endParaRPr kumimoji="1" lang="zh-CN" altLang="en-US" sz="2000" dirty="0"/>
          </a:p>
        </p:txBody>
      </p:sp>
      <p:sp>
        <p:nvSpPr>
          <p:cNvPr id="4" name="内容占位符 3"/>
          <p:cNvSpPr>
            <a:spLocks noGrp="1"/>
          </p:cNvSpPr>
          <p:nvPr>
            <p:ph sz="half" idx="2"/>
          </p:nvPr>
        </p:nvSpPr>
        <p:spPr>
          <a:xfrm>
            <a:off x="4644008" y="1923678"/>
            <a:ext cx="3419856" cy="2619756"/>
          </a:xfrm>
          <a:prstGeom prst="rect">
            <a:avLst/>
          </a:prstGeom>
        </p:spPr>
        <p:txBody>
          <a:bodyPr>
            <a:noAutofit/>
          </a:bodyPr>
          <a:lstStyle/>
          <a:p>
            <a:r>
              <a:rPr kumimoji="1" lang="zh-CN" altLang="en-US" sz="1800" dirty="0" smtClean="0"/>
              <a:t>馆长办公室</a:t>
            </a:r>
            <a:endParaRPr kumimoji="1" lang="en-US" altLang="zh-CN" sz="1800" dirty="0" smtClean="0"/>
          </a:p>
          <a:p>
            <a:r>
              <a:rPr kumimoji="1" lang="zh-CN" altLang="en-US" sz="1800" dirty="0" smtClean="0"/>
              <a:t>计算机研究室</a:t>
            </a:r>
            <a:endParaRPr kumimoji="1" lang="en-US" altLang="zh-CN" sz="1800" dirty="0" smtClean="0"/>
          </a:p>
          <a:p>
            <a:r>
              <a:rPr kumimoji="1" lang="zh-CN" altLang="en-US" sz="1800" dirty="0" smtClean="0"/>
              <a:t>图工委秘书处（通讯编辑部）</a:t>
            </a:r>
            <a:endParaRPr kumimoji="1" lang="en-US" altLang="zh-CN" sz="1800" dirty="0" smtClean="0"/>
          </a:p>
          <a:p>
            <a:r>
              <a:rPr kumimoji="1" lang="zh-CN" altLang="en-US" sz="1800" dirty="0" smtClean="0"/>
              <a:t>专款采购办公室</a:t>
            </a:r>
            <a:endParaRPr kumimoji="1" lang="zh-CN" altLang="en-US" sz="1800" dirty="0"/>
          </a:p>
        </p:txBody>
      </p:sp>
      <p:sp>
        <p:nvSpPr>
          <p:cNvPr id="6" name="文本框 5"/>
          <p:cNvSpPr txBox="1"/>
          <p:nvPr/>
        </p:nvSpPr>
        <p:spPr>
          <a:xfrm>
            <a:off x="1475656" y="1275606"/>
            <a:ext cx="3099448" cy="400110"/>
          </a:xfrm>
          <a:prstGeom prst="rect">
            <a:avLst/>
          </a:prstGeom>
          <a:noFill/>
        </p:spPr>
        <p:txBody>
          <a:bodyPr wrap="square" rtlCol="0">
            <a:spAutoFit/>
          </a:bodyPr>
          <a:lstStyle/>
          <a:p>
            <a:r>
              <a:rPr kumimoji="1" lang="en-US" altLang="zh-CN" sz="2000" dirty="0"/>
              <a:t>20</a:t>
            </a:r>
            <a:r>
              <a:rPr kumimoji="1" lang="zh-CN" altLang="en-US" sz="2000" dirty="0"/>
              <a:t>世纪</a:t>
            </a:r>
            <a:r>
              <a:rPr kumimoji="1" lang="en-US" altLang="zh-CN" sz="2000" dirty="0"/>
              <a:t>80</a:t>
            </a:r>
            <a:r>
              <a:rPr kumimoji="1" lang="zh-CN" altLang="en-US" sz="2000" dirty="0" smtClean="0"/>
              <a:t>年代的机构设置</a:t>
            </a:r>
            <a:endParaRPr kumimoji="1" lang="zh-CN" altLang="en-US" sz="2000" dirty="0"/>
          </a:p>
        </p:txBody>
      </p:sp>
    </p:spTree>
    <p:extLst>
      <p:ext uri="{BB962C8B-B14F-4D97-AF65-F5344CB8AC3E}">
        <p14:creationId xmlns:p14="http://schemas.microsoft.com/office/powerpoint/2010/main" val="69118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043490" y="770748"/>
            <a:ext cx="7024744" cy="144818"/>
          </a:xfrm>
        </p:spPr>
        <p:txBody>
          <a:bodyPr>
            <a:normAutofit fontScale="90000"/>
          </a:bodyPr>
          <a:lstStyle/>
          <a:p>
            <a:endParaRPr kumimoji="1" lang="zh-CN" altLang="en-US"/>
          </a:p>
        </p:txBody>
      </p:sp>
      <p:sp>
        <p:nvSpPr>
          <p:cNvPr id="3" name="内容占位符 2"/>
          <p:cNvSpPr>
            <a:spLocks noGrp="1"/>
          </p:cNvSpPr>
          <p:nvPr>
            <p:ph sz="half" idx="1"/>
          </p:nvPr>
        </p:nvSpPr>
        <p:spPr>
          <a:xfrm>
            <a:off x="1155248" y="1923678"/>
            <a:ext cx="3419856" cy="2619756"/>
          </a:xfrm>
          <a:prstGeom prst="rect">
            <a:avLst/>
          </a:prstGeom>
        </p:spPr>
        <p:txBody>
          <a:bodyPr>
            <a:normAutofit/>
          </a:bodyPr>
          <a:lstStyle/>
          <a:p>
            <a:r>
              <a:rPr kumimoji="1" lang="zh-CN" altLang="en-US" sz="2000" dirty="0" smtClean="0"/>
              <a:t>采访部</a:t>
            </a:r>
            <a:endParaRPr kumimoji="1" lang="en-US" altLang="zh-CN" sz="2000" dirty="0" smtClean="0"/>
          </a:p>
          <a:p>
            <a:r>
              <a:rPr kumimoji="1" lang="zh-CN" altLang="en-US" sz="2000" dirty="0" smtClean="0"/>
              <a:t>编目部</a:t>
            </a:r>
            <a:endParaRPr kumimoji="1" lang="en-US" altLang="zh-CN" sz="2000" dirty="0" smtClean="0"/>
          </a:p>
          <a:p>
            <a:r>
              <a:rPr kumimoji="1" lang="zh-CN" altLang="en-US" sz="2000" dirty="0" smtClean="0"/>
              <a:t>流通部</a:t>
            </a:r>
            <a:endParaRPr kumimoji="1" lang="en-US" altLang="zh-CN" sz="2000" dirty="0" smtClean="0"/>
          </a:p>
          <a:p>
            <a:r>
              <a:rPr kumimoji="1" lang="zh-CN" altLang="en-US" sz="2000" dirty="0" smtClean="0"/>
              <a:t>阅览部</a:t>
            </a:r>
            <a:endParaRPr kumimoji="1" lang="en-US" altLang="zh-CN" sz="2000" dirty="0" smtClean="0"/>
          </a:p>
          <a:p>
            <a:r>
              <a:rPr kumimoji="1" lang="zh-CN" altLang="en-US" sz="2000" dirty="0" smtClean="0"/>
              <a:t>期刊部</a:t>
            </a:r>
            <a:endParaRPr kumimoji="1" lang="en-US" altLang="zh-CN" sz="2000" dirty="0" smtClean="0"/>
          </a:p>
          <a:p>
            <a:r>
              <a:rPr kumimoji="1" lang="zh-CN" altLang="en-US" sz="2000" dirty="0" smtClean="0"/>
              <a:t>参考咨询部</a:t>
            </a:r>
            <a:endParaRPr kumimoji="1" lang="zh-CN" altLang="en-US" sz="2000" dirty="0"/>
          </a:p>
        </p:txBody>
      </p:sp>
      <p:sp>
        <p:nvSpPr>
          <p:cNvPr id="4" name="内容占位符 3"/>
          <p:cNvSpPr>
            <a:spLocks noGrp="1"/>
          </p:cNvSpPr>
          <p:nvPr>
            <p:ph sz="half" idx="2"/>
          </p:nvPr>
        </p:nvSpPr>
        <p:spPr>
          <a:xfrm>
            <a:off x="4644008" y="1923678"/>
            <a:ext cx="3419856" cy="2619756"/>
          </a:xfrm>
          <a:prstGeom prst="rect">
            <a:avLst/>
          </a:prstGeom>
        </p:spPr>
        <p:txBody>
          <a:bodyPr>
            <a:noAutofit/>
          </a:bodyPr>
          <a:lstStyle/>
          <a:p>
            <a:r>
              <a:rPr kumimoji="1" lang="zh-CN" altLang="en-US" sz="1800" dirty="0" smtClean="0"/>
              <a:t>馆长办公室</a:t>
            </a:r>
            <a:endParaRPr kumimoji="1" lang="en-US" altLang="zh-CN" sz="1800" dirty="0" smtClean="0"/>
          </a:p>
          <a:p>
            <a:r>
              <a:rPr kumimoji="1" lang="zh-CN" altLang="en-US" sz="1800" dirty="0" smtClean="0"/>
              <a:t>自动化部</a:t>
            </a:r>
            <a:endParaRPr kumimoji="1" lang="en-US" altLang="zh-CN" sz="1800" dirty="0" smtClean="0"/>
          </a:p>
          <a:p>
            <a:r>
              <a:rPr kumimoji="1" lang="zh-CN" altLang="en-US" sz="1800" dirty="0" smtClean="0"/>
              <a:t>总务科</a:t>
            </a:r>
            <a:endParaRPr kumimoji="1" lang="en-US" altLang="zh-CN" sz="1800" dirty="0" smtClean="0"/>
          </a:p>
          <a:p>
            <a:r>
              <a:rPr kumimoji="1" lang="zh-CN" altLang="en-US" sz="1800" dirty="0" smtClean="0"/>
              <a:t>文献计量学研究室</a:t>
            </a:r>
            <a:endParaRPr kumimoji="1" lang="en-US" altLang="zh-CN" sz="1800" dirty="0" smtClean="0"/>
          </a:p>
          <a:p>
            <a:r>
              <a:rPr kumimoji="1" lang="zh-CN" altLang="en-US" sz="1800" dirty="0" smtClean="0"/>
              <a:t>图工委秘书处（学报编辑部）</a:t>
            </a:r>
            <a:endParaRPr kumimoji="1" lang="en-US" altLang="zh-CN" sz="1800" dirty="0" smtClean="0"/>
          </a:p>
          <a:p>
            <a:r>
              <a:rPr kumimoji="1" lang="en-US" altLang="zh-CN" sz="1800" dirty="0" smtClean="0"/>
              <a:t>CALIS</a:t>
            </a:r>
            <a:r>
              <a:rPr kumimoji="1" lang="zh-CN" altLang="en-US" sz="1800" dirty="0" smtClean="0"/>
              <a:t>管理中心（</a:t>
            </a:r>
            <a:r>
              <a:rPr kumimoji="1" lang="en-US" altLang="zh-CN" sz="1800" dirty="0" smtClean="0"/>
              <a:t>1996</a:t>
            </a:r>
            <a:r>
              <a:rPr kumimoji="1" lang="zh-CN" altLang="en-US" sz="1800" dirty="0" smtClean="0"/>
              <a:t>年）</a:t>
            </a:r>
            <a:endParaRPr kumimoji="1" lang="zh-CN" altLang="en-US" sz="1800" dirty="0"/>
          </a:p>
        </p:txBody>
      </p:sp>
      <p:sp>
        <p:nvSpPr>
          <p:cNvPr id="6" name="文本框 5"/>
          <p:cNvSpPr txBox="1"/>
          <p:nvPr/>
        </p:nvSpPr>
        <p:spPr>
          <a:xfrm>
            <a:off x="1475656" y="1275606"/>
            <a:ext cx="3099448" cy="400110"/>
          </a:xfrm>
          <a:prstGeom prst="rect">
            <a:avLst/>
          </a:prstGeom>
          <a:noFill/>
        </p:spPr>
        <p:txBody>
          <a:bodyPr wrap="square" rtlCol="0">
            <a:spAutoFit/>
          </a:bodyPr>
          <a:lstStyle/>
          <a:p>
            <a:r>
              <a:rPr kumimoji="1" lang="en-US" altLang="zh-CN" sz="2000" dirty="0"/>
              <a:t>20</a:t>
            </a:r>
            <a:r>
              <a:rPr kumimoji="1" lang="zh-CN" altLang="en-US" sz="2000" dirty="0" smtClean="0"/>
              <a:t>世纪</a:t>
            </a:r>
            <a:r>
              <a:rPr kumimoji="1" lang="en-US" altLang="zh-CN" sz="2000" dirty="0" smtClean="0"/>
              <a:t>90</a:t>
            </a:r>
            <a:r>
              <a:rPr kumimoji="1" lang="zh-CN" altLang="en-US" sz="2000" dirty="0" smtClean="0"/>
              <a:t>年代的机构设置</a:t>
            </a:r>
            <a:endParaRPr kumimoji="1" lang="zh-CN" altLang="en-US" sz="2000" dirty="0"/>
          </a:p>
        </p:txBody>
      </p:sp>
    </p:spTree>
    <p:extLst>
      <p:ext uri="{BB962C8B-B14F-4D97-AF65-F5344CB8AC3E}">
        <p14:creationId xmlns:p14="http://schemas.microsoft.com/office/powerpoint/2010/main" val="181951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43490" y="770748"/>
            <a:ext cx="7024744" cy="432850"/>
          </a:xfrm>
        </p:spPr>
        <p:txBody>
          <a:bodyPr>
            <a:normAutofit/>
          </a:bodyPr>
          <a:lstStyle/>
          <a:p>
            <a:r>
              <a:rPr kumimoji="1" lang="en-US" altLang="zh-CN" sz="2400" dirty="0" smtClean="0">
                <a:solidFill>
                  <a:schemeClr val="tx1"/>
                </a:solidFill>
              </a:rPr>
              <a:t>21</a:t>
            </a:r>
            <a:r>
              <a:rPr kumimoji="1" lang="zh-CN" altLang="en-US" sz="2400" dirty="0" smtClean="0">
                <a:solidFill>
                  <a:schemeClr val="tx1"/>
                </a:solidFill>
              </a:rPr>
              <a:t>世纪前十五年的机构设置</a:t>
            </a:r>
            <a:endParaRPr kumimoji="1" lang="zh-CN" altLang="en-US" sz="2400" dirty="0">
              <a:solidFill>
                <a:schemeClr val="tx1"/>
              </a:solidFill>
            </a:endParaRPr>
          </a:p>
        </p:txBody>
      </p:sp>
      <p:sp>
        <p:nvSpPr>
          <p:cNvPr id="5" name="内容占位符 4"/>
          <p:cNvSpPr>
            <a:spLocks noGrp="1"/>
          </p:cNvSpPr>
          <p:nvPr>
            <p:ph sz="half" idx="1"/>
          </p:nvPr>
        </p:nvSpPr>
        <p:spPr/>
        <p:txBody>
          <a:bodyPr>
            <a:normAutofit/>
          </a:bodyPr>
          <a:lstStyle/>
          <a:p>
            <a:pPr lvl="1"/>
            <a:r>
              <a:rPr lang="zh-CN" altLang="en-US" sz="1600" dirty="0">
                <a:latin typeface="Arial" charset="0"/>
                <a:ea typeface="宋体" charset="0"/>
              </a:rPr>
              <a:t>资源建设部</a:t>
            </a:r>
            <a:endParaRPr lang="en-US" altLang="zh-CN" sz="1600" dirty="0">
              <a:latin typeface="Arial" charset="0"/>
              <a:ea typeface="宋体" charset="0"/>
            </a:endParaRPr>
          </a:p>
          <a:p>
            <a:pPr lvl="1"/>
            <a:r>
              <a:rPr lang="zh-CN" altLang="en-US" sz="1600" dirty="0">
                <a:latin typeface="Arial" charset="0"/>
                <a:ea typeface="宋体" charset="0"/>
              </a:rPr>
              <a:t>古籍部</a:t>
            </a:r>
            <a:endParaRPr lang="en-US" altLang="zh-CN" sz="1600" dirty="0">
              <a:latin typeface="Arial" charset="0"/>
              <a:ea typeface="宋体" charset="0"/>
            </a:endParaRPr>
          </a:p>
          <a:p>
            <a:pPr lvl="1"/>
            <a:r>
              <a:rPr lang="zh-CN" altLang="en-US" sz="1600" dirty="0" smtClean="0">
                <a:latin typeface="Arial" charset="0"/>
                <a:ea typeface="宋体" charset="0"/>
              </a:rPr>
              <a:t>特藏部（</a:t>
            </a:r>
            <a:r>
              <a:rPr lang="en-US" altLang="zh-CN" sz="1600" dirty="0" smtClean="0">
                <a:latin typeface="Arial" charset="0"/>
                <a:ea typeface="宋体" charset="0"/>
              </a:rPr>
              <a:t>2001</a:t>
            </a:r>
            <a:r>
              <a:rPr lang="zh-CN" altLang="en-US" sz="1600" dirty="0" smtClean="0">
                <a:latin typeface="Arial" charset="0"/>
                <a:ea typeface="宋体" charset="0"/>
              </a:rPr>
              <a:t>年）</a:t>
            </a:r>
            <a:endParaRPr lang="en-US" altLang="zh-CN" sz="1600" dirty="0">
              <a:latin typeface="Arial" charset="0"/>
              <a:ea typeface="宋体" charset="0"/>
            </a:endParaRPr>
          </a:p>
          <a:p>
            <a:pPr lvl="1"/>
            <a:r>
              <a:rPr lang="zh-CN" altLang="en-US" sz="1600" dirty="0" smtClean="0">
                <a:latin typeface="Arial" charset="0"/>
                <a:ea typeface="宋体" charset="0"/>
              </a:rPr>
              <a:t>多媒体部（由信息咨询部内设的多媒体阅览室演变而来）</a:t>
            </a:r>
            <a:endParaRPr lang="en-US" altLang="zh-CN" sz="1600" dirty="0" smtClean="0">
              <a:latin typeface="Arial" charset="0"/>
              <a:ea typeface="宋体" charset="0"/>
            </a:endParaRPr>
          </a:p>
          <a:p>
            <a:pPr lvl="2"/>
            <a:r>
              <a:rPr lang="zh-CN" altLang="en-US" sz="1400" dirty="0" smtClean="0">
                <a:latin typeface="Arial" charset="0"/>
                <a:ea typeface="宋体" charset="0"/>
              </a:rPr>
              <a:t>数字加工中心（</a:t>
            </a:r>
            <a:r>
              <a:rPr lang="en-US" altLang="zh-CN" sz="1400" dirty="0" smtClean="0">
                <a:latin typeface="Arial" charset="0"/>
                <a:ea typeface="宋体" charset="0"/>
              </a:rPr>
              <a:t>2006</a:t>
            </a:r>
            <a:r>
              <a:rPr lang="zh-CN" altLang="en-US" sz="1400" dirty="0" smtClean="0">
                <a:latin typeface="Arial" charset="0"/>
                <a:ea typeface="宋体" charset="0"/>
              </a:rPr>
              <a:t>年）</a:t>
            </a:r>
            <a:endParaRPr lang="en-US" altLang="zh-CN" sz="1400" dirty="0">
              <a:latin typeface="Arial" charset="0"/>
              <a:ea typeface="宋体" charset="0"/>
            </a:endParaRPr>
          </a:p>
          <a:p>
            <a:pPr lvl="1"/>
            <a:r>
              <a:rPr lang="zh-CN" altLang="en-US" sz="1600" dirty="0">
                <a:latin typeface="Arial" charset="0"/>
                <a:ea typeface="宋体" charset="0"/>
              </a:rPr>
              <a:t>流通阅览部</a:t>
            </a:r>
            <a:endParaRPr lang="en-US" altLang="zh-CN" sz="1600" dirty="0">
              <a:latin typeface="Arial" charset="0"/>
              <a:ea typeface="宋体" charset="0"/>
            </a:endParaRPr>
          </a:p>
          <a:p>
            <a:pPr lvl="1"/>
            <a:r>
              <a:rPr lang="zh-CN" altLang="en-US" sz="1600" dirty="0">
                <a:latin typeface="宋体" charset="0"/>
                <a:ea typeface="宋体" charset="0"/>
              </a:rPr>
              <a:t>信息</a:t>
            </a:r>
            <a:r>
              <a:rPr lang="zh-CN" altLang="en-US" sz="1600" dirty="0" smtClean="0">
                <a:latin typeface="宋体" charset="0"/>
                <a:ea typeface="宋体" charset="0"/>
              </a:rPr>
              <a:t>咨询部</a:t>
            </a:r>
            <a:endParaRPr lang="en-US" altLang="zh-CN" sz="1600" dirty="0" smtClean="0">
              <a:latin typeface="宋体" charset="0"/>
              <a:ea typeface="宋体" charset="0"/>
            </a:endParaRPr>
          </a:p>
          <a:p>
            <a:pPr lvl="1"/>
            <a:r>
              <a:rPr lang="zh-CN" altLang="en-US" sz="1600" dirty="0">
                <a:latin typeface="宋体" charset="0"/>
                <a:ea typeface="宋体" charset="0"/>
              </a:rPr>
              <a:t>系统部</a:t>
            </a:r>
            <a:endParaRPr lang="en-US" altLang="zh-CN" sz="1600" dirty="0">
              <a:latin typeface="宋体" charset="0"/>
              <a:ea typeface="宋体" charset="0"/>
            </a:endParaRPr>
          </a:p>
          <a:p>
            <a:pPr lvl="1"/>
            <a:endParaRPr kumimoji="1" lang="zh-CN" altLang="en-US" dirty="0"/>
          </a:p>
        </p:txBody>
      </p:sp>
      <p:sp>
        <p:nvSpPr>
          <p:cNvPr id="6" name="内容占位符 5"/>
          <p:cNvSpPr>
            <a:spLocks noGrp="1"/>
          </p:cNvSpPr>
          <p:nvPr>
            <p:ph sz="half" idx="2"/>
          </p:nvPr>
        </p:nvSpPr>
        <p:spPr/>
        <p:txBody>
          <a:bodyPr>
            <a:normAutofit/>
          </a:bodyPr>
          <a:lstStyle/>
          <a:p>
            <a:pPr lvl="1"/>
            <a:r>
              <a:rPr lang="zh-CN" altLang="en-US" sz="1600" dirty="0" smtClean="0">
                <a:latin typeface="宋体" charset="0"/>
                <a:ea typeface="宋体" charset="0"/>
              </a:rPr>
              <a:t>馆长办公室</a:t>
            </a:r>
            <a:endParaRPr lang="en-US" altLang="zh-CN" sz="1600" dirty="0" smtClean="0">
              <a:latin typeface="宋体" charset="0"/>
              <a:ea typeface="宋体" charset="0"/>
            </a:endParaRPr>
          </a:p>
          <a:p>
            <a:pPr lvl="1"/>
            <a:r>
              <a:rPr lang="zh-CN" altLang="en-US" sz="1600" dirty="0" smtClean="0">
                <a:latin typeface="宋体" charset="0"/>
                <a:ea typeface="宋体" charset="0"/>
              </a:rPr>
              <a:t>安保部</a:t>
            </a:r>
            <a:endParaRPr lang="en-US" altLang="zh-CN" sz="1600" dirty="0" smtClean="0">
              <a:latin typeface="宋体" charset="0"/>
              <a:ea typeface="宋体" charset="0"/>
            </a:endParaRPr>
          </a:p>
          <a:p>
            <a:pPr lvl="1"/>
            <a:r>
              <a:rPr lang="zh-CN" altLang="en-US" sz="1600" dirty="0" smtClean="0">
                <a:latin typeface="宋体" charset="0"/>
                <a:ea typeface="宋体" charset="0"/>
              </a:rPr>
              <a:t>分馆</a:t>
            </a:r>
            <a:r>
              <a:rPr lang="zh-CN" altLang="en-US" sz="1600" dirty="0">
                <a:latin typeface="宋体" charset="0"/>
                <a:ea typeface="宋体" charset="0"/>
              </a:rPr>
              <a:t>与典藏办公室</a:t>
            </a:r>
            <a:endParaRPr lang="en-US" altLang="zh-CN" sz="1600" dirty="0">
              <a:latin typeface="宋体" charset="0"/>
              <a:ea typeface="宋体" charset="0"/>
            </a:endParaRPr>
          </a:p>
          <a:p>
            <a:pPr lvl="1"/>
            <a:r>
              <a:rPr lang="zh-CN" altLang="en-US" sz="1600" dirty="0">
                <a:latin typeface="宋体" charset="0"/>
                <a:ea typeface="宋体" charset="0"/>
              </a:rPr>
              <a:t>中心办公室</a:t>
            </a:r>
            <a:endParaRPr lang="en-US" altLang="zh-CN" sz="1600" dirty="0">
              <a:latin typeface="宋体" charset="0"/>
              <a:ea typeface="宋体" charset="0"/>
            </a:endParaRPr>
          </a:p>
          <a:p>
            <a:pPr lvl="1"/>
            <a:r>
              <a:rPr lang="zh-CN" altLang="en-US" sz="1600" dirty="0" smtClean="0">
                <a:latin typeface="宋体" charset="0"/>
                <a:ea typeface="宋体" charset="0"/>
              </a:rPr>
              <a:t>文献</a:t>
            </a:r>
            <a:r>
              <a:rPr lang="zh-CN" altLang="en-US" sz="1600" dirty="0">
                <a:latin typeface="宋体" charset="0"/>
                <a:ea typeface="宋体" charset="0"/>
              </a:rPr>
              <a:t>计量学研究室</a:t>
            </a:r>
            <a:endParaRPr lang="en-US" altLang="zh-CN" sz="1600" dirty="0">
              <a:latin typeface="宋体" charset="0"/>
              <a:ea typeface="宋体" charset="0"/>
            </a:endParaRPr>
          </a:p>
          <a:p>
            <a:pPr lvl="1"/>
            <a:r>
              <a:rPr lang="en-US" altLang="zh-CN" sz="1600" dirty="0" smtClean="0">
                <a:latin typeface="Arial" charset="0"/>
                <a:ea typeface="宋体" charset="0"/>
              </a:rPr>
              <a:t>CALIS</a:t>
            </a:r>
            <a:r>
              <a:rPr lang="zh-CN" altLang="en-US" sz="1600" dirty="0" smtClean="0">
                <a:latin typeface="Arial" charset="0"/>
                <a:ea typeface="宋体" charset="0"/>
              </a:rPr>
              <a:t>管理中心</a:t>
            </a:r>
            <a:endParaRPr lang="en-US" altLang="zh-CN" sz="1600" dirty="0" smtClean="0">
              <a:latin typeface="Arial" charset="0"/>
              <a:ea typeface="宋体" charset="0"/>
            </a:endParaRPr>
          </a:p>
          <a:p>
            <a:pPr lvl="2"/>
            <a:r>
              <a:rPr kumimoji="1" lang="en-US" altLang="zh-CN" sz="1400" dirty="0" smtClean="0"/>
              <a:t>CALIS</a:t>
            </a:r>
            <a:r>
              <a:rPr kumimoji="1" lang="zh-CN" altLang="en-US" sz="1400" dirty="0" smtClean="0"/>
              <a:t>技术中心</a:t>
            </a:r>
            <a:endParaRPr kumimoji="1" lang="en-US" altLang="zh-CN" sz="1400" dirty="0" smtClean="0"/>
          </a:p>
          <a:p>
            <a:pPr lvl="1"/>
            <a:r>
              <a:rPr kumimoji="1" lang="zh-CN" altLang="en-US" sz="1600" dirty="0" smtClean="0"/>
              <a:t>图工委秘书处（学报编辑部）</a:t>
            </a:r>
            <a:endParaRPr kumimoji="1" lang="en-US" altLang="zh-CN" sz="1600" dirty="0" smtClean="0"/>
          </a:p>
          <a:p>
            <a:pPr lvl="1"/>
            <a:r>
              <a:rPr kumimoji="1" lang="zh-CN" altLang="en-US" sz="1600" dirty="0" smtClean="0"/>
              <a:t>高校分会（</a:t>
            </a:r>
            <a:r>
              <a:rPr kumimoji="1" lang="en-US" altLang="zh-CN" sz="1600" dirty="0" smtClean="0"/>
              <a:t>2002</a:t>
            </a:r>
            <a:r>
              <a:rPr kumimoji="1" lang="zh-CN" altLang="en-US" sz="1600" dirty="0" smtClean="0"/>
              <a:t>年）</a:t>
            </a:r>
            <a:endParaRPr kumimoji="1" lang="zh-CN" altLang="en-US" sz="1600" dirty="0"/>
          </a:p>
          <a:p>
            <a:endParaRPr kumimoji="1" lang="zh-CN" altLang="en-US" dirty="0"/>
          </a:p>
        </p:txBody>
      </p:sp>
    </p:spTree>
    <p:extLst>
      <p:ext uri="{BB962C8B-B14F-4D97-AF65-F5344CB8AC3E}">
        <p14:creationId xmlns:p14="http://schemas.microsoft.com/office/powerpoint/2010/main" val="191406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490" y="770748"/>
            <a:ext cx="7024744" cy="576866"/>
          </a:xfrm>
        </p:spPr>
        <p:txBody>
          <a:bodyPr/>
          <a:lstStyle/>
          <a:p>
            <a:r>
              <a:rPr kumimoji="1" lang="zh-CN" altLang="en-US" sz="2800" dirty="0" smtClean="0"/>
              <a:t>“十三五”期间北大图书馆的发展</a:t>
            </a:r>
            <a:endParaRPr kumimoji="1" lang="zh-CN" altLang="en-US" sz="2800" dirty="0"/>
          </a:p>
        </p:txBody>
      </p:sp>
      <p:sp>
        <p:nvSpPr>
          <p:cNvPr id="5" name="内容占位符 4"/>
          <p:cNvSpPr>
            <a:spLocks noGrp="1"/>
          </p:cNvSpPr>
          <p:nvPr>
            <p:ph sz="half" idx="1"/>
          </p:nvPr>
        </p:nvSpPr>
        <p:spPr>
          <a:xfrm>
            <a:off x="1295400" y="1809750"/>
            <a:ext cx="3112008" cy="2785110"/>
          </a:xfrm>
        </p:spPr>
        <p:txBody>
          <a:bodyPr/>
          <a:lstStyle/>
          <a:p>
            <a:r>
              <a:rPr lang="zh-CN" altLang="en-US" dirty="0"/>
              <a:t>转型</a:t>
            </a:r>
            <a:endParaRPr lang="en-US" altLang="zh-CN" dirty="0"/>
          </a:p>
          <a:p>
            <a:pPr lvl="1"/>
            <a:r>
              <a:rPr lang="zh-CN" altLang="en-US" dirty="0"/>
              <a:t>资源</a:t>
            </a:r>
            <a:endParaRPr lang="en-US" altLang="zh-CN" dirty="0"/>
          </a:p>
          <a:p>
            <a:pPr lvl="1"/>
            <a:r>
              <a:rPr lang="zh-CN" altLang="en-US" dirty="0"/>
              <a:t>服务</a:t>
            </a:r>
            <a:endParaRPr lang="en-US" altLang="zh-CN" dirty="0"/>
          </a:p>
          <a:p>
            <a:pPr lvl="1"/>
            <a:r>
              <a:rPr lang="zh-CN" altLang="en-US" dirty="0"/>
              <a:t>空间</a:t>
            </a:r>
            <a:endParaRPr lang="en-US" altLang="zh-CN" dirty="0"/>
          </a:p>
          <a:p>
            <a:pPr lvl="1"/>
            <a:r>
              <a:rPr lang="zh-CN" altLang="en-US" dirty="0"/>
              <a:t>技术</a:t>
            </a:r>
            <a:endParaRPr lang="en-US" altLang="zh-CN" dirty="0"/>
          </a:p>
          <a:p>
            <a:endParaRPr lang="zh-CN" altLang="en-US" dirty="0"/>
          </a:p>
        </p:txBody>
      </p:sp>
      <p:sp>
        <p:nvSpPr>
          <p:cNvPr id="3" name="内容占位符 2"/>
          <p:cNvSpPr>
            <a:spLocks noGrp="1"/>
          </p:cNvSpPr>
          <p:nvPr>
            <p:ph sz="half" idx="2"/>
          </p:nvPr>
        </p:nvSpPr>
        <p:spPr>
          <a:xfrm>
            <a:off x="4139952" y="1837948"/>
            <a:ext cx="3092152" cy="2196723"/>
          </a:xfrm>
          <a:prstGeom prst="rect">
            <a:avLst/>
          </a:prstGeom>
        </p:spPr>
        <p:txBody>
          <a:bodyPr/>
          <a:lstStyle/>
          <a:p>
            <a:r>
              <a:rPr lang="zh-CN" altLang="en-US" dirty="0"/>
              <a:t>改革</a:t>
            </a:r>
            <a:endParaRPr lang="en-US" altLang="zh-CN" dirty="0"/>
          </a:p>
          <a:p>
            <a:pPr lvl="1"/>
            <a:r>
              <a:rPr lang="zh-CN" altLang="en-US" dirty="0"/>
              <a:t>机构</a:t>
            </a:r>
            <a:endParaRPr lang="en-US" altLang="zh-CN" dirty="0"/>
          </a:p>
          <a:p>
            <a:pPr lvl="1"/>
            <a:r>
              <a:rPr lang="zh-CN" altLang="en-US" dirty="0"/>
              <a:t>人员</a:t>
            </a:r>
            <a:endParaRPr lang="en-US" altLang="zh-CN" dirty="0"/>
          </a:p>
          <a:p>
            <a:r>
              <a:rPr lang="zh-CN" altLang="en-US" dirty="0"/>
              <a:t>创新</a:t>
            </a:r>
          </a:p>
          <a:p>
            <a:endParaRPr lang="zh-CN" altLang="en-US" dirty="0"/>
          </a:p>
        </p:txBody>
      </p:sp>
    </p:spTree>
    <p:extLst>
      <p:ext uri="{BB962C8B-B14F-4D97-AF65-F5344CB8AC3E}">
        <p14:creationId xmlns:p14="http://schemas.microsoft.com/office/powerpoint/2010/main" val="126414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1800" dirty="0"/>
              <a:t>北京大学图书馆面向未来战略转型规划示意图</a:t>
            </a:r>
            <a:r>
              <a:rPr lang="zh-CN" altLang="zh-CN" sz="1800" dirty="0">
                <a:effectLst/>
              </a:rPr>
              <a:t> </a:t>
            </a:r>
            <a:endParaRPr lang="zh-CN" altLang="en-US" sz="1800" dirty="0"/>
          </a:p>
        </p:txBody>
      </p:sp>
      <p:sp>
        <p:nvSpPr>
          <p:cNvPr id="3" name="内容占位符 2"/>
          <p:cNvSpPr>
            <a:spLocks noGrp="1"/>
          </p:cNvSpPr>
          <p:nvPr>
            <p:ph idx="1"/>
          </p:nvPr>
        </p:nvSpPr>
        <p:spPr/>
        <p:txBody>
          <a:bodyPr/>
          <a:lstStyle/>
          <a:p>
            <a:endParaRPr kumimoji="1" lang="zh-CN" altLang="en-US"/>
          </a:p>
        </p:txBody>
      </p:sp>
      <p:pic>
        <p:nvPicPr>
          <p:cNvPr id="4" name="图片 3" descr="H:\zq机构重组\机构重组.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28624"/>
            <a:ext cx="8229599" cy="3653308"/>
          </a:xfrm>
          <a:prstGeom prst="rect">
            <a:avLst/>
          </a:prstGeom>
          <a:noFill/>
          <a:ln>
            <a:noFill/>
          </a:ln>
        </p:spPr>
      </p:pic>
      <p:sp>
        <p:nvSpPr>
          <p:cNvPr id="6" name="标题 1"/>
          <p:cNvSpPr txBox="1">
            <a:spLocks/>
          </p:cNvSpPr>
          <p:nvPr/>
        </p:nvSpPr>
        <p:spPr>
          <a:xfrm>
            <a:off x="971600" y="627534"/>
            <a:ext cx="7211144" cy="457876"/>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2800" dirty="0" smtClean="0"/>
              <a:t>面向未来的北大图书馆业务模式</a:t>
            </a:r>
            <a:endParaRPr lang="zh-CN" altLang="en-US" sz="2800" dirty="0"/>
          </a:p>
        </p:txBody>
      </p:sp>
    </p:spTree>
    <p:extLst>
      <p:ext uri="{BB962C8B-B14F-4D97-AF65-F5344CB8AC3E}">
        <p14:creationId xmlns:p14="http://schemas.microsoft.com/office/powerpoint/2010/main" val="140635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1008736" y="483518"/>
            <a:ext cx="7024744" cy="576866"/>
          </a:xfrm>
        </p:spPr>
        <p:txBody>
          <a:bodyPr>
            <a:normAutofit/>
          </a:bodyPr>
          <a:lstStyle/>
          <a:p>
            <a:r>
              <a:rPr lang="zh-CN" altLang="en-US" sz="2800" dirty="0" smtClean="0"/>
              <a:t>围绕业务功能设立组织机构</a:t>
            </a:r>
            <a:endParaRPr lang="zh-CN" altLang="en-US" sz="2800" dirty="0"/>
          </a:p>
        </p:txBody>
      </p:sp>
      <p:sp>
        <p:nvSpPr>
          <p:cNvPr id="8" name="内容占位符 7"/>
          <p:cNvSpPr>
            <a:spLocks noGrp="1"/>
          </p:cNvSpPr>
          <p:nvPr>
            <p:ph idx="1"/>
          </p:nvPr>
        </p:nvSpPr>
        <p:spPr>
          <a:xfrm>
            <a:off x="827584" y="1203598"/>
            <a:ext cx="7272808" cy="3744416"/>
          </a:xfrm>
        </p:spPr>
        <p:txBody>
          <a:bodyPr>
            <a:normAutofit fontScale="55000" lnSpcReduction="20000"/>
          </a:bodyPr>
          <a:lstStyle/>
          <a:p>
            <a:pPr indent="-342900">
              <a:lnSpc>
                <a:spcPct val="120000"/>
              </a:lnSpc>
            </a:pPr>
            <a:r>
              <a:rPr lang="zh-CN" altLang="en-US" sz="2900" b="1" dirty="0" smtClean="0"/>
              <a:t>资源建设</a:t>
            </a:r>
            <a:r>
              <a:rPr lang="zh-CN" altLang="en-US" sz="2900" dirty="0" smtClean="0"/>
              <a:t>（采集、整合、揭示）</a:t>
            </a:r>
            <a:endParaRPr lang="en-US" altLang="zh-CN" sz="2900" dirty="0" smtClean="0"/>
          </a:p>
          <a:p>
            <a:pPr lvl="1">
              <a:lnSpc>
                <a:spcPct val="120000"/>
              </a:lnSpc>
            </a:pPr>
            <a:r>
              <a:rPr lang="zh-CN" altLang="en-US" sz="2900" dirty="0" smtClean="0"/>
              <a:t>文献资源建设中心</a:t>
            </a:r>
            <a:endParaRPr lang="en-US" altLang="zh-CN" sz="2900" dirty="0" smtClean="0"/>
          </a:p>
          <a:p>
            <a:pPr marL="68580" lvl="1" indent="-342900">
              <a:lnSpc>
                <a:spcPct val="120000"/>
              </a:lnSpc>
            </a:pPr>
            <a:r>
              <a:rPr lang="zh-CN" altLang="en-US" sz="2900" b="1" dirty="0" smtClean="0"/>
              <a:t>学习支持</a:t>
            </a:r>
            <a:r>
              <a:rPr lang="zh-CN" altLang="en-US" sz="2900" dirty="0" smtClean="0"/>
              <a:t>（读者宣传、文献借阅、工作坊、文献共享）</a:t>
            </a:r>
            <a:endParaRPr lang="en-US" altLang="zh-CN" sz="2900" dirty="0" smtClean="0"/>
          </a:p>
          <a:p>
            <a:pPr lvl="1">
              <a:lnSpc>
                <a:spcPct val="120000"/>
              </a:lnSpc>
            </a:pPr>
            <a:r>
              <a:rPr lang="zh-CN" altLang="en-US" sz="2900" dirty="0" smtClean="0"/>
              <a:t>学习资源与服务中心</a:t>
            </a:r>
            <a:endParaRPr lang="en-US" altLang="zh-CN" sz="2900" dirty="0" smtClean="0"/>
          </a:p>
          <a:p>
            <a:pPr>
              <a:lnSpc>
                <a:spcPct val="120000"/>
              </a:lnSpc>
            </a:pPr>
            <a:r>
              <a:rPr lang="zh-CN" altLang="en-US" sz="2900" b="1" dirty="0" smtClean="0"/>
              <a:t>研究支持</a:t>
            </a:r>
            <a:r>
              <a:rPr lang="zh-CN" altLang="en-US" sz="2900" dirty="0" smtClean="0"/>
              <a:t>（课题查新、查收查引、科研与决策支持、数据支持、信息素养、学科服务、专利与知识产权服务）</a:t>
            </a:r>
            <a:endParaRPr lang="en-US" altLang="zh-CN" sz="2900" dirty="0" smtClean="0"/>
          </a:p>
          <a:p>
            <a:pPr lvl="2">
              <a:lnSpc>
                <a:spcPct val="120000"/>
              </a:lnSpc>
            </a:pPr>
            <a:r>
              <a:rPr lang="zh-CN" altLang="en-US" sz="2900" dirty="0" smtClean="0"/>
              <a:t>研究</a:t>
            </a:r>
            <a:r>
              <a:rPr lang="zh-CN" altLang="en-US" sz="2900" dirty="0"/>
              <a:t>资源与服务中心</a:t>
            </a:r>
            <a:endParaRPr lang="en-US" altLang="zh-CN" sz="2900" dirty="0"/>
          </a:p>
          <a:p>
            <a:pPr>
              <a:lnSpc>
                <a:spcPct val="120000"/>
              </a:lnSpc>
            </a:pPr>
            <a:r>
              <a:rPr lang="zh-CN" altLang="en-US" sz="2900" b="1" dirty="0" smtClean="0"/>
              <a:t>学术交流</a:t>
            </a:r>
            <a:r>
              <a:rPr lang="zh-CN" altLang="en-US" sz="2900" dirty="0" smtClean="0"/>
              <a:t>（学术出版、数据管理、机构库建设等）</a:t>
            </a:r>
            <a:endParaRPr lang="en-US" altLang="zh-CN" sz="2900" dirty="0" smtClean="0"/>
          </a:p>
          <a:p>
            <a:pPr lvl="2">
              <a:lnSpc>
                <a:spcPct val="120000"/>
              </a:lnSpc>
            </a:pPr>
            <a:r>
              <a:rPr lang="zh-CN" altLang="en-US" sz="2900" dirty="0" smtClean="0"/>
              <a:t>信息化与数据中心（期刊网、数字加工中心、学术生态系统）</a:t>
            </a:r>
            <a:endParaRPr lang="en-US" altLang="zh-CN" sz="2900" dirty="0" smtClean="0"/>
          </a:p>
          <a:p>
            <a:pPr>
              <a:lnSpc>
                <a:spcPct val="120000"/>
              </a:lnSpc>
            </a:pPr>
            <a:r>
              <a:rPr lang="zh-CN" altLang="en-US" sz="2900" b="1" dirty="0" smtClean="0"/>
              <a:t>古籍</a:t>
            </a:r>
            <a:r>
              <a:rPr lang="zh-CN" altLang="en-US" sz="2900" b="1" dirty="0" smtClean="0"/>
              <a:t>特藏建设与服务</a:t>
            </a:r>
            <a:r>
              <a:rPr lang="zh-CN" altLang="en-US" sz="2900" dirty="0" smtClean="0"/>
              <a:t>（文献保护、修复、服务；资源</a:t>
            </a:r>
            <a:r>
              <a:rPr lang="zh-CN" altLang="en-US" sz="2900" dirty="0" smtClean="0"/>
              <a:t>的挖掘与揭示）</a:t>
            </a:r>
            <a:endParaRPr lang="en-US" altLang="zh-CN" sz="2900" dirty="0" smtClean="0"/>
          </a:p>
          <a:p>
            <a:pPr lvl="2">
              <a:lnSpc>
                <a:spcPct val="120000"/>
              </a:lnSpc>
            </a:pPr>
            <a:r>
              <a:rPr lang="zh-CN" altLang="en-US" sz="2600" dirty="0" smtClean="0"/>
              <a:t>古籍图书馆</a:t>
            </a:r>
            <a:endParaRPr lang="en-US" altLang="zh-CN" sz="2600" dirty="0" smtClean="0"/>
          </a:p>
          <a:p>
            <a:pPr lvl="2">
              <a:lnSpc>
                <a:spcPct val="120000"/>
              </a:lnSpc>
            </a:pPr>
            <a:r>
              <a:rPr lang="zh-CN" altLang="en-US" sz="2600" dirty="0" smtClean="0"/>
              <a:t>特色资源中心</a:t>
            </a:r>
            <a:endParaRPr lang="zh-CN" altLang="en-US" sz="2600" dirty="0"/>
          </a:p>
          <a:p>
            <a:pPr marL="68580" indent="0">
              <a:buNone/>
            </a:pPr>
            <a:endParaRPr lang="zh-CN" altLang="en-US" dirty="0"/>
          </a:p>
        </p:txBody>
      </p:sp>
    </p:spTree>
    <p:extLst>
      <p:ext uri="{BB962C8B-B14F-4D97-AF65-F5344CB8AC3E}">
        <p14:creationId xmlns:p14="http://schemas.microsoft.com/office/powerpoint/2010/main" val="29700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490" y="770748"/>
            <a:ext cx="7024744" cy="432850"/>
          </a:xfrm>
        </p:spPr>
        <p:txBody>
          <a:bodyPr>
            <a:noAutofit/>
          </a:bodyPr>
          <a:lstStyle/>
          <a:p>
            <a:r>
              <a:rPr lang="zh-CN" altLang="en-US" sz="2800" dirty="0" smtClean="0"/>
              <a:t>条件支撑</a:t>
            </a:r>
            <a:endParaRPr lang="zh-CN" altLang="en-US" sz="2800" dirty="0"/>
          </a:p>
        </p:txBody>
      </p:sp>
      <p:sp>
        <p:nvSpPr>
          <p:cNvPr id="3" name="内容占位符 2"/>
          <p:cNvSpPr>
            <a:spLocks noGrp="1"/>
          </p:cNvSpPr>
          <p:nvPr>
            <p:ph idx="1"/>
          </p:nvPr>
        </p:nvSpPr>
        <p:spPr>
          <a:xfrm>
            <a:off x="2267744" y="1347614"/>
            <a:ext cx="5049125" cy="2773227"/>
          </a:xfrm>
        </p:spPr>
        <p:txBody>
          <a:bodyPr>
            <a:normAutofit fontScale="85000" lnSpcReduction="20000"/>
          </a:bodyPr>
          <a:lstStyle/>
          <a:p>
            <a:pPr>
              <a:lnSpc>
                <a:spcPct val="120000"/>
              </a:lnSpc>
            </a:pPr>
            <a:r>
              <a:rPr lang="zh-CN" altLang="en-US" b="1" dirty="0" smtClean="0"/>
              <a:t>信息技术架构和系统</a:t>
            </a:r>
            <a:endParaRPr lang="en-US" altLang="zh-CN" b="1" dirty="0" smtClean="0"/>
          </a:p>
          <a:p>
            <a:pPr lvl="2">
              <a:lnSpc>
                <a:spcPct val="120000"/>
              </a:lnSpc>
            </a:pPr>
            <a:r>
              <a:rPr lang="zh-CN" altLang="en-US" dirty="0" smtClean="0"/>
              <a:t>信息化与数据中心</a:t>
            </a:r>
            <a:endParaRPr lang="en-US" altLang="zh-CN" dirty="0" smtClean="0"/>
          </a:p>
          <a:p>
            <a:pPr>
              <a:lnSpc>
                <a:spcPct val="120000"/>
              </a:lnSpc>
            </a:pPr>
            <a:r>
              <a:rPr lang="zh-CN" altLang="en-US" b="1" dirty="0" smtClean="0"/>
              <a:t>人力</a:t>
            </a:r>
            <a:r>
              <a:rPr lang="zh-CN" altLang="en-US" b="1" dirty="0"/>
              <a:t>资源管理与</a:t>
            </a:r>
            <a:r>
              <a:rPr lang="zh-CN" altLang="en-US" b="1" dirty="0" smtClean="0"/>
              <a:t>开发</a:t>
            </a:r>
            <a:endParaRPr lang="en-US" altLang="zh-CN" b="1" dirty="0" smtClean="0"/>
          </a:p>
          <a:p>
            <a:pPr lvl="2">
              <a:lnSpc>
                <a:spcPct val="120000"/>
              </a:lnSpc>
            </a:pPr>
            <a:r>
              <a:rPr lang="zh-CN" altLang="en-US" dirty="0" smtClean="0"/>
              <a:t>综合管理与协作中心</a:t>
            </a:r>
            <a:endParaRPr lang="en-US" altLang="zh-CN" dirty="0"/>
          </a:p>
          <a:p>
            <a:pPr>
              <a:lnSpc>
                <a:spcPct val="120000"/>
              </a:lnSpc>
            </a:pPr>
            <a:r>
              <a:rPr lang="zh-CN" altLang="en-US" b="1" dirty="0" smtClean="0"/>
              <a:t>图书馆运营</a:t>
            </a:r>
            <a:r>
              <a:rPr lang="zh-CN" altLang="en-US" b="1" dirty="0"/>
              <a:t>和</a:t>
            </a:r>
            <a:r>
              <a:rPr lang="zh-CN" altLang="en-US" b="1" dirty="0" smtClean="0"/>
              <a:t>管理</a:t>
            </a:r>
            <a:endParaRPr lang="en-US" altLang="zh-CN" b="1" dirty="0" smtClean="0"/>
          </a:p>
          <a:p>
            <a:pPr lvl="2">
              <a:lnSpc>
                <a:spcPct val="120000"/>
              </a:lnSpc>
            </a:pPr>
            <a:r>
              <a:rPr lang="zh-CN" altLang="en-US" dirty="0" smtClean="0"/>
              <a:t>综合管理与协作中心</a:t>
            </a:r>
            <a:endParaRPr lang="en-US" altLang="zh-CN" dirty="0" smtClean="0"/>
          </a:p>
          <a:p>
            <a:pPr>
              <a:lnSpc>
                <a:spcPct val="120000"/>
              </a:lnSpc>
            </a:pPr>
            <a:r>
              <a:rPr lang="zh-CN" altLang="en-US" b="1" dirty="0" smtClean="0"/>
              <a:t>科研</a:t>
            </a:r>
            <a:r>
              <a:rPr lang="zh-CN" altLang="en-US" b="1" dirty="0"/>
              <a:t>团队和</a:t>
            </a:r>
            <a:r>
              <a:rPr lang="zh-CN" altLang="en-US" b="1" dirty="0" smtClean="0"/>
              <a:t>项目</a:t>
            </a:r>
            <a:endParaRPr lang="en-US" altLang="zh-CN" b="1" dirty="0" smtClean="0"/>
          </a:p>
          <a:p>
            <a:pPr lvl="2">
              <a:lnSpc>
                <a:spcPct val="120000"/>
              </a:lnSpc>
            </a:pPr>
            <a:r>
              <a:rPr lang="zh-CN" altLang="en-US" dirty="0" smtClean="0"/>
              <a:t>图书馆学术委员会</a:t>
            </a:r>
            <a:endParaRPr lang="en-US" altLang="zh-CN" dirty="0" smtClean="0"/>
          </a:p>
          <a:p>
            <a:pPr lvl="2">
              <a:lnSpc>
                <a:spcPct val="120000"/>
              </a:lnSpc>
            </a:pPr>
            <a:r>
              <a:rPr lang="zh-CN" altLang="en-US" dirty="0" smtClean="0"/>
              <a:t>数字图书馆</a:t>
            </a:r>
            <a:r>
              <a:rPr lang="zh-CN" altLang="en-US" dirty="0" smtClean="0"/>
              <a:t>研究所</a:t>
            </a:r>
            <a:endParaRPr lang="en-US" altLang="zh-CN" dirty="0" smtClean="0"/>
          </a:p>
          <a:p>
            <a:pPr lvl="2"/>
            <a:endParaRPr lang="zh-CN" altLang="en-US" dirty="0"/>
          </a:p>
          <a:p>
            <a:endParaRPr lang="zh-CN" altLang="en-US" dirty="0"/>
          </a:p>
        </p:txBody>
      </p:sp>
    </p:spTree>
    <p:extLst>
      <p:ext uri="{BB962C8B-B14F-4D97-AF65-F5344CB8AC3E}">
        <p14:creationId xmlns:p14="http://schemas.microsoft.com/office/powerpoint/2010/main" val="1143115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490" y="770748"/>
            <a:ext cx="7024744" cy="504858"/>
          </a:xfrm>
        </p:spPr>
        <p:txBody>
          <a:bodyPr>
            <a:noAutofit/>
          </a:bodyPr>
          <a:lstStyle/>
          <a:p>
            <a:r>
              <a:rPr lang="zh-CN" altLang="en-US" sz="2800" dirty="0" smtClean="0"/>
              <a:t>新的管理机制</a:t>
            </a:r>
            <a:endParaRPr lang="zh-CN" altLang="en-US" sz="2800" dirty="0"/>
          </a:p>
        </p:txBody>
      </p:sp>
      <p:sp>
        <p:nvSpPr>
          <p:cNvPr id="3" name="内容占位符 2"/>
          <p:cNvSpPr>
            <a:spLocks noGrp="1"/>
          </p:cNvSpPr>
          <p:nvPr>
            <p:ph idx="1"/>
          </p:nvPr>
        </p:nvSpPr>
        <p:spPr>
          <a:xfrm>
            <a:off x="1043490" y="1347615"/>
            <a:ext cx="6768867" cy="3024336"/>
          </a:xfrm>
        </p:spPr>
        <p:txBody>
          <a:bodyPr>
            <a:noAutofit/>
          </a:bodyPr>
          <a:lstStyle/>
          <a:p>
            <a:pPr>
              <a:lnSpc>
                <a:spcPct val="150000"/>
              </a:lnSpc>
            </a:pPr>
            <a:r>
              <a:rPr lang="zh-CN" altLang="zh-CN" sz="1800" dirty="0" smtClean="0"/>
              <a:t>实体</a:t>
            </a:r>
            <a:r>
              <a:rPr lang="zh-CN" altLang="zh-CN" sz="1800" dirty="0"/>
              <a:t>机构与跨机构团队</a:t>
            </a:r>
            <a:r>
              <a:rPr lang="zh-CN" altLang="zh-CN" sz="1800" dirty="0" smtClean="0"/>
              <a:t>结合</a:t>
            </a:r>
            <a:r>
              <a:rPr lang="zh-CN" altLang="en-US" sz="1800" dirty="0" smtClean="0"/>
              <a:t>。</a:t>
            </a:r>
            <a:endParaRPr lang="en-US" altLang="zh-CN" sz="1800" dirty="0"/>
          </a:p>
          <a:p>
            <a:pPr lvl="0">
              <a:lnSpc>
                <a:spcPct val="150000"/>
              </a:lnSpc>
            </a:pPr>
            <a:r>
              <a:rPr lang="zh-CN" altLang="zh-CN" sz="1800" dirty="0" smtClean="0"/>
              <a:t>馆</a:t>
            </a:r>
            <a:r>
              <a:rPr lang="zh-CN" altLang="en-US" sz="1800" dirty="0" smtClean="0"/>
              <a:t>领导根据新的分工，</a:t>
            </a:r>
            <a:r>
              <a:rPr lang="zh-CN" altLang="zh-CN" sz="1800" dirty="0" smtClean="0"/>
              <a:t>不再负责某个或某些部门</a:t>
            </a:r>
            <a:r>
              <a:rPr lang="zh-CN" altLang="zh-CN" sz="1800" dirty="0"/>
              <a:t>的全部工作，而是以抓相关的业务为主，工作可能涉及到全馆任何一个中心（部门）</a:t>
            </a:r>
            <a:r>
              <a:rPr lang="zh-CN" altLang="zh-CN" sz="1800" dirty="0" smtClean="0"/>
              <a:t>。各</a:t>
            </a:r>
            <a:r>
              <a:rPr lang="zh-CN" altLang="zh-CN" sz="1800" dirty="0"/>
              <a:t>中心（部门）根据需要分别找相应的主管馆领导讨论和解决问题</a:t>
            </a:r>
            <a:r>
              <a:rPr lang="zh-CN" altLang="zh-CN" sz="1800" dirty="0" smtClean="0"/>
              <a:t>。</a:t>
            </a:r>
            <a:endParaRPr lang="en-US" altLang="zh-CN" sz="1800" dirty="0" smtClean="0"/>
          </a:p>
          <a:p>
            <a:pPr lvl="0">
              <a:lnSpc>
                <a:spcPct val="150000"/>
              </a:lnSpc>
            </a:pPr>
            <a:r>
              <a:rPr lang="zh-CN" altLang="zh-CN" sz="1800" dirty="0" smtClean="0"/>
              <a:t>各</a:t>
            </a:r>
            <a:r>
              <a:rPr lang="zh-CN" altLang="zh-CN" sz="1800" dirty="0"/>
              <a:t>中心（部门）需要自主规划业务发展，</a:t>
            </a:r>
            <a:r>
              <a:rPr lang="zh-CN" altLang="zh-CN" sz="1800" dirty="0" smtClean="0"/>
              <a:t>同时</a:t>
            </a:r>
            <a:r>
              <a:rPr lang="zh-CN" altLang="en-US" sz="1800" dirty="0" smtClean="0"/>
              <a:t>负责牵头或</a:t>
            </a:r>
            <a:r>
              <a:rPr lang="zh-CN" altLang="zh-CN" sz="1800" dirty="0" smtClean="0"/>
              <a:t>参与</a:t>
            </a:r>
            <a:r>
              <a:rPr lang="zh-CN" altLang="zh-CN" sz="1800" dirty="0"/>
              <a:t>跨部门的业务</a:t>
            </a:r>
            <a:r>
              <a:rPr lang="zh-CN" altLang="zh-CN" sz="1800" dirty="0" smtClean="0"/>
              <a:t>。</a:t>
            </a:r>
            <a:endParaRPr lang="en-US" altLang="zh-CN" sz="1800" dirty="0" smtClean="0"/>
          </a:p>
        </p:txBody>
      </p:sp>
    </p:spTree>
    <p:extLst>
      <p:ext uri="{BB962C8B-B14F-4D97-AF65-F5344CB8AC3E}">
        <p14:creationId xmlns:p14="http://schemas.microsoft.com/office/powerpoint/2010/main" val="60935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490" y="770748"/>
            <a:ext cx="7024744" cy="576866"/>
          </a:xfrm>
        </p:spPr>
        <p:txBody>
          <a:bodyPr>
            <a:normAutofit/>
          </a:bodyPr>
          <a:lstStyle/>
          <a:p>
            <a:r>
              <a:rPr kumimoji="1" lang="zh-CN" altLang="en-US" dirty="0" smtClean="0"/>
              <a:t>图书馆组织管理的发展</a:t>
            </a:r>
            <a:endParaRPr kumimoji="1" lang="zh-CN" altLang="en-US" dirty="0"/>
          </a:p>
        </p:txBody>
      </p:sp>
      <p:sp>
        <p:nvSpPr>
          <p:cNvPr id="3" name="内容占位符 2"/>
          <p:cNvSpPr>
            <a:spLocks noGrp="1"/>
          </p:cNvSpPr>
          <p:nvPr>
            <p:ph idx="1"/>
          </p:nvPr>
        </p:nvSpPr>
        <p:spPr>
          <a:xfrm>
            <a:off x="1043493" y="1563639"/>
            <a:ext cx="6777317" cy="2810834"/>
          </a:xfrm>
        </p:spPr>
        <p:txBody>
          <a:bodyPr>
            <a:normAutofit/>
          </a:bodyPr>
          <a:lstStyle/>
          <a:p>
            <a:r>
              <a:rPr lang="zh-CN" altLang="en-US" dirty="0" smtClean="0"/>
              <a:t>管理学的理论和方法对图书馆开展良好的组织管理提供了指引和工具。图书馆也在发展过程中形成了具有</a:t>
            </a:r>
            <a:r>
              <a:rPr lang="zh-CN" altLang="en-US" dirty="0"/>
              <a:t>自身</a:t>
            </a:r>
            <a:r>
              <a:rPr lang="zh-CN" altLang="en-US" dirty="0" smtClean="0"/>
              <a:t>特点的管理理论和方法。</a:t>
            </a:r>
          </a:p>
          <a:p>
            <a:r>
              <a:rPr lang="zh-CN" altLang="zh-CN" dirty="0" smtClean="0"/>
              <a:t>印度</a:t>
            </a:r>
            <a:r>
              <a:rPr lang="zh-CN" altLang="zh-CN" dirty="0"/>
              <a:t>图书馆学家阮冈纳赞在其著名的《图书馆学五定律》一书中说过：“图书馆是一个生长着的有机体”</a:t>
            </a:r>
            <a:r>
              <a:rPr lang="zh-CN" altLang="zh-CN" baseline="30000" dirty="0"/>
              <a:t> </a:t>
            </a:r>
            <a:r>
              <a:rPr lang="zh-CN" altLang="zh-CN" dirty="0" smtClean="0"/>
              <a:t>。</a:t>
            </a:r>
            <a:r>
              <a:rPr lang="zh-CN" altLang="zh-CN" dirty="0"/>
              <a:t>为了适应内外部环境的变化，图书馆对自身各个组成要素进行调整，以更好地实现组织目标，是图书馆作为组织而持续生存、发展的必然</a:t>
            </a:r>
            <a:r>
              <a:rPr lang="zh-CN" altLang="zh-CN" dirty="0" smtClean="0"/>
              <a:t>举措</a:t>
            </a:r>
            <a:r>
              <a:rPr lang="zh-CN" altLang="en-US" dirty="0" smtClean="0"/>
              <a:t>。</a:t>
            </a:r>
          </a:p>
        </p:txBody>
      </p:sp>
    </p:spTree>
    <p:extLst>
      <p:ext uri="{BB962C8B-B14F-4D97-AF65-F5344CB8AC3E}">
        <p14:creationId xmlns:p14="http://schemas.microsoft.com/office/powerpoint/2010/main" val="118505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eaLnBrk="1" hangingPunct="1">
              <a:defRPr/>
            </a:pPr>
            <a:endParaRPr lang="zh-CN" altLang="en-US"/>
          </a:p>
        </p:txBody>
      </p:sp>
      <p:sp>
        <p:nvSpPr>
          <p:cNvPr id="28675" name="内容占位符 2"/>
          <p:cNvSpPr>
            <a:spLocks noGrp="1"/>
          </p:cNvSpPr>
          <p:nvPr>
            <p:ph idx="1"/>
          </p:nvPr>
        </p:nvSpPr>
        <p:spPr>
          <a:xfrm>
            <a:off x="1011450" y="1707654"/>
            <a:ext cx="7056784" cy="2886571"/>
          </a:xfrm>
        </p:spPr>
        <p:txBody>
          <a:bodyPr/>
          <a:lstStyle/>
          <a:p>
            <a:r>
              <a:rPr lang="zh-CN" altLang="en-US" dirty="0">
                <a:ea typeface="宋体" panose="02010600030101010101" pitchFamily="2" charset="-122"/>
              </a:rPr>
              <a:t>改变工作性质，</a:t>
            </a:r>
            <a:r>
              <a:rPr lang="zh-CN" altLang="en-US" dirty="0" smtClean="0">
                <a:ea typeface="宋体" panose="02010600030101010101" pitchFamily="2" charset="-122"/>
              </a:rPr>
              <a:t>从以书为中心到以内容为中心</a:t>
            </a:r>
            <a:endParaRPr lang="en-US" altLang="zh-CN" dirty="0" smtClean="0">
              <a:ea typeface="宋体" panose="02010600030101010101" pitchFamily="2" charset="-122"/>
            </a:endParaRPr>
          </a:p>
          <a:p>
            <a:pPr eaLnBrk="1" hangingPunct="1"/>
            <a:r>
              <a:rPr lang="zh-CN" altLang="en-US" dirty="0" smtClean="0">
                <a:ea typeface="宋体" panose="02010600030101010101" pitchFamily="2" charset="-122"/>
              </a:rPr>
              <a:t>加强从事技术研发、学科服务、数据管理、营销推广等方面工作的</a:t>
            </a:r>
            <a:r>
              <a:rPr lang="zh-CN" altLang="en-US" dirty="0" smtClean="0">
                <a:ea typeface="宋体" panose="02010600030101010101" pitchFamily="2" charset="-122"/>
              </a:rPr>
              <a:t>人才引进与培养</a:t>
            </a:r>
            <a:endParaRPr lang="en-US" altLang="zh-CN" dirty="0" smtClean="0">
              <a:ea typeface="宋体" panose="02010600030101010101" pitchFamily="2" charset="-122"/>
            </a:endParaRPr>
          </a:p>
          <a:p>
            <a:pPr eaLnBrk="1" hangingPunct="1"/>
            <a:r>
              <a:rPr lang="zh-CN" altLang="en-US" dirty="0" smtClean="0">
                <a:ea typeface="宋体" panose="02010600030101010101" pitchFamily="2" charset="-122"/>
              </a:rPr>
              <a:t>实行跨部门、跨机构人力资源共享</a:t>
            </a:r>
          </a:p>
          <a:p>
            <a:pPr eaLnBrk="1" hangingPunct="1"/>
            <a:endParaRPr lang="zh-CN" altLang="en-US" dirty="0" smtClean="0">
              <a:ea typeface="宋体" panose="02010600030101010101" pitchFamily="2" charset="-122"/>
            </a:endParaRPr>
          </a:p>
        </p:txBody>
      </p:sp>
    </p:spTree>
    <p:extLst>
      <p:ext uri="{BB962C8B-B14F-4D97-AF65-F5344CB8AC3E}">
        <p14:creationId xmlns:p14="http://schemas.microsoft.com/office/powerpoint/2010/main" val="63938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31590"/>
            <a:ext cx="576064" cy="3456384"/>
          </a:xfrm>
        </p:spPr>
        <p:txBody>
          <a:bodyPr>
            <a:noAutofit/>
          </a:bodyPr>
          <a:lstStyle/>
          <a:p>
            <a:r>
              <a:rPr lang="zh-CN" altLang="en-US" sz="2800" dirty="0" smtClean="0"/>
              <a:t>图书馆</a:t>
            </a:r>
            <a:r>
              <a:rPr lang="zh-CN" altLang="en-US" sz="2800" smtClean="0"/>
              <a:t>跨机构团队设置</a:t>
            </a:r>
            <a:endParaRPr lang="zh-CN" altLang="en-US" sz="2800"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886339427"/>
              </p:ext>
            </p:extLst>
          </p:nvPr>
        </p:nvGraphicFramePr>
        <p:xfrm>
          <a:off x="1691680" y="658238"/>
          <a:ext cx="6192688" cy="3874249"/>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tblGrid>
              <a:tr h="364013">
                <a:tc>
                  <a:txBody>
                    <a:bodyPr/>
                    <a:lstStyle/>
                    <a:p>
                      <a:r>
                        <a:rPr lang="zh-CN" altLang="en-US" sz="1400" dirty="0" smtClean="0"/>
                        <a:t>机构名称</a:t>
                      </a:r>
                      <a:endParaRPr lang="zh-CN" altLang="en-US" sz="1400" dirty="0"/>
                    </a:p>
                  </a:txBody>
                  <a:tcPr marT="34290" marB="34290"/>
                </a:tc>
                <a:tc>
                  <a:txBody>
                    <a:bodyPr/>
                    <a:lstStyle/>
                    <a:p>
                      <a:r>
                        <a:rPr lang="zh-CN" altLang="en-US" sz="1400" dirty="0" smtClean="0"/>
                        <a:t>牵头团队</a:t>
                      </a:r>
                      <a:endParaRPr lang="zh-CN" altLang="en-US" sz="1400" dirty="0"/>
                    </a:p>
                  </a:txBody>
                  <a:tcPr marT="34290" marB="34290"/>
                </a:tc>
                <a:extLst>
                  <a:ext uri="{0D108BD9-81ED-4DB2-BD59-A6C34878D82A}">
                    <a16:rowId xmlns:a16="http://schemas.microsoft.com/office/drawing/2014/main" xmlns="" val="10000"/>
                  </a:ext>
                </a:extLst>
              </a:tr>
              <a:tr h="364013">
                <a:tc>
                  <a:txBody>
                    <a:bodyPr/>
                    <a:lstStyle/>
                    <a:p>
                      <a:r>
                        <a:rPr lang="zh-CN" altLang="en-US" sz="1400" dirty="0" smtClean="0"/>
                        <a:t>文献资源建设中心</a:t>
                      </a:r>
                      <a:endParaRPr lang="zh-CN" altLang="en-US" sz="1400" dirty="0"/>
                    </a:p>
                  </a:txBody>
                  <a:tcPr marT="34290" marB="34290"/>
                </a:tc>
                <a:tc>
                  <a:txBody>
                    <a:bodyPr/>
                    <a:lstStyle/>
                    <a:p>
                      <a:r>
                        <a:rPr lang="zh-CN" altLang="en-US" sz="1400" dirty="0" smtClean="0"/>
                        <a:t>电子资源协调团队</a:t>
                      </a:r>
                      <a:endParaRPr lang="zh-CN" altLang="en-US" sz="1400" dirty="0"/>
                    </a:p>
                  </a:txBody>
                  <a:tcPr marT="34290" marB="34290"/>
                </a:tc>
                <a:extLst>
                  <a:ext uri="{0D108BD9-81ED-4DB2-BD59-A6C34878D82A}">
                    <a16:rowId xmlns:a16="http://schemas.microsoft.com/office/drawing/2014/main" xmlns="" val="10001"/>
                  </a:ext>
                </a:extLst>
              </a:tr>
              <a:tr h="586119">
                <a:tc>
                  <a:txBody>
                    <a:bodyPr/>
                    <a:lstStyle/>
                    <a:p>
                      <a:r>
                        <a:rPr lang="zh-CN" altLang="en-US" sz="1400" dirty="0" smtClean="0"/>
                        <a:t>学习支持中心</a:t>
                      </a:r>
                      <a:endParaRPr lang="zh-CN" altLang="en-US" sz="1400" dirty="0"/>
                    </a:p>
                  </a:txBody>
                  <a:tcPr marT="34290" marB="34290"/>
                </a:tc>
                <a:tc>
                  <a:txBody>
                    <a:bodyPr/>
                    <a:lstStyle/>
                    <a:p>
                      <a:r>
                        <a:rPr lang="zh-CN" altLang="en-US" sz="1400" dirty="0" smtClean="0"/>
                        <a:t>文献共享服务团队</a:t>
                      </a:r>
                      <a:endParaRPr lang="en-US" altLang="zh-CN"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用户服务宣推团队（社交媒体运维团队并入）</a:t>
                      </a:r>
                      <a:endParaRPr lang="en-US" altLang="zh-CN" sz="1400" dirty="0" smtClean="0"/>
                    </a:p>
                  </a:txBody>
                  <a:tcPr marT="34290" marB="34290"/>
                </a:tc>
                <a:extLst>
                  <a:ext uri="{0D108BD9-81ED-4DB2-BD59-A6C34878D82A}">
                    <a16:rowId xmlns:a16="http://schemas.microsoft.com/office/drawing/2014/main" xmlns="" val="10002"/>
                  </a:ext>
                </a:extLst>
              </a:tr>
              <a:tr h="685800">
                <a:tc>
                  <a:txBody>
                    <a:bodyPr/>
                    <a:lstStyle/>
                    <a:p>
                      <a:r>
                        <a:rPr lang="zh-CN" altLang="en-US" sz="1400" dirty="0" smtClean="0"/>
                        <a:t>研究支持中心</a:t>
                      </a:r>
                      <a:endParaRPr lang="zh-CN" altLang="en-US" sz="1400" dirty="0"/>
                    </a:p>
                  </a:txBody>
                  <a:tcPr marT="34290" marB="34290"/>
                </a:tc>
                <a:tc>
                  <a:txBody>
                    <a:bodyPr/>
                    <a:lstStyle/>
                    <a:p>
                      <a:r>
                        <a:rPr lang="zh-CN" altLang="en-US" sz="1400" dirty="0" smtClean="0"/>
                        <a:t>学科</a:t>
                      </a:r>
                      <a:r>
                        <a:rPr lang="zh-CN" altLang="en-US" sz="1400" dirty="0" smtClean="0"/>
                        <a:t>馆员团队</a:t>
                      </a:r>
                      <a:endParaRPr lang="en-US" altLang="zh-CN"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数据支持服务团队</a:t>
                      </a:r>
                      <a:endParaRPr lang="en-US" altLang="zh-CN"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信息素养教育团队</a:t>
                      </a:r>
                    </a:p>
                  </a:txBody>
                  <a:tcPr marT="34290" marB="34290"/>
                </a:tc>
                <a:extLst>
                  <a:ext uri="{0D108BD9-81ED-4DB2-BD59-A6C34878D82A}">
                    <a16:rowId xmlns:a16="http://schemas.microsoft.com/office/drawing/2014/main" xmlns="" val="10003"/>
                  </a:ext>
                </a:extLst>
              </a:tr>
              <a:tr h="286308">
                <a:tc>
                  <a:txBody>
                    <a:bodyPr/>
                    <a:lstStyle/>
                    <a:p>
                      <a:r>
                        <a:rPr lang="zh-CN" altLang="en-US" sz="1400" dirty="0" smtClean="0"/>
                        <a:t>信息化与数据中心</a:t>
                      </a:r>
                      <a:endParaRPr lang="zh-CN" altLang="en-US" sz="1400" dirty="0"/>
                    </a:p>
                  </a:txBody>
                  <a:tcPr marT="34290" marB="34290"/>
                </a:tc>
                <a:tc>
                  <a:txBody>
                    <a:bodyPr/>
                    <a:lstStyle/>
                    <a:p>
                      <a:r>
                        <a:rPr lang="zh-CN" altLang="en-US" sz="1400" dirty="0" smtClean="0"/>
                        <a:t>新技术研究与应用团队</a:t>
                      </a:r>
                      <a:endParaRPr lang="zh-CN" altLang="en-US" sz="1400" dirty="0"/>
                    </a:p>
                  </a:txBody>
                  <a:tcPr marT="34290" marB="34290"/>
                </a:tc>
                <a:extLst>
                  <a:ext uri="{0D108BD9-81ED-4DB2-BD59-A6C34878D82A}">
                    <a16:rowId xmlns:a16="http://schemas.microsoft.com/office/drawing/2014/main" xmlns="" val="10004"/>
                  </a:ext>
                </a:extLst>
              </a:tr>
              <a:tr h="274320">
                <a:tc>
                  <a:txBody>
                    <a:bodyPr/>
                    <a:lstStyle/>
                    <a:p>
                      <a:r>
                        <a:rPr lang="zh-CN" altLang="en-US" sz="1400" dirty="0" smtClean="0"/>
                        <a:t>综合管理与协作中心</a:t>
                      </a:r>
                      <a:endParaRPr lang="zh-CN" altLang="en-US" sz="1400" dirty="0"/>
                    </a:p>
                  </a:txBody>
                  <a:tcPr marT="34290" marB="34290"/>
                </a:tc>
                <a:tc>
                  <a:txBody>
                    <a:bodyPr/>
                    <a:lstStyle/>
                    <a:p>
                      <a:endParaRPr lang="zh-CN" altLang="en-US" sz="1400" dirty="0"/>
                    </a:p>
                  </a:txBody>
                  <a:tcPr marT="34290" marB="34290"/>
                </a:tc>
                <a:extLst>
                  <a:ext uri="{0D108BD9-81ED-4DB2-BD59-A6C34878D82A}">
                    <a16:rowId xmlns:a16="http://schemas.microsoft.com/office/drawing/2014/main" xmlns="" val="10005"/>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特色资源中心</a:t>
                      </a:r>
                    </a:p>
                  </a:txBody>
                  <a:tcPr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400" dirty="0" smtClean="0"/>
                        <a:t>亚洲史地文献研究中心</a:t>
                      </a:r>
                      <a:endParaRPr lang="en-US" altLang="zh-CN" sz="1400" dirty="0" smtClean="0"/>
                    </a:p>
                  </a:txBody>
                  <a:tcPr marT="34290" marB="34290"/>
                </a:tc>
                <a:extLst>
                  <a:ext uri="{0D108BD9-81ED-4DB2-BD59-A6C34878D82A}">
                    <a16:rowId xmlns:a16="http://schemas.microsoft.com/office/drawing/2014/main" xmlns="" val="10006"/>
                  </a:ext>
                </a:extLst>
              </a:tr>
              <a:tr h="31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古籍图书馆</a:t>
                      </a:r>
                      <a:endParaRPr lang="zh-CN" altLang="en-US" sz="1400" dirty="0"/>
                    </a:p>
                  </a:txBody>
                  <a:tcPr marT="34290" marB="34290"/>
                </a:tc>
                <a:tc>
                  <a:txBody>
                    <a:bodyPr/>
                    <a:lstStyle/>
                    <a:p>
                      <a:endParaRPr lang="zh-CN" altLang="en-US" sz="1400" dirty="0"/>
                    </a:p>
                  </a:txBody>
                  <a:tcPr marT="34290" marB="34290"/>
                </a:tc>
                <a:extLst>
                  <a:ext uri="{0D108BD9-81ED-4DB2-BD59-A6C34878D82A}">
                    <a16:rowId xmlns:a16="http://schemas.microsoft.com/office/drawing/2014/main" xmlns="" val="10007"/>
                  </a:ext>
                </a:extLst>
              </a:tr>
              <a:tr h="685800">
                <a:tc>
                  <a:txBody>
                    <a:bodyPr/>
                    <a:lstStyle/>
                    <a:p>
                      <a:r>
                        <a:rPr lang="en-US" altLang="zh-CN" sz="1400" dirty="0" smtClean="0"/>
                        <a:t>CALIS</a:t>
                      </a:r>
                      <a:r>
                        <a:rPr lang="zh-CN" altLang="en-US" sz="1400" dirty="0" smtClean="0"/>
                        <a:t>管理中心</a:t>
                      </a:r>
                      <a:endParaRPr lang="zh-CN" altLang="en-US" sz="1400" dirty="0"/>
                    </a:p>
                  </a:txBody>
                  <a:tcPr marT="34290" marB="34290"/>
                </a:tc>
                <a:tc>
                  <a:txBody>
                    <a:bodyPr/>
                    <a:lstStyle/>
                    <a:p>
                      <a:r>
                        <a:rPr lang="zh-CN" altLang="en-US" sz="1400" dirty="0" smtClean="0"/>
                        <a:t>数字图书馆研究所</a:t>
                      </a:r>
                      <a:endParaRPr lang="en-US" altLang="zh-CN" sz="1400" dirty="0" smtClean="0"/>
                    </a:p>
                    <a:p>
                      <a:r>
                        <a:rPr lang="zh-CN" altLang="en-US" sz="1400" dirty="0" smtClean="0"/>
                        <a:t>文献</a:t>
                      </a:r>
                      <a:r>
                        <a:rPr lang="zh-CN" altLang="en-US" sz="1400" dirty="0" smtClean="0"/>
                        <a:t>计量学研究室</a:t>
                      </a:r>
                      <a:endParaRPr lang="zh-CN" altLang="en-US" sz="1400" dirty="0"/>
                    </a:p>
                  </a:txBody>
                  <a:tcPr marT="34290" marB="3429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573856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1800" dirty="0"/>
              <a:t>北京大学图书馆组织机构图</a:t>
            </a:r>
            <a:r>
              <a:rPr lang="en-US" altLang="zh-CN" sz="1800" dirty="0"/>
              <a:t>2015-</a:t>
            </a:r>
            <a:r>
              <a:rPr lang="zh-CN" altLang="zh-CN" sz="1800" dirty="0">
                <a:effectLst/>
              </a:rPr>
              <a:t> </a:t>
            </a:r>
            <a:endParaRPr lang="zh-CN" altLang="en-US" sz="1800" dirty="0"/>
          </a:p>
        </p:txBody>
      </p:sp>
      <p:pic>
        <p:nvPicPr>
          <p:cNvPr id="4" name="内容占位符 3" descr="D:\工作目录\办公室\组织机构图\组织机构图--20160223中英文-黑体字.jpg"/>
          <p:cNvPicPr>
            <a:picLocks noGrp="1"/>
          </p:cNvPicPr>
          <p:nvPr>
            <p:ph idx="1"/>
          </p:nvPr>
        </p:nvPicPr>
        <p:blipFill>
          <a:blip r:embed="rId2">
            <a:extLst>
              <a:ext uri="{28A0092B-C50C-407E-A947-70E740481C1C}">
                <a14:useLocalDpi xmlns:a14="http://schemas.microsoft.com/office/drawing/2010/main" val="0"/>
              </a:ext>
            </a:extLst>
          </a:blip>
          <a:srcRect l="-23387" r="-23387"/>
          <a:stretch>
            <a:fillRect/>
          </a:stretch>
        </p:blipFill>
        <p:spPr bwMode="auto">
          <a:xfrm>
            <a:off x="324280" y="1063230"/>
            <a:ext cx="8647447" cy="3709169"/>
          </a:xfrm>
          <a:prstGeom prst="rect">
            <a:avLst/>
          </a:prstGeom>
          <a:noFill/>
          <a:ln>
            <a:noFill/>
          </a:ln>
        </p:spPr>
      </p:pic>
    </p:spTree>
    <p:extLst>
      <p:ext uri="{BB962C8B-B14F-4D97-AF65-F5344CB8AC3E}">
        <p14:creationId xmlns:p14="http://schemas.microsoft.com/office/powerpoint/2010/main" val="1330954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H:\文件\学科资源建设\北大图书馆学科馆员制度框架.jpg"/>
          <p:cNvPicPr>
            <a:picLocks noGrp="1"/>
          </p:cNvPicPr>
          <p:nvPr>
            <p:ph idx="4294967295"/>
          </p:nvPr>
        </p:nvPicPr>
        <p:blipFill>
          <a:blip r:embed="rId2">
            <a:extLst>
              <a:ext uri="{28A0092B-C50C-407E-A947-70E740481C1C}">
                <a14:useLocalDpi xmlns:a14="http://schemas.microsoft.com/office/drawing/2010/main" val="0"/>
              </a:ext>
            </a:extLst>
          </a:blip>
          <a:srcRect l="-10371" r="-10371"/>
          <a:stretch>
            <a:fillRect/>
          </a:stretch>
        </p:blipFill>
        <p:spPr bwMode="auto">
          <a:xfrm>
            <a:off x="-571500" y="455613"/>
            <a:ext cx="9715500" cy="4240212"/>
          </a:xfrm>
          <a:prstGeom prst="rect">
            <a:avLst/>
          </a:prstGeom>
          <a:noFill/>
          <a:ln>
            <a:noFill/>
          </a:ln>
        </p:spPr>
      </p:pic>
    </p:spTree>
    <p:extLst>
      <p:ext uri="{BB962C8B-B14F-4D97-AF65-F5344CB8AC3E}">
        <p14:creationId xmlns:p14="http://schemas.microsoft.com/office/powerpoint/2010/main" val="1160681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p:cNvSpPr>
          <p:nvPr/>
        </p:nvSpPr>
        <p:spPr bwMode="auto">
          <a:xfrm>
            <a:off x="1192" y="0"/>
            <a:ext cx="9159482" cy="5143500"/>
          </a:xfrm>
          <a:prstGeom prst="rect">
            <a:avLst/>
          </a:prstGeom>
          <a:solidFill>
            <a:srgbClr val="000000">
              <a:alpha val="39999"/>
            </a:srgbClr>
          </a:solidFill>
          <a:ln>
            <a:noFill/>
          </a:ln>
          <a:extLst>
            <a:ext uri="{91240B29-F687-4f45-9708-019B960494DF}">
              <a14:hiddenLine xmlns="" xmlns:a14="http://schemas.microsoft.com/office/drawing/2010/main" w="9525">
                <a:solidFill>
                  <a:schemeClr val="accent2"/>
                </a:solidFill>
                <a:bevel/>
                <a:headEnd/>
                <a:tailEnd/>
              </a14:hiddenLine>
            </a:ext>
          </a:extLst>
        </p:spPr>
        <p:txBody>
          <a:bodyPr lIns="68565" tIns="34283" rIns="68565" bIns="34283" anchor="ctr"/>
          <a:lstStyle/>
          <a:p>
            <a:pPr algn="ctr" eaLnBrk="1" hangingPunct="1">
              <a:buFont typeface="Arial" charset="0"/>
              <a:buNone/>
            </a:pPr>
            <a:endParaRPr lang="en-US" altLang="zh-CN" sz="1650">
              <a:solidFill>
                <a:srgbClr val="FFFFFF"/>
              </a:solidFill>
              <a:latin typeface="Segoe UI" charset="0"/>
              <a:sym typeface="Segoe UI" charset="0"/>
            </a:endParaRPr>
          </a:p>
        </p:txBody>
      </p:sp>
      <p:sp>
        <p:nvSpPr>
          <p:cNvPr id="6" name="圆角矩形 5"/>
          <p:cNvSpPr/>
          <p:nvPr/>
        </p:nvSpPr>
        <p:spPr>
          <a:xfrm>
            <a:off x="3664509" y="272656"/>
            <a:ext cx="1728047" cy="4374356"/>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grpSp>
        <p:nvGrpSpPr>
          <p:cNvPr id="66563" name="Group 24"/>
          <p:cNvGrpSpPr>
            <a:grpSpLocks noChangeAspect="1"/>
          </p:cNvGrpSpPr>
          <p:nvPr/>
        </p:nvGrpSpPr>
        <p:grpSpPr bwMode="auto">
          <a:xfrm>
            <a:off x="1199273" y="3717133"/>
            <a:ext cx="656205" cy="246460"/>
            <a:chOff x="4479" y="2494"/>
            <a:chExt cx="1094" cy="1341"/>
          </a:xfrm>
        </p:grpSpPr>
        <p:sp>
          <p:nvSpPr>
            <p:cNvPr id="66634" name="Oval 25"/>
            <p:cNvSpPr>
              <a:spLocks noChangeArrowheads="1"/>
            </p:cNvSpPr>
            <p:nvPr/>
          </p:nvSpPr>
          <p:spPr bwMode="auto">
            <a:xfrm>
              <a:off x="4479" y="2643"/>
              <a:ext cx="1094" cy="1192"/>
            </a:xfrm>
            <a:prstGeom prst="ellipse">
              <a:avLst/>
            </a:prstGeom>
            <a:gradFill rotWithShape="0">
              <a:gsLst>
                <a:gs pos="0">
                  <a:srgbClr val="B2B2B2"/>
                </a:gs>
                <a:gs pos="50000">
                  <a:srgbClr val="777777"/>
                </a:gs>
                <a:gs pos="100000">
                  <a:srgbClr val="B2B2B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sp>
          <p:nvSpPr>
            <p:cNvPr id="66635" name="Oval 26"/>
            <p:cNvSpPr>
              <a:spLocks noChangeArrowheads="1"/>
            </p:cNvSpPr>
            <p:nvPr/>
          </p:nvSpPr>
          <p:spPr bwMode="auto">
            <a:xfrm>
              <a:off x="4479" y="2494"/>
              <a:ext cx="1094" cy="1192"/>
            </a:xfrm>
            <a:prstGeom prst="ellipse">
              <a:avLst/>
            </a:prstGeom>
            <a:gradFill rotWithShape="0">
              <a:gsLst>
                <a:gs pos="0">
                  <a:srgbClr val="DDDDDD"/>
                </a:gs>
                <a:gs pos="100000">
                  <a:srgbClr val="B2B2B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grpSp>
      <p:sp>
        <p:nvSpPr>
          <p:cNvPr id="66564" name="Rectangle 27"/>
          <p:cNvSpPr>
            <a:spLocks noChangeArrowheads="1"/>
          </p:cNvSpPr>
          <p:nvPr/>
        </p:nvSpPr>
        <p:spPr bwMode="auto">
          <a:xfrm>
            <a:off x="1199272" y="2172891"/>
            <a:ext cx="628814"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4" tIns="45712" rIns="91424" bIns="45712" anchor="ctr"/>
          <a:lstStyle/>
          <a:p>
            <a:pPr algn="ctr" latinLnBrk="1"/>
            <a:r>
              <a:rPr kumimoji="1" lang="zh-CN" altLang="en-US" sz="1050" b="1">
                <a:solidFill>
                  <a:schemeClr val="bg1"/>
                </a:solidFill>
              </a:rPr>
              <a:t>研究学者</a:t>
            </a:r>
            <a:endParaRPr kumimoji="1" lang="en-US" altLang="zh-CN" sz="1050" b="1">
              <a:solidFill>
                <a:schemeClr val="bg1"/>
              </a:solidFill>
            </a:endParaRPr>
          </a:p>
          <a:p>
            <a:pPr algn="ctr" latinLnBrk="1"/>
            <a:r>
              <a:rPr kumimoji="1" lang="en-US" altLang="zh-CN" sz="1050" b="1">
                <a:solidFill>
                  <a:schemeClr val="bg1"/>
                </a:solidFill>
              </a:rPr>
              <a:t>Researchers</a:t>
            </a:r>
            <a:endParaRPr kumimoji="1" lang="ko-KR" altLang="en-US" sz="1050" b="1">
              <a:solidFill>
                <a:schemeClr val="bg1"/>
              </a:solidFill>
            </a:endParaRPr>
          </a:p>
        </p:txBody>
      </p:sp>
      <p:sp>
        <p:nvSpPr>
          <p:cNvPr id="66565" name="Rectangle 28"/>
          <p:cNvSpPr>
            <a:spLocks noChangeArrowheads="1"/>
          </p:cNvSpPr>
          <p:nvPr/>
        </p:nvSpPr>
        <p:spPr bwMode="auto">
          <a:xfrm>
            <a:off x="1199272" y="3112294"/>
            <a:ext cx="628814"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4" tIns="45712" rIns="91424" bIns="45712" anchor="ctr"/>
          <a:lstStyle/>
          <a:p>
            <a:pPr algn="ctr" latinLnBrk="1"/>
            <a:r>
              <a:rPr kumimoji="1" lang="zh-CN" altLang="en-US" sz="1050" b="1">
                <a:solidFill>
                  <a:schemeClr val="bg1"/>
                </a:solidFill>
              </a:rPr>
              <a:t>学生</a:t>
            </a:r>
            <a:endParaRPr kumimoji="1" lang="en-US" altLang="zh-CN" sz="1050" b="1">
              <a:solidFill>
                <a:schemeClr val="bg1"/>
              </a:solidFill>
            </a:endParaRPr>
          </a:p>
          <a:p>
            <a:pPr algn="ctr" latinLnBrk="1"/>
            <a:r>
              <a:rPr kumimoji="1" lang="en-US" altLang="zh-CN" sz="1050" b="1">
                <a:solidFill>
                  <a:schemeClr val="bg1"/>
                </a:solidFill>
              </a:rPr>
              <a:t>Students</a:t>
            </a:r>
            <a:endParaRPr kumimoji="1" lang="ko-KR" altLang="en-US" sz="1050" b="1">
              <a:solidFill>
                <a:schemeClr val="bg1"/>
              </a:solidFill>
            </a:endParaRPr>
          </a:p>
        </p:txBody>
      </p:sp>
      <p:sp>
        <p:nvSpPr>
          <p:cNvPr id="66566" name="Rectangle 29"/>
          <p:cNvSpPr>
            <a:spLocks noChangeArrowheads="1"/>
          </p:cNvSpPr>
          <p:nvPr/>
        </p:nvSpPr>
        <p:spPr bwMode="auto">
          <a:xfrm>
            <a:off x="1199272" y="4062413"/>
            <a:ext cx="628814"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4" tIns="45712" rIns="91424" bIns="45712" anchor="ctr"/>
          <a:lstStyle/>
          <a:p>
            <a:pPr algn="ctr" latinLnBrk="1"/>
            <a:r>
              <a:rPr kumimoji="1" lang="zh-CN" altLang="en-US" sz="1050" b="1">
                <a:solidFill>
                  <a:schemeClr val="bg1"/>
                </a:solidFill>
              </a:rPr>
              <a:t>其他</a:t>
            </a:r>
            <a:endParaRPr kumimoji="1" lang="en-US" altLang="zh-CN" sz="1050" b="1">
              <a:solidFill>
                <a:schemeClr val="bg1"/>
              </a:solidFill>
            </a:endParaRPr>
          </a:p>
          <a:p>
            <a:pPr algn="ctr" latinLnBrk="1"/>
            <a:r>
              <a:rPr kumimoji="1" lang="en-US" altLang="zh-CN" sz="1050" b="1">
                <a:solidFill>
                  <a:schemeClr val="bg1"/>
                </a:solidFill>
              </a:rPr>
              <a:t>Others</a:t>
            </a:r>
            <a:endParaRPr kumimoji="1" lang="ko-KR" altLang="en-US" sz="1050" b="1">
              <a:solidFill>
                <a:schemeClr val="bg1"/>
              </a:solidFill>
            </a:endParaRPr>
          </a:p>
        </p:txBody>
      </p:sp>
      <p:pic>
        <p:nvPicPr>
          <p:cNvPr id="66567" name="Picture 32" descr="고객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40" y="3567115"/>
            <a:ext cx="201268" cy="260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8" name="Picture 33" descr="고객아이콘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91" y="3543300"/>
            <a:ext cx="201268" cy="263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圆角矩形 14"/>
          <p:cNvSpPr/>
          <p:nvPr/>
        </p:nvSpPr>
        <p:spPr>
          <a:xfrm>
            <a:off x="4798279" y="326231"/>
            <a:ext cx="432309" cy="791766"/>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机构知识库</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PKU IR</a:t>
            </a:r>
            <a:endParaRPr lang="zh-CN" altLang="en-US" sz="1050">
              <a:solidFill>
                <a:schemeClr val="tx1"/>
              </a:solidFill>
              <a:latin typeface="Segoe UI" charset="0"/>
              <a:ea typeface="Segoe UI" charset="0"/>
              <a:cs typeface="Segoe UI" charset="0"/>
            </a:endParaRPr>
          </a:p>
        </p:txBody>
      </p:sp>
      <p:sp>
        <p:nvSpPr>
          <p:cNvPr id="16" name="圆角矩形 15"/>
          <p:cNvSpPr/>
          <p:nvPr/>
        </p:nvSpPr>
        <p:spPr>
          <a:xfrm>
            <a:off x="4798279" y="1946672"/>
            <a:ext cx="432309" cy="776288"/>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学者主页</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PKU Scholar</a:t>
            </a:r>
            <a:endParaRPr lang="zh-CN" altLang="en-US" sz="1050">
              <a:solidFill>
                <a:schemeClr val="tx1"/>
              </a:solidFill>
              <a:latin typeface="Segoe UI" charset="0"/>
              <a:ea typeface="Segoe UI" charset="0"/>
              <a:cs typeface="Segoe UI" charset="0"/>
            </a:endParaRPr>
          </a:p>
        </p:txBody>
      </p:sp>
      <p:sp>
        <p:nvSpPr>
          <p:cNvPr id="17" name="圆角矩形 16"/>
          <p:cNvSpPr/>
          <p:nvPr/>
        </p:nvSpPr>
        <p:spPr>
          <a:xfrm>
            <a:off x="4798279" y="1190625"/>
            <a:ext cx="432309" cy="671513"/>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数据管理</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PKU RDM</a:t>
            </a:r>
            <a:endParaRPr lang="zh-CN" altLang="en-US" sz="1050">
              <a:solidFill>
                <a:schemeClr val="tx1"/>
              </a:solidFill>
              <a:latin typeface="Segoe UI" charset="0"/>
              <a:ea typeface="Segoe UI" charset="0"/>
              <a:cs typeface="Segoe UI" charset="0"/>
            </a:endParaRPr>
          </a:p>
        </p:txBody>
      </p:sp>
      <p:sp>
        <p:nvSpPr>
          <p:cNvPr id="18" name="圆角矩形 17"/>
          <p:cNvSpPr/>
          <p:nvPr/>
        </p:nvSpPr>
        <p:spPr>
          <a:xfrm>
            <a:off x="4798279" y="2811066"/>
            <a:ext cx="432309" cy="647700"/>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开放期刊</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PKU OAJ</a:t>
            </a:r>
            <a:endParaRPr lang="zh-CN" altLang="en-US" sz="1050">
              <a:solidFill>
                <a:schemeClr val="tx1"/>
              </a:solidFill>
              <a:latin typeface="Segoe UI" charset="0"/>
              <a:ea typeface="Segoe UI" charset="0"/>
              <a:cs typeface="Segoe UI" charset="0"/>
            </a:endParaRPr>
          </a:p>
        </p:txBody>
      </p:sp>
      <p:sp>
        <p:nvSpPr>
          <p:cNvPr id="19" name="圆角矩形 18"/>
          <p:cNvSpPr/>
          <p:nvPr/>
        </p:nvSpPr>
        <p:spPr>
          <a:xfrm>
            <a:off x="4798279" y="3536158"/>
            <a:ext cx="432309" cy="678656"/>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开放接口</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Open API</a:t>
            </a:r>
            <a:endParaRPr lang="zh-CN" altLang="en-US" sz="1050">
              <a:solidFill>
                <a:schemeClr val="tx1"/>
              </a:solidFill>
              <a:latin typeface="Segoe UI" charset="0"/>
              <a:ea typeface="Segoe UI" charset="0"/>
              <a:cs typeface="Segoe UI" charset="0"/>
            </a:endParaRPr>
          </a:p>
        </p:txBody>
      </p:sp>
      <p:sp>
        <p:nvSpPr>
          <p:cNvPr id="20" name="圆角矩形 19"/>
          <p:cNvSpPr/>
          <p:nvPr/>
        </p:nvSpPr>
        <p:spPr>
          <a:xfrm>
            <a:off x="4798279" y="4283871"/>
            <a:ext cx="432309" cy="92869"/>
          </a:xfrm>
          <a:prstGeom prst="roundRect">
            <a:avLst/>
          </a:prstGeom>
        </p:spPr>
        <p:style>
          <a:lnRef idx="1">
            <a:schemeClr val="accent3"/>
          </a:lnRef>
          <a:fillRef idx="3">
            <a:schemeClr val="accent3"/>
          </a:fillRef>
          <a:effectRef idx="2">
            <a:schemeClr val="accent3"/>
          </a:effectRef>
          <a:fontRef idx="minor">
            <a:schemeClr val="lt1"/>
          </a:fontRef>
        </p:style>
        <p:txBody>
          <a:bodyPr vert="eaVert" lIns="91424" tIns="45712" rIns="91424" bIns="45712" anchor="ctr"/>
          <a:lstStyle/>
          <a:p>
            <a:pPr algn="ctr">
              <a:defRPr/>
            </a:pPr>
            <a:endParaRPr lang="zh-CN" altLang="en-US" sz="1050">
              <a:solidFill>
                <a:srgbClr val="FFFFFF"/>
              </a:solidFill>
              <a:ea typeface="宋体" charset="0"/>
              <a:cs typeface="宋体" charset="0"/>
            </a:endParaRPr>
          </a:p>
        </p:txBody>
      </p:sp>
      <p:sp>
        <p:nvSpPr>
          <p:cNvPr id="21" name="圆角矩形 20"/>
          <p:cNvSpPr/>
          <p:nvPr/>
        </p:nvSpPr>
        <p:spPr>
          <a:xfrm>
            <a:off x="4798279" y="4431506"/>
            <a:ext cx="432309" cy="80963"/>
          </a:xfrm>
          <a:prstGeom prst="roundRect">
            <a:avLst/>
          </a:prstGeom>
        </p:spPr>
        <p:style>
          <a:lnRef idx="1">
            <a:schemeClr val="accent3"/>
          </a:lnRef>
          <a:fillRef idx="2">
            <a:schemeClr val="accent3"/>
          </a:fillRef>
          <a:effectRef idx="1">
            <a:schemeClr val="accent3"/>
          </a:effectRef>
          <a:fontRef idx="minor">
            <a:schemeClr val="dk1"/>
          </a:fontRef>
        </p:style>
        <p:txBody>
          <a:bodyPr vert="eaVert" lIns="91424" tIns="45712" rIns="91424" bIns="45712" anchor="ctr"/>
          <a:lstStyle/>
          <a:p>
            <a:pPr algn="ctr">
              <a:defRPr/>
            </a:pPr>
            <a:endParaRPr lang="zh-CN" altLang="en-US" sz="1050">
              <a:solidFill>
                <a:srgbClr val="292929"/>
              </a:solidFill>
              <a:ea typeface="宋体" charset="0"/>
              <a:cs typeface="宋体" charset="0"/>
            </a:endParaRPr>
          </a:p>
        </p:txBody>
      </p:sp>
      <p:sp>
        <p:nvSpPr>
          <p:cNvPr id="22" name="圆角矩形 21"/>
          <p:cNvSpPr/>
          <p:nvPr/>
        </p:nvSpPr>
        <p:spPr>
          <a:xfrm>
            <a:off x="3826476" y="596506"/>
            <a:ext cx="431119" cy="1296590"/>
          </a:xfrm>
          <a:prstGeom prst="roundRect">
            <a:avLst/>
          </a:prstGeom>
        </p:spPr>
        <p:style>
          <a:lnRef idx="1">
            <a:schemeClr val="accent1"/>
          </a:lnRef>
          <a:fillRef idx="3">
            <a:schemeClr val="accent1"/>
          </a:fillRef>
          <a:effectRef idx="2">
            <a:schemeClr val="accent1"/>
          </a:effectRef>
          <a:fontRef idx="minor">
            <a:schemeClr val="lt1"/>
          </a:fontRef>
        </p:style>
        <p:txBody>
          <a:bodyPr vert="eaVert" lIns="91424" tIns="45712" rIns="91424" bIns="45712" anchor="ctr"/>
          <a:lstStyle/>
          <a:p>
            <a:pPr algn="ctr">
              <a:defRPr/>
            </a:pPr>
            <a:r>
              <a:rPr lang="zh-CN" altLang="en-US" sz="1050" b="1">
                <a:solidFill>
                  <a:srgbClr val="FFFFFF"/>
                </a:solidFill>
                <a:latin typeface="Segoe UI" charset="0"/>
                <a:ea typeface="Segoe UI" charset="0"/>
                <a:cs typeface="Segoe UI" charset="0"/>
              </a:rPr>
              <a:t>科研信息管理系统</a:t>
            </a:r>
            <a:endParaRPr lang="en-US" altLang="zh-CN" sz="1050" b="1">
              <a:solidFill>
                <a:srgbClr val="FFFFFF"/>
              </a:solidFill>
              <a:latin typeface="Segoe UI" charset="0"/>
              <a:ea typeface="Segoe UI" charset="0"/>
              <a:cs typeface="Segoe UI" charset="0"/>
            </a:endParaRPr>
          </a:p>
          <a:p>
            <a:pPr algn="ctr">
              <a:defRPr/>
            </a:pPr>
            <a:r>
              <a:rPr lang="en-US" altLang="zh-CN" sz="1050" b="1">
                <a:solidFill>
                  <a:srgbClr val="FFFFFF"/>
                </a:solidFill>
                <a:latin typeface="Segoe UI" charset="0"/>
                <a:ea typeface="Segoe UI" charset="0"/>
                <a:cs typeface="Segoe UI" charset="0"/>
              </a:rPr>
              <a:t>PKU CRIS</a:t>
            </a:r>
            <a:endParaRPr lang="zh-CN" altLang="en-US" sz="1050">
              <a:solidFill>
                <a:srgbClr val="FFFFFF"/>
              </a:solidFill>
              <a:latin typeface="Segoe UI" charset="0"/>
              <a:ea typeface="Segoe UI" charset="0"/>
              <a:cs typeface="Segoe UI" charset="0"/>
            </a:endParaRPr>
          </a:p>
        </p:txBody>
      </p:sp>
      <p:sp>
        <p:nvSpPr>
          <p:cNvPr id="23" name="圆角矩形 22"/>
          <p:cNvSpPr/>
          <p:nvPr/>
        </p:nvSpPr>
        <p:spPr>
          <a:xfrm>
            <a:off x="3826476" y="2001441"/>
            <a:ext cx="431119" cy="1132284"/>
          </a:xfrm>
          <a:prstGeom prst="roundRect">
            <a:avLst/>
          </a:prstGeom>
        </p:spPr>
        <p:style>
          <a:lnRef idx="1">
            <a:schemeClr val="accent1"/>
          </a:lnRef>
          <a:fillRef idx="3">
            <a:schemeClr val="accent1"/>
          </a:fillRef>
          <a:effectRef idx="2">
            <a:schemeClr val="accent1"/>
          </a:effectRef>
          <a:fontRef idx="minor">
            <a:schemeClr val="lt1"/>
          </a:fontRef>
        </p:style>
        <p:txBody>
          <a:bodyPr vert="eaVert" lIns="91424" tIns="45712" rIns="91424" bIns="45712" anchor="ctr"/>
          <a:lstStyle/>
          <a:p>
            <a:pPr algn="ctr">
              <a:defRPr/>
            </a:pPr>
            <a:r>
              <a:rPr lang="zh-CN" altLang="en-US" sz="1050" b="1">
                <a:solidFill>
                  <a:srgbClr val="FFFFFF"/>
                </a:solidFill>
                <a:latin typeface="Segoe UI" charset="0"/>
                <a:ea typeface="Segoe UI" charset="0"/>
                <a:cs typeface="Segoe UI" charset="0"/>
              </a:rPr>
              <a:t>学校门户</a:t>
            </a:r>
            <a:endParaRPr lang="en-US" altLang="zh-CN" sz="1050" b="1">
              <a:solidFill>
                <a:srgbClr val="FFFFFF"/>
              </a:solidFill>
              <a:latin typeface="Segoe UI" charset="0"/>
              <a:ea typeface="Segoe UI" charset="0"/>
              <a:cs typeface="Segoe UI" charset="0"/>
            </a:endParaRPr>
          </a:p>
          <a:p>
            <a:pPr algn="ctr">
              <a:defRPr/>
            </a:pPr>
            <a:r>
              <a:rPr lang="en-US" altLang="zh-CN" sz="1050" b="1">
                <a:solidFill>
                  <a:srgbClr val="FFFFFF"/>
                </a:solidFill>
                <a:latin typeface="Segoe UI" charset="0"/>
                <a:ea typeface="Segoe UI" charset="0"/>
                <a:cs typeface="Segoe UI" charset="0"/>
              </a:rPr>
              <a:t>PKU Portal</a:t>
            </a:r>
            <a:endParaRPr lang="zh-CN" altLang="en-US" sz="1050">
              <a:solidFill>
                <a:srgbClr val="FFFFFF"/>
              </a:solidFill>
              <a:latin typeface="Segoe UI" charset="0"/>
              <a:ea typeface="Segoe UI" charset="0"/>
              <a:cs typeface="Segoe UI" charset="0"/>
            </a:endParaRPr>
          </a:p>
        </p:txBody>
      </p:sp>
      <p:sp>
        <p:nvSpPr>
          <p:cNvPr id="24" name="圆角矩形 23"/>
          <p:cNvSpPr/>
          <p:nvPr/>
        </p:nvSpPr>
        <p:spPr>
          <a:xfrm>
            <a:off x="2799889" y="353616"/>
            <a:ext cx="323934" cy="4186238"/>
          </a:xfrm>
          <a:prstGeom prst="roundRect">
            <a:avLst/>
          </a:prstGeom>
        </p:spPr>
        <p:style>
          <a:lnRef idx="1">
            <a:schemeClr val="accent2"/>
          </a:lnRef>
          <a:fillRef idx="2">
            <a:schemeClr val="accent2"/>
          </a:fillRef>
          <a:effectRef idx="1">
            <a:schemeClr val="accent2"/>
          </a:effectRef>
          <a:fontRef idx="minor">
            <a:schemeClr val="dk1"/>
          </a:fontRef>
        </p:style>
        <p:txBody>
          <a:bodyPr vert="eaVert" lIns="91424" tIns="45712" rIns="91424" bIns="45712" anchor="ctr"/>
          <a:lstStyle/>
          <a:p>
            <a:pPr algn="ctr">
              <a:defRPr/>
            </a:pPr>
            <a:r>
              <a:rPr lang="zh-CN" altLang="en-US" sz="1200" b="1">
                <a:solidFill>
                  <a:srgbClr val="5E5E5E"/>
                </a:solidFill>
                <a:latin typeface="Segoe UI" charset="0"/>
                <a:ea typeface="Segoe UI" charset="0"/>
                <a:cs typeface="Segoe UI" charset="0"/>
              </a:rPr>
              <a:t>北京大学</a:t>
            </a:r>
            <a:r>
              <a:rPr lang="en-US" altLang="zh-CN" sz="1200" b="1">
                <a:solidFill>
                  <a:srgbClr val="5E5E5E"/>
                </a:solidFill>
                <a:latin typeface="Segoe UI" charset="0"/>
                <a:ea typeface="Segoe UI" charset="0"/>
                <a:cs typeface="Segoe UI" charset="0"/>
              </a:rPr>
              <a:t>IAAA</a:t>
            </a:r>
            <a:r>
              <a:rPr lang="zh-CN" altLang="en-US" sz="1200" b="1">
                <a:solidFill>
                  <a:srgbClr val="5E5E5E"/>
                </a:solidFill>
                <a:latin typeface="Segoe UI" charset="0"/>
                <a:ea typeface="Segoe UI" charset="0"/>
                <a:cs typeface="Segoe UI" charset="0"/>
              </a:rPr>
              <a:t>认证</a:t>
            </a:r>
          </a:p>
        </p:txBody>
      </p:sp>
      <p:grpSp>
        <p:nvGrpSpPr>
          <p:cNvPr id="66579" name="Group 24"/>
          <p:cNvGrpSpPr>
            <a:grpSpLocks noChangeAspect="1"/>
          </p:cNvGrpSpPr>
          <p:nvPr/>
        </p:nvGrpSpPr>
        <p:grpSpPr bwMode="auto">
          <a:xfrm>
            <a:off x="1199273" y="2750345"/>
            <a:ext cx="656205" cy="245269"/>
            <a:chOff x="4479" y="2494"/>
            <a:chExt cx="1094" cy="1341"/>
          </a:xfrm>
        </p:grpSpPr>
        <p:sp>
          <p:nvSpPr>
            <p:cNvPr id="66632" name="Oval 25"/>
            <p:cNvSpPr>
              <a:spLocks noChangeArrowheads="1"/>
            </p:cNvSpPr>
            <p:nvPr/>
          </p:nvSpPr>
          <p:spPr bwMode="auto">
            <a:xfrm>
              <a:off x="4479" y="2644"/>
              <a:ext cx="1094" cy="1191"/>
            </a:xfrm>
            <a:prstGeom prst="ellipse">
              <a:avLst/>
            </a:prstGeom>
            <a:gradFill rotWithShape="0">
              <a:gsLst>
                <a:gs pos="0">
                  <a:srgbClr val="B2B2B2"/>
                </a:gs>
                <a:gs pos="50000">
                  <a:srgbClr val="777777"/>
                </a:gs>
                <a:gs pos="100000">
                  <a:srgbClr val="B2B2B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sp>
          <p:nvSpPr>
            <p:cNvPr id="66633" name="Oval 26"/>
            <p:cNvSpPr>
              <a:spLocks noChangeArrowheads="1"/>
            </p:cNvSpPr>
            <p:nvPr/>
          </p:nvSpPr>
          <p:spPr bwMode="auto">
            <a:xfrm>
              <a:off x="4479" y="2494"/>
              <a:ext cx="1094" cy="1191"/>
            </a:xfrm>
            <a:prstGeom prst="ellipse">
              <a:avLst/>
            </a:prstGeom>
            <a:gradFill rotWithShape="0">
              <a:gsLst>
                <a:gs pos="0">
                  <a:srgbClr val="DDDDDD"/>
                </a:gs>
                <a:gs pos="100000">
                  <a:srgbClr val="B2B2B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grpSp>
      <p:pic>
        <p:nvPicPr>
          <p:cNvPr id="66580" name="Picture 32" descr="고객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40" y="2600326"/>
            <a:ext cx="201268" cy="259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81" name="Picture 33" descr="고객아이콘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91" y="2576512"/>
            <a:ext cx="201268"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6582" name="Group 24"/>
          <p:cNvGrpSpPr>
            <a:grpSpLocks noChangeAspect="1"/>
          </p:cNvGrpSpPr>
          <p:nvPr/>
        </p:nvGrpSpPr>
        <p:grpSpPr bwMode="auto">
          <a:xfrm>
            <a:off x="1199273" y="1772841"/>
            <a:ext cx="656205" cy="246459"/>
            <a:chOff x="4479" y="2494"/>
            <a:chExt cx="1094" cy="1341"/>
          </a:xfrm>
        </p:grpSpPr>
        <p:sp>
          <p:nvSpPr>
            <p:cNvPr id="66630" name="Oval 25"/>
            <p:cNvSpPr>
              <a:spLocks noChangeArrowheads="1"/>
            </p:cNvSpPr>
            <p:nvPr/>
          </p:nvSpPr>
          <p:spPr bwMode="auto">
            <a:xfrm>
              <a:off x="4479" y="2643"/>
              <a:ext cx="1094" cy="1192"/>
            </a:xfrm>
            <a:prstGeom prst="ellipse">
              <a:avLst/>
            </a:prstGeom>
            <a:gradFill rotWithShape="0">
              <a:gsLst>
                <a:gs pos="0">
                  <a:srgbClr val="B2B2B2"/>
                </a:gs>
                <a:gs pos="50000">
                  <a:srgbClr val="777777"/>
                </a:gs>
                <a:gs pos="100000">
                  <a:srgbClr val="B2B2B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sp>
          <p:nvSpPr>
            <p:cNvPr id="66631" name="Oval 26"/>
            <p:cNvSpPr>
              <a:spLocks noChangeArrowheads="1"/>
            </p:cNvSpPr>
            <p:nvPr/>
          </p:nvSpPr>
          <p:spPr bwMode="auto">
            <a:xfrm>
              <a:off x="4479" y="2494"/>
              <a:ext cx="1094" cy="1192"/>
            </a:xfrm>
            <a:prstGeom prst="ellipse">
              <a:avLst/>
            </a:prstGeom>
            <a:gradFill rotWithShape="0">
              <a:gsLst>
                <a:gs pos="0">
                  <a:srgbClr val="DDDDDD"/>
                </a:gs>
                <a:gs pos="100000">
                  <a:srgbClr val="B2B2B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grpSp>
      <p:pic>
        <p:nvPicPr>
          <p:cNvPr id="66583" name="Picture 32" descr="고객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40" y="1622822"/>
            <a:ext cx="201268" cy="260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84" name="Picture 33" descr="고객아이콘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91" y="1599012"/>
            <a:ext cx="201268" cy="263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圆角矩形 34"/>
          <p:cNvSpPr/>
          <p:nvPr/>
        </p:nvSpPr>
        <p:spPr>
          <a:xfrm>
            <a:off x="5986832" y="381000"/>
            <a:ext cx="432309" cy="952500"/>
          </a:xfrm>
          <a:prstGeom prst="roundRect">
            <a:avLst/>
          </a:prstGeom>
        </p:spPr>
        <p:style>
          <a:lnRef idx="1">
            <a:schemeClr val="accent6"/>
          </a:lnRef>
          <a:fillRef idx="3">
            <a:schemeClr val="accent6"/>
          </a:fillRef>
          <a:effectRef idx="2">
            <a:schemeClr val="accent6"/>
          </a:effectRef>
          <a:fontRef idx="minor">
            <a:schemeClr val="lt1"/>
          </a:fontRef>
        </p:style>
        <p:txBody>
          <a:bodyPr vert="eaVert" lIns="91424" tIns="45712" rIns="91424" bIns="45712" anchor="ctr"/>
          <a:lstStyle/>
          <a:p>
            <a:pPr algn="ctr">
              <a:defRPr/>
            </a:pPr>
            <a:r>
              <a:rPr lang="zh-CN" altLang="en-US" sz="1050">
                <a:solidFill>
                  <a:srgbClr val="FFFFFF"/>
                </a:solidFill>
                <a:latin typeface="Segoe UI" charset="0"/>
                <a:ea typeface="Segoe UI" charset="0"/>
                <a:cs typeface="Segoe UI" charset="0"/>
              </a:rPr>
              <a:t>替代计量</a:t>
            </a:r>
            <a:endParaRPr lang="en-US" altLang="zh-CN" sz="1050">
              <a:solidFill>
                <a:srgbClr val="FFFFFF"/>
              </a:solidFill>
              <a:latin typeface="Segoe UI" charset="0"/>
              <a:ea typeface="Segoe UI" charset="0"/>
              <a:cs typeface="Segoe UI" charset="0"/>
            </a:endParaRPr>
          </a:p>
          <a:p>
            <a:pPr algn="ctr">
              <a:defRPr/>
            </a:pPr>
            <a:r>
              <a:rPr lang="en-US" altLang="zh-CN" sz="1050">
                <a:solidFill>
                  <a:srgbClr val="FFFFFF"/>
                </a:solidFill>
                <a:latin typeface="Segoe UI" charset="0"/>
                <a:ea typeface="Segoe UI" charset="0"/>
                <a:cs typeface="Segoe UI" charset="0"/>
              </a:rPr>
              <a:t>Altmetrics</a:t>
            </a:r>
            <a:endParaRPr lang="zh-CN" altLang="en-US" sz="1050">
              <a:solidFill>
                <a:srgbClr val="FFFFFF"/>
              </a:solidFill>
              <a:latin typeface="Segoe UI" charset="0"/>
              <a:ea typeface="Segoe UI" charset="0"/>
              <a:cs typeface="Segoe UI" charset="0"/>
            </a:endParaRPr>
          </a:p>
        </p:txBody>
      </p:sp>
      <p:cxnSp>
        <p:nvCxnSpPr>
          <p:cNvPr id="36" name="直接连接符 35"/>
          <p:cNvCxnSpPr/>
          <p:nvPr/>
        </p:nvCxnSpPr>
        <p:spPr>
          <a:xfrm>
            <a:off x="2583139" y="57152"/>
            <a:ext cx="0" cy="4670822"/>
          </a:xfrm>
          <a:prstGeom prst="line">
            <a:avLst/>
          </a:prstGeom>
          <a:ln w="12700">
            <a:solidFill>
              <a:srgbClr val="FFCAB2"/>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339382" y="57152"/>
            <a:ext cx="0" cy="4670822"/>
          </a:xfrm>
          <a:prstGeom prst="line">
            <a:avLst/>
          </a:prstGeom>
          <a:ln w="12700">
            <a:solidFill>
              <a:srgbClr val="96D4FF"/>
            </a:solidFill>
            <a:prstDash val="dash"/>
          </a:ln>
        </p:spPr>
        <p:style>
          <a:lnRef idx="1">
            <a:schemeClr val="accent1"/>
          </a:lnRef>
          <a:fillRef idx="0">
            <a:schemeClr val="accent1"/>
          </a:fillRef>
          <a:effectRef idx="0">
            <a:schemeClr val="accent1"/>
          </a:effectRef>
          <a:fontRef idx="minor">
            <a:schemeClr val="tx1"/>
          </a:fontRef>
        </p:style>
      </p:cxnSp>
      <p:sp>
        <p:nvSpPr>
          <p:cNvPr id="66588" name="Rectangle 27"/>
          <p:cNvSpPr>
            <a:spLocks noChangeArrowheads="1"/>
          </p:cNvSpPr>
          <p:nvPr/>
        </p:nvSpPr>
        <p:spPr bwMode="auto">
          <a:xfrm>
            <a:off x="1233810" y="1200150"/>
            <a:ext cx="628814"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4" tIns="45712" rIns="91424" bIns="45712" anchor="ctr"/>
          <a:lstStyle/>
          <a:p>
            <a:pPr algn="ctr" latinLnBrk="1"/>
            <a:r>
              <a:rPr kumimoji="1" lang="zh-CN" altLang="en-US" sz="1050" b="1">
                <a:solidFill>
                  <a:schemeClr val="bg1"/>
                </a:solidFill>
              </a:rPr>
              <a:t>教职工</a:t>
            </a:r>
            <a:endParaRPr kumimoji="1" lang="en-US" altLang="zh-CN" sz="1050" b="1">
              <a:solidFill>
                <a:schemeClr val="bg1"/>
              </a:solidFill>
            </a:endParaRPr>
          </a:p>
          <a:p>
            <a:pPr algn="ctr" latinLnBrk="1"/>
            <a:r>
              <a:rPr kumimoji="1" lang="en-US" altLang="zh-CN" sz="1050" b="1">
                <a:solidFill>
                  <a:schemeClr val="bg1"/>
                </a:solidFill>
              </a:rPr>
              <a:t>faculty</a:t>
            </a:r>
            <a:endParaRPr kumimoji="1" lang="ko-KR" altLang="en-US" sz="1050" b="1">
              <a:solidFill>
                <a:schemeClr val="bg1"/>
              </a:solidFill>
            </a:endParaRPr>
          </a:p>
        </p:txBody>
      </p:sp>
      <p:grpSp>
        <p:nvGrpSpPr>
          <p:cNvPr id="66589" name="Group 24"/>
          <p:cNvGrpSpPr>
            <a:grpSpLocks noChangeAspect="1"/>
          </p:cNvGrpSpPr>
          <p:nvPr/>
        </p:nvGrpSpPr>
        <p:grpSpPr bwMode="auto">
          <a:xfrm>
            <a:off x="1199273" y="825105"/>
            <a:ext cx="656205" cy="245269"/>
            <a:chOff x="4479" y="2494"/>
            <a:chExt cx="1094" cy="1341"/>
          </a:xfrm>
        </p:grpSpPr>
        <p:sp>
          <p:nvSpPr>
            <p:cNvPr id="66628" name="Oval 25"/>
            <p:cNvSpPr>
              <a:spLocks noChangeArrowheads="1"/>
            </p:cNvSpPr>
            <p:nvPr/>
          </p:nvSpPr>
          <p:spPr bwMode="auto">
            <a:xfrm>
              <a:off x="4479" y="2644"/>
              <a:ext cx="1094" cy="1191"/>
            </a:xfrm>
            <a:prstGeom prst="ellipse">
              <a:avLst/>
            </a:prstGeom>
            <a:gradFill rotWithShape="0">
              <a:gsLst>
                <a:gs pos="0">
                  <a:srgbClr val="B2B2B2"/>
                </a:gs>
                <a:gs pos="50000">
                  <a:srgbClr val="777777"/>
                </a:gs>
                <a:gs pos="100000">
                  <a:srgbClr val="B2B2B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sp>
          <p:nvSpPr>
            <p:cNvPr id="66629" name="Oval 26"/>
            <p:cNvSpPr>
              <a:spLocks noChangeArrowheads="1"/>
            </p:cNvSpPr>
            <p:nvPr/>
          </p:nvSpPr>
          <p:spPr bwMode="auto">
            <a:xfrm>
              <a:off x="4479" y="2494"/>
              <a:ext cx="1094" cy="1191"/>
            </a:xfrm>
            <a:prstGeom prst="ellipse">
              <a:avLst/>
            </a:prstGeom>
            <a:gradFill rotWithShape="0">
              <a:gsLst>
                <a:gs pos="0">
                  <a:srgbClr val="DDDDDD"/>
                </a:gs>
                <a:gs pos="100000">
                  <a:srgbClr val="B2B2B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zh-CN" altLang="en-US">
                <a:solidFill>
                  <a:schemeClr val="bg1"/>
                </a:solidFill>
              </a:endParaRPr>
            </a:p>
          </p:txBody>
        </p:sp>
      </p:grpSp>
      <p:pic>
        <p:nvPicPr>
          <p:cNvPr id="66590" name="Picture 32" descr="고객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40" y="675087"/>
            <a:ext cx="201268" cy="259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91" name="Picture 33" descr="고객아이콘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91" y="651272"/>
            <a:ext cx="201268"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圆角矩形 43"/>
          <p:cNvSpPr/>
          <p:nvPr/>
        </p:nvSpPr>
        <p:spPr>
          <a:xfrm>
            <a:off x="1990053" y="326231"/>
            <a:ext cx="377526" cy="928688"/>
          </a:xfrm>
          <a:prstGeom prst="roundRect">
            <a:avLst/>
          </a:prstGeom>
        </p:spPr>
        <p:style>
          <a:lnRef idx="1">
            <a:schemeClr val="accent5"/>
          </a:lnRef>
          <a:fillRef idx="3">
            <a:schemeClr val="accent5"/>
          </a:fillRef>
          <a:effectRef idx="2">
            <a:schemeClr val="accent5"/>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浏览器</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Browser</a:t>
            </a:r>
            <a:endParaRPr lang="zh-CN" altLang="en-US" sz="1050">
              <a:solidFill>
                <a:schemeClr val="tx1"/>
              </a:solidFill>
              <a:latin typeface="Segoe UI" charset="0"/>
              <a:ea typeface="Segoe UI" charset="0"/>
              <a:cs typeface="Segoe UI" charset="0"/>
            </a:endParaRPr>
          </a:p>
        </p:txBody>
      </p:sp>
      <p:sp>
        <p:nvSpPr>
          <p:cNvPr id="45" name="圆角矩形 44"/>
          <p:cNvSpPr/>
          <p:nvPr/>
        </p:nvSpPr>
        <p:spPr>
          <a:xfrm>
            <a:off x="1990053" y="1352550"/>
            <a:ext cx="377526" cy="906066"/>
          </a:xfrm>
          <a:prstGeom prst="roundRect">
            <a:avLst/>
          </a:prstGeom>
        </p:spPr>
        <p:style>
          <a:lnRef idx="1">
            <a:schemeClr val="accent5"/>
          </a:lnRef>
          <a:fillRef idx="3">
            <a:schemeClr val="accent5"/>
          </a:fillRef>
          <a:effectRef idx="2">
            <a:schemeClr val="accent5"/>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移动应用</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Mobile App</a:t>
            </a:r>
            <a:endParaRPr lang="zh-CN" altLang="en-US" sz="1050">
              <a:solidFill>
                <a:schemeClr val="tx1"/>
              </a:solidFill>
              <a:latin typeface="Segoe UI" charset="0"/>
              <a:ea typeface="Segoe UI" charset="0"/>
              <a:cs typeface="Segoe UI" charset="0"/>
            </a:endParaRPr>
          </a:p>
        </p:txBody>
      </p:sp>
      <p:sp>
        <p:nvSpPr>
          <p:cNvPr id="46" name="圆角矩形 45"/>
          <p:cNvSpPr/>
          <p:nvPr/>
        </p:nvSpPr>
        <p:spPr>
          <a:xfrm>
            <a:off x="1990053" y="2378871"/>
            <a:ext cx="377526" cy="1003697"/>
          </a:xfrm>
          <a:prstGeom prst="roundRect">
            <a:avLst/>
          </a:prstGeom>
        </p:spPr>
        <p:style>
          <a:lnRef idx="1">
            <a:schemeClr val="accent5"/>
          </a:lnRef>
          <a:fillRef idx="3">
            <a:schemeClr val="accent5"/>
          </a:fillRef>
          <a:effectRef idx="2">
            <a:schemeClr val="accent5"/>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科研工具</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Research Tools</a:t>
            </a:r>
            <a:endParaRPr lang="zh-CN" altLang="en-US" sz="1050">
              <a:solidFill>
                <a:schemeClr val="tx1"/>
              </a:solidFill>
              <a:latin typeface="Segoe UI" charset="0"/>
              <a:ea typeface="Segoe UI" charset="0"/>
              <a:cs typeface="Segoe UI" charset="0"/>
            </a:endParaRPr>
          </a:p>
        </p:txBody>
      </p:sp>
      <p:sp>
        <p:nvSpPr>
          <p:cNvPr id="47" name="圆角矩形 46"/>
          <p:cNvSpPr/>
          <p:nvPr/>
        </p:nvSpPr>
        <p:spPr>
          <a:xfrm>
            <a:off x="1990053" y="3481388"/>
            <a:ext cx="377526" cy="1058466"/>
          </a:xfrm>
          <a:prstGeom prst="roundRect">
            <a:avLst/>
          </a:prstGeom>
        </p:spPr>
        <p:style>
          <a:lnRef idx="1">
            <a:schemeClr val="accent5"/>
          </a:lnRef>
          <a:fillRef idx="3">
            <a:schemeClr val="accent5"/>
          </a:fillRef>
          <a:effectRef idx="2">
            <a:schemeClr val="accent5"/>
          </a:effectRef>
          <a:fontRef idx="minor">
            <a:schemeClr val="lt1"/>
          </a:fontRef>
        </p:style>
        <p:txBody>
          <a:bodyPr vert="eaVert" lIns="91424" tIns="45712" rIns="91424" bIns="45712" anchor="ctr"/>
          <a:lstStyle/>
          <a:p>
            <a:pPr algn="ctr">
              <a:defRPr/>
            </a:pPr>
            <a:r>
              <a:rPr lang="zh-CN" altLang="en-US" sz="1050">
                <a:solidFill>
                  <a:schemeClr val="tx1"/>
                </a:solidFill>
                <a:latin typeface="Segoe UI" charset="0"/>
                <a:ea typeface="Segoe UI" charset="0"/>
                <a:cs typeface="Segoe UI" charset="0"/>
              </a:rPr>
              <a:t>文档编辑工具</a:t>
            </a:r>
            <a:endParaRPr lang="en-US" altLang="zh-CN" sz="1050">
              <a:solidFill>
                <a:schemeClr val="tx1"/>
              </a:solidFill>
              <a:latin typeface="Segoe UI" charset="0"/>
              <a:ea typeface="Segoe UI" charset="0"/>
              <a:cs typeface="Segoe UI" charset="0"/>
            </a:endParaRPr>
          </a:p>
          <a:p>
            <a:pPr algn="ctr">
              <a:defRPr/>
            </a:pPr>
            <a:r>
              <a:rPr lang="en-US" altLang="zh-CN" sz="1050">
                <a:solidFill>
                  <a:schemeClr val="tx1"/>
                </a:solidFill>
                <a:latin typeface="Segoe UI" charset="0"/>
                <a:ea typeface="Segoe UI" charset="0"/>
                <a:cs typeface="Segoe UI" charset="0"/>
              </a:rPr>
              <a:t>Office etc</a:t>
            </a:r>
            <a:endParaRPr lang="zh-CN" altLang="en-US" sz="1050">
              <a:solidFill>
                <a:schemeClr val="tx1"/>
              </a:solidFill>
              <a:latin typeface="Segoe UI" charset="0"/>
              <a:ea typeface="Segoe UI" charset="0"/>
              <a:cs typeface="Segoe UI" charset="0"/>
            </a:endParaRPr>
          </a:p>
        </p:txBody>
      </p:sp>
      <p:sp>
        <p:nvSpPr>
          <p:cNvPr id="48" name="圆角矩形 47"/>
          <p:cNvSpPr/>
          <p:nvPr/>
        </p:nvSpPr>
        <p:spPr>
          <a:xfrm>
            <a:off x="3826476" y="3243263"/>
            <a:ext cx="431119" cy="1057275"/>
          </a:xfrm>
          <a:prstGeom prst="roundRect">
            <a:avLst/>
          </a:prstGeom>
        </p:spPr>
        <p:style>
          <a:lnRef idx="1">
            <a:schemeClr val="accent1"/>
          </a:lnRef>
          <a:fillRef idx="3">
            <a:schemeClr val="accent1"/>
          </a:fillRef>
          <a:effectRef idx="2">
            <a:schemeClr val="accent1"/>
          </a:effectRef>
          <a:fontRef idx="minor">
            <a:schemeClr val="lt1"/>
          </a:fontRef>
        </p:style>
        <p:txBody>
          <a:bodyPr vert="eaVert" lIns="91424" tIns="45712" rIns="91424" bIns="45712" anchor="ctr"/>
          <a:lstStyle/>
          <a:p>
            <a:pPr algn="ctr">
              <a:defRPr/>
            </a:pPr>
            <a:r>
              <a:rPr lang="zh-CN" altLang="en-US" sz="1050" b="1">
                <a:solidFill>
                  <a:srgbClr val="FFFFFF"/>
                </a:solidFill>
                <a:latin typeface="Segoe UI" charset="0"/>
                <a:ea typeface="Segoe UI" charset="0"/>
                <a:cs typeface="Segoe UI" charset="0"/>
              </a:rPr>
              <a:t>人事系统</a:t>
            </a:r>
            <a:endParaRPr lang="en-US" altLang="zh-CN" sz="1050" b="1">
              <a:solidFill>
                <a:srgbClr val="FFFFFF"/>
              </a:solidFill>
              <a:latin typeface="Segoe UI" charset="0"/>
              <a:ea typeface="Segoe UI" charset="0"/>
              <a:cs typeface="Segoe UI" charset="0"/>
            </a:endParaRPr>
          </a:p>
          <a:p>
            <a:pPr algn="ctr">
              <a:defRPr/>
            </a:pPr>
            <a:r>
              <a:rPr lang="en-US" altLang="zh-CN" sz="1050" b="1">
                <a:solidFill>
                  <a:srgbClr val="FFFFFF"/>
                </a:solidFill>
                <a:latin typeface="Segoe UI" charset="0"/>
                <a:ea typeface="Segoe UI" charset="0"/>
                <a:cs typeface="Segoe UI" charset="0"/>
              </a:rPr>
              <a:t>PKU HR</a:t>
            </a:r>
            <a:endParaRPr lang="zh-CN" altLang="en-US" sz="1050">
              <a:solidFill>
                <a:srgbClr val="FFFFFF"/>
              </a:solidFill>
              <a:latin typeface="Segoe UI" charset="0"/>
              <a:ea typeface="Segoe UI" charset="0"/>
              <a:cs typeface="Segoe UI" charset="0"/>
            </a:endParaRPr>
          </a:p>
        </p:txBody>
      </p:sp>
      <p:cxnSp>
        <p:nvCxnSpPr>
          <p:cNvPr id="49" name="直接连接符 48"/>
          <p:cNvCxnSpPr/>
          <p:nvPr/>
        </p:nvCxnSpPr>
        <p:spPr>
          <a:xfrm>
            <a:off x="5662897" y="57152"/>
            <a:ext cx="53592" cy="4670822"/>
          </a:xfrm>
          <a:prstGeom prst="line">
            <a:avLst/>
          </a:prstGeom>
          <a:ln w="12700">
            <a:solidFill>
              <a:srgbClr val="EF8200"/>
            </a:solidFill>
            <a:prstDash val="dash"/>
          </a:ln>
        </p:spPr>
        <p:style>
          <a:lnRef idx="1">
            <a:schemeClr val="accent1"/>
          </a:lnRef>
          <a:fillRef idx="0">
            <a:schemeClr val="accent1"/>
          </a:fillRef>
          <a:effectRef idx="0">
            <a:schemeClr val="accent1"/>
          </a:effectRef>
          <a:fontRef idx="minor">
            <a:schemeClr val="tx1"/>
          </a:fontRef>
        </p:style>
      </p:cxnSp>
      <p:sp>
        <p:nvSpPr>
          <p:cNvPr id="66598" name="TextBox 60"/>
          <p:cNvSpPr txBox="1">
            <a:spLocks noChangeArrowheads="1"/>
          </p:cNvSpPr>
          <p:nvPr/>
        </p:nvSpPr>
        <p:spPr bwMode="auto">
          <a:xfrm>
            <a:off x="4204002" y="35719"/>
            <a:ext cx="702652" cy="27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r>
              <a:rPr kumimoji="0" lang="zh-CN" altLang="en-US" sz="1200" b="1">
                <a:solidFill>
                  <a:srgbClr val="92CA05"/>
                </a:solidFill>
              </a:rPr>
              <a:t>应用层</a:t>
            </a:r>
          </a:p>
        </p:txBody>
      </p:sp>
      <p:sp>
        <p:nvSpPr>
          <p:cNvPr id="66599" name="TextBox 61"/>
          <p:cNvSpPr txBox="1">
            <a:spLocks noChangeArrowheads="1"/>
          </p:cNvSpPr>
          <p:nvPr/>
        </p:nvSpPr>
        <p:spPr bwMode="auto">
          <a:xfrm>
            <a:off x="1450560" y="35719"/>
            <a:ext cx="701461" cy="27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r>
              <a:rPr kumimoji="0" lang="zh-CN" altLang="en-US" sz="1200" b="1">
                <a:solidFill>
                  <a:srgbClr val="96D4FF"/>
                </a:solidFill>
              </a:rPr>
              <a:t>访问层</a:t>
            </a:r>
          </a:p>
        </p:txBody>
      </p:sp>
      <p:sp>
        <p:nvSpPr>
          <p:cNvPr id="52" name="流程图: 磁盘 51"/>
          <p:cNvSpPr/>
          <p:nvPr/>
        </p:nvSpPr>
        <p:spPr>
          <a:xfrm>
            <a:off x="7120603" y="729856"/>
            <a:ext cx="431119" cy="469106"/>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53" name="流程图: 磁盘 52"/>
          <p:cNvSpPr>
            <a:spLocks noChangeAspect="1"/>
          </p:cNvSpPr>
          <p:nvPr/>
        </p:nvSpPr>
        <p:spPr>
          <a:xfrm>
            <a:off x="7012226" y="954883"/>
            <a:ext cx="323934" cy="351235"/>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54" name="流程图: 磁盘 53"/>
          <p:cNvSpPr>
            <a:spLocks noChangeAspect="1"/>
          </p:cNvSpPr>
          <p:nvPr/>
        </p:nvSpPr>
        <p:spPr>
          <a:xfrm>
            <a:off x="7444536" y="1041799"/>
            <a:ext cx="194122" cy="210740"/>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55" name="流程图: 磁盘 54"/>
          <p:cNvSpPr/>
          <p:nvPr/>
        </p:nvSpPr>
        <p:spPr>
          <a:xfrm>
            <a:off x="7120603" y="1964531"/>
            <a:ext cx="431119" cy="467916"/>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56" name="流程图: 磁盘 55"/>
          <p:cNvSpPr>
            <a:spLocks noChangeAspect="1"/>
          </p:cNvSpPr>
          <p:nvPr/>
        </p:nvSpPr>
        <p:spPr>
          <a:xfrm>
            <a:off x="6961016" y="2187179"/>
            <a:ext cx="323934" cy="351234"/>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57" name="流程图: 磁盘 56"/>
          <p:cNvSpPr>
            <a:spLocks noChangeAspect="1"/>
          </p:cNvSpPr>
          <p:nvPr/>
        </p:nvSpPr>
        <p:spPr>
          <a:xfrm>
            <a:off x="7444536" y="2276475"/>
            <a:ext cx="194122" cy="210741"/>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cxnSp>
        <p:nvCxnSpPr>
          <p:cNvPr id="58" name="直接连接符 57"/>
          <p:cNvCxnSpPr/>
          <p:nvPr/>
        </p:nvCxnSpPr>
        <p:spPr>
          <a:xfrm>
            <a:off x="6689483" y="57152"/>
            <a:ext cx="0" cy="4670822"/>
          </a:xfrm>
          <a:prstGeom prst="line">
            <a:avLst/>
          </a:prstGeom>
          <a:ln w="12700">
            <a:solidFill>
              <a:srgbClr val="0095D6"/>
            </a:solidFill>
            <a:prstDash val="dash"/>
          </a:ln>
        </p:spPr>
        <p:style>
          <a:lnRef idx="1">
            <a:schemeClr val="accent1"/>
          </a:lnRef>
          <a:fillRef idx="0">
            <a:schemeClr val="accent1"/>
          </a:fillRef>
          <a:effectRef idx="0">
            <a:schemeClr val="accent1"/>
          </a:effectRef>
          <a:fontRef idx="minor">
            <a:schemeClr val="tx1"/>
          </a:fontRef>
        </p:style>
      </p:cxnSp>
      <p:sp>
        <p:nvSpPr>
          <p:cNvPr id="59" name="流程图: 磁盘 58"/>
          <p:cNvSpPr/>
          <p:nvPr/>
        </p:nvSpPr>
        <p:spPr>
          <a:xfrm>
            <a:off x="7120603" y="3321846"/>
            <a:ext cx="431119" cy="469106"/>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60" name="流程图: 磁盘 59"/>
          <p:cNvSpPr>
            <a:spLocks noChangeAspect="1"/>
          </p:cNvSpPr>
          <p:nvPr/>
        </p:nvSpPr>
        <p:spPr>
          <a:xfrm>
            <a:off x="7012226" y="3548064"/>
            <a:ext cx="323934" cy="351235"/>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61" name="流程图: 磁盘 60"/>
          <p:cNvSpPr>
            <a:spLocks noChangeAspect="1"/>
          </p:cNvSpPr>
          <p:nvPr/>
        </p:nvSpPr>
        <p:spPr>
          <a:xfrm>
            <a:off x="7444536" y="3633788"/>
            <a:ext cx="194122" cy="210741"/>
          </a:xfrm>
          <a:prstGeom prst="flowChartMagneticDisk">
            <a:avLst/>
          </a:prstGeom>
        </p:spPr>
        <p:style>
          <a:lnRef idx="1">
            <a:schemeClr val="accent4"/>
          </a:lnRef>
          <a:fillRef idx="2">
            <a:schemeClr val="accent4"/>
          </a:fillRef>
          <a:effectRef idx="1">
            <a:schemeClr val="accent4"/>
          </a:effectRef>
          <a:fontRef idx="minor">
            <a:schemeClr val="dk1"/>
          </a:fontRef>
        </p:style>
        <p:txBody>
          <a:bodyPr lIns="91424" tIns="45712" rIns="91424" bIns="45712" anchor="ctr"/>
          <a:lstStyle/>
          <a:p>
            <a:pPr algn="ctr">
              <a:defRPr/>
            </a:pPr>
            <a:endParaRPr lang="zh-CN" altLang="en-US">
              <a:solidFill>
                <a:srgbClr val="292929"/>
              </a:solidFill>
              <a:ea typeface="宋体" charset="0"/>
              <a:cs typeface="宋体" charset="0"/>
            </a:endParaRPr>
          </a:p>
        </p:txBody>
      </p:sp>
      <p:sp>
        <p:nvSpPr>
          <p:cNvPr id="66610" name="TextBox 81"/>
          <p:cNvSpPr txBox="1">
            <a:spLocks noChangeArrowheads="1"/>
          </p:cNvSpPr>
          <p:nvPr/>
        </p:nvSpPr>
        <p:spPr bwMode="auto">
          <a:xfrm>
            <a:off x="6957444" y="35719"/>
            <a:ext cx="702652" cy="27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r>
              <a:rPr kumimoji="0" lang="zh-CN" altLang="en-US" sz="1200" b="1">
                <a:solidFill>
                  <a:schemeClr val="bg1"/>
                </a:solidFill>
              </a:rPr>
              <a:t>数据层</a:t>
            </a:r>
          </a:p>
        </p:txBody>
      </p:sp>
      <p:sp>
        <p:nvSpPr>
          <p:cNvPr id="66611" name="TextBox 82"/>
          <p:cNvSpPr txBox="1">
            <a:spLocks noChangeArrowheads="1"/>
          </p:cNvSpPr>
          <p:nvPr/>
        </p:nvSpPr>
        <p:spPr bwMode="auto">
          <a:xfrm>
            <a:off x="6796668" y="1345407"/>
            <a:ext cx="1242145" cy="577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pPr algn="ctr"/>
            <a:r>
              <a:rPr kumimoji="0" lang="zh-CN" altLang="en-US" sz="1050">
                <a:solidFill>
                  <a:schemeClr val="bg1"/>
                </a:solidFill>
              </a:rPr>
              <a:t>数据仓储 </a:t>
            </a:r>
            <a:r>
              <a:rPr kumimoji="0" lang="en-US" altLang="zh-CN" sz="1050">
                <a:solidFill>
                  <a:schemeClr val="bg1"/>
                </a:solidFill>
              </a:rPr>
              <a:t>1</a:t>
            </a:r>
          </a:p>
          <a:p>
            <a:pPr algn="ctr"/>
            <a:r>
              <a:rPr kumimoji="0" lang="en-US" altLang="zh-CN" sz="1050">
                <a:solidFill>
                  <a:schemeClr val="bg1"/>
                </a:solidFill>
              </a:rPr>
              <a:t>PKU Repository 1</a:t>
            </a:r>
            <a:endParaRPr kumimoji="0" lang="zh-CN" altLang="en-US" sz="1050">
              <a:solidFill>
                <a:schemeClr val="bg1"/>
              </a:solidFill>
            </a:endParaRPr>
          </a:p>
        </p:txBody>
      </p:sp>
      <p:cxnSp>
        <p:nvCxnSpPr>
          <p:cNvPr id="64" name="直接连接符 63"/>
          <p:cNvCxnSpPr/>
          <p:nvPr/>
        </p:nvCxnSpPr>
        <p:spPr>
          <a:xfrm>
            <a:off x="1045642" y="4755356"/>
            <a:ext cx="6857405" cy="0"/>
          </a:xfrm>
          <a:prstGeom prst="line">
            <a:avLst/>
          </a:prstGeom>
          <a:ln w="12700">
            <a:solidFill>
              <a:srgbClr val="FCE352"/>
            </a:solidFill>
            <a:prstDash val="dash"/>
          </a:ln>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3556134" y="4808935"/>
            <a:ext cx="1664927" cy="303609"/>
          </a:xfrm>
          <a:prstGeom prst="roundRect">
            <a:avLst/>
          </a:prstGeom>
        </p:spPr>
        <p:style>
          <a:lnRef idx="1">
            <a:schemeClr val="accent2"/>
          </a:lnRef>
          <a:fillRef idx="3">
            <a:schemeClr val="accent2"/>
          </a:fillRef>
          <a:effectRef idx="2">
            <a:schemeClr val="accent2"/>
          </a:effectRef>
          <a:fontRef idx="minor">
            <a:schemeClr val="lt1"/>
          </a:fontRef>
        </p:style>
        <p:txBody>
          <a:bodyPr lIns="91424" tIns="45712" rIns="91424" bIns="45712" anchor="ctr"/>
          <a:lstStyle/>
          <a:p>
            <a:pPr algn="ctr">
              <a:defRPr/>
            </a:pPr>
            <a:r>
              <a:rPr lang="zh-CN" altLang="en-US" sz="1050" dirty="0">
                <a:solidFill>
                  <a:srgbClr val="FFFFFF"/>
                </a:solidFill>
                <a:ea typeface="宋体" charset="0"/>
                <a:cs typeface="宋体" charset="0"/>
              </a:rPr>
              <a:t>学者</a:t>
            </a:r>
            <a:r>
              <a:rPr lang="en-US" altLang="zh-CN" sz="1050" dirty="0">
                <a:solidFill>
                  <a:srgbClr val="FFFFFF"/>
                </a:solidFill>
                <a:ea typeface="宋体" charset="0"/>
                <a:cs typeface="宋体" charset="0"/>
              </a:rPr>
              <a:t>ID</a:t>
            </a:r>
          </a:p>
          <a:p>
            <a:pPr algn="ctr">
              <a:defRPr/>
            </a:pPr>
            <a:r>
              <a:rPr lang="en-US" altLang="zh-CN" sz="1050" dirty="0">
                <a:solidFill>
                  <a:srgbClr val="FFFFFF"/>
                </a:solidFill>
                <a:ea typeface="宋体" charset="0"/>
                <a:cs typeface="宋体" charset="0"/>
              </a:rPr>
              <a:t>ORCID / Researcher ID</a:t>
            </a:r>
            <a:endParaRPr lang="zh-CN" altLang="en-US" sz="1050" dirty="0">
              <a:solidFill>
                <a:srgbClr val="FFFFFF"/>
              </a:solidFill>
              <a:ea typeface="宋体" charset="0"/>
              <a:cs typeface="宋体" charset="0"/>
            </a:endParaRPr>
          </a:p>
        </p:txBody>
      </p:sp>
      <p:sp>
        <p:nvSpPr>
          <p:cNvPr id="66" name="圆角矩形 65"/>
          <p:cNvSpPr/>
          <p:nvPr/>
        </p:nvSpPr>
        <p:spPr>
          <a:xfrm>
            <a:off x="5554522" y="4808935"/>
            <a:ext cx="1402922" cy="303609"/>
          </a:xfrm>
          <a:prstGeom prst="roundRect">
            <a:avLst/>
          </a:prstGeom>
        </p:spPr>
        <p:style>
          <a:lnRef idx="1">
            <a:schemeClr val="accent2"/>
          </a:lnRef>
          <a:fillRef idx="3">
            <a:schemeClr val="accent2"/>
          </a:fillRef>
          <a:effectRef idx="2">
            <a:schemeClr val="accent2"/>
          </a:effectRef>
          <a:fontRef idx="minor">
            <a:schemeClr val="lt1"/>
          </a:fontRef>
        </p:style>
        <p:txBody>
          <a:bodyPr lIns="91424" tIns="45712" rIns="91424" bIns="45712" anchor="ctr"/>
          <a:lstStyle/>
          <a:p>
            <a:pPr algn="ctr">
              <a:defRPr/>
            </a:pPr>
            <a:r>
              <a:rPr lang="zh-CN" altLang="en-US" sz="1050">
                <a:solidFill>
                  <a:srgbClr val="FFFFFF"/>
                </a:solidFill>
                <a:latin typeface="Segoe UI" charset="0"/>
                <a:ea typeface="Segoe UI" charset="0"/>
                <a:cs typeface="Segoe UI" charset="0"/>
              </a:rPr>
              <a:t>资源标识</a:t>
            </a:r>
            <a:endParaRPr lang="en-US" altLang="zh-CN" sz="1050">
              <a:solidFill>
                <a:srgbClr val="FFFFFF"/>
              </a:solidFill>
              <a:latin typeface="Segoe UI" charset="0"/>
              <a:ea typeface="Segoe UI" charset="0"/>
              <a:cs typeface="Segoe UI" charset="0"/>
            </a:endParaRPr>
          </a:p>
          <a:p>
            <a:pPr algn="ctr">
              <a:defRPr/>
            </a:pPr>
            <a:r>
              <a:rPr lang="en-US" altLang="zh-CN" sz="1050">
                <a:solidFill>
                  <a:srgbClr val="FFFFFF"/>
                </a:solidFill>
                <a:latin typeface="Segoe UI" charset="0"/>
                <a:ea typeface="Segoe UI" charset="0"/>
                <a:cs typeface="Segoe UI" charset="0"/>
              </a:rPr>
              <a:t>Handle / DOI</a:t>
            </a:r>
            <a:endParaRPr lang="zh-CN" altLang="en-US" sz="1050">
              <a:solidFill>
                <a:srgbClr val="FFFFFF"/>
              </a:solidFill>
              <a:latin typeface="Segoe UI" charset="0"/>
              <a:ea typeface="Segoe UI" charset="0"/>
              <a:cs typeface="Segoe UI" charset="0"/>
            </a:endParaRPr>
          </a:p>
        </p:txBody>
      </p:sp>
      <p:sp>
        <p:nvSpPr>
          <p:cNvPr id="66615" name="AutoShape 15"/>
          <p:cNvSpPr>
            <a:spLocks noChangeArrowheads="1"/>
          </p:cNvSpPr>
          <p:nvPr/>
        </p:nvSpPr>
        <p:spPr bwMode="auto">
          <a:xfrm rot="19016488" flipV="1">
            <a:off x="4224249" y="908449"/>
            <a:ext cx="620477" cy="144065"/>
          </a:xfrm>
          <a:prstGeom prst="leftRightArrow">
            <a:avLst>
              <a:gd name="adj1" fmla="val 50000"/>
              <a:gd name="adj2" fmla="val 45211"/>
            </a:avLst>
          </a:prstGeom>
          <a:solidFill>
            <a:srgbClr val="F08E01"/>
          </a:solidFill>
          <a:ln w="9525">
            <a:solidFill>
              <a:srgbClr val="F08E01"/>
            </a:solidFill>
            <a:prstDash val="sysDash"/>
            <a:miter lim="800000"/>
            <a:headEnd/>
            <a:tailEnd/>
          </a:ln>
        </p:spPr>
        <p:txBody>
          <a:bodyPr wrap="none" lIns="91424" tIns="45712" rIns="91424" bIns="45712" anchor="ctr"/>
          <a:lstStyle/>
          <a:p>
            <a:endParaRPr lang="zh-CN" altLang="en-US"/>
          </a:p>
        </p:txBody>
      </p:sp>
      <p:sp>
        <p:nvSpPr>
          <p:cNvPr id="66616" name="AutoShape 15"/>
          <p:cNvSpPr>
            <a:spLocks noChangeArrowheads="1"/>
          </p:cNvSpPr>
          <p:nvPr/>
        </p:nvSpPr>
        <p:spPr bwMode="auto">
          <a:xfrm rot="166997" flipV="1">
            <a:off x="4300468" y="1397794"/>
            <a:ext cx="446600" cy="136922"/>
          </a:xfrm>
          <a:prstGeom prst="leftRightArrow">
            <a:avLst>
              <a:gd name="adj1" fmla="val 50000"/>
              <a:gd name="adj2" fmla="val 45199"/>
            </a:avLst>
          </a:prstGeom>
          <a:solidFill>
            <a:srgbClr val="F08E01"/>
          </a:solidFill>
          <a:ln w="9525">
            <a:solidFill>
              <a:srgbClr val="F08E01"/>
            </a:solidFill>
            <a:prstDash val="sysDash"/>
            <a:miter lim="800000"/>
            <a:headEnd/>
            <a:tailEnd/>
          </a:ln>
        </p:spPr>
        <p:txBody>
          <a:bodyPr wrap="none" lIns="91424" tIns="45712" rIns="91424" bIns="45712" anchor="ctr"/>
          <a:lstStyle/>
          <a:p>
            <a:endParaRPr lang="zh-CN" altLang="en-US"/>
          </a:p>
        </p:txBody>
      </p:sp>
      <p:sp>
        <p:nvSpPr>
          <p:cNvPr id="66617" name="AutoShape 15"/>
          <p:cNvSpPr>
            <a:spLocks noChangeArrowheads="1"/>
          </p:cNvSpPr>
          <p:nvPr/>
        </p:nvSpPr>
        <p:spPr bwMode="auto">
          <a:xfrm rot="2561141" flipV="1">
            <a:off x="4224249" y="1868093"/>
            <a:ext cx="621668" cy="144065"/>
          </a:xfrm>
          <a:prstGeom prst="leftRightArrow">
            <a:avLst>
              <a:gd name="adj1" fmla="val 50000"/>
              <a:gd name="adj2" fmla="val 45198"/>
            </a:avLst>
          </a:prstGeom>
          <a:solidFill>
            <a:srgbClr val="F08E01"/>
          </a:solidFill>
          <a:ln w="9525">
            <a:solidFill>
              <a:srgbClr val="F08E01"/>
            </a:solidFill>
            <a:prstDash val="sysDash"/>
            <a:miter lim="800000"/>
            <a:headEnd/>
            <a:tailEnd/>
          </a:ln>
        </p:spPr>
        <p:txBody>
          <a:bodyPr wrap="none" lIns="91424" tIns="45712" rIns="91424" bIns="45712" anchor="ctr"/>
          <a:lstStyle/>
          <a:p>
            <a:endParaRPr lang="zh-CN" altLang="en-US"/>
          </a:p>
        </p:txBody>
      </p:sp>
      <p:sp>
        <p:nvSpPr>
          <p:cNvPr id="66618" name="AutoShape 15"/>
          <p:cNvSpPr>
            <a:spLocks noChangeArrowheads="1"/>
          </p:cNvSpPr>
          <p:nvPr/>
        </p:nvSpPr>
        <p:spPr bwMode="auto">
          <a:xfrm rot="21321778" flipV="1">
            <a:off x="4314760" y="2333627"/>
            <a:ext cx="446600" cy="135731"/>
          </a:xfrm>
          <a:prstGeom prst="leftRightArrow">
            <a:avLst>
              <a:gd name="adj1" fmla="val 50000"/>
              <a:gd name="adj2" fmla="val 45200"/>
            </a:avLst>
          </a:prstGeom>
          <a:solidFill>
            <a:srgbClr val="F08E01"/>
          </a:solidFill>
          <a:ln w="9525">
            <a:solidFill>
              <a:srgbClr val="F08E01"/>
            </a:solidFill>
            <a:prstDash val="sysDash"/>
            <a:miter lim="800000"/>
            <a:headEnd/>
            <a:tailEnd/>
          </a:ln>
        </p:spPr>
        <p:txBody>
          <a:bodyPr wrap="none" lIns="91424" tIns="45712" rIns="91424" bIns="45712" anchor="ctr"/>
          <a:lstStyle/>
          <a:p>
            <a:endParaRPr lang="zh-CN" altLang="en-US"/>
          </a:p>
        </p:txBody>
      </p:sp>
      <p:sp>
        <p:nvSpPr>
          <p:cNvPr id="66619" name="AutoShape 15"/>
          <p:cNvSpPr>
            <a:spLocks noChangeArrowheads="1"/>
          </p:cNvSpPr>
          <p:nvPr/>
        </p:nvSpPr>
        <p:spPr bwMode="auto">
          <a:xfrm rot="17900697" flipV="1">
            <a:off x="4101696" y="2950349"/>
            <a:ext cx="883444" cy="161967"/>
          </a:xfrm>
          <a:prstGeom prst="leftRightArrow">
            <a:avLst>
              <a:gd name="adj1" fmla="val 50000"/>
              <a:gd name="adj2" fmla="val 45188"/>
            </a:avLst>
          </a:prstGeom>
          <a:solidFill>
            <a:srgbClr val="F08E01"/>
          </a:solidFill>
          <a:ln w="9525">
            <a:solidFill>
              <a:srgbClr val="F08E01"/>
            </a:solidFill>
            <a:prstDash val="sysDash"/>
            <a:miter lim="800000"/>
            <a:headEnd/>
            <a:tailEnd/>
          </a:ln>
        </p:spPr>
        <p:txBody>
          <a:bodyPr wrap="none" lIns="91424" tIns="45712" rIns="91424" bIns="45712" anchor="ctr"/>
          <a:lstStyle/>
          <a:p>
            <a:endParaRPr lang="zh-CN" altLang="en-US"/>
          </a:p>
        </p:txBody>
      </p:sp>
      <p:sp>
        <p:nvSpPr>
          <p:cNvPr id="66620" name="TextBox 106"/>
          <p:cNvSpPr txBox="1">
            <a:spLocks noChangeArrowheads="1"/>
          </p:cNvSpPr>
          <p:nvPr/>
        </p:nvSpPr>
        <p:spPr bwMode="auto">
          <a:xfrm>
            <a:off x="2071633" y="4681852"/>
            <a:ext cx="701461" cy="27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r>
              <a:rPr kumimoji="0" lang="zh-CN" altLang="en-US" sz="1200" b="1" dirty="0">
                <a:solidFill>
                  <a:srgbClr val="FFFF00"/>
                </a:solidFill>
              </a:rPr>
              <a:t>嵌入层</a:t>
            </a:r>
          </a:p>
        </p:txBody>
      </p:sp>
      <p:sp>
        <p:nvSpPr>
          <p:cNvPr id="66621" name="TextBox 107"/>
          <p:cNvSpPr txBox="1">
            <a:spLocks noChangeArrowheads="1"/>
          </p:cNvSpPr>
          <p:nvPr/>
        </p:nvSpPr>
        <p:spPr bwMode="auto">
          <a:xfrm>
            <a:off x="5878457" y="35719"/>
            <a:ext cx="702652" cy="276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r>
              <a:rPr kumimoji="0" lang="zh-CN" altLang="en-US" sz="1200" b="1">
                <a:solidFill>
                  <a:srgbClr val="FF8F2A"/>
                </a:solidFill>
              </a:rPr>
              <a:t>计算层</a:t>
            </a:r>
          </a:p>
        </p:txBody>
      </p:sp>
      <p:sp>
        <p:nvSpPr>
          <p:cNvPr id="74" name="圆角矩形 73"/>
          <p:cNvSpPr/>
          <p:nvPr/>
        </p:nvSpPr>
        <p:spPr>
          <a:xfrm>
            <a:off x="5986832" y="1439468"/>
            <a:ext cx="432309" cy="939403"/>
          </a:xfrm>
          <a:prstGeom prst="roundRect">
            <a:avLst/>
          </a:prstGeom>
        </p:spPr>
        <p:style>
          <a:lnRef idx="1">
            <a:schemeClr val="accent6"/>
          </a:lnRef>
          <a:fillRef idx="3">
            <a:schemeClr val="accent6"/>
          </a:fillRef>
          <a:effectRef idx="2">
            <a:schemeClr val="accent6"/>
          </a:effectRef>
          <a:fontRef idx="minor">
            <a:schemeClr val="lt1"/>
          </a:fontRef>
        </p:style>
        <p:txBody>
          <a:bodyPr vert="eaVert" lIns="91424" tIns="45712" rIns="91424" bIns="45712" anchor="ctr"/>
          <a:lstStyle/>
          <a:p>
            <a:pPr algn="ctr">
              <a:defRPr/>
            </a:pPr>
            <a:r>
              <a:rPr lang="zh-CN" altLang="en-US" sz="1050">
                <a:solidFill>
                  <a:srgbClr val="FFFFFF"/>
                </a:solidFill>
                <a:latin typeface="Segoe UI" charset="0"/>
                <a:ea typeface="Segoe UI" charset="0"/>
                <a:cs typeface="Segoe UI" charset="0"/>
              </a:rPr>
              <a:t>数据挖掘</a:t>
            </a:r>
            <a:endParaRPr lang="en-US" altLang="zh-CN" sz="1050">
              <a:solidFill>
                <a:srgbClr val="FFFFFF"/>
              </a:solidFill>
              <a:latin typeface="Segoe UI" charset="0"/>
              <a:ea typeface="Segoe UI" charset="0"/>
              <a:cs typeface="Segoe UI" charset="0"/>
            </a:endParaRPr>
          </a:p>
          <a:p>
            <a:pPr algn="ctr">
              <a:defRPr/>
            </a:pPr>
            <a:r>
              <a:rPr lang="en-US" altLang="zh-CN" sz="1050">
                <a:solidFill>
                  <a:srgbClr val="FFFFFF"/>
                </a:solidFill>
                <a:latin typeface="Segoe UI" charset="0"/>
                <a:ea typeface="Segoe UI" charset="0"/>
                <a:cs typeface="Segoe UI" charset="0"/>
              </a:rPr>
              <a:t>Data Mining</a:t>
            </a:r>
            <a:endParaRPr lang="zh-CN" altLang="en-US" sz="1050">
              <a:solidFill>
                <a:srgbClr val="FFFFFF"/>
              </a:solidFill>
              <a:latin typeface="Segoe UI" charset="0"/>
              <a:ea typeface="Segoe UI" charset="0"/>
              <a:cs typeface="Segoe UI" charset="0"/>
            </a:endParaRPr>
          </a:p>
        </p:txBody>
      </p:sp>
      <p:sp>
        <p:nvSpPr>
          <p:cNvPr id="75" name="圆角矩形 74"/>
          <p:cNvSpPr/>
          <p:nvPr/>
        </p:nvSpPr>
        <p:spPr>
          <a:xfrm>
            <a:off x="5986832" y="2518173"/>
            <a:ext cx="432309" cy="940594"/>
          </a:xfrm>
          <a:prstGeom prst="roundRect">
            <a:avLst/>
          </a:prstGeom>
        </p:spPr>
        <p:style>
          <a:lnRef idx="1">
            <a:schemeClr val="accent6"/>
          </a:lnRef>
          <a:fillRef idx="3">
            <a:schemeClr val="accent6"/>
          </a:fillRef>
          <a:effectRef idx="2">
            <a:schemeClr val="accent6"/>
          </a:effectRef>
          <a:fontRef idx="minor">
            <a:schemeClr val="lt1"/>
          </a:fontRef>
        </p:style>
        <p:txBody>
          <a:bodyPr vert="eaVert" lIns="91424" tIns="45712" rIns="91424" bIns="45712" anchor="ctr"/>
          <a:lstStyle/>
          <a:p>
            <a:pPr algn="ctr">
              <a:defRPr/>
            </a:pPr>
            <a:r>
              <a:rPr lang="zh-CN" altLang="en-US" sz="1050">
                <a:solidFill>
                  <a:srgbClr val="FFFFFF"/>
                </a:solidFill>
                <a:latin typeface="Segoe UI" charset="0"/>
                <a:ea typeface="Segoe UI" charset="0"/>
                <a:cs typeface="Segoe UI" charset="0"/>
              </a:rPr>
              <a:t>日志分析</a:t>
            </a:r>
            <a:endParaRPr lang="en-US" altLang="zh-CN" sz="1050">
              <a:solidFill>
                <a:srgbClr val="FFFFFF"/>
              </a:solidFill>
              <a:latin typeface="Segoe UI" charset="0"/>
              <a:ea typeface="Segoe UI" charset="0"/>
              <a:cs typeface="Segoe UI" charset="0"/>
            </a:endParaRPr>
          </a:p>
          <a:p>
            <a:pPr algn="ctr">
              <a:defRPr/>
            </a:pPr>
            <a:r>
              <a:rPr lang="en-US" altLang="zh-CN" sz="1050">
                <a:solidFill>
                  <a:srgbClr val="FFFFFF"/>
                </a:solidFill>
                <a:latin typeface="Segoe UI" charset="0"/>
                <a:ea typeface="Segoe UI" charset="0"/>
                <a:cs typeface="Segoe UI" charset="0"/>
              </a:rPr>
              <a:t>Log Analysis</a:t>
            </a:r>
            <a:endParaRPr lang="zh-CN" altLang="en-US" sz="1050">
              <a:solidFill>
                <a:srgbClr val="FFFFFF"/>
              </a:solidFill>
              <a:latin typeface="Segoe UI" charset="0"/>
              <a:ea typeface="Segoe UI" charset="0"/>
              <a:cs typeface="Segoe UI" charset="0"/>
            </a:endParaRPr>
          </a:p>
        </p:txBody>
      </p:sp>
      <p:sp>
        <p:nvSpPr>
          <p:cNvPr id="76" name="圆角矩形 75"/>
          <p:cNvSpPr/>
          <p:nvPr/>
        </p:nvSpPr>
        <p:spPr>
          <a:xfrm>
            <a:off x="5986832" y="3567113"/>
            <a:ext cx="432309" cy="1048941"/>
          </a:xfrm>
          <a:prstGeom prst="roundRect">
            <a:avLst/>
          </a:prstGeom>
        </p:spPr>
        <p:style>
          <a:lnRef idx="1">
            <a:schemeClr val="accent6"/>
          </a:lnRef>
          <a:fillRef idx="3">
            <a:schemeClr val="accent6"/>
          </a:fillRef>
          <a:effectRef idx="2">
            <a:schemeClr val="accent6"/>
          </a:effectRef>
          <a:fontRef idx="minor">
            <a:schemeClr val="lt1"/>
          </a:fontRef>
        </p:style>
        <p:txBody>
          <a:bodyPr vert="eaVert" lIns="91424" tIns="45712" rIns="91424" bIns="45712" anchor="ctr"/>
          <a:lstStyle/>
          <a:p>
            <a:pPr algn="ctr">
              <a:defRPr/>
            </a:pPr>
            <a:r>
              <a:rPr lang="zh-CN" altLang="en-US" sz="1050">
                <a:solidFill>
                  <a:srgbClr val="FFFFFF"/>
                </a:solidFill>
                <a:latin typeface="Segoe UI" charset="0"/>
                <a:ea typeface="Segoe UI" charset="0"/>
                <a:cs typeface="Segoe UI" charset="0"/>
              </a:rPr>
              <a:t>学术轨迹</a:t>
            </a:r>
            <a:endParaRPr lang="en-US" altLang="zh-CN" sz="1050">
              <a:solidFill>
                <a:srgbClr val="FFFFFF"/>
              </a:solidFill>
              <a:latin typeface="Segoe UI" charset="0"/>
              <a:ea typeface="Segoe UI" charset="0"/>
              <a:cs typeface="Segoe UI" charset="0"/>
            </a:endParaRPr>
          </a:p>
          <a:p>
            <a:pPr algn="ctr">
              <a:defRPr/>
            </a:pPr>
            <a:r>
              <a:rPr lang="en-US" altLang="zh-CN" sz="1050">
                <a:solidFill>
                  <a:srgbClr val="FFFFFF"/>
                </a:solidFill>
                <a:latin typeface="Segoe UI" charset="0"/>
                <a:ea typeface="Segoe UI" charset="0"/>
                <a:cs typeface="Segoe UI" charset="0"/>
              </a:rPr>
              <a:t>Academic Track</a:t>
            </a:r>
            <a:endParaRPr lang="zh-CN" altLang="en-US" sz="1050">
              <a:solidFill>
                <a:srgbClr val="FFFFFF"/>
              </a:solidFill>
              <a:latin typeface="Segoe UI" charset="0"/>
              <a:ea typeface="Segoe UI" charset="0"/>
              <a:cs typeface="Segoe UI" charset="0"/>
            </a:endParaRPr>
          </a:p>
        </p:txBody>
      </p:sp>
      <p:sp>
        <p:nvSpPr>
          <p:cNvPr id="66625" name="TextBox 111"/>
          <p:cNvSpPr txBox="1">
            <a:spLocks noChangeArrowheads="1"/>
          </p:cNvSpPr>
          <p:nvPr/>
        </p:nvSpPr>
        <p:spPr bwMode="auto">
          <a:xfrm>
            <a:off x="6796668" y="2580085"/>
            <a:ext cx="1242145" cy="577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pPr algn="ctr"/>
            <a:r>
              <a:rPr kumimoji="0" lang="zh-CN" altLang="en-US" sz="1050">
                <a:solidFill>
                  <a:schemeClr val="bg1"/>
                </a:solidFill>
              </a:rPr>
              <a:t>数据仓储 </a:t>
            </a:r>
            <a:r>
              <a:rPr kumimoji="0" lang="en-US" altLang="zh-CN" sz="1050">
                <a:solidFill>
                  <a:schemeClr val="bg1"/>
                </a:solidFill>
              </a:rPr>
              <a:t>2</a:t>
            </a:r>
          </a:p>
          <a:p>
            <a:pPr algn="ctr"/>
            <a:r>
              <a:rPr kumimoji="0" lang="en-US" altLang="zh-CN" sz="1050">
                <a:solidFill>
                  <a:schemeClr val="bg1"/>
                </a:solidFill>
              </a:rPr>
              <a:t>PKU Repository 2</a:t>
            </a:r>
            <a:endParaRPr kumimoji="0" lang="zh-CN" altLang="en-US" sz="1050">
              <a:solidFill>
                <a:schemeClr val="bg1"/>
              </a:solidFill>
            </a:endParaRPr>
          </a:p>
        </p:txBody>
      </p:sp>
      <p:sp>
        <p:nvSpPr>
          <p:cNvPr id="66626" name="TextBox 112"/>
          <p:cNvSpPr txBox="1">
            <a:spLocks noChangeArrowheads="1"/>
          </p:cNvSpPr>
          <p:nvPr/>
        </p:nvSpPr>
        <p:spPr bwMode="auto">
          <a:xfrm>
            <a:off x="6796667" y="3930255"/>
            <a:ext cx="1320747" cy="415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defTabSz="1219200" eaLnBrk="0" fontAlgn="base" hangingPunct="0">
              <a:spcBef>
                <a:spcPct val="0"/>
              </a:spcBef>
              <a:spcAft>
                <a:spcPct val="0"/>
              </a:spcAft>
              <a:defRPr kumimoji="1" sz="2400">
                <a:solidFill>
                  <a:schemeClr val="tx1"/>
                </a:solidFill>
                <a:latin typeface="Arial" charset="0"/>
                <a:ea typeface="宋体" charset="0"/>
              </a:defRPr>
            </a:lvl6pPr>
            <a:lvl7pPr marL="2971800" indent="-228600" defTabSz="1219200" eaLnBrk="0" fontAlgn="base" hangingPunct="0">
              <a:spcBef>
                <a:spcPct val="0"/>
              </a:spcBef>
              <a:spcAft>
                <a:spcPct val="0"/>
              </a:spcAft>
              <a:defRPr kumimoji="1" sz="2400">
                <a:solidFill>
                  <a:schemeClr val="tx1"/>
                </a:solidFill>
                <a:latin typeface="Arial" charset="0"/>
                <a:ea typeface="宋体" charset="0"/>
              </a:defRPr>
            </a:lvl7pPr>
            <a:lvl8pPr marL="3429000" indent="-228600" defTabSz="1219200" eaLnBrk="0" fontAlgn="base" hangingPunct="0">
              <a:spcBef>
                <a:spcPct val="0"/>
              </a:spcBef>
              <a:spcAft>
                <a:spcPct val="0"/>
              </a:spcAft>
              <a:defRPr kumimoji="1" sz="2400">
                <a:solidFill>
                  <a:schemeClr val="tx1"/>
                </a:solidFill>
                <a:latin typeface="Arial" charset="0"/>
                <a:ea typeface="宋体" charset="0"/>
              </a:defRPr>
            </a:lvl8pPr>
            <a:lvl9pPr marL="3886200" indent="-228600" defTabSz="1219200" eaLnBrk="0" fontAlgn="base" hangingPunct="0">
              <a:spcBef>
                <a:spcPct val="0"/>
              </a:spcBef>
              <a:spcAft>
                <a:spcPct val="0"/>
              </a:spcAft>
              <a:defRPr kumimoji="1" sz="2400">
                <a:solidFill>
                  <a:schemeClr val="tx1"/>
                </a:solidFill>
                <a:latin typeface="Arial" charset="0"/>
                <a:ea typeface="宋体" charset="0"/>
              </a:defRPr>
            </a:lvl9pPr>
          </a:lstStyle>
          <a:p>
            <a:pPr algn="ctr"/>
            <a:r>
              <a:rPr kumimoji="0" lang="zh-CN" altLang="en-US" sz="1050">
                <a:solidFill>
                  <a:schemeClr val="bg1"/>
                </a:solidFill>
              </a:rPr>
              <a:t>数据仓储 </a:t>
            </a:r>
            <a:r>
              <a:rPr kumimoji="0" lang="en-US" altLang="zh-CN" sz="1050">
                <a:solidFill>
                  <a:schemeClr val="bg1"/>
                </a:solidFill>
              </a:rPr>
              <a:t>n</a:t>
            </a:r>
          </a:p>
          <a:p>
            <a:pPr algn="ctr"/>
            <a:r>
              <a:rPr kumimoji="0" lang="en-US" altLang="zh-CN" sz="1050">
                <a:solidFill>
                  <a:schemeClr val="bg1"/>
                </a:solidFill>
              </a:rPr>
              <a:t>PKU Repository n</a:t>
            </a:r>
            <a:endParaRPr kumimoji="0" lang="zh-CN" altLang="en-US" sz="1050">
              <a:solidFill>
                <a:schemeClr val="bg1"/>
              </a:solidFill>
            </a:endParaRPr>
          </a:p>
        </p:txBody>
      </p:sp>
      <p:sp>
        <p:nvSpPr>
          <p:cNvPr id="66627" name="矩形 1"/>
          <p:cNvSpPr>
            <a:spLocks noChangeArrowheads="1"/>
          </p:cNvSpPr>
          <p:nvPr/>
        </p:nvSpPr>
        <p:spPr bwMode="auto">
          <a:xfrm>
            <a:off x="200078" y="228600"/>
            <a:ext cx="867001"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algn="ctr" eaLnBrk="1" hangingPunct="1">
              <a:buFont typeface="Arial" charset="0"/>
              <a:buNone/>
            </a:pPr>
            <a:r>
              <a:rPr lang="zh-CN" altLang="en-US" sz="3000">
                <a:solidFill>
                  <a:schemeClr val="bg1"/>
                </a:solidFill>
                <a:latin typeface="微软雅黑" charset="0"/>
                <a:ea typeface="微软雅黑" charset="0"/>
                <a:cs typeface="微软雅黑" charset="0"/>
              </a:rPr>
              <a:t>北大学术成果生态系统</a:t>
            </a:r>
          </a:p>
        </p:txBody>
      </p:sp>
    </p:spTree>
    <p:extLst>
      <p:ext uri="{BB962C8B-B14F-4D97-AF65-F5344CB8AC3E}">
        <p14:creationId xmlns:p14="http://schemas.microsoft.com/office/powerpoint/2010/main" val="194308035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1215899"/>
            <a:ext cx="9143999" cy="3927602"/>
          </a:xfrm>
          <a:prstGeom prst="rect">
            <a:avLst/>
          </a:prstGeom>
          <a:noFill/>
          <a:ln>
            <a:noFill/>
          </a:ln>
          <a:effectLst/>
          <a:extLst/>
        </p:spPr>
      </p:pic>
      <p:sp>
        <p:nvSpPr>
          <p:cNvPr id="3" name="标题 2"/>
          <p:cNvSpPr>
            <a:spLocks noGrp="1"/>
          </p:cNvSpPr>
          <p:nvPr>
            <p:ph type="title"/>
          </p:nvPr>
        </p:nvSpPr>
        <p:spPr/>
        <p:txBody>
          <a:bodyPr>
            <a:normAutofit/>
          </a:bodyPr>
          <a:lstStyle/>
          <a:p>
            <a:r>
              <a:rPr lang="zh-CN" altLang="en-US" sz="2100" dirty="0" smtClean="0"/>
              <a:t>未来改扩建的图书馆</a:t>
            </a:r>
            <a:r>
              <a:rPr lang="zh-CN" altLang="zh-CN" sz="2100" dirty="0" smtClean="0"/>
              <a:t>鸟瞰</a:t>
            </a:r>
            <a:r>
              <a:rPr lang="zh-CN" altLang="zh-CN" sz="2100" dirty="0"/>
              <a:t>图</a:t>
            </a:r>
            <a:r>
              <a:rPr lang="zh-CN" altLang="zh-CN" sz="2100" dirty="0">
                <a:effectLst/>
              </a:rPr>
              <a:t> </a:t>
            </a:r>
            <a:endParaRPr lang="zh-CN" altLang="en-US" sz="2100" dirty="0"/>
          </a:p>
        </p:txBody>
      </p:sp>
    </p:spTree>
    <p:extLst>
      <p:ext uri="{BB962C8B-B14F-4D97-AF65-F5344CB8AC3E}">
        <p14:creationId xmlns:p14="http://schemas.microsoft.com/office/powerpoint/2010/main" val="1756776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t>面对新技术的应用与普及、学术研究与交流模式的转变以及用户信息需求和行为的变化，大学图书馆唯有主动变革，创新组织架构，再造业务流程，才能更好地走向未来</a:t>
            </a:r>
            <a:r>
              <a:rPr lang="zh-CN" altLang="zh-CN" dirty="0" smtClean="0"/>
              <a:t>。</a:t>
            </a:r>
            <a:endParaRPr lang="en-US" altLang="zh-CN" dirty="0" smtClean="0"/>
          </a:p>
          <a:p>
            <a:pPr marL="68580" indent="0">
              <a:buNone/>
            </a:pPr>
            <a:endParaRPr lang="zh-CN" altLang="zh-CN" dirty="0"/>
          </a:p>
          <a:p>
            <a:endParaRPr kumimoji="1" lang="zh-CN" altLang="en-US" dirty="0"/>
          </a:p>
        </p:txBody>
      </p:sp>
    </p:spTree>
    <p:extLst>
      <p:ext uri="{BB962C8B-B14F-4D97-AF65-F5344CB8AC3E}">
        <p14:creationId xmlns:p14="http://schemas.microsoft.com/office/powerpoint/2010/main" val="213054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t>纵观国内外大学图书馆组织机构的发展，可以看出大学图书馆组织机构变革的规律。了解这一规律有助于大学图书馆的领导者预测组织机构未来的变革方向和发展趋势</a:t>
            </a:r>
            <a:r>
              <a:rPr lang="zh-CN" altLang="zh-CN" dirty="0" smtClean="0"/>
              <a:t>。</a:t>
            </a:r>
            <a:endParaRPr lang="en-US" altLang="zh-CN" dirty="0" smtClean="0"/>
          </a:p>
          <a:p>
            <a:r>
              <a:rPr lang="zh-CN" altLang="zh-CN" dirty="0"/>
              <a:t>国外大学图书馆的组织机构变革大体经历了三个</a:t>
            </a:r>
            <a:r>
              <a:rPr lang="zh-CN" altLang="zh-CN" dirty="0" smtClean="0"/>
              <a:t>阶段</a:t>
            </a:r>
            <a:r>
              <a:rPr lang="zh-CN" altLang="en-US" dirty="0" smtClean="0"/>
              <a:t>。</a:t>
            </a:r>
            <a:r>
              <a:rPr lang="zh-CN" altLang="zh-CN" dirty="0" smtClean="0"/>
              <a:t> </a:t>
            </a:r>
            <a:endParaRPr kumimoji="1" lang="zh-CN" altLang="en-US" dirty="0"/>
          </a:p>
          <a:p>
            <a:endParaRPr kumimoji="1" lang="zh-CN" altLang="en-US" dirty="0"/>
          </a:p>
        </p:txBody>
      </p:sp>
    </p:spTree>
    <p:extLst>
      <p:ext uri="{BB962C8B-B14F-4D97-AF65-F5344CB8AC3E}">
        <p14:creationId xmlns:p14="http://schemas.microsoft.com/office/powerpoint/2010/main" val="100274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87624" y="987574"/>
            <a:ext cx="6777037" cy="3171825"/>
          </a:xfrm>
        </p:spPr>
        <p:txBody>
          <a:bodyPr>
            <a:normAutofit fontScale="77500" lnSpcReduction="20000"/>
          </a:bodyPr>
          <a:lstStyle/>
          <a:p>
            <a:pPr marL="68580" indent="0">
              <a:lnSpc>
                <a:spcPct val="170000"/>
              </a:lnSpc>
              <a:buNone/>
            </a:pPr>
            <a:r>
              <a:rPr lang="en-US" altLang="zh-CN" dirty="0" smtClean="0"/>
              <a:t>1</a:t>
            </a:r>
            <a:r>
              <a:rPr lang="zh-CN" altLang="en-US" dirty="0" smtClean="0"/>
              <a:t>、</a:t>
            </a:r>
            <a:r>
              <a:rPr lang="en-US" altLang="zh-CN" dirty="0" smtClean="0"/>
              <a:t>20</a:t>
            </a:r>
            <a:r>
              <a:rPr lang="zh-CN" altLang="zh-CN" dirty="0"/>
              <a:t>世纪</a:t>
            </a:r>
            <a:r>
              <a:rPr lang="en-US" altLang="zh-CN" dirty="0"/>
              <a:t>40</a:t>
            </a:r>
            <a:r>
              <a:rPr lang="zh-CN" altLang="zh-CN" dirty="0"/>
              <a:t>年代以前</a:t>
            </a:r>
            <a:r>
              <a:rPr lang="zh-CN" altLang="zh-CN" dirty="0" smtClean="0"/>
              <a:t>，图书馆</a:t>
            </a:r>
            <a:r>
              <a:rPr lang="zh-CN" altLang="zh-CN" dirty="0"/>
              <a:t>的部门按照文献处理业务流程进行划分，一般包括采访、编目、书目参考、流通等部门，这一阶段主要基于文献处理业务分工进行机构设置</a:t>
            </a:r>
            <a:r>
              <a:rPr lang="zh-CN" altLang="zh-CN" dirty="0" smtClean="0"/>
              <a:t>。</a:t>
            </a:r>
            <a:endParaRPr lang="zh-CN" altLang="en-US" dirty="0" smtClean="0"/>
          </a:p>
          <a:p>
            <a:pPr marL="68580" indent="0">
              <a:lnSpc>
                <a:spcPct val="170000"/>
              </a:lnSpc>
              <a:buNone/>
            </a:pPr>
            <a:r>
              <a:rPr lang="en-US" altLang="zh-CN" dirty="0" smtClean="0"/>
              <a:t>2</a:t>
            </a:r>
            <a:r>
              <a:rPr lang="zh-CN" altLang="en-US" dirty="0" smtClean="0"/>
              <a:t>、</a:t>
            </a:r>
            <a:r>
              <a:rPr lang="en-US" altLang="zh-CN" dirty="0" smtClean="0"/>
              <a:t>20</a:t>
            </a:r>
            <a:r>
              <a:rPr lang="zh-CN" altLang="zh-CN" dirty="0"/>
              <a:t>世纪</a:t>
            </a:r>
            <a:r>
              <a:rPr lang="en-US" altLang="zh-CN" dirty="0"/>
              <a:t>40-90</a:t>
            </a:r>
            <a:r>
              <a:rPr lang="zh-CN" altLang="zh-CN" dirty="0"/>
              <a:t>年代，</a:t>
            </a:r>
            <a:r>
              <a:rPr lang="zh-CN" altLang="zh-CN" dirty="0" smtClean="0"/>
              <a:t>国外图书馆</a:t>
            </a:r>
            <a:r>
              <a:rPr lang="zh-CN" altLang="zh-CN" dirty="0"/>
              <a:t>开始将分散的业务部门进行分组</a:t>
            </a:r>
            <a:r>
              <a:rPr lang="zh-CN" altLang="zh-CN" dirty="0" smtClean="0"/>
              <a:t>，由</a:t>
            </a:r>
            <a:r>
              <a:rPr lang="zh-CN" altLang="zh-CN" dirty="0"/>
              <a:t>部门主管直接向馆长汇报工作，这一阶段所有的业务基本归属于技术服务（</a:t>
            </a:r>
            <a:r>
              <a:rPr lang="en-US" altLang="zh-CN" dirty="0"/>
              <a:t>Technical Service</a:t>
            </a:r>
            <a:r>
              <a:rPr lang="zh-CN" altLang="zh-CN" dirty="0"/>
              <a:t>）和公共服务（</a:t>
            </a:r>
            <a:r>
              <a:rPr lang="en-US" altLang="zh-CN" dirty="0"/>
              <a:t>Public Service</a:t>
            </a:r>
            <a:r>
              <a:rPr lang="zh-CN" altLang="zh-CN" dirty="0"/>
              <a:t>）两大部分，技术服务部门包括采访、编目、连续出版物管理，公共服务部门包括流通、参考咨询、特藏等 </a:t>
            </a:r>
            <a:r>
              <a:rPr lang="zh-CN" altLang="en-US" dirty="0" smtClean="0"/>
              <a:t>。</a:t>
            </a:r>
            <a:r>
              <a:rPr lang="zh-CN" altLang="zh-CN" dirty="0" smtClean="0"/>
              <a:t> </a:t>
            </a:r>
            <a:endParaRPr kumimoji="1" lang="zh-CN" altLang="en-US" dirty="0"/>
          </a:p>
        </p:txBody>
      </p:sp>
    </p:spTree>
    <p:extLst>
      <p:ext uri="{BB962C8B-B14F-4D97-AF65-F5344CB8AC3E}">
        <p14:creationId xmlns:p14="http://schemas.microsoft.com/office/powerpoint/2010/main" val="33722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87624" y="1059582"/>
            <a:ext cx="6777037" cy="3027362"/>
          </a:xfrm>
        </p:spPr>
        <p:txBody>
          <a:bodyPr>
            <a:normAutofit fontScale="77500" lnSpcReduction="20000"/>
          </a:bodyPr>
          <a:lstStyle/>
          <a:p>
            <a:pPr marL="68580" indent="0">
              <a:lnSpc>
                <a:spcPct val="170000"/>
              </a:lnSpc>
              <a:buNone/>
            </a:pPr>
            <a:r>
              <a:rPr lang="en-US" altLang="zh-CN" dirty="0" smtClean="0"/>
              <a:t>3</a:t>
            </a:r>
            <a:r>
              <a:rPr lang="zh-CN" altLang="en-US" dirty="0" smtClean="0"/>
              <a:t>、</a:t>
            </a:r>
            <a:r>
              <a:rPr lang="en-US" altLang="zh-CN" dirty="0" smtClean="0"/>
              <a:t>20</a:t>
            </a:r>
            <a:r>
              <a:rPr lang="zh-CN" altLang="zh-CN" dirty="0"/>
              <a:t>世纪末以来，受新技术的影响，学术交流的方式以及读者的信息需求和行为均发生了极大变化，人们可以从互联网和网络内容提供商那里获取大量信息，图书馆不再是用户获取知识信息的唯一渠道而面临生存危机，在这样的形势下，大学图书馆不得不更加努力地开拓业务领域，进行资源建设和服务的创新，也更加重视组织机构的变革。很多图书馆在保留传统馆藏发展部门、技术服务部门的基础上，根据读者需求设立了学术交流、学习支持与研究服务等部门。 </a:t>
            </a:r>
            <a:endParaRPr kumimoji="1" lang="zh-CN" altLang="en-US" dirty="0"/>
          </a:p>
        </p:txBody>
      </p:sp>
    </p:spTree>
    <p:extLst>
      <p:ext uri="{BB962C8B-B14F-4D97-AF65-F5344CB8AC3E}">
        <p14:creationId xmlns:p14="http://schemas.microsoft.com/office/powerpoint/2010/main" val="98986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971600" y="987574"/>
            <a:ext cx="6985000" cy="3313113"/>
          </a:xfrm>
        </p:spPr>
        <p:txBody>
          <a:bodyPr>
            <a:normAutofit fontScale="92500" lnSpcReduction="10000"/>
          </a:bodyPr>
          <a:lstStyle/>
          <a:p>
            <a:pPr>
              <a:lnSpc>
                <a:spcPct val="160000"/>
              </a:lnSpc>
            </a:pPr>
            <a:r>
              <a:rPr lang="zh-CN" altLang="zh-CN" dirty="0"/>
              <a:t>国内大学图书馆与国外相似，在改革开放以前，机构设置主要围绕纸质文献的处理流程来进行，包括采访</a:t>
            </a:r>
            <a:r>
              <a:rPr lang="zh-CN" altLang="zh-CN" dirty="0" smtClean="0"/>
              <a:t>、编目、</a:t>
            </a:r>
            <a:r>
              <a:rPr lang="zh-CN" altLang="en-US" dirty="0" smtClean="0"/>
              <a:t>典藏</a:t>
            </a:r>
            <a:r>
              <a:rPr lang="zh-CN" altLang="zh-CN" dirty="0" smtClean="0"/>
              <a:t>，</a:t>
            </a:r>
            <a:r>
              <a:rPr lang="zh-CN" altLang="zh-CN" dirty="0"/>
              <a:t>以及面向读者服务的流通、</a:t>
            </a:r>
            <a:r>
              <a:rPr lang="zh-CN" altLang="zh-CN" dirty="0" smtClean="0"/>
              <a:t>阅览</a:t>
            </a:r>
            <a:r>
              <a:rPr lang="zh-CN" altLang="en-US" dirty="0" smtClean="0"/>
              <a:t>、参考咨询</a:t>
            </a:r>
            <a:r>
              <a:rPr lang="zh-CN" altLang="zh-CN" dirty="0" smtClean="0"/>
              <a:t>等部门</a:t>
            </a:r>
            <a:r>
              <a:rPr lang="zh-CN" altLang="en-US" dirty="0" smtClean="0"/>
              <a:t>，其中，期刊部是一条龙模式</a:t>
            </a:r>
            <a:r>
              <a:rPr lang="zh-CN" altLang="zh-CN" dirty="0" smtClean="0"/>
              <a:t>。 </a:t>
            </a:r>
            <a:endParaRPr lang="zh-CN" altLang="en-US" dirty="0" smtClean="0"/>
          </a:p>
          <a:p>
            <a:pPr>
              <a:lnSpc>
                <a:spcPct val="160000"/>
              </a:lnSpc>
            </a:pPr>
            <a:r>
              <a:rPr lang="en-US" altLang="zh-CN" dirty="0"/>
              <a:t>20</a:t>
            </a:r>
            <a:r>
              <a:rPr lang="zh-CN" altLang="zh-CN" dirty="0"/>
              <a:t>世纪</a:t>
            </a:r>
            <a:r>
              <a:rPr lang="en-US" altLang="zh-CN" dirty="0"/>
              <a:t>80</a:t>
            </a:r>
            <a:r>
              <a:rPr lang="zh-CN" altLang="zh-CN" dirty="0"/>
              <a:t>年代以来，大学图书馆根据读者服务需求增设了一些职能部门，如情报服务、研究辅导、文献检索教研、自动化等，逐渐加强技术服务和情报咨询等新业务的力量。 </a:t>
            </a:r>
            <a:endParaRPr kumimoji="1" lang="zh-CN" altLang="en-US" dirty="0"/>
          </a:p>
        </p:txBody>
      </p:sp>
    </p:spTree>
    <p:extLst>
      <p:ext uri="{BB962C8B-B14F-4D97-AF65-F5344CB8AC3E}">
        <p14:creationId xmlns:p14="http://schemas.microsoft.com/office/powerpoint/2010/main" val="16963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43608" y="915566"/>
            <a:ext cx="6842125" cy="3384550"/>
          </a:xfrm>
        </p:spPr>
        <p:txBody>
          <a:bodyPr>
            <a:normAutofit fontScale="92500" lnSpcReduction="10000"/>
          </a:bodyPr>
          <a:lstStyle/>
          <a:p>
            <a:pPr>
              <a:lnSpc>
                <a:spcPct val="160000"/>
              </a:lnSpc>
            </a:pPr>
            <a:r>
              <a:rPr lang="zh-CN" altLang="zh-CN" dirty="0"/>
              <a:t>进入</a:t>
            </a:r>
            <a:r>
              <a:rPr lang="en-US" altLang="zh-CN" dirty="0"/>
              <a:t>21</a:t>
            </a:r>
            <a:r>
              <a:rPr lang="zh-CN" altLang="zh-CN" dirty="0"/>
              <a:t>世纪以来，大学图书馆的机构设置呈现以下特点：</a:t>
            </a:r>
            <a:r>
              <a:rPr lang="en-US" altLang="zh-CN" dirty="0"/>
              <a:t>1</a:t>
            </a:r>
            <a:r>
              <a:rPr lang="zh-CN" altLang="zh-CN" dirty="0"/>
              <a:t>）传统的采访、编目、流通、阅览等部门呈现整合集成化的特点；</a:t>
            </a:r>
            <a:r>
              <a:rPr lang="en-US" altLang="zh-CN" dirty="0"/>
              <a:t>2</a:t>
            </a:r>
            <a:r>
              <a:rPr lang="zh-CN" altLang="zh-CN" dirty="0"/>
              <a:t>）期刊部呈现逐步削减趋势；</a:t>
            </a:r>
            <a:r>
              <a:rPr lang="en-US" altLang="zh-CN" dirty="0"/>
              <a:t>3</a:t>
            </a:r>
            <a:r>
              <a:rPr lang="zh-CN" altLang="zh-CN" dirty="0"/>
              <a:t>）重视信息咨询部的设置，加强对教师和学生进行咨询和培训；</a:t>
            </a:r>
            <a:r>
              <a:rPr lang="en-US" altLang="zh-CN" dirty="0"/>
              <a:t>4</a:t>
            </a:r>
            <a:r>
              <a:rPr lang="zh-CN" altLang="zh-CN" dirty="0"/>
              <a:t>）增设了发展多媒体、数字化馆藏等的新型业务部门</a:t>
            </a:r>
            <a:r>
              <a:rPr lang="zh-CN" altLang="zh-CN" dirty="0" smtClean="0"/>
              <a:t>。</a:t>
            </a:r>
            <a:endParaRPr lang="zh-CN" altLang="en-US" dirty="0" smtClean="0"/>
          </a:p>
          <a:p>
            <a:pPr>
              <a:lnSpc>
                <a:spcPct val="160000"/>
              </a:lnSpc>
            </a:pPr>
            <a:r>
              <a:rPr lang="zh-CN" altLang="zh-CN" dirty="0"/>
              <a:t>但这些都是对既有组织机构框架的修修补补，并未发生质的改变。 </a:t>
            </a:r>
            <a:r>
              <a:rPr lang="zh-CN" altLang="zh-CN" dirty="0" smtClean="0"/>
              <a:t> </a:t>
            </a:r>
            <a:endParaRPr kumimoji="1" lang="zh-CN" altLang="en-US" dirty="0"/>
          </a:p>
        </p:txBody>
      </p:sp>
    </p:spTree>
    <p:extLst>
      <p:ext uri="{BB962C8B-B14F-4D97-AF65-F5344CB8AC3E}">
        <p14:creationId xmlns:p14="http://schemas.microsoft.com/office/powerpoint/2010/main" val="30866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490" y="770748"/>
            <a:ext cx="7024744" cy="576866"/>
          </a:xfrm>
        </p:spPr>
        <p:txBody>
          <a:bodyPr>
            <a:normAutofit/>
          </a:bodyPr>
          <a:lstStyle/>
          <a:p>
            <a:r>
              <a:rPr lang="zh-CN" altLang="zh-CN"/>
              <a:t>图书馆机构重组方向 </a:t>
            </a:r>
            <a:endParaRPr kumimoji="1" lang="zh-CN" altLang="en-US"/>
          </a:p>
        </p:txBody>
      </p:sp>
      <p:sp>
        <p:nvSpPr>
          <p:cNvPr id="3" name="内容占位符 2"/>
          <p:cNvSpPr>
            <a:spLocks noGrp="1"/>
          </p:cNvSpPr>
          <p:nvPr>
            <p:ph idx="1"/>
          </p:nvPr>
        </p:nvSpPr>
        <p:spPr/>
        <p:txBody>
          <a:bodyPr>
            <a:normAutofit/>
          </a:bodyPr>
          <a:lstStyle/>
          <a:p>
            <a:pPr>
              <a:lnSpc>
                <a:spcPct val="150000"/>
              </a:lnSpc>
            </a:pPr>
            <a:r>
              <a:rPr lang="zh-CN" altLang="zh-CN" dirty="0"/>
              <a:t>新的形势下，馆藏结构和服务方式发生了转变，数字资源和数字化服务逐渐占据主要地位，图书馆需要更多地结合读者需求来考虑业务流程和组织框架，从以“文献流”为核心组织业务和设置部门，转向以“信息流”为核心组织业务和设置部门，真正落实“以人为本”的理念。 </a:t>
            </a:r>
            <a:endParaRPr kumimoji="1" lang="zh-CN" altLang="en-US" dirty="0"/>
          </a:p>
        </p:txBody>
      </p:sp>
    </p:spTree>
    <p:extLst>
      <p:ext uri="{BB962C8B-B14F-4D97-AF65-F5344CB8AC3E}">
        <p14:creationId xmlns:p14="http://schemas.microsoft.com/office/powerpoint/2010/main" val="64789126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Words>1739</Words>
  <Application>Microsoft Macintosh PowerPoint</Application>
  <PresentationFormat>全屏显示(16:9)</PresentationFormat>
  <Paragraphs>195</Paragraphs>
  <Slides>25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Calibri</vt:lpstr>
      <vt:lpstr>DengXian</vt:lpstr>
      <vt:lpstr>DengXian Light</vt:lpstr>
      <vt:lpstr>Segoe UI</vt:lpstr>
      <vt:lpstr>宋体</vt:lpstr>
      <vt:lpstr>맑은 고딕</vt:lpstr>
      <vt:lpstr>微软雅黑</vt:lpstr>
      <vt:lpstr>Arial</vt:lpstr>
      <vt:lpstr>Office 主题</vt:lpstr>
      <vt:lpstr>图书馆的发展与机构变革</vt:lpstr>
      <vt:lpstr>图书馆组织管理的发展</vt:lpstr>
      <vt:lpstr>PowerPoint 演示文稿</vt:lpstr>
      <vt:lpstr>PowerPoint 演示文稿</vt:lpstr>
      <vt:lpstr>PowerPoint 演示文稿</vt:lpstr>
      <vt:lpstr>PowerPoint 演示文稿</vt:lpstr>
      <vt:lpstr>PowerPoint 演示文稿</vt:lpstr>
      <vt:lpstr>PowerPoint 演示文稿</vt:lpstr>
      <vt:lpstr>图书馆机构重组方向 </vt:lpstr>
      <vt:lpstr>美国加州伯克利大学图书馆最新的组织机构 </vt:lpstr>
      <vt:lpstr>PowerPoint 演示文稿</vt:lpstr>
      <vt:lpstr>北大图书馆组织机构设置的演化</vt:lpstr>
      <vt:lpstr>PowerPoint 演示文稿</vt:lpstr>
      <vt:lpstr>21世纪前十五年的机构设置</vt:lpstr>
      <vt:lpstr>“十三五”期间北大图书馆的发展</vt:lpstr>
      <vt:lpstr>北京大学图书馆面向未来战略转型规划示意图 </vt:lpstr>
      <vt:lpstr>围绕业务功能设立组织机构</vt:lpstr>
      <vt:lpstr>条件支撑</vt:lpstr>
      <vt:lpstr>新的管理机制</vt:lpstr>
      <vt:lpstr>PowerPoint 演示文稿</vt:lpstr>
      <vt:lpstr>图书馆跨机构团队设置</vt:lpstr>
      <vt:lpstr>北京大学图书馆组织机构图2015- </vt:lpstr>
      <vt:lpstr>PowerPoint 演示文稿</vt:lpstr>
      <vt:lpstr>PowerPoint 演示文稿</vt:lpstr>
      <vt:lpstr>未来改扩建的图书馆鸟瞰图 </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图书馆机构重组与岗位聘任 工作安排</dc:title>
  <dc:creator>bielq</dc:creator>
  <cp:lastModifiedBy>朱强</cp:lastModifiedBy>
  <cp:revision>80</cp:revision>
  <dcterms:created xsi:type="dcterms:W3CDTF">2015-04-22T02:49:52Z</dcterms:created>
  <dcterms:modified xsi:type="dcterms:W3CDTF">2017-11-23T16:15:07Z</dcterms:modified>
</cp:coreProperties>
</file>