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85" r:id="rId3"/>
    <p:sldId id="286" r:id="rId4"/>
    <p:sldId id="287" r:id="rId5"/>
    <p:sldId id="336" r:id="rId6"/>
    <p:sldId id="288" r:id="rId7"/>
    <p:sldId id="334" r:id="rId8"/>
    <p:sldId id="329" r:id="rId9"/>
    <p:sldId id="331" r:id="rId10"/>
    <p:sldId id="333" r:id="rId11"/>
    <p:sldId id="292" r:id="rId12"/>
    <p:sldId id="293" r:id="rId13"/>
    <p:sldId id="294" r:id="rId14"/>
    <p:sldId id="313" r:id="rId15"/>
    <p:sldId id="330" r:id="rId16"/>
    <p:sldId id="289" r:id="rId17"/>
    <p:sldId id="291" r:id="rId18"/>
    <p:sldId id="290" r:id="rId19"/>
    <p:sldId id="335" r:id="rId20"/>
    <p:sldId id="258" r:id="rId21"/>
    <p:sldId id="259" r:id="rId22"/>
    <p:sldId id="262" r:id="rId23"/>
    <p:sldId id="261" r:id="rId24"/>
    <p:sldId id="260" r:id="rId25"/>
    <p:sldId id="264" r:id="rId26"/>
    <p:sldId id="265" r:id="rId27"/>
    <p:sldId id="266" r:id="rId28"/>
    <p:sldId id="267" r:id="rId29"/>
    <p:sldId id="268" r:id="rId30"/>
    <p:sldId id="269" r:id="rId31"/>
    <p:sldId id="270" r:id="rId32"/>
    <p:sldId id="271" r:id="rId33"/>
    <p:sldId id="272" r:id="rId34"/>
    <p:sldId id="275" r:id="rId35"/>
    <p:sldId id="274" r:id="rId36"/>
    <p:sldId id="276" r:id="rId37"/>
    <p:sldId id="277" r:id="rId38"/>
    <p:sldId id="278" r:id="rId39"/>
    <p:sldId id="279" r:id="rId40"/>
    <p:sldId id="280" r:id="rId41"/>
    <p:sldId id="304" r:id="rId42"/>
    <p:sldId id="305" r:id="rId43"/>
    <p:sldId id="306" r:id="rId44"/>
    <p:sldId id="307" r:id="rId45"/>
    <p:sldId id="308" r:id="rId46"/>
    <p:sldId id="311" r:id="rId47"/>
    <p:sldId id="314" r:id="rId48"/>
    <p:sldId id="315" r:id="rId49"/>
    <p:sldId id="316" r:id="rId50"/>
    <p:sldId id="318" r:id="rId51"/>
    <p:sldId id="319" r:id="rId52"/>
    <p:sldId id="320" r:id="rId53"/>
    <p:sldId id="322" r:id="rId54"/>
    <p:sldId id="324" r:id="rId55"/>
    <p:sldId id="326" r:id="rId56"/>
    <p:sldId id="312" r:id="rId57"/>
    <p:sldId id="327" r:id="rId58"/>
    <p:sldId id="328" r:id="rId5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1" autoAdjust="0"/>
    <p:restoredTop sz="88496" autoAdjust="0"/>
  </p:normalViewPr>
  <p:slideViewPr>
    <p:cSldViewPr snapToGrid="0" showGuides="1">
      <p:cViewPr varScale="1">
        <p:scale>
          <a:sx n="62" d="100"/>
          <a:sy n="62" d="100"/>
        </p:scale>
        <p:origin x="584"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5AD2C-3756-4F9E-A034-C9E4D6C54132}" type="datetimeFigureOut">
              <a:rPr lang="zh-CN" altLang="en-US" smtClean="0"/>
              <a:t>2018-05-24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9109A-F43D-477A-9B27-2ACED217A8CF}" type="slidenum">
              <a:rPr lang="zh-CN" altLang="en-US" smtClean="0"/>
              <a:t>‹#›</a:t>
            </a:fld>
            <a:endParaRPr lang="zh-CN" altLang="en-US"/>
          </a:p>
        </p:txBody>
      </p:sp>
    </p:spTree>
    <p:extLst>
      <p:ext uri="{BB962C8B-B14F-4D97-AF65-F5344CB8AC3E}">
        <p14:creationId xmlns:p14="http://schemas.microsoft.com/office/powerpoint/2010/main" val="1155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2</a:t>
            </a:fld>
            <a:endParaRPr lang="zh-CN" altLang="en-US"/>
          </a:p>
        </p:txBody>
      </p:sp>
    </p:spTree>
    <p:extLst>
      <p:ext uri="{BB962C8B-B14F-4D97-AF65-F5344CB8AC3E}">
        <p14:creationId xmlns:p14="http://schemas.microsoft.com/office/powerpoint/2010/main" val="428118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要形成方案，有必要对科技创新活动建立一种（简化的）模型</a:t>
            </a:r>
          </a:p>
          <a:p>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19</a:t>
            </a:fld>
            <a:endParaRPr lang="zh-CN" altLang="en-US"/>
          </a:p>
        </p:txBody>
      </p:sp>
    </p:spTree>
    <p:extLst>
      <p:ext uri="{BB962C8B-B14F-4D97-AF65-F5344CB8AC3E}">
        <p14:creationId xmlns:p14="http://schemas.microsoft.com/office/powerpoint/2010/main" val="1053988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20</a:t>
            </a:fld>
            <a:endParaRPr lang="zh-CN" altLang="en-US"/>
          </a:p>
        </p:txBody>
      </p:sp>
    </p:spTree>
    <p:extLst>
      <p:ext uri="{BB962C8B-B14F-4D97-AF65-F5344CB8AC3E}">
        <p14:creationId xmlns:p14="http://schemas.microsoft.com/office/powerpoint/2010/main" val="2156339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p2-13</a:t>
            </a:r>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41</a:t>
            </a:fld>
            <a:endParaRPr lang="zh-CN" altLang="en-US"/>
          </a:p>
        </p:txBody>
      </p:sp>
    </p:spTree>
    <p:extLst>
      <p:ext uri="{BB962C8B-B14F-4D97-AF65-F5344CB8AC3E}">
        <p14:creationId xmlns:p14="http://schemas.microsoft.com/office/powerpoint/2010/main" val="2109276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dirty="0" smtClean="0"/>
              <a:t>信息源的发现、扩展、适应；</a:t>
            </a:r>
            <a:endParaRPr lang="en-US" altLang="zh-CN" dirty="0" smtClean="0"/>
          </a:p>
          <a:p>
            <a:pPr lvl="0"/>
            <a:r>
              <a:rPr lang="zh-CN" altLang="en-US" dirty="0" smtClean="0"/>
              <a:t>消息类：最终形成事件的完整脉络；</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47</a:t>
            </a:fld>
            <a:endParaRPr lang="zh-CN" altLang="en-US"/>
          </a:p>
        </p:txBody>
      </p:sp>
    </p:spTree>
    <p:extLst>
      <p:ext uri="{BB962C8B-B14F-4D97-AF65-F5344CB8AC3E}">
        <p14:creationId xmlns:p14="http://schemas.microsoft.com/office/powerpoint/2010/main" val="279055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这里的创新，较为</a:t>
            </a:r>
            <a:r>
              <a:rPr lang="zh-CN" altLang="en-US" dirty="0" smtClean="0"/>
              <a:t>狭义</a:t>
            </a:r>
            <a:endParaRPr lang="en-US" altLang="zh-CN" dirty="0" smtClean="0"/>
          </a:p>
          <a:p>
            <a:r>
              <a:rPr lang="zh-CN" altLang="en-US" dirty="0" smtClean="0"/>
              <a:t>为什么？</a:t>
            </a:r>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6</a:t>
            </a:fld>
            <a:endParaRPr lang="zh-CN" altLang="en-US"/>
          </a:p>
        </p:txBody>
      </p:sp>
    </p:spTree>
    <p:extLst>
      <p:ext uri="{BB962C8B-B14F-4D97-AF65-F5344CB8AC3E}">
        <p14:creationId xmlns:p14="http://schemas.microsoft.com/office/powerpoint/2010/main" val="2268839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论文多、专利多，就是创新多？可能对某些高校</a:t>
            </a:r>
            <a:endParaRPr lang="en-US" altLang="zh-CN" dirty="0" smtClean="0"/>
          </a:p>
          <a:p>
            <a:r>
              <a:rPr lang="zh-CN" altLang="en-US" dirty="0" smtClean="0"/>
              <a:t>进一步提高论文质量</a:t>
            </a:r>
            <a:r>
              <a:rPr lang="en-US" altLang="zh-CN" dirty="0" smtClean="0"/>
              <a:t>=》</a:t>
            </a:r>
            <a:r>
              <a:rPr lang="zh-CN" altLang="en-US" dirty="0" smtClean="0"/>
              <a:t>挤核心刊</a:t>
            </a:r>
            <a:r>
              <a:rPr lang="en-US" altLang="zh-CN" dirty="0" smtClean="0"/>
              <a:t>/</a:t>
            </a:r>
            <a:r>
              <a:rPr lang="zh-CN" altLang="en-US" dirty="0" smtClean="0"/>
              <a:t>顶会独木桥</a:t>
            </a:r>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7</a:t>
            </a:fld>
            <a:endParaRPr lang="zh-CN" altLang="en-US"/>
          </a:p>
        </p:txBody>
      </p:sp>
    </p:spTree>
    <p:extLst>
      <p:ext uri="{BB962C8B-B14F-4D97-AF65-F5344CB8AC3E}">
        <p14:creationId xmlns:p14="http://schemas.microsoft.com/office/powerpoint/2010/main" val="424849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广义的“创新”，包括创意、发明、创新；狭义的“创新”</a:t>
            </a:r>
            <a:r>
              <a:rPr lang="en-US" altLang="zh-CN" dirty="0" smtClean="0"/>
              <a:t>…</a:t>
            </a:r>
          </a:p>
          <a:p>
            <a:r>
              <a:rPr lang="zh-CN" altLang="en-US" dirty="0" smtClean="0"/>
              <a:t>接下来</a:t>
            </a:r>
            <a:r>
              <a:rPr lang="zh-CN" altLang="en-US" dirty="0" smtClean="0"/>
              <a:t>，创新的获得感，对决策者而言，</a:t>
            </a:r>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8</a:t>
            </a:fld>
            <a:endParaRPr lang="zh-CN" altLang="en-US"/>
          </a:p>
        </p:txBody>
      </p:sp>
    </p:spTree>
    <p:extLst>
      <p:ext uri="{BB962C8B-B14F-4D97-AF65-F5344CB8AC3E}">
        <p14:creationId xmlns:p14="http://schemas.microsoft.com/office/powerpoint/2010/main" val="60464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就是形成“决策选项”</a:t>
            </a:r>
            <a:r>
              <a:rPr lang="en-US" altLang="zh-CN" dirty="0" smtClean="0"/>
              <a:t>… </a:t>
            </a:r>
            <a:r>
              <a:rPr lang="zh-CN" altLang="en-US" dirty="0" smtClean="0"/>
              <a:t>决策的困境在于多个选择</a:t>
            </a:r>
            <a:r>
              <a:rPr lang="en-US" altLang="zh-CN" dirty="0" smtClean="0"/>
              <a: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9</a:t>
            </a:fld>
            <a:endParaRPr lang="zh-CN" altLang="en-US"/>
          </a:p>
        </p:txBody>
      </p:sp>
    </p:spTree>
    <p:extLst>
      <p:ext uri="{BB962C8B-B14F-4D97-AF65-F5344CB8AC3E}">
        <p14:creationId xmlns:p14="http://schemas.microsoft.com/office/powerpoint/2010/main" val="386271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专家投票取得一致意见？</a:t>
            </a:r>
            <a:endParaRPr lang="zh-CN" altLang="en-US" dirty="0"/>
          </a:p>
        </p:txBody>
      </p:sp>
      <p:sp>
        <p:nvSpPr>
          <p:cNvPr id="4" name="灯片编号占位符 3"/>
          <p:cNvSpPr>
            <a:spLocks noGrp="1"/>
          </p:cNvSpPr>
          <p:nvPr>
            <p:ph type="sldNum" sz="quarter" idx="10"/>
          </p:nvPr>
        </p:nvSpPr>
        <p:spPr/>
        <p:txBody>
          <a:bodyPr/>
          <a:lstStyle/>
          <a:p>
            <a:fld id="{BB6C3016-840E-4A51-84A7-1F9848F7C14C}" type="slidenum">
              <a:rPr lang="zh-CN" altLang="en-US" smtClean="0"/>
              <a:t>10</a:t>
            </a:fld>
            <a:endParaRPr lang="zh-CN" altLang="en-US"/>
          </a:p>
        </p:txBody>
      </p:sp>
    </p:spTree>
    <p:extLst>
      <p:ext uri="{BB962C8B-B14F-4D97-AF65-F5344CB8AC3E}">
        <p14:creationId xmlns:p14="http://schemas.microsoft.com/office/powerpoint/2010/main" val="376165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11</a:t>
            </a:fld>
            <a:endParaRPr lang="zh-CN" altLang="en-US"/>
          </a:p>
        </p:txBody>
      </p:sp>
    </p:spTree>
    <p:extLst>
      <p:ext uri="{BB962C8B-B14F-4D97-AF65-F5344CB8AC3E}">
        <p14:creationId xmlns:p14="http://schemas.microsoft.com/office/powerpoint/2010/main" val="664220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p53</a:t>
            </a:r>
            <a:endParaRPr lang="zh-CN" altLang="en-US" dirty="0"/>
          </a:p>
        </p:txBody>
      </p:sp>
      <p:sp>
        <p:nvSpPr>
          <p:cNvPr id="4" name="灯片编号占位符 3"/>
          <p:cNvSpPr>
            <a:spLocks noGrp="1"/>
          </p:cNvSpPr>
          <p:nvPr>
            <p:ph type="sldNum" sz="quarter" idx="10"/>
          </p:nvPr>
        </p:nvSpPr>
        <p:spPr/>
        <p:txBody>
          <a:bodyPr/>
          <a:lstStyle/>
          <a:p>
            <a:fld id="{F459109A-F43D-477A-9B27-2ACED217A8CF}" type="slidenum">
              <a:rPr lang="zh-CN" altLang="en-US" smtClean="0"/>
              <a:t>15</a:t>
            </a:fld>
            <a:endParaRPr lang="zh-CN" altLang="en-US"/>
          </a:p>
        </p:txBody>
      </p:sp>
    </p:spTree>
    <p:extLst>
      <p:ext uri="{BB962C8B-B14F-4D97-AF65-F5344CB8AC3E}">
        <p14:creationId xmlns:p14="http://schemas.microsoft.com/office/powerpoint/2010/main" val="2306913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
            </a:r>
            <a:r>
              <a:rPr lang="zh-CN" altLang="en-US" dirty="0" smtClean="0"/>
              <a:t>展望</a:t>
            </a:r>
            <a:r>
              <a:rPr lang="en-US" altLang="zh-CN" dirty="0" smtClean="0"/>
              <a:t>]</a:t>
            </a:r>
            <a:r>
              <a:rPr lang="zh-CN" altLang="en-US" dirty="0" smtClean="0"/>
              <a:t>情报对象的发现</a:t>
            </a:r>
            <a:r>
              <a:rPr lang="en-US" altLang="zh-CN" dirty="0" smtClean="0"/>
              <a:t>/</a:t>
            </a:r>
            <a:r>
              <a:rPr lang="zh-CN" altLang="en-US" dirty="0" smtClean="0"/>
              <a:t>甄别、锁定</a:t>
            </a:r>
            <a:r>
              <a:rPr lang="en-US" altLang="zh-CN" dirty="0" smtClean="0"/>
              <a:t>/</a:t>
            </a:r>
            <a:r>
              <a:rPr lang="zh-CN" altLang="en-US" dirty="0" smtClean="0"/>
              <a:t>解锁、实证</a:t>
            </a:r>
            <a:r>
              <a:rPr lang="en-US" altLang="zh-CN" dirty="0" smtClean="0"/>
              <a:t>/</a:t>
            </a:r>
            <a:r>
              <a:rPr lang="zh-CN" altLang="en-US" dirty="0" smtClean="0"/>
              <a:t>判断、预置</a:t>
            </a:r>
            <a:r>
              <a:rPr lang="en-US" altLang="zh-CN" dirty="0" smtClean="0"/>
              <a:t>/</a:t>
            </a:r>
            <a:r>
              <a:rPr lang="zh-CN" altLang="en-US" dirty="0" smtClean="0"/>
              <a:t>快反</a:t>
            </a:r>
          </a:p>
        </p:txBody>
      </p:sp>
      <p:sp>
        <p:nvSpPr>
          <p:cNvPr id="4" name="灯片编号占位符 3"/>
          <p:cNvSpPr>
            <a:spLocks noGrp="1"/>
          </p:cNvSpPr>
          <p:nvPr>
            <p:ph type="sldNum" sz="quarter" idx="10"/>
          </p:nvPr>
        </p:nvSpPr>
        <p:spPr/>
        <p:txBody>
          <a:bodyPr/>
          <a:lstStyle/>
          <a:p>
            <a:fld id="{F459109A-F43D-477A-9B27-2ACED217A8CF}" type="slidenum">
              <a:rPr lang="zh-CN" altLang="en-US" smtClean="0"/>
              <a:t>18</a:t>
            </a:fld>
            <a:endParaRPr lang="zh-CN" altLang="en-US"/>
          </a:p>
        </p:txBody>
      </p:sp>
    </p:spTree>
    <p:extLst>
      <p:ext uri="{BB962C8B-B14F-4D97-AF65-F5344CB8AC3E}">
        <p14:creationId xmlns:p14="http://schemas.microsoft.com/office/powerpoint/2010/main" val="127842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1640510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389433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284121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355150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4140291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1965953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171101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202367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2655224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190908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BA6750B-10CE-46A8-BD69-73D4F24D54BF}" type="datetimeFigureOut">
              <a:rPr lang="zh-CN" altLang="en-US" smtClean="0"/>
              <a:t>2018-05-24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4206950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6750B-10CE-46A8-BD69-73D4F24D54BF}" type="datetimeFigureOut">
              <a:rPr lang="zh-CN" altLang="en-US" smtClean="0"/>
              <a:t>2018-05-24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44299-A9CE-4C0A-AE82-A1A863BF1050}" type="slidenum">
              <a:rPr lang="zh-CN" altLang="en-US" smtClean="0"/>
              <a:t>‹#›</a:t>
            </a:fld>
            <a:endParaRPr lang="zh-CN" altLang="en-US"/>
          </a:p>
        </p:txBody>
      </p:sp>
    </p:spTree>
    <p:extLst>
      <p:ext uri="{BB962C8B-B14F-4D97-AF65-F5344CB8AC3E}">
        <p14:creationId xmlns:p14="http://schemas.microsoft.com/office/powerpoint/2010/main" val="2434088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zh-CN" altLang="en-US" dirty="0" smtClean="0"/>
              <a:t>聚力科技大数据</a:t>
            </a:r>
            <a:r>
              <a:rPr lang="en-US" altLang="zh-CN" dirty="0" smtClean="0"/>
              <a:t/>
            </a:r>
            <a:br>
              <a:rPr lang="en-US" altLang="zh-CN" dirty="0" smtClean="0"/>
            </a:br>
            <a:r>
              <a:rPr lang="zh-CN" altLang="en-US" dirty="0" smtClean="0"/>
              <a:t>洞察科技创新机遇</a:t>
            </a:r>
            <a:endParaRPr lang="zh-CN" altLang="en-US" dirty="0"/>
          </a:p>
        </p:txBody>
      </p:sp>
      <p:sp>
        <p:nvSpPr>
          <p:cNvPr id="3" name="副标题 2"/>
          <p:cNvSpPr>
            <a:spLocks noGrp="1"/>
          </p:cNvSpPr>
          <p:nvPr>
            <p:ph type="subTitle" idx="1"/>
          </p:nvPr>
        </p:nvSpPr>
        <p:spPr/>
        <p:txBody>
          <a:bodyPr>
            <a:normAutofit lnSpcReduction="10000"/>
          </a:bodyPr>
          <a:lstStyle/>
          <a:p>
            <a:pPr lvl="0"/>
            <a:endParaRPr lang="en-US" altLang="zh-CN" dirty="0" smtClean="0"/>
          </a:p>
          <a:p>
            <a:pPr lvl="0"/>
            <a:r>
              <a:rPr lang="zh-CN" altLang="en-US" dirty="0"/>
              <a:t>真溱</a:t>
            </a:r>
            <a:endParaRPr lang="en-US" altLang="zh-CN" dirty="0" smtClean="0"/>
          </a:p>
          <a:p>
            <a:pPr lvl="0"/>
            <a:endParaRPr lang="en-US" altLang="zh-CN" dirty="0"/>
          </a:p>
          <a:p>
            <a:pPr lvl="0"/>
            <a:r>
              <a:rPr lang="en-US" altLang="zh-CN" dirty="0" smtClean="0"/>
              <a:t>2018</a:t>
            </a:r>
            <a:r>
              <a:rPr lang="zh-CN" altLang="en-US" dirty="0" smtClean="0"/>
              <a:t>年</a:t>
            </a:r>
            <a:r>
              <a:rPr lang="en-US" altLang="zh-CN" dirty="0" smtClean="0"/>
              <a:t>5</a:t>
            </a:r>
            <a:r>
              <a:rPr lang="zh-CN" altLang="en-US" dirty="0" smtClean="0"/>
              <a:t>月</a:t>
            </a:r>
            <a:r>
              <a:rPr lang="en-US" altLang="zh-CN" dirty="0" smtClean="0"/>
              <a:t>25</a:t>
            </a:r>
            <a:r>
              <a:rPr lang="zh-CN" altLang="en-US" dirty="0" smtClean="0"/>
              <a:t>日 吉林大学</a:t>
            </a:r>
            <a:endParaRPr lang="en-US" altLang="zh-CN" dirty="0" smtClean="0"/>
          </a:p>
        </p:txBody>
      </p:sp>
    </p:spTree>
    <p:extLst>
      <p:ext uri="{BB962C8B-B14F-4D97-AF65-F5344CB8AC3E}">
        <p14:creationId xmlns:p14="http://schemas.microsoft.com/office/powerpoint/2010/main" val="2452040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9083" y="432593"/>
            <a:ext cx="10963181" cy="1325563"/>
          </a:xfrm>
        </p:spPr>
        <p:txBody>
          <a:bodyPr/>
          <a:lstStyle/>
          <a:p>
            <a:r>
              <a:rPr lang="zh-CN" altLang="en-US" dirty="0" smtClean="0"/>
              <a:t>多选项</a:t>
            </a:r>
            <a:r>
              <a:rPr lang="zh-CN" altLang="en-US" dirty="0"/>
              <a:t>决策</a:t>
            </a:r>
            <a:r>
              <a:rPr lang="zh-CN" altLang="en-US" dirty="0" smtClean="0"/>
              <a:t>：“曼哈顿工程”</a:t>
            </a:r>
            <a:endParaRPr lang="zh-CN" altLang="en-US" dirty="0"/>
          </a:p>
        </p:txBody>
      </p:sp>
      <p:sp>
        <p:nvSpPr>
          <p:cNvPr id="3" name="内容占位符 2"/>
          <p:cNvSpPr>
            <a:spLocks noGrp="1"/>
          </p:cNvSpPr>
          <p:nvPr>
            <p:ph idx="1"/>
          </p:nvPr>
        </p:nvSpPr>
        <p:spPr>
          <a:xfrm>
            <a:off x="962873" y="1758156"/>
            <a:ext cx="10515600" cy="3295015"/>
          </a:xfrm>
        </p:spPr>
        <p:txBody>
          <a:bodyPr>
            <a:normAutofit/>
          </a:bodyPr>
          <a:lstStyle/>
          <a:p>
            <a:r>
              <a:rPr lang="zh-CN" altLang="en-US" dirty="0" smtClean="0"/>
              <a:t>核裂变材料分离与浓缩：</a:t>
            </a:r>
            <a:endParaRPr lang="en-US" altLang="zh-CN" dirty="0" smtClean="0"/>
          </a:p>
          <a:p>
            <a:pPr lvl="1"/>
            <a:r>
              <a:rPr lang="zh-CN" altLang="en-US" sz="2800" dirty="0" smtClean="0"/>
              <a:t>铀</a:t>
            </a:r>
            <a:endParaRPr lang="en-US" altLang="zh-CN" sz="2800" dirty="0" smtClean="0"/>
          </a:p>
          <a:p>
            <a:pPr lvl="2"/>
            <a:r>
              <a:rPr lang="en-US" altLang="zh-CN" sz="2800" dirty="0"/>
              <a:t>G</a:t>
            </a:r>
            <a:r>
              <a:rPr lang="en-US" altLang="zh-CN" sz="2800" dirty="0" smtClean="0"/>
              <a:t>aseous </a:t>
            </a:r>
            <a:r>
              <a:rPr lang="en-US" altLang="zh-CN" sz="2800" dirty="0"/>
              <a:t>diffusion </a:t>
            </a:r>
            <a:r>
              <a:rPr lang="zh-CN" altLang="en-US" sz="2800" dirty="0"/>
              <a:t>气体</a:t>
            </a:r>
            <a:r>
              <a:rPr lang="zh-CN" altLang="en-US" sz="2800" dirty="0" smtClean="0"/>
              <a:t>扩散</a:t>
            </a:r>
            <a:endParaRPr lang="en-US" altLang="zh-CN" sz="2800" dirty="0" smtClean="0"/>
          </a:p>
          <a:p>
            <a:pPr lvl="2"/>
            <a:r>
              <a:rPr lang="en-US" altLang="zh-CN" sz="2800" dirty="0"/>
              <a:t>Electromagnetic </a:t>
            </a:r>
            <a:r>
              <a:rPr lang="en-US" altLang="zh-CN" sz="2800" dirty="0" smtClean="0"/>
              <a:t>separation </a:t>
            </a:r>
            <a:r>
              <a:rPr lang="zh-CN" altLang="en-US" sz="2800" dirty="0" smtClean="0"/>
              <a:t>电磁分离</a:t>
            </a:r>
            <a:endParaRPr lang="en-US" altLang="zh-CN" sz="2800" dirty="0" smtClean="0"/>
          </a:p>
          <a:p>
            <a:pPr lvl="2"/>
            <a:r>
              <a:rPr lang="en-US" altLang="zh-CN" sz="2800" dirty="0" smtClean="0"/>
              <a:t>Liquid </a:t>
            </a:r>
            <a:r>
              <a:rPr lang="en-US" altLang="zh-CN" sz="2800" dirty="0"/>
              <a:t>t</a:t>
            </a:r>
            <a:r>
              <a:rPr lang="en-US" altLang="zh-CN" sz="2800" dirty="0" smtClean="0"/>
              <a:t>hermal diffusion </a:t>
            </a:r>
            <a:r>
              <a:rPr lang="zh-CN" altLang="en-US" sz="2800" dirty="0" smtClean="0"/>
              <a:t>液体热扩散</a:t>
            </a:r>
            <a:endParaRPr lang="en-US" altLang="zh-CN" sz="2800" dirty="0"/>
          </a:p>
          <a:p>
            <a:pPr lvl="1"/>
            <a:r>
              <a:rPr lang="zh-CN" altLang="en-US" sz="2800" dirty="0" smtClean="0"/>
              <a:t>钚</a:t>
            </a:r>
            <a:endParaRPr lang="en-US" altLang="zh-CN" sz="2800" dirty="0" smtClean="0"/>
          </a:p>
          <a:p>
            <a:pPr lvl="2"/>
            <a:r>
              <a:rPr lang="en-US" altLang="zh-CN" sz="2800" dirty="0" smtClean="0"/>
              <a:t>Chemical separation </a:t>
            </a:r>
            <a:r>
              <a:rPr lang="zh-CN" altLang="en-US" sz="2800" dirty="0" smtClean="0"/>
              <a:t>（</a:t>
            </a:r>
            <a:r>
              <a:rPr lang="en-US" altLang="zh-CN" sz="2800" dirty="0" smtClean="0"/>
              <a:t>pile process</a:t>
            </a:r>
            <a:r>
              <a:rPr lang="zh-CN" altLang="en-US" sz="2800" dirty="0" smtClean="0"/>
              <a:t>）化学分离</a:t>
            </a:r>
            <a:r>
              <a:rPr lang="en-US" altLang="zh-CN" sz="2800" dirty="0" smtClean="0"/>
              <a:t> </a:t>
            </a:r>
          </a:p>
        </p:txBody>
      </p:sp>
      <p:sp>
        <p:nvSpPr>
          <p:cNvPr id="4" name="矩形 3"/>
          <p:cNvSpPr/>
          <p:nvPr/>
        </p:nvSpPr>
        <p:spPr>
          <a:xfrm>
            <a:off x="6121557" y="4957627"/>
            <a:ext cx="4618700" cy="1569660"/>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altLang="zh-CN" sz="2400" dirty="0" smtClean="0">
                <a:solidFill>
                  <a:schemeClr val="lt1"/>
                </a:solidFill>
                <a:ea typeface="黑体" panose="02010609060101010101" pitchFamily="49" charset="-122"/>
              </a:rPr>
              <a:t>Concurrent development </a:t>
            </a:r>
            <a:r>
              <a:rPr lang="zh-CN" altLang="en-US" sz="2400" dirty="0" smtClean="0">
                <a:solidFill>
                  <a:schemeClr val="lt1"/>
                </a:solidFill>
                <a:ea typeface="黑体" panose="02010609060101010101" pitchFamily="49" charset="-122"/>
              </a:rPr>
              <a:t>并行开发</a:t>
            </a:r>
            <a:endParaRPr lang="en-US" altLang="zh-CN" sz="2400" dirty="0" smtClean="0">
              <a:solidFill>
                <a:schemeClr val="lt1"/>
              </a:solidFill>
              <a:ea typeface="黑体" panose="02010609060101010101" pitchFamily="49" charset="-122"/>
            </a:endParaRPr>
          </a:p>
          <a:p>
            <a:r>
              <a:rPr lang="zh-CN" altLang="en-US" sz="2400" dirty="0" smtClean="0">
                <a:ea typeface="黑体" panose="02010609060101010101" pitchFamily="49" charset="-122"/>
              </a:rPr>
              <a:t>“财大气粗”</a:t>
            </a:r>
            <a:endParaRPr lang="en-US" altLang="zh-CN" sz="2400" dirty="0" smtClean="0">
              <a:ea typeface="黑体" panose="02010609060101010101" pitchFamily="49" charset="-122"/>
            </a:endParaRPr>
          </a:p>
          <a:p>
            <a:r>
              <a:rPr lang="zh-CN" altLang="en-US" sz="2400" dirty="0" smtClean="0">
                <a:ea typeface="黑体" panose="02010609060101010101" pitchFamily="49" charset="-122"/>
              </a:rPr>
              <a:t>时敏任务</a:t>
            </a:r>
            <a:endParaRPr lang="en-US" altLang="zh-CN" sz="2400" dirty="0" smtClean="0">
              <a:ea typeface="黑体" panose="02010609060101010101" pitchFamily="49" charset="-122"/>
            </a:endParaRPr>
          </a:p>
          <a:p>
            <a:r>
              <a:rPr lang="zh-CN" altLang="en-US" sz="2400" dirty="0" smtClean="0">
                <a:solidFill>
                  <a:schemeClr val="lt1"/>
                </a:solidFill>
                <a:ea typeface="黑体" panose="02010609060101010101" pitchFamily="49" charset="-122"/>
              </a:rPr>
              <a:t>领跑状态</a:t>
            </a:r>
            <a:endParaRPr lang="en-US" altLang="zh-CN" sz="2400" dirty="0">
              <a:solidFill>
                <a:schemeClr val="lt1"/>
              </a:solidFill>
              <a:ea typeface="黑体" panose="02010609060101010101" pitchFamily="49" charset="-122"/>
            </a:endParaRPr>
          </a:p>
        </p:txBody>
      </p:sp>
      <p:pic>
        <p:nvPicPr>
          <p:cNvPr id="6" name="图片 5"/>
          <p:cNvPicPr>
            <a:picLocks noChangeAspect="1"/>
          </p:cNvPicPr>
          <p:nvPr/>
        </p:nvPicPr>
        <p:blipFill>
          <a:blip r:embed="rId3"/>
          <a:stretch>
            <a:fillRect/>
          </a:stretch>
        </p:blipFill>
        <p:spPr>
          <a:xfrm>
            <a:off x="7892263" y="1095374"/>
            <a:ext cx="3810000" cy="3257550"/>
          </a:xfrm>
          <a:prstGeom prst="rect">
            <a:avLst/>
          </a:prstGeom>
        </p:spPr>
      </p:pic>
    </p:spTree>
    <p:extLst>
      <p:ext uri="{BB962C8B-B14F-4D97-AF65-F5344CB8AC3E}">
        <p14:creationId xmlns:p14="http://schemas.microsoft.com/office/powerpoint/2010/main" val="1849729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多选项决策：导弹优先还是飞机优先</a:t>
            </a:r>
            <a:endParaRPr lang="zh-CN" altLang="en-US" dirty="0"/>
          </a:p>
        </p:txBody>
      </p:sp>
      <p:sp>
        <p:nvSpPr>
          <p:cNvPr id="3" name="内容占位符 2"/>
          <p:cNvSpPr>
            <a:spLocks noGrp="1"/>
          </p:cNvSpPr>
          <p:nvPr>
            <p:ph idx="1"/>
          </p:nvPr>
        </p:nvSpPr>
        <p:spPr>
          <a:xfrm>
            <a:off x="838200" y="1825625"/>
            <a:ext cx="10368516" cy="4755928"/>
          </a:xfrm>
        </p:spPr>
        <p:txBody>
          <a:bodyPr>
            <a:noAutofit/>
          </a:bodyPr>
          <a:lstStyle/>
          <a:p>
            <a:pPr>
              <a:lnSpc>
                <a:spcPct val="100000"/>
              </a:lnSpc>
            </a:pPr>
            <a:r>
              <a:rPr lang="en-US" altLang="zh-CN" sz="2400" dirty="0"/>
              <a:t>1956</a:t>
            </a:r>
            <a:r>
              <a:rPr lang="zh-CN" altLang="en-US" sz="2400" dirty="0"/>
              <a:t>年</a:t>
            </a:r>
            <a:r>
              <a:rPr lang="en-US" altLang="zh-CN" sz="2400" dirty="0"/>
              <a:t>2</a:t>
            </a:r>
            <a:r>
              <a:rPr lang="zh-CN" altLang="en-US" sz="2400" dirty="0"/>
              <a:t>月</a:t>
            </a:r>
            <a:r>
              <a:rPr lang="en-US" altLang="zh-CN" sz="2400" dirty="0"/>
              <a:t>17</a:t>
            </a:r>
            <a:r>
              <a:rPr lang="zh-CN" altLang="en-US" sz="2400" dirty="0" smtClean="0"/>
              <a:t>日，钱学森提出了</a:t>
            </a:r>
            <a:r>
              <a:rPr lang="en-US" altLang="zh-CN" sz="2400" dirty="0" smtClean="0"/>
              <a:t>《</a:t>
            </a:r>
            <a:r>
              <a:rPr lang="zh-CN" altLang="en-US" sz="2400" dirty="0" smtClean="0"/>
              <a:t>建立</a:t>
            </a:r>
            <a:r>
              <a:rPr lang="zh-CN" altLang="en-US" sz="2400" dirty="0"/>
              <a:t>我国国防航空工业意见书</a:t>
            </a:r>
            <a:r>
              <a:rPr lang="en-US" altLang="zh-CN" sz="2400" dirty="0"/>
              <a:t>》</a:t>
            </a:r>
            <a:r>
              <a:rPr lang="zh-CN" altLang="en-US" sz="2400" dirty="0"/>
              <a:t>。在这个意见书中，他分析了当时我国航空工业的现状后指出：“我国现在航空工业是十分薄弱的，我们在最近才从</a:t>
            </a:r>
            <a:r>
              <a:rPr lang="zh-CN" altLang="en-US" sz="2400" b="1" dirty="0">
                <a:solidFill>
                  <a:schemeClr val="accent2"/>
                </a:solidFill>
              </a:rPr>
              <a:t>飞机修理阶段</a:t>
            </a:r>
            <a:r>
              <a:rPr lang="zh-CN" altLang="en-US" sz="2400" dirty="0"/>
              <a:t>转入</a:t>
            </a:r>
            <a:r>
              <a:rPr lang="zh-CN" altLang="en-US" sz="2400" b="1" dirty="0">
                <a:solidFill>
                  <a:schemeClr val="accent2"/>
                </a:solidFill>
              </a:rPr>
              <a:t>飞机生产阶段</a:t>
            </a:r>
            <a:r>
              <a:rPr lang="zh-CN" altLang="en-US" sz="2400" dirty="0"/>
              <a:t>，有了飞机工厂和喷射式</a:t>
            </a:r>
            <a:r>
              <a:rPr lang="zh-CN" altLang="en-US" sz="2400" dirty="0" smtClean="0"/>
              <a:t>推进机</a:t>
            </a:r>
            <a:r>
              <a:rPr lang="en-US" altLang="zh-CN" sz="2400" b="1" dirty="0" smtClean="0">
                <a:solidFill>
                  <a:schemeClr val="accent2"/>
                </a:solidFill>
              </a:rPr>
              <a:t>【</a:t>
            </a:r>
            <a:r>
              <a:rPr lang="zh-CN" altLang="en-US" sz="2400" b="1" dirty="0">
                <a:solidFill>
                  <a:schemeClr val="accent2"/>
                </a:solidFill>
              </a:rPr>
              <a:t>喷气</a:t>
            </a:r>
            <a:r>
              <a:rPr lang="zh-CN" altLang="en-US" sz="2400" b="1" dirty="0" smtClean="0">
                <a:solidFill>
                  <a:schemeClr val="accent2"/>
                </a:solidFill>
              </a:rPr>
              <a:t>发动机</a:t>
            </a:r>
            <a:r>
              <a:rPr lang="en-US" altLang="zh-CN" sz="2400" b="1" dirty="0" smtClean="0">
                <a:solidFill>
                  <a:schemeClr val="accent2"/>
                </a:solidFill>
              </a:rPr>
              <a:t>】</a:t>
            </a:r>
            <a:r>
              <a:rPr lang="zh-CN" altLang="en-US" sz="2400" dirty="0" smtClean="0"/>
              <a:t>厂</a:t>
            </a:r>
            <a:r>
              <a:rPr lang="zh-CN" altLang="en-US" sz="2400" dirty="0"/>
              <a:t>。但是这两个工厂现在完全依靠苏联供给的图纸。自己还不能够设计新型飞机，更不能做出为设计用的工程及科学资料。至于</a:t>
            </a:r>
            <a:r>
              <a:rPr lang="zh-CN" altLang="en-US" sz="2400" dirty="0" smtClean="0"/>
              <a:t>飞弹</a:t>
            </a:r>
            <a:r>
              <a:rPr lang="en-US" altLang="zh-CN" sz="2400" b="1" dirty="0" smtClean="0">
                <a:solidFill>
                  <a:schemeClr val="accent2"/>
                </a:solidFill>
              </a:rPr>
              <a:t>【</a:t>
            </a:r>
            <a:r>
              <a:rPr lang="zh-CN" altLang="en-US" sz="2400" b="1" dirty="0" smtClean="0">
                <a:solidFill>
                  <a:schemeClr val="accent2"/>
                </a:solidFill>
              </a:rPr>
              <a:t>导弹</a:t>
            </a:r>
            <a:r>
              <a:rPr lang="en-US" altLang="zh-CN" sz="2400" b="1" dirty="0" smtClean="0">
                <a:solidFill>
                  <a:schemeClr val="accent2"/>
                </a:solidFill>
              </a:rPr>
              <a:t>】</a:t>
            </a:r>
            <a:r>
              <a:rPr lang="zh-CN" altLang="en-US" sz="2400" dirty="0" smtClean="0"/>
              <a:t>火箭</a:t>
            </a:r>
            <a:r>
              <a:rPr lang="zh-CN" altLang="en-US" sz="2400" dirty="0"/>
              <a:t>，我们是完全没有。”在这个意见书中，他还重点分析了航空材料和风洞建设与国际水平的差距。不久，钱老在上述分析的基础上，提出了优先发展导弹的建议</a:t>
            </a:r>
            <a:r>
              <a:rPr lang="zh-CN" altLang="en-US" sz="2400" dirty="0" smtClean="0"/>
              <a:t>。</a:t>
            </a:r>
            <a:endParaRPr lang="en-US" altLang="zh-CN" sz="2400" dirty="0" smtClean="0"/>
          </a:p>
          <a:p>
            <a:pPr>
              <a:lnSpc>
                <a:spcPct val="100000"/>
              </a:lnSpc>
            </a:pPr>
            <a:r>
              <a:rPr lang="zh-CN" altLang="en-US" sz="2400" dirty="0"/>
              <a:t>苏联领导人建议中国要在发展飞机的基础上再发展导弹，空军司令刘亚楼力挺先发展飞机等主张，钱学森提出“导弹优先”的建议需要很大的勇气</a:t>
            </a:r>
            <a:r>
              <a:rPr lang="zh-CN" altLang="en-US" sz="2400" dirty="0" smtClean="0"/>
              <a:t>。</a:t>
            </a:r>
            <a:endParaRPr lang="en-US" altLang="zh-CN" sz="2400" dirty="0" smtClean="0"/>
          </a:p>
        </p:txBody>
      </p:sp>
      <p:sp>
        <p:nvSpPr>
          <p:cNvPr id="4" name="矩形 3"/>
          <p:cNvSpPr/>
          <p:nvPr/>
        </p:nvSpPr>
        <p:spPr>
          <a:xfrm>
            <a:off x="1017181" y="5935222"/>
            <a:ext cx="6978503" cy="646331"/>
          </a:xfrm>
          <a:prstGeom prst="rect">
            <a:avLst/>
          </a:prstGeom>
        </p:spPr>
        <p:txBody>
          <a:bodyPr wrap="square">
            <a:spAutoFit/>
          </a:bodyPr>
          <a:lstStyle/>
          <a:p>
            <a:r>
              <a:rPr lang="zh-CN" altLang="en-US" dirty="0">
                <a:solidFill>
                  <a:schemeClr val="bg1">
                    <a:lumMod val="50000"/>
                  </a:schemeClr>
                </a:solidFill>
              </a:rPr>
              <a:t>黄志澄，</a:t>
            </a:r>
            <a:r>
              <a:rPr lang="zh-CN" altLang="en-US" dirty="0" smtClean="0">
                <a:solidFill>
                  <a:schemeClr val="bg1">
                    <a:lumMod val="50000"/>
                  </a:schemeClr>
                </a:solidFill>
              </a:rPr>
              <a:t>莫</a:t>
            </a:r>
            <a:r>
              <a:rPr lang="zh-CN" altLang="en-US" dirty="0">
                <a:solidFill>
                  <a:schemeClr val="bg1">
                    <a:lumMod val="50000"/>
                  </a:schemeClr>
                </a:solidFill>
              </a:rPr>
              <a:t>要误读钱学森优先发展导弹的建议</a:t>
            </a:r>
            <a:r>
              <a:rPr lang="zh-CN" altLang="en-US" dirty="0" smtClean="0">
                <a:solidFill>
                  <a:schemeClr val="bg1">
                    <a:lumMod val="50000"/>
                  </a:schemeClr>
                </a:solidFill>
              </a:rPr>
              <a:t>，</a:t>
            </a:r>
            <a:r>
              <a:rPr lang="en-US" altLang="zh-CN" dirty="0" smtClean="0">
                <a:solidFill>
                  <a:schemeClr val="bg1">
                    <a:lumMod val="50000"/>
                  </a:schemeClr>
                </a:solidFill>
              </a:rPr>
              <a:t>http</a:t>
            </a:r>
            <a:r>
              <a:rPr lang="en-US" altLang="zh-CN" dirty="0">
                <a:solidFill>
                  <a:schemeClr val="bg1">
                    <a:lumMod val="50000"/>
                  </a:schemeClr>
                </a:solidFill>
              </a:rPr>
              <a:t>://blog.sina.com.cn/s/blog_45c07ebd0101d2u1.html</a:t>
            </a:r>
          </a:p>
        </p:txBody>
      </p:sp>
      <p:sp>
        <p:nvSpPr>
          <p:cNvPr id="5" name="矩形 4"/>
          <p:cNvSpPr/>
          <p:nvPr/>
        </p:nvSpPr>
        <p:spPr>
          <a:xfrm>
            <a:off x="7825685" y="5762383"/>
            <a:ext cx="2149948" cy="83099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zh-CN" altLang="en-US" sz="2400" dirty="0" smtClean="0">
                <a:solidFill>
                  <a:schemeClr val="lt1"/>
                </a:solidFill>
                <a:ea typeface="黑体" panose="02010609060101010101" pitchFamily="49" charset="-122"/>
              </a:rPr>
              <a:t>经济实惠</a:t>
            </a:r>
            <a:endParaRPr lang="en-US" altLang="zh-CN" sz="2400" dirty="0" smtClean="0">
              <a:solidFill>
                <a:schemeClr val="lt1"/>
              </a:solidFill>
              <a:ea typeface="黑体" panose="02010609060101010101" pitchFamily="49" charset="-122"/>
            </a:endParaRPr>
          </a:p>
          <a:p>
            <a:r>
              <a:rPr lang="zh-CN" altLang="en-US" sz="2400" dirty="0" smtClean="0">
                <a:solidFill>
                  <a:schemeClr val="lt1"/>
                </a:solidFill>
                <a:ea typeface="黑体" panose="02010609060101010101" pitchFamily="49" charset="-122"/>
              </a:rPr>
              <a:t>研仿</a:t>
            </a:r>
            <a:r>
              <a:rPr lang="en-US" altLang="zh-CN" sz="2400" dirty="0" smtClean="0">
                <a:solidFill>
                  <a:schemeClr val="lt1"/>
                </a:solidFill>
                <a:ea typeface="黑体" panose="02010609060101010101" pitchFamily="49" charset="-122"/>
              </a:rPr>
              <a:t>/</a:t>
            </a:r>
            <a:r>
              <a:rPr lang="zh-CN" altLang="en-US" sz="2400" dirty="0" smtClean="0">
                <a:solidFill>
                  <a:schemeClr val="lt1"/>
                </a:solidFill>
                <a:ea typeface="黑体" panose="02010609060101010101" pitchFamily="49" charset="-122"/>
              </a:rPr>
              <a:t>跟跑状态</a:t>
            </a:r>
            <a:endParaRPr lang="en-US" altLang="zh-CN" sz="2400" dirty="0">
              <a:solidFill>
                <a:schemeClr val="lt1"/>
              </a:solidFill>
              <a:ea typeface="黑体" panose="02010609060101010101" pitchFamily="49" charset="-122"/>
            </a:endParaRPr>
          </a:p>
        </p:txBody>
      </p:sp>
    </p:spTree>
    <p:extLst>
      <p:ext uri="{BB962C8B-B14F-4D97-AF65-F5344CB8AC3E}">
        <p14:creationId xmlns:p14="http://schemas.microsoft.com/office/powerpoint/2010/main" val="1191487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钱学森的数据储备知识储备</a:t>
            </a:r>
            <a:endParaRPr lang="zh-CN" altLang="en-US" dirty="0"/>
          </a:p>
        </p:txBody>
      </p:sp>
      <p:sp>
        <p:nvSpPr>
          <p:cNvPr id="3" name="内容占位符 2"/>
          <p:cNvSpPr>
            <a:spLocks noGrp="1"/>
          </p:cNvSpPr>
          <p:nvPr>
            <p:ph idx="1"/>
          </p:nvPr>
        </p:nvSpPr>
        <p:spPr>
          <a:xfrm>
            <a:off x="838200" y="1690688"/>
            <a:ext cx="4951684" cy="4351338"/>
          </a:xfrm>
        </p:spPr>
        <p:txBody>
          <a:bodyPr>
            <a:normAutofit/>
          </a:bodyPr>
          <a:lstStyle/>
          <a:p>
            <a:pPr>
              <a:lnSpc>
                <a:spcPct val="100000"/>
              </a:lnSpc>
            </a:pPr>
            <a:r>
              <a:rPr lang="en-US" altLang="zh-CN" sz="2400" dirty="0" smtClean="0"/>
              <a:t>1944</a:t>
            </a:r>
            <a:r>
              <a:rPr lang="zh-CN" altLang="en-US" sz="2400" dirty="0" smtClean="0"/>
              <a:t>年美国陆军航空兵司令阿诺德将军请加</a:t>
            </a:r>
            <a:r>
              <a:rPr lang="zh-CN" altLang="en-US" sz="2400" dirty="0"/>
              <a:t>州</a:t>
            </a:r>
            <a:r>
              <a:rPr lang="zh-CN" altLang="en-US" sz="2400" dirty="0" smtClean="0"/>
              <a:t>理工学院的冯</a:t>
            </a:r>
            <a:r>
              <a:rPr lang="en-US" altLang="zh-CN" sz="2400" dirty="0" smtClean="0"/>
              <a:t>·</a:t>
            </a:r>
            <a:r>
              <a:rPr lang="zh-CN" altLang="en-US" sz="2400" dirty="0" smtClean="0"/>
              <a:t>卡门全面</a:t>
            </a:r>
            <a:r>
              <a:rPr lang="zh-CN" altLang="en-US" sz="2400" dirty="0"/>
              <a:t>评估和预测未来的空中力量</a:t>
            </a:r>
            <a:r>
              <a:rPr lang="zh-CN" altLang="en-US" sz="2400" dirty="0" smtClean="0"/>
              <a:t>。钱学森作为冯</a:t>
            </a:r>
            <a:r>
              <a:rPr lang="en-US" altLang="zh-CN" sz="2400" dirty="0" smtClean="0"/>
              <a:t>·</a:t>
            </a:r>
            <a:r>
              <a:rPr lang="zh-CN" altLang="en-US" sz="2400" dirty="0" smtClean="0"/>
              <a:t>卡门的助手，赴欧洲（重点是德国）和亚太考察，后作为主要执笔人之一，参与完成了</a:t>
            </a:r>
            <a:r>
              <a:rPr lang="en-US" altLang="zh-CN" sz="2400" dirty="0"/>
              <a:t>《Where We Stand</a:t>
            </a:r>
            <a:r>
              <a:rPr lang="en-US" altLang="zh-CN" sz="2400" dirty="0" smtClean="0"/>
              <a:t>》《Towards New Horizons》</a:t>
            </a:r>
            <a:r>
              <a:rPr lang="zh-CN" altLang="en-US" sz="2400" dirty="0" smtClean="0"/>
              <a:t>两份报告。</a:t>
            </a:r>
            <a:endParaRPr lang="en-US" altLang="zh-CN" sz="2400" dirty="0" smtClean="0"/>
          </a:p>
        </p:txBody>
      </p:sp>
      <p:pic>
        <p:nvPicPr>
          <p:cNvPr id="4" name="图片 3"/>
          <p:cNvPicPr>
            <a:picLocks noChangeAspect="1"/>
          </p:cNvPicPr>
          <p:nvPr/>
        </p:nvPicPr>
        <p:blipFill>
          <a:blip r:embed="rId2"/>
          <a:stretch>
            <a:fillRect/>
          </a:stretch>
        </p:blipFill>
        <p:spPr>
          <a:xfrm>
            <a:off x="9105903" y="3487068"/>
            <a:ext cx="2247897" cy="2998958"/>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stretch>
            <a:fillRect/>
          </a:stretch>
        </p:blipFill>
        <p:spPr>
          <a:xfrm>
            <a:off x="6539023" y="3487069"/>
            <a:ext cx="2251022" cy="2998958"/>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a:stretch>
            <a:fillRect/>
          </a:stretch>
        </p:blipFill>
        <p:spPr>
          <a:xfrm>
            <a:off x="7991253" y="712382"/>
            <a:ext cx="3038893" cy="2279170"/>
          </a:xfrm>
          <a:prstGeom prst="rect">
            <a:avLst/>
          </a:prstGeom>
        </p:spPr>
      </p:pic>
      <p:sp>
        <p:nvSpPr>
          <p:cNvPr id="7" name="矩形 6"/>
          <p:cNvSpPr/>
          <p:nvPr/>
        </p:nvSpPr>
        <p:spPr>
          <a:xfrm>
            <a:off x="697991" y="5562696"/>
            <a:ext cx="5398009" cy="923330"/>
          </a:xfrm>
          <a:prstGeom prst="rect">
            <a:avLst/>
          </a:prstGeom>
        </p:spPr>
        <p:txBody>
          <a:bodyPr wrap="square">
            <a:spAutoFit/>
          </a:bodyPr>
          <a:lstStyle/>
          <a:p>
            <a:r>
              <a:rPr lang="zh-CN" altLang="en-US" dirty="0">
                <a:solidFill>
                  <a:schemeClr val="bg1">
                    <a:lumMod val="50000"/>
                  </a:schemeClr>
                </a:solidFill>
              </a:rPr>
              <a:t>三思派，钱学森归国时带回的“机密文件”</a:t>
            </a:r>
            <a:r>
              <a:rPr lang="en-US" altLang="zh-CN" dirty="0">
                <a:solidFill>
                  <a:schemeClr val="bg1">
                    <a:lumMod val="50000"/>
                  </a:schemeClr>
                </a:solidFill>
              </a:rPr>
              <a:t>——</a:t>
            </a:r>
            <a:r>
              <a:rPr lang="zh-CN" altLang="en-US" dirty="0">
                <a:solidFill>
                  <a:schemeClr val="bg1">
                    <a:lumMod val="50000"/>
                  </a:schemeClr>
                </a:solidFill>
              </a:rPr>
              <a:t>他的“火箭”人生与新中国十二年科学</a:t>
            </a:r>
            <a:r>
              <a:rPr lang="zh-CN" altLang="en-US" dirty="0" smtClean="0">
                <a:solidFill>
                  <a:schemeClr val="bg1">
                    <a:lumMod val="50000"/>
                  </a:schemeClr>
                </a:solidFill>
              </a:rPr>
              <a:t>规划，</a:t>
            </a:r>
            <a:endParaRPr lang="en-US" altLang="zh-CN" dirty="0" smtClean="0">
              <a:solidFill>
                <a:schemeClr val="bg1">
                  <a:lumMod val="50000"/>
                </a:schemeClr>
              </a:solidFill>
            </a:endParaRPr>
          </a:p>
          <a:p>
            <a:r>
              <a:rPr lang="en-US" altLang="zh-CN" dirty="0">
                <a:solidFill>
                  <a:schemeClr val="bg1">
                    <a:lumMod val="50000"/>
                  </a:schemeClr>
                </a:solidFill>
              </a:rPr>
              <a:t>https://www.toutiao.com/i6246936658298536449/</a:t>
            </a:r>
            <a:endParaRPr lang="zh-CN" altLang="en-US" dirty="0">
              <a:solidFill>
                <a:schemeClr val="bg1">
                  <a:lumMod val="50000"/>
                </a:schemeClr>
              </a:solidFill>
            </a:endParaRPr>
          </a:p>
        </p:txBody>
      </p:sp>
    </p:spTree>
    <p:extLst>
      <p:ext uri="{BB962C8B-B14F-4D97-AF65-F5344CB8AC3E}">
        <p14:creationId xmlns:p14="http://schemas.microsoft.com/office/powerpoint/2010/main" val="4007272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钱学森的数据储备知识储备</a:t>
            </a:r>
            <a:endParaRPr lang="zh-CN" altLang="en-US" dirty="0"/>
          </a:p>
        </p:txBody>
      </p:sp>
      <p:sp>
        <p:nvSpPr>
          <p:cNvPr id="3" name="内容占位符 2"/>
          <p:cNvSpPr>
            <a:spLocks noGrp="1"/>
          </p:cNvSpPr>
          <p:nvPr>
            <p:ph idx="1"/>
          </p:nvPr>
        </p:nvSpPr>
        <p:spPr>
          <a:xfrm>
            <a:off x="838201" y="1825625"/>
            <a:ext cx="4563140" cy="4351338"/>
          </a:xfrm>
        </p:spPr>
        <p:txBody>
          <a:bodyPr/>
          <a:lstStyle/>
          <a:p>
            <a:r>
              <a:rPr lang="zh-CN" altLang="en-US" dirty="0" smtClean="0"/>
              <a:t>钱学森在</a:t>
            </a:r>
            <a:r>
              <a:rPr lang="en-US" altLang="zh-CN" dirty="0" smtClean="0"/>
              <a:t>1945</a:t>
            </a:r>
            <a:r>
              <a:rPr lang="zh-CN" altLang="en-US" dirty="0" smtClean="0"/>
              <a:t>年</a:t>
            </a:r>
            <a:r>
              <a:rPr lang="en-US" altLang="zh-CN" dirty="0" smtClean="0"/>
              <a:t>8</a:t>
            </a:r>
            <a:r>
              <a:rPr lang="zh-CN" altLang="en-US" dirty="0" smtClean="0"/>
              <a:t>月到</a:t>
            </a:r>
            <a:r>
              <a:rPr lang="en-US" altLang="zh-CN" dirty="0" smtClean="0"/>
              <a:t>1950</a:t>
            </a:r>
            <a:r>
              <a:rPr lang="zh-CN" altLang="en-US" dirty="0" smtClean="0"/>
              <a:t>年</a:t>
            </a:r>
            <a:r>
              <a:rPr lang="en-US" altLang="zh-CN" dirty="0" smtClean="0"/>
              <a:t>10</a:t>
            </a:r>
            <a:r>
              <a:rPr lang="zh-CN" altLang="en-US" dirty="0" smtClean="0"/>
              <a:t>月间，制作了一套英文剪报，</a:t>
            </a:r>
            <a:r>
              <a:rPr lang="en-US" altLang="zh-CN" dirty="0" smtClean="0"/>
              <a:t>9</a:t>
            </a:r>
            <a:r>
              <a:rPr lang="zh-CN" altLang="en-US" dirty="0" smtClean="0"/>
              <a:t>册</a:t>
            </a:r>
            <a:r>
              <a:rPr lang="en-US" altLang="zh-CN" dirty="0" smtClean="0"/>
              <a:t>400</a:t>
            </a:r>
            <a:r>
              <a:rPr lang="zh-CN" altLang="en-US" dirty="0" smtClean="0"/>
              <a:t>多页</a:t>
            </a:r>
            <a:r>
              <a:rPr lang="en-US" altLang="zh-CN" dirty="0" smtClean="0"/>
              <a:t>2000</a:t>
            </a:r>
            <a:r>
              <a:rPr lang="zh-CN" altLang="en-US" dirty="0" smtClean="0"/>
              <a:t>余份。内容涉及原子弹、核技术、导弹火箭等多个领域。其中，最多的是关于原子弹的报道。</a:t>
            </a:r>
            <a:endParaRPr lang="zh-CN" altLang="en-US" dirty="0"/>
          </a:p>
        </p:txBody>
      </p:sp>
      <p:pic>
        <p:nvPicPr>
          <p:cNvPr id="4" name="图片 3"/>
          <p:cNvPicPr>
            <a:picLocks noChangeAspect="1"/>
          </p:cNvPicPr>
          <p:nvPr/>
        </p:nvPicPr>
        <p:blipFill>
          <a:blip r:embed="rId2"/>
          <a:stretch>
            <a:fillRect/>
          </a:stretch>
        </p:blipFill>
        <p:spPr>
          <a:xfrm>
            <a:off x="6096000" y="1825625"/>
            <a:ext cx="5320113" cy="3552284"/>
          </a:xfrm>
          <a:prstGeom prst="rect">
            <a:avLst/>
          </a:prstGeom>
        </p:spPr>
      </p:pic>
      <p:sp>
        <p:nvSpPr>
          <p:cNvPr id="5" name="矩形 4"/>
          <p:cNvSpPr/>
          <p:nvPr/>
        </p:nvSpPr>
        <p:spPr>
          <a:xfrm>
            <a:off x="5955791" y="5715298"/>
            <a:ext cx="5398009" cy="923330"/>
          </a:xfrm>
          <a:prstGeom prst="rect">
            <a:avLst/>
          </a:prstGeom>
        </p:spPr>
        <p:txBody>
          <a:bodyPr wrap="square">
            <a:spAutoFit/>
          </a:bodyPr>
          <a:lstStyle/>
          <a:p>
            <a:r>
              <a:rPr lang="zh-CN" altLang="en-US" dirty="0">
                <a:solidFill>
                  <a:schemeClr val="bg1">
                    <a:lumMod val="50000"/>
                  </a:schemeClr>
                </a:solidFill>
              </a:rPr>
              <a:t>三思派，钱学森归国时带回的“机密文件”</a:t>
            </a:r>
            <a:r>
              <a:rPr lang="en-US" altLang="zh-CN" dirty="0">
                <a:solidFill>
                  <a:schemeClr val="bg1">
                    <a:lumMod val="50000"/>
                  </a:schemeClr>
                </a:solidFill>
              </a:rPr>
              <a:t>——</a:t>
            </a:r>
            <a:r>
              <a:rPr lang="zh-CN" altLang="en-US" dirty="0">
                <a:solidFill>
                  <a:schemeClr val="bg1">
                    <a:lumMod val="50000"/>
                  </a:schemeClr>
                </a:solidFill>
              </a:rPr>
              <a:t>他的“火箭”人生与新中国十二年科学</a:t>
            </a:r>
            <a:r>
              <a:rPr lang="zh-CN" altLang="en-US" dirty="0" smtClean="0">
                <a:solidFill>
                  <a:schemeClr val="bg1">
                    <a:lumMod val="50000"/>
                  </a:schemeClr>
                </a:solidFill>
              </a:rPr>
              <a:t>规划，</a:t>
            </a:r>
            <a:endParaRPr lang="en-US" altLang="zh-CN" dirty="0" smtClean="0">
              <a:solidFill>
                <a:schemeClr val="bg1">
                  <a:lumMod val="50000"/>
                </a:schemeClr>
              </a:solidFill>
            </a:endParaRPr>
          </a:p>
          <a:p>
            <a:r>
              <a:rPr lang="en-US" altLang="zh-CN" dirty="0">
                <a:solidFill>
                  <a:schemeClr val="bg1">
                    <a:lumMod val="50000"/>
                  </a:schemeClr>
                </a:solidFill>
              </a:rPr>
              <a:t>https://www.toutiao.com/i6246936658298536449/</a:t>
            </a:r>
            <a:endParaRPr lang="zh-CN" altLang="en-US" dirty="0">
              <a:solidFill>
                <a:schemeClr val="bg1">
                  <a:lumMod val="50000"/>
                </a:schemeClr>
              </a:solidFill>
            </a:endParaRPr>
          </a:p>
        </p:txBody>
      </p:sp>
    </p:spTree>
    <p:extLst>
      <p:ext uri="{BB962C8B-B14F-4D97-AF65-F5344CB8AC3E}">
        <p14:creationId xmlns:p14="http://schemas.microsoft.com/office/powerpoint/2010/main" val="355923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再举一个例子</a:t>
            </a:r>
            <a:r>
              <a:rPr lang="en-US" altLang="zh-CN" dirty="0" smtClean="0"/>
              <a:t>……</a:t>
            </a:r>
            <a:endParaRPr lang="zh-CN" altLang="en-US" dirty="0"/>
          </a:p>
        </p:txBody>
      </p:sp>
      <p:sp>
        <p:nvSpPr>
          <p:cNvPr id="3" name="内容占位符 2"/>
          <p:cNvSpPr>
            <a:spLocks noGrp="1"/>
          </p:cNvSpPr>
          <p:nvPr>
            <p:ph idx="1"/>
          </p:nvPr>
        </p:nvSpPr>
        <p:spPr>
          <a:xfrm>
            <a:off x="6804837" y="1690688"/>
            <a:ext cx="4369982" cy="4351338"/>
          </a:xfrm>
        </p:spPr>
        <p:txBody>
          <a:bodyPr>
            <a:normAutofit lnSpcReduction="10000"/>
          </a:bodyPr>
          <a:lstStyle/>
          <a:p>
            <a:r>
              <a:rPr lang="zh-CN" altLang="en-US" dirty="0" smtClean="0"/>
              <a:t>能表达与深度学习的关系？</a:t>
            </a:r>
            <a:endParaRPr lang="en-US" altLang="zh-CN" dirty="0" smtClean="0"/>
          </a:p>
          <a:p>
            <a:r>
              <a:rPr lang="zh-CN" altLang="en-US" dirty="0" smtClean="0"/>
              <a:t>能反映该领域的主要方面：人工介入程度（如半监督）、算法（如</a:t>
            </a:r>
            <a:r>
              <a:rPr lang="zh-CN" altLang="en-US" dirty="0"/>
              <a:t>卷积神经网络</a:t>
            </a:r>
            <a:r>
              <a:rPr lang="zh-CN" altLang="en-US" dirty="0" smtClean="0"/>
              <a:t>）、支撑库（如</a:t>
            </a:r>
            <a:r>
              <a:rPr lang="en-US" altLang="zh-CN" dirty="0" err="1" smtClean="0"/>
              <a:t>Tensorflow</a:t>
            </a:r>
            <a:r>
              <a:rPr lang="zh-CN" altLang="en-US" dirty="0" smtClean="0"/>
              <a:t>）、芯片（如寒武纪）、应用（如人脸识别）？</a:t>
            </a:r>
            <a:endParaRPr lang="en-US" altLang="zh-CN" dirty="0" smtClean="0"/>
          </a:p>
          <a:p>
            <a:r>
              <a:rPr lang="zh-CN" altLang="en-US" dirty="0" smtClean="0"/>
              <a:t>能揭示深层原因？</a:t>
            </a:r>
            <a:endParaRPr lang="en-US" altLang="zh-CN" dirty="0" smtClean="0"/>
          </a:p>
          <a:p>
            <a:r>
              <a:rPr lang="zh-CN" altLang="en-US" dirty="0" smtClean="0"/>
              <a:t>（对机构）有意义的结论？成熟度？市场？</a:t>
            </a:r>
            <a:endParaRPr lang="en-US" altLang="zh-CN" dirty="0" smtClean="0"/>
          </a:p>
          <a:p>
            <a:endParaRPr lang="zh-CN" altLang="en-US" dirty="0"/>
          </a:p>
        </p:txBody>
      </p:sp>
      <p:pic>
        <p:nvPicPr>
          <p:cNvPr id="6" name="图片 5"/>
          <p:cNvPicPr>
            <a:picLocks noChangeAspect="1"/>
          </p:cNvPicPr>
          <p:nvPr/>
        </p:nvPicPr>
        <p:blipFill>
          <a:blip r:embed="rId2"/>
          <a:stretch>
            <a:fillRect/>
          </a:stretch>
        </p:blipFill>
        <p:spPr>
          <a:xfrm>
            <a:off x="566454" y="1438740"/>
            <a:ext cx="6110793" cy="5185344"/>
          </a:xfrm>
          <a:prstGeom prst="rect">
            <a:avLst/>
          </a:prstGeom>
        </p:spPr>
      </p:pic>
    </p:spTree>
    <p:extLst>
      <p:ext uri="{BB962C8B-B14F-4D97-AF65-F5344CB8AC3E}">
        <p14:creationId xmlns:p14="http://schemas.microsoft.com/office/powerpoint/2010/main" val="227418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数据储备知识储备何其难也</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4" name="图片 3"/>
          <p:cNvPicPr>
            <a:picLocks noChangeAspect="1"/>
          </p:cNvPicPr>
          <p:nvPr/>
        </p:nvPicPr>
        <p:blipFill>
          <a:blip r:embed="rId3"/>
          <a:stretch>
            <a:fillRect/>
          </a:stretch>
        </p:blipFill>
        <p:spPr>
          <a:xfrm>
            <a:off x="5293727" y="1690688"/>
            <a:ext cx="6508378" cy="3563121"/>
          </a:xfrm>
          <a:prstGeom prst="rect">
            <a:avLst/>
          </a:prstGeom>
        </p:spPr>
      </p:pic>
      <p:pic>
        <p:nvPicPr>
          <p:cNvPr id="5" name="图片 4"/>
          <p:cNvPicPr>
            <a:picLocks noChangeAspect="1"/>
          </p:cNvPicPr>
          <p:nvPr/>
        </p:nvPicPr>
        <p:blipFill>
          <a:blip r:embed="rId4"/>
          <a:stretch>
            <a:fillRect/>
          </a:stretch>
        </p:blipFill>
        <p:spPr>
          <a:xfrm>
            <a:off x="463886" y="1463130"/>
            <a:ext cx="4720675" cy="4221332"/>
          </a:xfrm>
          <a:prstGeom prst="rect">
            <a:avLst/>
          </a:prstGeom>
        </p:spPr>
      </p:pic>
      <p:sp>
        <p:nvSpPr>
          <p:cNvPr id="6" name="矩形 5"/>
          <p:cNvSpPr/>
          <p:nvPr/>
        </p:nvSpPr>
        <p:spPr>
          <a:xfrm>
            <a:off x="463886" y="5684462"/>
            <a:ext cx="4960372" cy="1169551"/>
          </a:xfrm>
          <a:prstGeom prst="rect">
            <a:avLst/>
          </a:prstGeom>
        </p:spPr>
        <p:txBody>
          <a:bodyPr wrap="square">
            <a:spAutoFit/>
          </a:bodyPr>
          <a:lstStyle/>
          <a:p>
            <a:r>
              <a:rPr lang="en-US" altLang="zh-CN" sz="1400" dirty="0">
                <a:solidFill>
                  <a:schemeClr val="bg1">
                    <a:lumMod val="50000"/>
                  </a:schemeClr>
                </a:solidFill>
              </a:rPr>
              <a:t>Lutz </a:t>
            </a:r>
            <a:r>
              <a:rPr lang="en-US" altLang="zh-CN" sz="1400" dirty="0" err="1" smtClean="0">
                <a:solidFill>
                  <a:schemeClr val="bg1">
                    <a:lumMod val="50000"/>
                  </a:schemeClr>
                </a:solidFill>
              </a:rPr>
              <a:t>Bornmann</a:t>
            </a:r>
            <a:r>
              <a:rPr lang="en-US" altLang="zh-CN" sz="1400" dirty="0" smtClean="0">
                <a:solidFill>
                  <a:schemeClr val="bg1">
                    <a:lumMod val="50000"/>
                  </a:schemeClr>
                </a:solidFill>
              </a:rPr>
              <a:t>, </a:t>
            </a:r>
            <a:r>
              <a:rPr lang="en-US" altLang="zh-CN" sz="1400" dirty="0" err="1" smtClean="0">
                <a:solidFill>
                  <a:schemeClr val="bg1">
                    <a:lumMod val="50000"/>
                  </a:schemeClr>
                </a:solidFill>
              </a:rPr>
              <a:t>Rüdiger</a:t>
            </a:r>
            <a:r>
              <a:rPr lang="en-US" altLang="zh-CN" sz="1400" dirty="0" smtClean="0">
                <a:solidFill>
                  <a:schemeClr val="bg1">
                    <a:lumMod val="50000"/>
                  </a:schemeClr>
                </a:solidFill>
              </a:rPr>
              <a:t> </a:t>
            </a:r>
            <a:r>
              <a:rPr lang="en-US" altLang="zh-CN" sz="1400" dirty="0" err="1" smtClean="0">
                <a:solidFill>
                  <a:schemeClr val="bg1">
                    <a:lumMod val="50000"/>
                  </a:schemeClr>
                </a:solidFill>
              </a:rPr>
              <a:t>Mutz</a:t>
            </a:r>
            <a:r>
              <a:rPr lang="zh-CN" altLang="en-US" sz="1400" dirty="0" smtClean="0">
                <a:solidFill>
                  <a:schemeClr val="bg1">
                    <a:lumMod val="50000"/>
                  </a:schemeClr>
                </a:solidFill>
              </a:rPr>
              <a:t>，</a:t>
            </a:r>
            <a:r>
              <a:rPr lang="en-US" altLang="zh-CN" sz="1400" dirty="0" smtClean="0">
                <a:solidFill>
                  <a:schemeClr val="bg1">
                    <a:lumMod val="50000"/>
                  </a:schemeClr>
                </a:solidFill>
              </a:rPr>
              <a:t>Growth </a:t>
            </a:r>
            <a:r>
              <a:rPr lang="en-US" altLang="zh-CN" sz="1400" dirty="0">
                <a:solidFill>
                  <a:schemeClr val="bg1">
                    <a:lumMod val="50000"/>
                  </a:schemeClr>
                </a:solidFill>
              </a:rPr>
              <a:t>Rates of Modern Science: A </a:t>
            </a:r>
            <a:r>
              <a:rPr lang="en-US" altLang="zh-CN" sz="1400" dirty="0" smtClean="0">
                <a:solidFill>
                  <a:schemeClr val="bg1">
                    <a:lumMod val="50000"/>
                  </a:schemeClr>
                </a:solidFill>
              </a:rPr>
              <a:t>Bibliometric Analysis </a:t>
            </a:r>
            <a:r>
              <a:rPr lang="en-US" altLang="zh-CN" sz="1400" dirty="0">
                <a:solidFill>
                  <a:schemeClr val="bg1">
                    <a:lumMod val="50000"/>
                  </a:schemeClr>
                </a:solidFill>
              </a:rPr>
              <a:t>Based on the Number of Publications </a:t>
            </a:r>
            <a:r>
              <a:rPr lang="en-US" altLang="zh-CN" sz="1400" dirty="0" smtClean="0">
                <a:solidFill>
                  <a:schemeClr val="bg1">
                    <a:lumMod val="50000"/>
                  </a:schemeClr>
                </a:solidFill>
              </a:rPr>
              <a:t>and Cited References</a:t>
            </a:r>
            <a:r>
              <a:rPr lang="zh-CN" altLang="en-US" sz="1400" dirty="0">
                <a:solidFill>
                  <a:schemeClr val="bg1">
                    <a:lumMod val="50000"/>
                  </a:schemeClr>
                </a:solidFill>
              </a:rPr>
              <a:t>，</a:t>
            </a:r>
            <a:r>
              <a:rPr lang="en-US" altLang="zh-CN" sz="1400" dirty="0" smtClean="0">
                <a:solidFill>
                  <a:schemeClr val="bg1">
                    <a:lumMod val="50000"/>
                  </a:schemeClr>
                </a:solidFill>
              </a:rPr>
              <a:t>JOURNAL </a:t>
            </a:r>
            <a:r>
              <a:rPr lang="en-US" altLang="zh-CN" sz="1400" dirty="0">
                <a:solidFill>
                  <a:schemeClr val="bg1">
                    <a:lumMod val="50000"/>
                  </a:schemeClr>
                </a:solidFill>
              </a:rPr>
              <a:t>OF THE ASSOCIATION FOR INFORMATION SCIENCE AND TECHNOLOGY, 66(11):2215–2222, 2015</a:t>
            </a:r>
            <a:endParaRPr lang="zh-CN" altLang="en-US" sz="1400" dirty="0">
              <a:solidFill>
                <a:schemeClr val="bg1">
                  <a:lumMod val="50000"/>
                </a:schemeClr>
              </a:solidFill>
            </a:endParaRPr>
          </a:p>
        </p:txBody>
      </p:sp>
      <p:sp>
        <p:nvSpPr>
          <p:cNvPr id="7" name="矩形 6"/>
          <p:cNvSpPr/>
          <p:nvPr/>
        </p:nvSpPr>
        <p:spPr>
          <a:xfrm>
            <a:off x="5798572" y="6192322"/>
            <a:ext cx="6096000" cy="584775"/>
          </a:xfrm>
          <a:prstGeom prst="rect">
            <a:avLst/>
          </a:prstGeom>
        </p:spPr>
        <p:txBody>
          <a:bodyPr>
            <a:spAutoFit/>
          </a:bodyPr>
          <a:lstStyle/>
          <a:p>
            <a:r>
              <a:rPr lang="en-US" altLang="zh-CN" sz="1600" dirty="0">
                <a:solidFill>
                  <a:schemeClr val="bg1">
                    <a:lumMod val="50000"/>
                  </a:schemeClr>
                </a:solidFill>
              </a:rPr>
              <a:t>Mark </a:t>
            </a:r>
            <a:r>
              <a:rPr lang="en-US" altLang="zh-CN" sz="1600" dirty="0" smtClean="0">
                <a:solidFill>
                  <a:schemeClr val="bg1">
                    <a:lumMod val="50000"/>
                  </a:schemeClr>
                </a:solidFill>
              </a:rPr>
              <a:t>Ware, </a:t>
            </a:r>
            <a:r>
              <a:rPr lang="en-US" altLang="zh-CN" sz="1600" dirty="0">
                <a:solidFill>
                  <a:schemeClr val="bg1">
                    <a:lumMod val="50000"/>
                  </a:schemeClr>
                </a:solidFill>
              </a:rPr>
              <a:t>Michael </a:t>
            </a:r>
            <a:r>
              <a:rPr lang="en-US" altLang="zh-CN" sz="1600" dirty="0" err="1" smtClean="0">
                <a:solidFill>
                  <a:schemeClr val="bg1">
                    <a:lumMod val="50000"/>
                  </a:schemeClr>
                </a:solidFill>
              </a:rPr>
              <a:t>Mabe</a:t>
            </a:r>
            <a:r>
              <a:rPr lang="zh-CN" altLang="en-US" sz="1600" dirty="0" smtClean="0">
                <a:solidFill>
                  <a:schemeClr val="bg1">
                    <a:lumMod val="50000"/>
                  </a:schemeClr>
                </a:solidFill>
              </a:rPr>
              <a:t>，</a:t>
            </a:r>
            <a:r>
              <a:rPr lang="en-US" altLang="zh-CN" sz="1600" dirty="0" smtClean="0">
                <a:solidFill>
                  <a:schemeClr val="bg1">
                    <a:lumMod val="50000"/>
                  </a:schemeClr>
                </a:solidFill>
              </a:rPr>
              <a:t>The </a:t>
            </a:r>
            <a:r>
              <a:rPr lang="en-US" altLang="zh-CN" sz="1600" dirty="0">
                <a:solidFill>
                  <a:schemeClr val="bg1">
                    <a:lumMod val="50000"/>
                  </a:schemeClr>
                </a:solidFill>
              </a:rPr>
              <a:t>STM </a:t>
            </a:r>
            <a:r>
              <a:rPr lang="en-US" altLang="zh-CN" sz="1600" dirty="0" smtClean="0">
                <a:solidFill>
                  <a:schemeClr val="bg1">
                    <a:lumMod val="50000"/>
                  </a:schemeClr>
                </a:solidFill>
              </a:rPr>
              <a:t>Report: An </a:t>
            </a:r>
            <a:r>
              <a:rPr lang="en-US" altLang="zh-CN" sz="1600" dirty="0">
                <a:solidFill>
                  <a:schemeClr val="bg1">
                    <a:lumMod val="50000"/>
                  </a:schemeClr>
                </a:solidFill>
              </a:rPr>
              <a:t>overview of scientific and scholarly journal </a:t>
            </a:r>
            <a:r>
              <a:rPr lang="en-US" altLang="zh-CN" sz="1600" dirty="0" smtClean="0">
                <a:solidFill>
                  <a:schemeClr val="bg1">
                    <a:lumMod val="50000"/>
                  </a:schemeClr>
                </a:solidFill>
              </a:rPr>
              <a:t>publishing</a:t>
            </a:r>
            <a:r>
              <a:rPr lang="zh-CN" altLang="en-US" sz="1600" dirty="0" smtClean="0">
                <a:solidFill>
                  <a:schemeClr val="bg1">
                    <a:lumMod val="50000"/>
                  </a:schemeClr>
                </a:solidFill>
              </a:rPr>
              <a:t>，</a:t>
            </a:r>
            <a:r>
              <a:rPr lang="en-US" altLang="zh-CN" sz="1600" dirty="0" smtClean="0">
                <a:solidFill>
                  <a:schemeClr val="bg1">
                    <a:lumMod val="50000"/>
                  </a:schemeClr>
                </a:solidFill>
              </a:rPr>
              <a:t>2015</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74224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决策的困境</a:t>
            </a:r>
            <a:endParaRPr lang="zh-CN" altLang="en-US" dirty="0"/>
          </a:p>
        </p:txBody>
      </p:sp>
      <p:sp>
        <p:nvSpPr>
          <p:cNvPr id="4" name="内容占位符 3"/>
          <p:cNvSpPr>
            <a:spLocks noGrp="1"/>
          </p:cNvSpPr>
          <p:nvPr>
            <p:ph idx="1"/>
          </p:nvPr>
        </p:nvSpPr>
        <p:spPr/>
        <p:txBody>
          <a:bodyPr/>
          <a:lstStyle/>
          <a:p>
            <a:r>
              <a:rPr lang="zh-CN" altLang="en-US" dirty="0" smtClean="0"/>
              <a:t>从技术（进展、趋势）信息到创新机遇（决策选项，</a:t>
            </a:r>
            <a:r>
              <a:rPr lang="en-US" altLang="zh-CN" dirty="0" smtClean="0"/>
              <a:t>actionable</a:t>
            </a:r>
            <a:r>
              <a:rPr lang="zh-CN" altLang="en-US" dirty="0" smtClean="0"/>
              <a:t>）的鸿沟，可以称为对科技的“意义构建”鸿沟</a:t>
            </a:r>
            <a:endParaRPr lang="en-US" altLang="zh-CN" dirty="0" smtClean="0"/>
          </a:p>
          <a:p>
            <a:pPr lvl="1"/>
            <a:r>
              <a:rPr lang="zh-CN" altLang="en-US" dirty="0" smtClean="0"/>
              <a:t>相关性判断</a:t>
            </a:r>
            <a:endParaRPr lang="en-US" altLang="zh-CN" dirty="0" smtClean="0"/>
          </a:p>
          <a:p>
            <a:pPr lvl="1"/>
            <a:r>
              <a:rPr lang="zh-CN" altLang="en-US" dirty="0" smtClean="0"/>
              <a:t>重要性判断，突破是大还是小？是新原理新机理新算法还是小修小补、物料堆砌？</a:t>
            </a:r>
            <a:endParaRPr lang="en-US" altLang="zh-CN" dirty="0" smtClean="0"/>
          </a:p>
          <a:p>
            <a:pPr lvl="1"/>
            <a:r>
              <a:rPr lang="zh-CN" altLang="en-US" dirty="0" smtClean="0"/>
              <a:t>实用性判断，理论成果？实验室成果？大规模实验？带噪音的实际环境实验？</a:t>
            </a:r>
            <a:endParaRPr lang="en-US" altLang="zh-CN" dirty="0" smtClean="0"/>
          </a:p>
          <a:p>
            <a:pPr lvl="1"/>
            <a:r>
              <a:rPr lang="en-US" altLang="zh-CN" dirty="0" smtClean="0"/>
              <a:t>……</a:t>
            </a:r>
          </a:p>
          <a:p>
            <a:r>
              <a:rPr lang="zh-CN" altLang="en-US" dirty="0" smtClean="0"/>
              <a:t>数据</a:t>
            </a:r>
            <a:r>
              <a:rPr lang="zh-CN" altLang="en-US" dirty="0"/>
              <a:t>储备和知识储备，</a:t>
            </a:r>
            <a:r>
              <a:rPr lang="zh-CN" altLang="en-US" dirty="0" smtClean="0"/>
              <a:t>以及投入的工作量（时间），对形成决策选项有重要影响</a:t>
            </a:r>
            <a:endParaRPr lang="zh-CN" altLang="en-US" dirty="0"/>
          </a:p>
        </p:txBody>
      </p:sp>
    </p:spTree>
    <p:extLst>
      <p:ext uri="{BB962C8B-B14F-4D97-AF65-F5344CB8AC3E}">
        <p14:creationId xmlns:p14="http://schemas.microsoft.com/office/powerpoint/2010/main" val="288423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填补鸿沟的科技大数据之路</a:t>
            </a:r>
            <a:endParaRPr lang="zh-CN" altLang="en-US" dirty="0"/>
          </a:p>
        </p:txBody>
      </p:sp>
      <p:sp>
        <p:nvSpPr>
          <p:cNvPr id="3" name="内容占位符 2"/>
          <p:cNvSpPr>
            <a:spLocks noGrp="1"/>
          </p:cNvSpPr>
          <p:nvPr>
            <p:ph idx="1"/>
          </p:nvPr>
        </p:nvSpPr>
        <p:spPr/>
        <p:txBody>
          <a:bodyPr/>
          <a:lstStyle/>
          <a:p>
            <a:r>
              <a:rPr lang="zh-CN" altLang="en-US" dirty="0" smtClean="0"/>
              <a:t>用（大）数据储备来弥补知识储备的不足，既包括科技本身的各种知识，也包括科研活动主体的各种知识</a:t>
            </a:r>
            <a:endParaRPr lang="en-US" altLang="zh-CN" dirty="0" smtClean="0"/>
          </a:p>
          <a:p>
            <a:r>
              <a:rPr lang="zh-CN" altLang="en-US" dirty="0" smtClean="0"/>
              <a:t>用大</a:t>
            </a:r>
            <a:r>
              <a:rPr lang="zh-CN" altLang="en-US" dirty="0"/>
              <a:t>数据</a:t>
            </a:r>
            <a:r>
              <a:rPr lang="zh-CN" altLang="en-US" dirty="0" smtClean="0"/>
              <a:t>工具来弥补工作量投入（尤其是时间）的紧张</a:t>
            </a:r>
            <a:endParaRPr lang="en-US" altLang="zh-CN" dirty="0" smtClean="0"/>
          </a:p>
          <a:p>
            <a:r>
              <a:rPr lang="zh-CN" altLang="en-US" dirty="0" smtClean="0"/>
              <a:t>总之：利用科技大数据及其工具，增强决策者对科技（进展、创新、成果）的理解力，为决策者提供更为扎实的决策选项</a:t>
            </a:r>
            <a:endParaRPr lang="zh-CN" altLang="en-US" dirty="0"/>
          </a:p>
        </p:txBody>
      </p:sp>
    </p:spTree>
    <p:extLst>
      <p:ext uri="{BB962C8B-B14F-4D97-AF65-F5344CB8AC3E}">
        <p14:creationId xmlns:p14="http://schemas.microsoft.com/office/powerpoint/2010/main" val="1294770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科技大数据及其工具</a:t>
            </a:r>
            <a:endParaRPr lang="zh-CN" altLang="en-US" dirty="0"/>
          </a:p>
        </p:txBody>
      </p:sp>
      <p:sp>
        <p:nvSpPr>
          <p:cNvPr id="3" name="内容占位符 2"/>
          <p:cNvSpPr>
            <a:spLocks noGrp="1"/>
          </p:cNvSpPr>
          <p:nvPr>
            <p:ph idx="1"/>
          </p:nvPr>
        </p:nvSpPr>
        <p:spPr/>
        <p:txBody>
          <a:bodyPr>
            <a:normAutofit/>
          </a:bodyPr>
          <a:lstStyle/>
          <a:p>
            <a:r>
              <a:rPr lang="zh-CN" altLang="en-US" dirty="0" smtClean="0"/>
              <a:t>科技大数据，包含但不限于下列类型</a:t>
            </a:r>
            <a:endParaRPr lang="en-US" altLang="zh-CN" dirty="0" smtClean="0"/>
          </a:p>
          <a:p>
            <a:pPr lvl="1"/>
            <a:r>
              <a:rPr lang="zh-CN" altLang="en-US" dirty="0" smtClean="0"/>
              <a:t>（外源性）科技文献：期刊论文、会议论文（和讲义）、学位论文、研究报告、专利、标准、百科</a:t>
            </a:r>
            <a:r>
              <a:rPr lang="en-US" altLang="zh-CN" dirty="0" smtClean="0"/>
              <a:t>…</a:t>
            </a:r>
          </a:p>
          <a:p>
            <a:pPr lvl="1"/>
            <a:r>
              <a:rPr lang="zh-CN" altLang="en-US" dirty="0" smtClean="0"/>
              <a:t>（外源性）科研消息报道、政策法规、博文短评</a:t>
            </a:r>
            <a:r>
              <a:rPr lang="en-US" altLang="zh-CN" dirty="0" smtClean="0"/>
              <a:t>…</a:t>
            </a:r>
          </a:p>
          <a:p>
            <a:pPr lvl="1"/>
            <a:r>
              <a:rPr lang="zh-CN" altLang="en-US" dirty="0" smtClean="0"/>
              <a:t>（非正式</a:t>
            </a:r>
            <a:r>
              <a:rPr lang="en-US" altLang="zh-CN" dirty="0" smtClean="0"/>
              <a:t>/</a:t>
            </a:r>
            <a:r>
              <a:rPr lang="zh-CN" altLang="en-US" dirty="0" smtClean="0"/>
              <a:t>隐性）专家口头交流</a:t>
            </a:r>
            <a:r>
              <a:rPr lang="en-US" altLang="zh-CN" dirty="0" smtClean="0"/>
              <a:t>…</a:t>
            </a:r>
          </a:p>
          <a:p>
            <a:pPr lvl="1"/>
            <a:r>
              <a:rPr lang="zh-CN" altLang="en-US" dirty="0" smtClean="0"/>
              <a:t>机构内部自产的相关数据和文献</a:t>
            </a:r>
            <a:endParaRPr lang="en-US" altLang="zh-CN" dirty="0" smtClean="0"/>
          </a:p>
          <a:p>
            <a:r>
              <a:rPr lang="zh-CN" altLang="en-US" dirty="0" smtClean="0"/>
              <a:t>科技大数据工具，具有但不限于下列功能</a:t>
            </a:r>
            <a:endParaRPr lang="en-US" altLang="zh-CN" dirty="0" smtClean="0"/>
          </a:p>
          <a:p>
            <a:pPr lvl="1"/>
            <a:r>
              <a:rPr lang="en-US" altLang="zh-CN" dirty="0" smtClean="0"/>
              <a:t>[</a:t>
            </a:r>
            <a:r>
              <a:rPr lang="zh-CN" altLang="en-US" dirty="0" smtClean="0"/>
              <a:t>较传统</a:t>
            </a:r>
            <a:r>
              <a:rPr lang="en-US" altLang="zh-CN" dirty="0" smtClean="0"/>
              <a:t>]</a:t>
            </a:r>
            <a:r>
              <a:rPr lang="zh-CN" altLang="en-US" dirty="0" smtClean="0"/>
              <a:t>采集、（关键词、命名实体、事件）抽取、</a:t>
            </a:r>
            <a:r>
              <a:rPr lang="zh-CN" altLang="en-US" dirty="0"/>
              <a:t>索引</a:t>
            </a:r>
            <a:r>
              <a:rPr lang="zh-CN" altLang="en-US" dirty="0" smtClean="0"/>
              <a:t>、检索</a:t>
            </a:r>
            <a:endParaRPr lang="en-US" altLang="zh-CN" dirty="0" smtClean="0"/>
          </a:p>
          <a:p>
            <a:pPr lvl="1"/>
            <a:r>
              <a:rPr lang="zh-CN" altLang="en-US" dirty="0" smtClean="0"/>
              <a:t>过滤、关联、统计、排序、（专家、机构、技术）画像、预测</a:t>
            </a:r>
            <a:endParaRPr lang="en-US" altLang="zh-CN" dirty="0" smtClean="0"/>
          </a:p>
        </p:txBody>
      </p:sp>
    </p:spTree>
    <p:extLst>
      <p:ext uri="{BB962C8B-B14F-4D97-AF65-F5344CB8AC3E}">
        <p14:creationId xmlns:p14="http://schemas.microsoft.com/office/powerpoint/2010/main" val="559391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数据</a:t>
            </a:r>
            <a:r>
              <a:rPr lang="en-US" altLang="zh-CN" dirty="0" smtClean="0"/>
              <a:t>—</a:t>
            </a:r>
            <a:r>
              <a:rPr lang="zh-CN" altLang="en-US" dirty="0" smtClean="0"/>
              <a:t>工具</a:t>
            </a:r>
            <a:r>
              <a:rPr lang="en-US" altLang="zh-CN" dirty="0" smtClean="0"/>
              <a:t>—</a:t>
            </a:r>
            <a:r>
              <a:rPr lang="zh-CN" altLang="en-US" dirty="0" smtClean="0"/>
              <a:t>解决方案</a:t>
            </a:r>
            <a:endParaRPr lang="zh-CN" altLang="en-US" dirty="0"/>
          </a:p>
        </p:txBody>
      </p:sp>
      <p:sp>
        <p:nvSpPr>
          <p:cNvPr id="4" name="矩形 3"/>
          <p:cNvSpPr/>
          <p:nvPr/>
        </p:nvSpPr>
        <p:spPr>
          <a:xfrm>
            <a:off x="7375458" y="1934680"/>
            <a:ext cx="4536607" cy="146360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400" dirty="0"/>
              <a:t>提供决策</a:t>
            </a:r>
            <a:r>
              <a:rPr lang="zh-CN" altLang="en-US" sz="2400" dirty="0" smtClean="0"/>
              <a:t>选项</a:t>
            </a:r>
            <a:r>
              <a:rPr lang="zh-CN" altLang="en-US" sz="2400" dirty="0"/>
              <a:t>，发现潜在对手，寻找合作</a:t>
            </a:r>
            <a:r>
              <a:rPr lang="zh-CN" altLang="en-US" sz="2400" dirty="0" smtClean="0"/>
              <a:t>伙伴，</a:t>
            </a:r>
            <a:r>
              <a:rPr lang="zh-CN" altLang="en-US" sz="2400" dirty="0"/>
              <a:t>评估</a:t>
            </a:r>
            <a:r>
              <a:rPr lang="zh-CN" altLang="en-US" sz="2400" dirty="0" smtClean="0"/>
              <a:t>技术价值，</a:t>
            </a:r>
            <a:endParaRPr lang="zh-CN" altLang="en-US" sz="2400" dirty="0"/>
          </a:p>
          <a:p>
            <a:pPr algn="ctr"/>
            <a:r>
              <a:rPr lang="zh-CN" altLang="en-US" sz="2400" dirty="0" smtClean="0"/>
              <a:t>预测</a:t>
            </a:r>
            <a:r>
              <a:rPr lang="zh-CN" altLang="en-US" sz="2400" dirty="0"/>
              <a:t>应用</a:t>
            </a:r>
            <a:r>
              <a:rPr lang="zh-CN" altLang="en-US" sz="2400" dirty="0" smtClean="0"/>
              <a:t>前景</a:t>
            </a:r>
            <a:endParaRPr lang="en-US" altLang="zh-CN" sz="2400" dirty="0"/>
          </a:p>
        </p:txBody>
      </p:sp>
      <p:sp>
        <p:nvSpPr>
          <p:cNvPr id="5" name="矩形 4"/>
          <p:cNvSpPr/>
          <p:nvPr/>
        </p:nvSpPr>
        <p:spPr>
          <a:xfrm>
            <a:off x="3596500" y="1951478"/>
            <a:ext cx="3489912" cy="144608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400" dirty="0"/>
              <a:t>建立敏锐</a:t>
            </a:r>
            <a:r>
              <a:rPr lang="zh-CN" altLang="en-US" sz="2400" dirty="0" smtClean="0"/>
              <a:t>感知，跟踪</a:t>
            </a:r>
            <a:r>
              <a:rPr lang="zh-CN" altLang="en-US" sz="2400" dirty="0"/>
              <a:t>最新</a:t>
            </a:r>
            <a:r>
              <a:rPr lang="zh-CN" altLang="en-US" sz="2400" dirty="0" smtClean="0"/>
              <a:t>动向，识别新兴技术</a:t>
            </a:r>
            <a:endParaRPr lang="zh-CN" altLang="en-US" sz="2400" dirty="0"/>
          </a:p>
        </p:txBody>
      </p:sp>
      <p:sp>
        <p:nvSpPr>
          <p:cNvPr id="8" name="文本框 7"/>
          <p:cNvSpPr txBox="1"/>
          <p:nvPr/>
        </p:nvSpPr>
        <p:spPr>
          <a:xfrm>
            <a:off x="173585" y="2094629"/>
            <a:ext cx="1833730" cy="1200329"/>
          </a:xfrm>
          <a:prstGeom prst="homePlat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2400" dirty="0" smtClean="0">
                <a:latin typeface="黑体" panose="02010609060101010101" pitchFamily="49" charset="-122"/>
                <a:ea typeface="黑体" panose="02010609060101010101" pitchFamily="49" charset="-122"/>
              </a:rPr>
              <a:t>方案层</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针对决策需求</a:t>
            </a:r>
            <a:endParaRPr lang="zh-CN" altLang="en-US" sz="2400" dirty="0">
              <a:latin typeface="黑体" panose="02010609060101010101" pitchFamily="49" charset="-122"/>
              <a:ea typeface="黑体" panose="02010609060101010101" pitchFamily="49" charset="-122"/>
            </a:endParaRPr>
          </a:p>
        </p:txBody>
      </p:sp>
      <p:sp>
        <p:nvSpPr>
          <p:cNvPr id="10" name="文本框 9"/>
          <p:cNvSpPr txBox="1"/>
          <p:nvPr/>
        </p:nvSpPr>
        <p:spPr>
          <a:xfrm>
            <a:off x="173585" y="3650034"/>
            <a:ext cx="1833730" cy="1200329"/>
          </a:xfrm>
          <a:prstGeom prst="homePlate">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2400" dirty="0" smtClean="0">
                <a:latin typeface="黑体" panose="02010609060101010101" pitchFamily="49" charset="-122"/>
                <a:ea typeface="黑体" panose="02010609060101010101" pitchFamily="49" charset="-122"/>
              </a:rPr>
              <a:t>工具层</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提供支撑功能</a:t>
            </a:r>
            <a:endParaRPr lang="zh-CN" altLang="en-US" sz="2400" dirty="0">
              <a:latin typeface="黑体" panose="02010609060101010101" pitchFamily="49" charset="-122"/>
              <a:ea typeface="黑体" panose="02010609060101010101" pitchFamily="49" charset="-122"/>
            </a:endParaRPr>
          </a:p>
        </p:txBody>
      </p:sp>
      <p:sp>
        <p:nvSpPr>
          <p:cNvPr id="12" name="矩形 11"/>
          <p:cNvSpPr/>
          <p:nvPr/>
        </p:nvSpPr>
        <p:spPr>
          <a:xfrm>
            <a:off x="1822703" y="3650034"/>
            <a:ext cx="650991"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zh-CN" altLang="en-US" sz="2400" dirty="0"/>
              <a:t>采集</a:t>
            </a:r>
          </a:p>
        </p:txBody>
      </p:sp>
      <p:sp>
        <p:nvSpPr>
          <p:cNvPr id="13" name="矩形 12"/>
          <p:cNvSpPr/>
          <p:nvPr/>
        </p:nvSpPr>
        <p:spPr>
          <a:xfrm>
            <a:off x="1762770" y="1971341"/>
            <a:ext cx="1527418" cy="144608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400" dirty="0" smtClean="0"/>
              <a:t>填补知识鸿沟</a:t>
            </a:r>
            <a:endParaRPr lang="zh-CN" altLang="en-US" sz="2400" dirty="0"/>
          </a:p>
        </p:txBody>
      </p:sp>
      <p:sp>
        <p:nvSpPr>
          <p:cNvPr id="15" name="矩形 14"/>
          <p:cNvSpPr/>
          <p:nvPr/>
        </p:nvSpPr>
        <p:spPr>
          <a:xfrm>
            <a:off x="2592895" y="3650034"/>
            <a:ext cx="2159851" cy="1212022"/>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zh-CN" altLang="en-US" sz="2400" dirty="0">
                <a:solidFill>
                  <a:schemeClr val="lt1"/>
                </a:solidFill>
              </a:rPr>
              <a:t>抽取</a:t>
            </a:r>
          </a:p>
          <a:p>
            <a:pPr algn="ctr"/>
            <a:r>
              <a:rPr lang="zh-CN" altLang="en-US" sz="2400" dirty="0">
                <a:solidFill>
                  <a:schemeClr val="lt1"/>
                </a:solidFill>
              </a:rPr>
              <a:t>（关键词、命名实体、事件）</a:t>
            </a:r>
          </a:p>
        </p:txBody>
      </p:sp>
      <p:sp>
        <p:nvSpPr>
          <p:cNvPr id="17" name="矩形 16"/>
          <p:cNvSpPr/>
          <p:nvPr/>
        </p:nvSpPr>
        <p:spPr>
          <a:xfrm>
            <a:off x="4910910" y="3636397"/>
            <a:ext cx="647854"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zh-CN" altLang="en-US" sz="2400" dirty="0">
                <a:solidFill>
                  <a:schemeClr val="lt1"/>
                </a:solidFill>
              </a:rPr>
              <a:t>检索</a:t>
            </a:r>
          </a:p>
        </p:txBody>
      </p:sp>
      <p:sp>
        <p:nvSpPr>
          <p:cNvPr id="22" name="矩形 21"/>
          <p:cNvSpPr/>
          <p:nvPr/>
        </p:nvSpPr>
        <p:spPr>
          <a:xfrm>
            <a:off x="5770616" y="3636397"/>
            <a:ext cx="640099"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zh-CN" altLang="en-US" sz="2400" dirty="0" smtClean="0">
                <a:solidFill>
                  <a:schemeClr val="lt1"/>
                </a:solidFill>
              </a:rPr>
              <a:t>过滤</a:t>
            </a:r>
            <a:endParaRPr lang="zh-CN" altLang="en-US" sz="2400" dirty="0">
              <a:solidFill>
                <a:schemeClr val="lt1"/>
              </a:solidFill>
            </a:endParaRPr>
          </a:p>
        </p:txBody>
      </p:sp>
      <p:sp>
        <p:nvSpPr>
          <p:cNvPr id="23" name="矩形 22"/>
          <p:cNvSpPr/>
          <p:nvPr/>
        </p:nvSpPr>
        <p:spPr>
          <a:xfrm>
            <a:off x="6569226" y="3624625"/>
            <a:ext cx="651732"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zh-CN" altLang="en-US" sz="2400" dirty="0" smtClean="0">
                <a:solidFill>
                  <a:schemeClr val="lt1"/>
                </a:solidFill>
              </a:rPr>
              <a:t>关联</a:t>
            </a:r>
            <a:endParaRPr lang="zh-CN" altLang="en-US" sz="2400" dirty="0">
              <a:solidFill>
                <a:schemeClr val="lt1"/>
              </a:solidFill>
            </a:endParaRPr>
          </a:p>
        </p:txBody>
      </p:sp>
      <p:sp>
        <p:nvSpPr>
          <p:cNvPr id="24" name="矩形 23"/>
          <p:cNvSpPr/>
          <p:nvPr/>
        </p:nvSpPr>
        <p:spPr>
          <a:xfrm>
            <a:off x="7379469" y="3623916"/>
            <a:ext cx="469490"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r>
              <a:rPr lang="zh-CN" altLang="en-US" sz="2400" dirty="0" smtClean="0">
                <a:solidFill>
                  <a:schemeClr val="lt1"/>
                </a:solidFill>
              </a:rPr>
              <a:t>排序</a:t>
            </a:r>
            <a:endParaRPr lang="zh-CN" altLang="en-US" sz="2400" dirty="0">
              <a:solidFill>
                <a:schemeClr val="lt1"/>
              </a:solidFill>
            </a:endParaRPr>
          </a:p>
        </p:txBody>
      </p:sp>
      <p:sp>
        <p:nvSpPr>
          <p:cNvPr id="25" name="矩形 24"/>
          <p:cNvSpPr/>
          <p:nvPr/>
        </p:nvSpPr>
        <p:spPr>
          <a:xfrm>
            <a:off x="8008614" y="3636398"/>
            <a:ext cx="469490"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r>
              <a:rPr lang="zh-CN" altLang="en-US" sz="2400" dirty="0" smtClean="0">
                <a:solidFill>
                  <a:schemeClr val="lt1"/>
                </a:solidFill>
              </a:rPr>
              <a:t>统计</a:t>
            </a:r>
            <a:endParaRPr lang="zh-CN" altLang="en-US" sz="2400" dirty="0">
              <a:solidFill>
                <a:schemeClr val="lt1"/>
              </a:solidFill>
            </a:endParaRPr>
          </a:p>
        </p:txBody>
      </p:sp>
      <p:sp>
        <p:nvSpPr>
          <p:cNvPr id="28" name="矩形 27"/>
          <p:cNvSpPr/>
          <p:nvPr/>
        </p:nvSpPr>
        <p:spPr>
          <a:xfrm>
            <a:off x="8709008" y="3623917"/>
            <a:ext cx="1988466"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zh-CN" altLang="en-US" sz="2400" dirty="0"/>
              <a:t>画像</a:t>
            </a:r>
          </a:p>
          <a:p>
            <a:pPr algn="ctr"/>
            <a:r>
              <a:rPr lang="zh-CN" altLang="en-US" sz="2400" dirty="0"/>
              <a:t>（专家、机构、技术）</a:t>
            </a:r>
          </a:p>
        </p:txBody>
      </p:sp>
      <p:sp>
        <p:nvSpPr>
          <p:cNvPr id="29" name="矩形 28"/>
          <p:cNvSpPr/>
          <p:nvPr/>
        </p:nvSpPr>
        <p:spPr>
          <a:xfrm>
            <a:off x="10891789" y="3623917"/>
            <a:ext cx="629744"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zh-CN" altLang="en-US" sz="2400" dirty="0"/>
              <a:t>预测</a:t>
            </a:r>
          </a:p>
        </p:txBody>
      </p:sp>
      <p:sp>
        <p:nvSpPr>
          <p:cNvPr id="30" name="文本框 29"/>
          <p:cNvSpPr txBox="1"/>
          <p:nvPr/>
        </p:nvSpPr>
        <p:spPr>
          <a:xfrm>
            <a:off x="168305" y="5257451"/>
            <a:ext cx="1833730" cy="1200329"/>
          </a:xfrm>
          <a:prstGeom prst="homePlate">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CN" altLang="en-US" sz="2400" dirty="0" smtClean="0">
                <a:latin typeface="黑体" panose="02010609060101010101" pitchFamily="49" charset="-122"/>
                <a:ea typeface="黑体" panose="02010609060101010101" pitchFamily="49" charset="-122"/>
              </a:rPr>
              <a:t>资源层</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提供数据基础</a:t>
            </a:r>
            <a:endParaRPr lang="zh-CN" altLang="en-US" sz="2400" dirty="0">
              <a:latin typeface="黑体" panose="02010609060101010101" pitchFamily="49" charset="-122"/>
              <a:ea typeface="黑体" panose="02010609060101010101" pitchFamily="49" charset="-122"/>
            </a:endParaRPr>
          </a:p>
        </p:txBody>
      </p:sp>
      <p:sp>
        <p:nvSpPr>
          <p:cNvPr id="31" name="矩形 30"/>
          <p:cNvSpPr/>
          <p:nvPr/>
        </p:nvSpPr>
        <p:spPr>
          <a:xfrm>
            <a:off x="10178858" y="5230820"/>
            <a:ext cx="1379895" cy="92333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zh-CN" altLang="en-US" dirty="0" smtClean="0"/>
              <a:t>机构</a:t>
            </a:r>
            <a:r>
              <a:rPr lang="zh-CN" altLang="en-US" dirty="0"/>
              <a:t>内部自产的相关数据和文献</a:t>
            </a:r>
          </a:p>
        </p:txBody>
      </p:sp>
      <p:sp>
        <p:nvSpPr>
          <p:cNvPr id="32" name="矩形 31"/>
          <p:cNvSpPr/>
          <p:nvPr/>
        </p:nvSpPr>
        <p:spPr>
          <a:xfrm>
            <a:off x="1704745" y="5290846"/>
            <a:ext cx="3772031" cy="92333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zh-CN" altLang="en-US" dirty="0"/>
              <a:t>（外源性）科技文献：期刊论文、会议论文（和讲义）、学位论文、研究报告、专利、标准、百科</a:t>
            </a:r>
            <a:r>
              <a:rPr lang="en-US" altLang="zh-CN" dirty="0"/>
              <a:t>…</a:t>
            </a:r>
          </a:p>
        </p:txBody>
      </p:sp>
      <p:sp>
        <p:nvSpPr>
          <p:cNvPr id="33" name="矩形 32"/>
          <p:cNvSpPr/>
          <p:nvPr/>
        </p:nvSpPr>
        <p:spPr>
          <a:xfrm>
            <a:off x="5770616" y="5254224"/>
            <a:ext cx="2161291" cy="935303"/>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zh-CN" altLang="en-US" dirty="0"/>
              <a:t>（外源性）科研消息报道、政策法规、博文短评</a:t>
            </a:r>
            <a:r>
              <a:rPr lang="en-US" altLang="zh-CN" dirty="0"/>
              <a:t>…</a:t>
            </a:r>
          </a:p>
        </p:txBody>
      </p:sp>
      <p:sp>
        <p:nvSpPr>
          <p:cNvPr id="34" name="矩形 33"/>
          <p:cNvSpPr/>
          <p:nvPr/>
        </p:nvSpPr>
        <p:spPr>
          <a:xfrm>
            <a:off x="8225747" y="5266198"/>
            <a:ext cx="1659271" cy="923329"/>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zh-CN" altLang="en-US" dirty="0"/>
              <a:t>（非正式</a:t>
            </a:r>
            <a:r>
              <a:rPr lang="en-US" altLang="zh-CN" dirty="0"/>
              <a:t>/</a:t>
            </a:r>
            <a:r>
              <a:rPr lang="zh-CN" altLang="en-US" dirty="0"/>
              <a:t>隐性）专家口头交流</a:t>
            </a:r>
            <a:r>
              <a:rPr lang="en-US" altLang="zh-CN" dirty="0"/>
              <a:t>…</a:t>
            </a:r>
          </a:p>
        </p:txBody>
      </p:sp>
    </p:spTree>
    <p:extLst>
      <p:ext uri="{BB962C8B-B14F-4D97-AF65-F5344CB8AC3E}">
        <p14:creationId xmlns:p14="http://schemas.microsoft.com/office/powerpoint/2010/main" val="366743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从</a:t>
            </a:r>
            <a:r>
              <a:rPr lang="en-US" altLang="zh-CN" dirty="0" err="1" smtClean="0"/>
              <a:t>Sensemaking</a:t>
            </a:r>
            <a:r>
              <a:rPr lang="en-US" altLang="zh-CN" dirty="0" smtClean="0"/>
              <a:t> </a:t>
            </a:r>
            <a:r>
              <a:rPr lang="zh-CN" altLang="en-US" dirty="0" smtClean="0"/>
              <a:t>（意义构建）说起</a:t>
            </a:r>
            <a:endParaRPr lang="zh-CN" altLang="en-US" dirty="0"/>
          </a:p>
        </p:txBody>
      </p:sp>
      <p:sp>
        <p:nvSpPr>
          <p:cNvPr id="3" name="内容占位符 2"/>
          <p:cNvSpPr>
            <a:spLocks noGrp="1"/>
          </p:cNvSpPr>
          <p:nvPr>
            <p:ph idx="1"/>
          </p:nvPr>
        </p:nvSpPr>
        <p:spPr/>
        <p:txBody>
          <a:bodyPr>
            <a:normAutofit/>
          </a:bodyPr>
          <a:lstStyle/>
          <a:p>
            <a:r>
              <a:rPr lang="en-US" altLang="zh-CN" dirty="0" smtClean="0"/>
              <a:t>How </a:t>
            </a:r>
            <a:r>
              <a:rPr lang="en-US" altLang="zh-CN" dirty="0"/>
              <a:t>we gain </a:t>
            </a:r>
            <a:r>
              <a:rPr lang="en-US" altLang="zh-CN" b="1" dirty="0">
                <a:solidFill>
                  <a:schemeClr val="accent2"/>
                </a:solidFill>
              </a:rPr>
              <a:t>a </a:t>
            </a:r>
            <a:r>
              <a:rPr lang="en-US" altLang="zh-CN" b="1" dirty="0" smtClean="0">
                <a:solidFill>
                  <a:schemeClr val="accent2"/>
                </a:solidFill>
              </a:rPr>
              <a:t>necessary understanding </a:t>
            </a:r>
            <a:r>
              <a:rPr lang="en-US" altLang="zh-CN" dirty="0"/>
              <a:t>of relevant parts of our world. Everyone does it. </a:t>
            </a:r>
            <a:r>
              <a:rPr lang="en-US" altLang="zh-CN" b="1" dirty="0" smtClean="0"/>
              <a:t>【</a:t>
            </a:r>
            <a:r>
              <a:rPr lang="zh-CN" altLang="en-US" b="1" dirty="0" smtClean="0"/>
              <a:t>朴素版描述</a:t>
            </a:r>
            <a:r>
              <a:rPr lang="en-US" altLang="zh-CN" b="1" dirty="0" smtClean="0"/>
              <a:t>】 </a:t>
            </a:r>
            <a:r>
              <a:rPr lang="en-US" altLang="zh-CN" dirty="0"/>
              <a:t>(Mark </a:t>
            </a:r>
            <a:r>
              <a:rPr lang="en-US" altLang="zh-CN" dirty="0" err="1" smtClean="0"/>
              <a:t>Stefk</a:t>
            </a:r>
            <a:r>
              <a:rPr lang="en-US" altLang="zh-CN" dirty="0" smtClean="0"/>
              <a:t>)</a:t>
            </a:r>
          </a:p>
          <a:p>
            <a:r>
              <a:rPr lang="en-US" altLang="zh-CN" dirty="0" smtClean="0"/>
              <a:t>A </a:t>
            </a:r>
            <a:r>
              <a:rPr lang="en-US" altLang="zh-CN" dirty="0"/>
              <a:t>set of </a:t>
            </a:r>
            <a:r>
              <a:rPr lang="en-US" altLang="zh-CN" dirty="0" smtClean="0"/>
              <a:t>philosophical assumptions</a:t>
            </a:r>
            <a:r>
              <a:rPr lang="en-US" altLang="zh-CN" dirty="0"/>
              <a:t>, substantive propositions, methodological framings</a:t>
            </a:r>
            <a:r>
              <a:rPr lang="en-US" altLang="zh-CN" dirty="0" smtClean="0"/>
              <a:t>, </a:t>
            </a:r>
            <a:r>
              <a:rPr lang="en-US" altLang="zh-CN" dirty="0"/>
              <a:t>and </a:t>
            </a:r>
            <a:r>
              <a:rPr lang="en-US" altLang="zh-CN" dirty="0" smtClean="0"/>
              <a:t>methods … </a:t>
            </a:r>
            <a:r>
              <a:rPr lang="en-US" altLang="zh-CN" dirty="0"/>
              <a:t>It includes an interpretation of the results of that </a:t>
            </a:r>
            <a:r>
              <a:rPr lang="en-US" altLang="zh-CN" dirty="0" smtClean="0"/>
              <a:t>analysis and </a:t>
            </a:r>
            <a:r>
              <a:rPr lang="en-US" altLang="zh-CN" dirty="0"/>
              <a:t>synthesis. It is sometimes referred to as </a:t>
            </a:r>
            <a:r>
              <a:rPr lang="en-US" altLang="zh-CN" b="1" dirty="0">
                <a:solidFill>
                  <a:schemeClr val="accent2"/>
                </a:solidFill>
              </a:rPr>
              <a:t>an approach to creating situational awareness “in situations of uncertainty</a:t>
            </a:r>
            <a:r>
              <a:rPr lang="en-US" altLang="zh-CN" b="1" dirty="0"/>
              <a:t>.” </a:t>
            </a:r>
            <a:r>
              <a:rPr lang="en-US" altLang="zh-CN" b="1" dirty="0" smtClean="0"/>
              <a:t>【</a:t>
            </a:r>
            <a:r>
              <a:rPr lang="zh-CN" altLang="en-US" b="1" dirty="0" smtClean="0"/>
              <a:t>在不确定环境下获得形势</a:t>
            </a:r>
            <a:r>
              <a:rPr lang="en-US" altLang="zh-CN" b="1" dirty="0" smtClean="0"/>
              <a:t>/</a:t>
            </a:r>
            <a:r>
              <a:rPr lang="zh-CN" altLang="en-US" b="1" dirty="0" smtClean="0"/>
              <a:t>局势感知</a:t>
            </a:r>
            <a:r>
              <a:rPr lang="en-US" altLang="zh-CN" b="1" dirty="0" smtClean="0"/>
              <a:t>】</a:t>
            </a:r>
            <a:r>
              <a:rPr lang="en-US" altLang="zh-CN" dirty="0" smtClean="0"/>
              <a:t>(David </a:t>
            </a:r>
            <a:r>
              <a:rPr lang="en-US" altLang="zh-CN" dirty="0"/>
              <a:t>T. </a:t>
            </a:r>
            <a:r>
              <a:rPr lang="en-US" altLang="zh-CN" dirty="0" smtClean="0"/>
              <a:t>Moore) </a:t>
            </a:r>
          </a:p>
          <a:p>
            <a:pPr marL="0" indent="0">
              <a:buNone/>
            </a:pPr>
            <a:r>
              <a:rPr lang="en-US" altLang="zh-CN" sz="1800" dirty="0" smtClean="0">
                <a:solidFill>
                  <a:schemeClr val="bg1">
                    <a:lumMod val="50000"/>
                  </a:schemeClr>
                </a:solidFill>
              </a:rPr>
              <a:t>David </a:t>
            </a:r>
            <a:r>
              <a:rPr lang="en-US" altLang="zh-CN" sz="1800" dirty="0">
                <a:solidFill>
                  <a:schemeClr val="bg1">
                    <a:lumMod val="50000"/>
                  </a:schemeClr>
                </a:solidFill>
              </a:rPr>
              <a:t>T. </a:t>
            </a:r>
            <a:r>
              <a:rPr lang="en-US" altLang="zh-CN" sz="1800" dirty="0" smtClean="0">
                <a:solidFill>
                  <a:schemeClr val="bg1">
                    <a:lumMod val="50000"/>
                  </a:schemeClr>
                </a:solidFill>
              </a:rPr>
              <a:t>Moore</a:t>
            </a:r>
            <a:r>
              <a:rPr lang="zh-CN" altLang="en-US" sz="1800" dirty="0" smtClean="0">
                <a:solidFill>
                  <a:schemeClr val="bg1">
                    <a:lumMod val="50000"/>
                  </a:schemeClr>
                </a:solidFill>
              </a:rPr>
              <a:t>，</a:t>
            </a:r>
            <a:r>
              <a:rPr lang="en-US" altLang="zh-CN" sz="1800" dirty="0" err="1" smtClean="0">
                <a:solidFill>
                  <a:schemeClr val="bg1">
                    <a:lumMod val="50000"/>
                  </a:schemeClr>
                </a:solidFill>
              </a:rPr>
              <a:t>Sensemaking</a:t>
            </a:r>
            <a:r>
              <a:rPr lang="en-US" altLang="zh-CN" sz="1800" dirty="0">
                <a:solidFill>
                  <a:schemeClr val="bg1">
                    <a:lumMod val="50000"/>
                  </a:schemeClr>
                </a:solidFill>
              </a:rPr>
              <a:t>: A Structure for an Intelligence </a:t>
            </a:r>
            <a:r>
              <a:rPr lang="en-US" altLang="zh-CN" sz="1800" dirty="0" smtClean="0">
                <a:solidFill>
                  <a:schemeClr val="bg1">
                    <a:lumMod val="50000"/>
                  </a:schemeClr>
                </a:solidFill>
              </a:rPr>
              <a:t>Revolution</a:t>
            </a:r>
            <a:r>
              <a:rPr lang="zh-CN" altLang="en-US" sz="1800" dirty="0" smtClean="0">
                <a:solidFill>
                  <a:schemeClr val="bg1">
                    <a:lumMod val="50000"/>
                  </a:schemeClr>
                </a:solidFill>
              </a:rPr>
              <a:t>，</a:t>
            </a:r>
            <a:r>
              <a:rPr lang="en-US" altLang="zh-CN" sz="1800" dirty="0">
                <a:solidFill>
                  <a:schemeClr val="bg1">
                    <a:lumMod val="50000"/>
                  </a:schemeClr>
                </a:solidFill>
              </a:rPr>
              <a:t>NATIONAL DEFENSE INTELLIGENCE </a:t>
            </a:r>
            <a:r>
              <a:rPr lang="en-US" altLang="zh-CN" sz="1800" dirty="0" smtClean="0">
                <a:solidFill>
                  <a:schemeClr val="bg1">
                    <a:lumMod val="50000"/>
                  </a:schemeClr>
                </a:solidFill>
              </a:rPr>
              <a:t>COLLEGE</a:t>
            </a:r>
            <a:r>
              <a:rPr lang="zh-CN" altLang="en-US" sz="1800" dirty="0" smtClean="0">
                <a:solidFill>
                  <a:schemeClr val="bg1">
                    <a:lumMod val="50000"/>
                  </a:schemeClr>
                </a:solidFill>
              </a:rPr>
              <a:t>，</a:t>
            </a:r>
            <a:r>
              <a:rPr lang="en-US" altLang="zh-CN" sz="1800" dirty="0" smtClean="0">
                <a:solidFill>
                  <a:schemeClr val="bg1">
                    <a:lumMod val="50000"/>
                  </a:schemeClr>
                </a:solidFill>
              </a:rPr>
              <a:t>2011</a:t>
            </a:r>
            <a:endParaRPr lang="zh-CN" altLang="en-US" sz="1800" dirty="0">
              <a:solidFill>
                <a:schemeClr val="bg1">
                  <a:lumMod val="50000"/>
                </a:schemeClr>
              </a:solidFill>
            </a:endParaRPr>
          </a:p>
          <a:p>
            <a:pPr marL="0" indent="0">
              <a:buNone/>
            </a:pPr>
            <a:endParaRPr lang="en-US" altLang="zh-CN" dirty="0" smtClean="0"/>
          </a:p>
          <a:p>
            <a:endParaRPr lang="en-US" altLang="zh-CN" dirty="0"/>
          </a:p>
        </p:txBody>
      </p:sp>
    </p:spTree>
    <p:extLst>
      <p:ext uri="{BB962C8B-B14F-4D97-AF65-F5344CB8AC3E}">
        <p14:creationId xmlns:p14="http://schemas.microsoft.com/office/powerpoint/2010/main" val="1047033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理解科技创新活动（一种模型）</a:t>
            </a:r>
            <a:endParaRPr lang="zh-CN" altLang="en-US" dirty="0"/>
          </a:p>
        </p:txBody>
      </p:sp>
      <p:sp>
        <p:nvSpPr>
          <p:cNvPr id="3" name="内容占位符 2"/>
          <p:cNvSpPr>
            <a:spLocks noGrp="1"/>
          </p:cNvSpPr>
          <p:nvPr>
            <p:ph idx="1"/>
          </p:nvPr>
        </p:nvSpPr>
        <p:spPr/>
        <p:txBody>
          <a:bodyPr>
            <a:normAutofit/>
          </a:bodyPr>
          <a:lstStyle/>
          <a:p>
            <a:r>
              <a:rPr lang="en-US" altLang="zh-CN" dirty="0"/>
              <a:t>Research, Development, Test and </a:t>
            </a:r>
            <a:r>
              <a:rPr lang="en-US" altLang="zh-CN" dirty="0" smtClean="0"/>
              <a:t>Evaluation</a:t>
            </a:r>
            <a:r>
              <a:rPr lang="zh-CN" altLang="en-US" dirty="0" smtClean="0"/>
              <a:t>，研究，开发（研制），试验，鉴定（</a:t>
            </a:r>
            <a:r>
              <a:rPr lang="zh-CN" altLang="en-US" dirty="0"/>
              <a:t>评估</a:t>
            </a:r>
            <a:r>
              <a:rPr lang="zh-CN" altLang="en-US" dirty="0" smtClean="0"/>
              <a:t>）</a:t>
            </a:r>
            <a:endParaRPr lang="en-US" altLang="zh-CN" dirty="0" smtClean="0"/>
          </a:p>
          <a:p>
            <a:pPr lvl="1"/>
            <a:r>
              <a:rPr lang="en-US" altLang="zh-CN" dirty="0"/>
              <a:t>01 - Basic </a:t>
            </a:r>
            <a:r>
              <a:rPr lang="en-US" altLang="zh-CN" dirty="0" smtClean="0"/>
              <a:t>Research</a:t>
            </a:r>
            <a:r>
              <a:rPr lang="zh-CN" altLang="en-US" dirty="0" smtClean="0"/>
              <a:t>，基础研究</a:t>
            </a:r>
            <a:endParaRPr lang="en-US" altLang="zh-CN" dirty="0"/>
          </a:p>
          <a:p>
            <a:pPr lvl="1"/>
            <a:r>
              <a:rPr lang="en-US" altLang="zh-CN" dirty="0"/>
              <a:t>02 - Applied </a:t>
            </a:r>
            <a:r>
              <a:rPr lang="en-US" altLang="zh-CN" dirty="0" smtClean="0"/>
              <a:t>Research</a:t>
            </a:r>
            <a:r>
              <a:rPr lang="zh-CN" altLang="en-US" dirty="0" smtClean="0"/>
              <a:t>，应用研究</a:t>
            </a:r>
            <a:endParaRPr lang="en-US" altLang="zh-CN" dirty="0"/>
          </a:p>
          <a:p>
            <a:pPr lvl="1"/>
            <a:r>
              <a:rPr lang="en-US" altLang="zh-CN" dirty="0"/>
              <a:t>03 - Advanced Technology </a:t>
            </a:r>
            <a:r>
              <a:rPr lang="en-US" altLang="zh-CN" dirty="0" smtClean="0"/>
              <a:t>Development</a:t>
            </a:r>
            <a:r>
              <a:rPr lang="zh-CN" altLang="en-US" dirty="0" smtClean="0"/>
              <a:t>，高新技术开发</a:t>
            </a:r>
            <a:endParaRPr lang="en-US" altLang="zh-CN" dirty="0"/>
          </a:p>
          <a:p>
            <a:pPr lvl="1"/>
            <a:r>
              <a:rPr lang="en-US" altLang="zh-CN" dirty="0"/>
              <a:t>04 - Advanced Component Development and </a:t>
            </a:r>
            <a:r>
              <a:rPr lang="en-US" altLang="zh-CN" dirty="0" smtClean="0"/>
              <a:t>Prototypes</a:t>
            </a:r>
            <a:r>
              <a:rPr lang="zh-CN" altLang="en-US" dirty="0" smtClean="0"/>
              <a:t>，高新</a:t>
            </a:r>
            <a:r>
              <a:rPr lang="zh-CN" altLang="en-US" dirty="0"/>
              <a:t>组件与</a:t>
            </a:r>
            <a:r>
              <a:rPr lang="zh-CN" altLang="en-US" dirty="0" smtClean="0"/>
              <a:t>原型开发</a:t>
            </a:r>
            <a:endParaRPr lang="en-US" altLang="zh-CN" dirty="0"/>
          </a:p>
          <a:p>
            <a:pPr lvl="1"/>
            <a:r>
              <a:rPr lang="en-US" altLang="zh-CN" dirty="0" smtClean="0"/>
              <a:t>05 </a:t>
            </a:r>
            <a:r>
              <a:rPr lang="en-US" altLang="zh-CN" dirty="0"/>
              <a:t>- System Development and </a:t>
            </a:r>
            <a:r>
              <a:rPr lang="en-US" altLang="zh-CN" dirty="0" smtClean="0"/>
              <a:t>Demonstration</a:t>
            </a:r>
            <a:r>
              <a:rPr lang="zh-CN" altLang="en-US" dirty="0" smtClean="0"/>
              <a:t>，系统开发与验证</a:t>
            </a:r>
            <a:endParaRPr lang="en-US" altLang="zh-CN" dirty="0"/>
          </a:p>
          <a:p>
            <a:pPr lvl="1"/>
            <a:r>
              <a:rPr lang="en-US" altLang="zh-CN" dirty="0"/>
              <a:t>06 - RDT&amp;E Management </a:t>
            </a:r>
            <a:r>
              <a:rPr lang="en-US" altLang="zh-CN" dirty="0" smtClean="0"/>
              <a:t>Support</a:t>
            </a:r>
            <a:r>
              <a:rPr lang="zh-CN" altLang="en-US" dirty="0" smtClean="0"/>
              <a:t>，研发试验鉴定管理</a:t>
            </a:r>
            <a:endParaRPr lang="en-US" altLang="zh-CN" dirty="0"/>
          </a:p>
          <a:p>
            <a:pPr lvl="1"/>
            <a:r>
              <a:rPr lang="en-US" altLang="zh-CN" dirty="0"/>
              <a:t>07 - Operational System </a:t>
            </a:r>
            <a:r>
              <a:rPr lang="en-US" altLang="zh-CN" dirty="0" smtClean="0"/>
              <a:t>Development</a:t>
            </a:r>
            <a:r>
              <a:rPr lang="zh-CN" altLang="en-US" dirty="0" smtClean="0"/>
              <a:t>，运行（作战）系统开发</a:t>
            </a:r>
            <a:endParaRPr lang="en-US" altLang="zh-CN" sz="1900" dirty="0" smtClean="0">
              <a:solidFill>
                <a:schemeClr val="bg1">
                  <a:lumMod val="50000"/>
                </a:schemeClr>
              </a:solidFill>
            </a:endParaRPr>
          </a:p>
        </p:txBody>
      </p:sp>
      <p:sp>
        <p:nvSpPr>
          <p:cNvPr id="4" name="矩形 3"/>
          <p:cNvSpPr/>
          <p:nvPr/>
        </p:nvSpPr>
        <p:spPr>
          <a:xfrm>
            <a:off x="735861" y="5838409"/>
            <a:ext cx="9471394" cy="677108"/>
          </a:xfrm>
          <a:prstGeom prst="rect">
            <a:avLst/>
          </a:prstGeom>
        </p:spPr>
        <p:txBody>
          <a:bodyPr wrap="square">
            <a:spAutoFit/>
          </a:bodyPr>
          <a:lstStyle/>
          <a:p>
            <a:pPr lvl="1"/>
            <a:r>
              <a:rPr lang="en-US" altLang="zh-CN" sz="1900" dirty="0" smtClean="0">
                <a:solidFill>
                  <a:schemeClr val="bg1">
                    <a:lumMod val="50000"/>
                  </a:schemeClr>
                </a:solidFill>
              </a:rPr>
              <a:t>DoD </a:t>
            </a:r>
            <a:r>
              <a:rPr lang="en-US" altLang="zh-CN" sz="1900" dirty="0">
                <a:solidFill>
                  <a:schemeClr val="bg1">
                    <a:lumMod val="50000"/>
                  </a:schemeClr>
                </a:solidFill>
              </a:rPr>
              <a:t>7000.14 – R</a:t>
            </a:r>
            <a:r>
              <a:rPr lang="zh-CN" altLang="en-US" sz="1900" dirty="0">
                <a:solidFill>
                  <a:schemeClr val="bg1">
                    <a:lumMod val="50000"/>
                  </a:schemeClr>
                </a:solidFill>
              </a:rPr>
              <a:t>，</a:t>
            </a:r>
            <a:r>
              <a:rPr lang="en-US" altLang="zh-CN" sz="1900" dirty="0">
                <a:solidFill>
                  <a:schemeClr val="bg1">
                    <a:lumMod val="50000"/>
                  </a:schemeClr>
                </a:solidFill>
              </a:rPr>
              <a:t>DEPARTMENT OF DEFENSE FINANCIAL MANAGEMENT REGULATION, VOLUME 2A: “BUDGET FORMULATION AND PRESENTATION (CHAPTERS 1-3)”, </a:t>
            </a:r>
            <a:r>
              <a:rPr lang="en-US" altLang="zh-CN" sz="1900" dirty="0" smtClean="0">
                <a:solidFill>
                  <a:schemeClr val="bg1">
                    <a:lumMod val="50000"/>
                  </a:schemeClr>
                </a:solidFill>
              </a:rPr>
              <a:t>p1-141</a:t>
            </a:r>
            <a:endParaRPr lang="zh-CN" altLang="en-US" sz="1900" dirty="0">
              <a:solidFill>
                <a:schemeClr val="bg1">
                  <a:lumMod val="50000"/>
                </a:schemeClr>
              </a:solidFill>
            </a:endParaRPr>
          </a:p>
        </p:txBody>
      </p:sp>
      <p:sp>
        <p:nvSpPr>
          <p:cNvPr id="5" name="文本框 4"/>
          <p:cNvSpPr txBox="1"/>
          <p:nvPr/>
        </p:nvSpPr>
        <p:spPr>
          <a:xfrm>
            <a:off x="6503542" y="2518053"/>
            <a:ext cx="4417235" cy="83099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zh-CN" altLang="en-US" sz="2400" dirty="0" smtClean="0">
                <a:latin typeface="黑体" panose="02010609060101010101" pitchFamily="49" charset="-122"/>
                <a:ea typeface="黑体" panose="02010609060101010101" pitchFamily="49" charset="-122"/>
              </a:rPr>
              <a:t>根据美国国防部指示</a:t>
            </a:r>
            <a:r>
              <a:rPr lang="en-US" altLang="zh-CN" sz="2400" dirty="0" smtClean="0">
                <a:latin typeface="黑体" panose="02010609060101010101" pitchFamily="49" charset="-122"/>
                <a:ea typeface="黑体" panose="02010609060101010101" pitchFamily="49" charset="-122"/>
              </a:rPr>
              <a:t>3200.12</a:t>
            </a:r>
            <a:r>
              <a:rPr lang="zh-CN" altLang="en-US" sz="2400" dirty="0" smtClean="0">
                <a:latin typeface="黑体" panose="02010609060101010101" pitchFamily="49" charset="-122"/>
                <a:ea typeface="黑体" panose="02010609060101010101" pitchFamily="49" charset="-122"/>
              </a:rPr>
              <a:t>，</a:t>
            </a:r>
            <a:endParaRPr lang="en-US" altLang="zh-CN" sz="2400" dirty="0" smtClean="0">
              <a:latin typeface="黑体" panose="02010609060101010101" pitchFamily="49" charset="-122"/>
              <a:ea typeface="黑体" panose="02010609060101010101" pitchFamily="49" charset="-122"/>
            </a:endParaRPr>
          </a:p>
          <a:p>
            <a:r>
              <a:rPr lang="en-US" altLang="zh-CN" sz="2400" dirty="0" smtClean="0">
                <a:latin typeface="黑体" panose="02010609060101010101" pitchFamily="49" charset="-122"/>
                <a:ea typeface="黑体" panose="02010609060101010101" pitchFamily="49" charset="-122"/>
              </a:rPr>
              <a:t>01-03 </a:t>
            </a:r>
            <a:r>
              <a:rPr lang="zh-CN" altLang="en-US" sz="2400" dirty="0" smtClean="0">
                <a:latin typeface="黑体" panose="02010609060101010101" pitchFamily="49" charset="-122"/>
                <a:ea typeface="黑体" panose="02010609060101010101" pitchFamily="49" charset="-122"/>
              </a:rPr>
              <a:t>属于科研</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214444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Basic Research </a:t>
            </a:r>
            <a:r>
              <a:rPr lang="zh-CN" altLang="en-US" dirty="0" smtClean="0"/>
              <a:t>基础研究</a:t>
            </a:r>
            <a:endParaRPr lang="zh-CN" altLang="en-US" dirty="0"/>
          </a:p>
        </p:txBody>
      </p:sp>
      <p:sp>
        <p:nvSpPr>
          <p:cNvPr id="3" name="内容占位符 2"/>
          <p:cNvSpPr>
            <a:spLocks noGrp="1"/>
          </p:cNvSpPr>
          <p:nvPr>
            <p:ph idx="1"/>
          </p:nvPr>
        </p:nvSpPr>
        <p:spPr>
          <a:xfrm>
            <a:off x="838200" y="1825625"/>
            <a:ext cx="10515600" cy="4596440"/>
          </a:xfrm>
        </p:spPr>
        <p:txBody>
          <a:bodyPr>
            <a:normAutofit/>
          </a:bodyPr>
          <a:lstStyle/>
          <a:p>
            <a:r>
              <a:rPr lang="en-US" altLang="zh-CN" dirty="0"/>
              <a:t>Basic research is systematic </a:t>
            </a:r>
            <a:r>
              <a:rPr lang="en-US" altLang="zh-CN" dirty="0" smtClean="0"/>
              <a:t>study directed </a:t>
            </a:r>
            <a:r>
              <a:rPr lang="en-US" altLang="zh-CN" dirty="0"/>
              <a:t>toward greater knowledge or understanding of the fundamental aspects of phenomena </a:t>
            </a:r>
            <a:r>
              <a:rPr lang="en-US" altLang="zh-CN" dirty="0" smtClean="0"/>
              <a:t>and of </a:t>
            </a:r>
            <a:r>
              <a:rPr lang="en-US" altLang="zh-CN" dirty="0"/>
              <a:t>observable facts </a:t>
            </a:r>
            <a:r>
              <a:rPr lang="en-US" altLang="zh-CN" b="1" dirty="0">
                <a:solidFill>
                  <a:schemeClr val="accent2"/>
                </a:solidFill>
              </a:rPr>
              <a:t>without specific applications towards processes or products </a:t>
            </a:r>
            <a:r>
              <a:rPr lang="en-US" altLang="zh-CN" dirty="0"/>
              <a:t>in mind. </a:t>
            </a:r>
            <a:r>
              <a:rPr lang="en-US" altLang="zh-CN" dirty="0" smtClean="0"/>
              <a:t>【</a:t>
            </a:r>
            <a:r>
              <a:rPr lang="zh-CN" altLang="en-US" dirty="0" smtClean="0"/>
              <a:t>不针对特定应用</a:t>
            </a:r>
            <a:r>
              <a:rPr lang="en-US" altLang="zh-CN" dirty="0" smtClean="0"/>
              <a:t>】</a:t>
            </a:r>
          </a:p>
          <a:p>
            <a:r>
              <a:rPr lang="en-US" altLang="zh-CN" dirty="0" smtClean="0"/>
              <a:t>It includes all </a:t>
            </a:r>
            <a:r>
              <a:rPr lang="en-US" altLang="zh-CN" dirty="0"/>
              <a:t>scientific study and experimentation directed toward increasing </a:t>
            </a:r>
            <a:r>
              <a:rPr lang="en-US" altLang="zh-CN" b="1" dirty="0">
                <a:solidFill>
                  <a:schemeClr val="accent2"/>
                </a:solidFill>
              </a:rPr>
              <a:t>fundamental knowledge </a:t>
            </a:r>
            <a:r>
              <a:rPr lang="en-US" altLang="zh-CN" b="1" dirty="0" smtClean="0">
                <a:solidFill>
                  <a:schemeClr val="accent2"/>
                </a:solidFill>
              </a:rPr>
              <a:t>and understanding </a:t>
            </a:r>
            <a:r>
              <a:rPr lang="en-US" altLang="zh-CN" dirty="0"/>
              <a:t>in those fields of the physical, engineering, environmental, and life sciences </a:t>
            </a:r>
            <a:r>
              <a:rPr lang="en-US" altLang="zh-CN" dirty="0" smtClean="0"/>
              <a:t>related to </a:t>
            </a:r>
            <a:r>
              <a:rPr lang="en-US" altLang="zh-CN" dirty="0"/>
              <a:t>long-term national security needs. </a:t>
            </a:r>
            <a:r>
              <a:rPr lang="en-US" altLang="zh-CN" dirty="0" smtClean="0"/>
              <a:t>【</a:t>
            </a:r>
            <a:r>
              <a:rPr lang="zh-CN" altLang="en-US" dirty="0" smtClean="0"/>
              <a:t>基础知识</a:t>
            </a:r>
            <a:r>
              <a:rPr lang="en-US" altLang="zh-CN" dirty="0" smtClean="0"/>
              <a:t>】</a:t>
            </a:r>
          </a:p>
          <a:p>
            <a:r>
              <a:rPr lang="en-US" altLang="zh-CN" dirty="0" smtClean="0"/>
              <a:t>It </a:t>
            </a:r>
            <a:r>
              <a:rPr lang="en-US" altLang="zh-CN" dirty="0"/>
              <a:t>is farsighted high payoff research that provides the </a:t>
            </a:r>
            <a:r>
              <a:rPr lang="en-US" altLang="zh-CN" dirty="0" smtClean="0"/>
              <a:t>basis for </a:t>
            </a:r>
            <a:r>
              <a:rPr lang="en-US" altLang="zh-CN" dirty="0"/>
              <a:t>technological progress. </a:t>
            </a:r>
            <a:endParaRPr lang="en-US" altLang="zh-CN" dirty="0" smtClean="0"/>
          </a:p>
          <a:p>
            <a:pPr marL="0" indent="0">
              <a:buNone/>
            </a:pPr>
            <a:endParaRPr lang="en-US" altLang="zh-CN" dirty="0" smtClean="0"/>
          </a:p>
        </p:txBody>
      </p:sp>
      <p:sp>
        <p:nvSpPr>
          <p:cNvPr id="4" name="矩形 3"/>
          <p:cNvSpPr/>
          <p:nvPr/>
        </p:nvSpPr>
        <p:spPr>
          <a:xfrm>
            <a:off x="4580050" y="5498735"/>
            <a:ext cx="6773750" cy="923330"/>
          </a:xfrm>
          <a:prstGeom prst="rect">
            <a:avLst/>
          </a:prstGeom>
        </p:spPr>
        <p:txBody>
          <a:bodyPr wrap="square">
            <a:spAutoFit/>
          </a:bodyPr>
          <a:lstStyle/>
          <a:p>
            <a:r>
              <a:rPr lang="en-US" altLang="zh-CN" dirty="0" smtClean="0">
                <a:solidFill>
                  <a:schemeClr val="bg1">
                    <a:lumMod val="50000"/>
                  </a:schemeClr>
                </a:solidFill>
              </a:rPr>
              <a:t>DoD </a:t>
            </a:r>
            <a:r>
              <a:rPr lang="en-US" altLang="zh-CN" dirty="0">
                <a:solidFill>
                  <a:schemeClr val="bg1">
                    <a:lumMod val="50000"/>
                  </a:schemeClr>
                </a:solidFill>
              </a:rPr>
              <a:t>7000.14 – R</a:t>
            </a:r>
            <a:r>
              <a:rPr lang="zh-CN" altLang="en-US" dirty="0">
                <a:solidFill>
                  <a:schemeClr val="bg1">
                    <a:lumMod val="50000"/>
                  </a:schemeClr>
                </a:solidFill>
              </a:rPr>
              <a:t>，</a:t>
            </a:r>
            <a:r>
              <a:rPr lang="en-US" altLang="zh-CN" dirty="0">
                <a:solidFill>
                  <a:schemeClr val="bg1">
                    <a:lumMod val="50000"/>
                  </a:schemeClr>
                </a:solidFill>
              </a:rPr>
              <a:t>DEPARTMENT OF DEFENSE FINANCIAL MANAGEMENT REGULATION, VOLUME 2B: “BUDGET FORMULATION AND PRESENTATION (CHAPTERS 4-19)“, </a:t>
            </a:r>
            <a:r>
              <a:rPr lang="en-US" altLang="zh-CN" dirty="0" smtClean="0">
                <a:solidFill>
                  <a:schemeClr val="bg1">
                    <a:lumMod val="50000"/>
                  </a:schemeClr>
                </a:solidFill>
              </a:rPr>
              <a:t>p5-4</a:t>
            </a:r>
            <a:endParaRPr lang="zh-CN" altLang="en-US" dirty="0">
              <a:solidFill>
                <a:schemeClr val="bg1">
                  <a:lumMod val="50000"/>
                </a:schemeClr>
              </a:solidFill>
            </a:endParaRPr>
          </a:p>
        </p:txBody>
      </p:sp>
    </p:spTree>
    <p:extLst>
      <p:ext uri="{BB962C8B-B14F-4D97-AF65-F5344CB8AC3E}">
        <p14:creationId xmlns:p14="http://schemas.microsoft.com/office/powerpoint/2010/main" val="654869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Basic Research </a:t>
            </a:r>
            <a:r>
              <a:rPr lang="zh-CN" altLang="en-US" dirty="0" smtClean="0"/>
              <a:t>基础研究</a:t>
            </a:r>
            <a:endParaRPr lang="zh-CN" altLang="en-US" dirty="0"/>
          </a:p>
        </p:txBody>
      </p:sp>
      <p:sp>
        <p:nvSpPr>
          <p:cNvPr id="3" name="内容占位符 2"/>
          <p:cNvSpPr>
            <a:spLocks noGrp="1"/>
          </p:cNvSpPr>
          <p:nvPr>
            <p:ph idx="1"/>
          </p:nvPr>
        </p:nvSpPr>
        <p:spPr>
          <a:xfrm>
            <a:off x="838200" y="1825625"/>
            <a:ext cx="10515600" cy="3182310"/>
          </a:xfrm>
        </p:spPr>
        <p:txBody>
          <a:bodyPr>
            <a:normAutofit lnSpcReduction="10000"/>
          </a:bodyPr>
          <a:lstStyle/>
          <a:p>
            <a:r>
              <a:rPr lang="en-US" altLang="zh-CN" dirty="0" smtClean="0"/>
              <a:t>Basic research may lead to:</a:t>
            </a:r>
          </a:p>
          <a:p>
            <a:pPr lvl="1"/>
            <a:r>
              <a:rPr lang="en-US" altLang="zh-CN" dirty="0" smtClean="0"/>
              <a:t> (a) subsequent applied research and advanced technology developments in Defense-related technologies, and</a:t>
            </a:r>
          </a:p>
          <a:p>
            <a:pPr lvl="1"/>
            <a:r>
              <a:rPr lang="en-US" altLang="zh-CN" dirty="0" smtClean="0"/>
              <a:t> (b) new and improved military functional capabilities in areas such as communications, detection, tracking, surveillance, propulsion, mobility, guidance and control, navigation, energy conversion, materials and structures, and personnel support.</a:t>
            </a:r>
          </a:p>
          <a:p>
            <a:r>
              <a:rPr lang="en-US" altLang="zh-CN" dirty="0" smtClean="0"/>
              <a:t> Program elements in this category involve </a:t>
            </a:r>
            <a:r>
              <a:rPr lang="en-US" altLang="zh-CN" b="1" dirty="0" smtClean="0">
                <a:solidFill>
                  <a:schemeClr val="accent2"/>
                </a:solidFill>
              </a:rPr>
              <a:t>pre-Milestone A efforts</a:t>
            </a:r>
            <a:r>
              <a:rPr lang="en-US" altLang="zh-CN" dirty="0" smtClean="0"/>
              <a:t>.【</a:t>
            </a:r>
            <a:r>
              <a:rPr lang="zh-CN" altLang="en-US" dirty="0" smtClean="0"/>
              <a:t>里程碑</a:t>
            </a:r>
            <a:r>
              <a:rPr lang="en-US" altLang="zh-CN" dirty="0" smtClean="0"/>
              <a:t>A</a:t>
            </a:r>
            <a:r>
              <a:rPr lang="zh-CN" altLang="en-US" dirty="0" smtClean="0"/>
              <a:t>之前</a:t>
            </a:r>
            <a:r>
              <a:rPr lang="en-US" altLang="zh-CN" dirty="0" smtClean="0"/>
              <a:t>】</a:t>
            </a:r>
          </a:p>
        </p:txBody>
      </p:sp>
      <p:sp>
        <p:nvSpPr>
          <p:cNvPr id="4" name="矩形 3"/>
          <p:cNvSpPr/>
          <p:nvPr/>
        </p:nvSpPr>
        <p:spPr>
          <a:xfrm>
            <a:off x="1023975" y="5750077"/>
            <a:ext cx="9916928" cy="646331"/>
          </a:xfrm>
          <a:prstGeom prst="rect">
            <a:avLst/>
          </a:prstGeom>
        </p:spPr>
        <p:txBody>
          <a:bodyPr wrap="square">
            <a:spAutoFit/>
          </a:bodyPr>
          <a:lstStyle/>
          <a:p>
            <a:r>
              <a:rPr lang="en-US" altLang="zh-CN" dirty="0" smtClean="0">
                <a:solidFill>
                  <a:schemeClr val="bg1">
                    <a:lumMod val="50000"/>
                  </a:schemeClr>
                </a:solidFill>
              </a:rPr>
              <a:t>DoD </a:t>
            </a:r>
            <a:r>
              <a:rPr lang="en-US" altLang="zh-CN" dirty="0">
                <a:solidFill>
                  <a:schemeClr val="bg1">
                    <a:lumMod val="50000"/>
                  </a:schemeClr>
                </a:solidFill>
              </a:rPr>
              <a:t>7000.14 – R</a:t>
            </a:r>
            <a:r>
              <a:rPr lang="zh-CN" altLang="en-US" dirty="0">
                <a:solidFill>
                  <a:schemeClr val="bg1">
                    <a:lumMod val="50000"/>
                  </a:schemeClr>
                </a:solidFill>
              </a:rPr>
              <a:t>，</a:t>
            </a:r>
            <a:r>
              <a:rPr lang="en-US" altLang="zh-CN" dirty="0">
                <a:solidFill>
                  <a:schemeClr val="bg1">
                    <a:lumMod val="50000"/>
                  </a:schemeClr>
                </a:solidFill>
              </a:rPr>
              <a:t>DEPARTMENT OF DEFENSE FINANCIAL MANAGEMENT REGULATION, VOLUME 2B: “BUDGET FORMULATION AND PRESENTATION (CHAPTERS 4-19)“, </a:t>
            </a:r>
            <a:r>
              <a:rPr lang="en-US" altLang="zh-CN" dirty="0" smtClean="0">
                <a:solidFill>
                  <a:schemeClr val="bg1">
                    <a:lumMod val="50000"/>
                  </a:schemeClr>
                </a:solidFill>
              </a:rPr>
              <a:t>p5-4</a:t>
            </a:r>
            <a:endParaRPr lang="zh-CN" altLang="en-US" dirty="0">
              <a:solidFill>
                <a:schemeClr val="bg1">
                  <a:lumMod val="50000"/>
                </a:schemeClr>
              </a:solidFill>
            </a:endParaRPr>
          </a:p>
        </p:txBody>
      </p:sp>
    </p:spTree>
    <p:extLst>
      <p:ext uri="{BB962C8B-B14F-4D97-AF65-F5344CB8AC3E}">
        <p14:creationId xmlns:p14="http://schemas.microsoft.com/office/powerpoint/2010/main" val="2553450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Applied </a:t>
            </a:r>
            <a:r>
              <a:rPr lang="en-US" altLang="zh-CN" dirty="0"/>
              <a:t>Research </a:t>
            </a:r>
            <a:r>
              <a:rPr lang="zh-CN" altLang="en-US" dirty="0" smtClean="0"/>
              <a:t>应用研究</a:t>
            </a:r>
            <a:endParaRPr lang="zh-CN" altLang="en-US" dirty="0"/>
          </a:p>
        </p:txBody>
      </p:sp>
      <p:sp>
        <p:nvSpPr>
          <p:cNvPr id="3" name="内容占位符 2"/>
          <p:cNvSpPr>
            <a:spLocks noGrp="1"/>
          </p:cNvSpPr>
          <p:nvPr>
            <p:ph idx="1"/>
          </p:nvPr>
        </p:nvSpPr>
        <p:spPr>
          <a:xfrm>
            <a:off x="838200" y="1825625"/>
            <a:ext cx="10515600" cy="3214208"/>
          </a:xfrm>
        </p:spPr>
        <p:txBody>
          <a:bodyPr/>
          <a:lstStyle/>
          <a:p>
            <a:r>
              <a:rPr lang="en-US" altLang="zh-CN" dirty="0"/>
              <a:t>Applied research is systematic study to understand the means to meet </a:t>
            </a:r>
            <a:r>
              <a:rPr lang="en-US" altLang="zh-CN" b="1" dirty="0">
                <a:solidFill>
                  <a:schemeClr val="accent2"/>
                </a:solidFill>
              </a:rPr>
              <a:t>a recognized and specific </a:t>
            </a:r>
            <a:r>
              <a:rPr lang="en-US" altLang="zh-CN" b="1" dirty="0" smtClean="0">
                <a:solidFill>
                  <a:schemeClr val="accent2"/>
                </a:solidFill>
              </a:rPr>
              <a:t>need</a:t>
            </a:r>
            <a:r>
              <a:rPr lang="en-US" altLang="zh-CN" dirty="0" smtClean="0"/>
              <a:t>. 【</a:t>
            </a:r>
            <a:r>
              <a:rPr lang="zh-CN" altLang="en-US" dirty="0" smtClean="0"/>
              <a:t>特定需求</a:t>
            </a:r>
            <a:r>
              <a:rPr lang="en-US" altLang="zh-CN" dirty="0" smtClean="0"/>
              <a:t>】</a:t>
            </a:r>
            <a:endParaRPr lang="en-US" altLang="zh-CN" dirty="0"/>
          </a:p>
          <a:p>
            <a:r>
              <a:rPr lang="en-US" altLang="zh-CN" dirty="0"/>
              <a:t>It is a systematic expansion and application of knowledge to develop useful materials, devices, and systems or methods. </a:t>
            </a:r>
          </a:p>
          <a:p>
            <a:r>
              <a:rPr lang="en-US" altLang="zh-CN" dirty="0"/>
              <a:t>It may be oriented, ultimately, toward the design, development, and improvement of prototypes and new processes to meet general mission area requirements. </a:t>
            </a:r>
          </a:p>
        </p:txBody>
      </p:sp>
      <p:sp>
        <p:nvSpPr>
          <p:cNvPr id="4" name="矩形 3"/>
          <p:cNvSpPr/>
          <p:nvPr/>
        </p:nvSpPr>
        <p:spPr>
          <a:xfrm>
            <a:off x="1395929" y="5174770"/>
            <a:ext cx="9183465" cy="646331"/>
          </a:xfrm>
          <a:prstGeom prst="rect">
            <a:avLst/>
          </a:prstGeom>
        </p:spPr>
        <p:txBody>
          <a:bodyPr wrap="square">
            <a:spAutoFit/>
          </a:bodyPr>
          <a:lstStyle/>
          <a:p>
            <a:r>
              <a:rPr lang="en-US" altLang="zh-CN" dirty="0" smtClean="0">
                <a:solidFill>
                  <a:schemeClr val="bg1">
                    <a:lumMod val="50000"/>
                  </a:schemeClr>
                </a:solidFill>
              </a:rPr>
              <a:t>DoD </a:t>
            </a:r>
            <a:r>
              <a:rPr lang="en-US" altLang="zh-CN" dirty="0">
                <a:solidFill>
                  <a:schemeClr val="bg1">
                    <a:lumMod val="50000"/>
                  </a:schemeClr>
                </a:solidFill>
              </a:rPr>
              <a:t>7000.14 – R</a:t>
            </a:r>
            <a:r>
              <a:rPr lang="zh-CN" altLang="en-US" dirty="0">
                <a:solidFill>
                  <a:schemeClr val="bg1">
                    <a:lumMod val="50000"/>
                  </a:schemeClr>
                </a:solidFill>
              </a:rPr>
              <a:t>，</a:t>
            </a:r>
            <a:r>
              <a:rPr lang="en-US" altLang="zh-CN" dirty="0">
                <a:solidFill>
                  <a:schemeClr val="bg1">
                    <a:lumMod val="50000"/>
                  </a:schemeClr>
                </a:solidFill>
              </a:rPr>
              <a:t>DEPARTMENT OF DEFENSE FINANCIAL MANAGEMENT REGULATION, VOLUME 2B: “BUDGET FORMULATION AND PRESENTATION (CHAPTERS 4-19)“, </a:t>
            </a:r>
            <a:r>
              <a:rPr lang="en-US" altLang="zh-CN" dirty="0" smtClean="0">
                <a:solidFill>
                  <a:schemeClr val="bg1">
                    <a:lumMod val="50000"/>
                  </a:schemeClr>
                </a:solidFill>
              </a:rPr>
              <a:t>p5-4</a:t>
            </a:r>
            <a:endParaRPr lang="zh-CN" altLang="en-US" dirty="0">
              <a:solidFill>
                <a:schemeClr val="bg1">
                  <a:lumMod val="50000"/>
                </a:schemeClr>
              </a:solidFill>
            </a:endParaRPr>
          </a:p>
        </p:txBody>
      </p:sp>
    </p:spTree>
    <p:extLst>
      <p:ext uri="{BB962C8B-B14F-4D97-AF65-F5344CB8AC3E}">
        <p14:creationId xmlns:p14="http://schemas.microsoft.com/office/powerpoint/2010/main" val="1741913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Applied Research </a:t>
            </a:r>
            <a:r>
              <a:rPr lang="zh-CN" altLang="en-US" dirty="0"/>
              <a:t>应用研究</a:t>
            </a:r>
          </a:p>
        </p:txBody>
      </p:sp>
      <p:sp>
        <p:nvSpPr>
          <p:cNvPr id="3" name="内容占位符 2"/>
          <p:cNvSpPr>
            <a:spLocks noGrp="1"/>
          </p:cNvSpPr>
          <p:nvPr>
            <p:ph idx="1"/>
          </p:nvPr>
        </p:nvSpPr>
        <p:spPr>
          <a:xfrm>
            <a:off x="838200" y="1825625"/>
            <a:ext cx="10515600" cy="4670868"/>
          </a:xfrm>
        </p:spPr>
        <p:txBody>
          <a:bodyPr>
            <a:normAutofit/>
          </a:bodyPr>
          <a:lstStyle/>
          <a:p>
            <a:r>
              <a:rPr lang="en-US" altLang="zh-CN" dirty="0" smtClean="0"/>
              <a:t>Applied </a:t>
            </a:r>
            <a:r>
              <a:rPr lang="en-US" altLang="zh-CN" dirty="0"/>
              <a:t>research may translate </a:t>
            </a:r>
            <a:r>
              <a:rPr lang="en-US" altLang="zh-CN" dirty="0" smtClean="0"/>
              <a:t>promising basic </a:t>
            </a:r>
            <a:r>
              <a:rPr lang="en-US" altLang="zh-CN" dirty="0"/>
              <a:t>research into solutions for broadly defined military needs, short of system development. </a:t>
            </a:r>
            <a:endParaRPr lang="en-US" altLang="zh-CN" dirty="0" smtClean="0"/>
          </a:p>
          <a:p>
            <a:r>
              <a:rPr lang="en-US" altLang="zh-CN" dirty="0" smtClean="0"/>
              <a:t>This type </a:t>
            </a:r>
            <a:r>
              <a:rPr lang="en-US" altLang="zh-CN" dirty="0"/>
              <a:t>of effort may vary from systematic mission-directed research beyond that in Budget </a:t>
            </a:r>
            <a:r>
              <a:rPr lang="en-US" altLang="zh-CN" dirty="0" smtClean="0"/>
              <a:t>Activity 1 【</a:t>
            </a:r>
            <a:r>
              <a:rPr lang="zh-CN" altLang="en-US" dirty="0" smtClean="0"/>
              <a:t>基础研究</a:t>
            </a:r>
            <a:r>
              <a:rPr lang="en-US" altLang="zh-CN" dirty="0" smtClean="0"/>
              <a:t>】to </a:t>
            </a:r>
            <a:r>
              <a:rPr lang="en-US" altLang="zh-CN" dirty="0"/>
              <a:t>sophisticated breadboard hardware, study, programming and planning efforts that </a:t>
            </a:r>
            <a:r>
              <a:rPr lang="en-US" altLang="zh-CN" dirty="0" smtClean="0"/>
              <a:t>establish the </a:t>
            </a:r>
            <a:r>
              <a:rPr lang="en-US" altLang="zh-CN" dirty="0"/>
              <a:t>initial feasibility and practicality of proposed solutions to technological challenges. </a:t>
            </a:r>
            <a:endParaRPr lang="en-US" altLang="zh-CN" dirty="0" smtClean="0"/>
          </a:p>
          <a:p>
            <a:r>
              <a:rPr lang="en-US" altLang="zh-CN" dirty="0" smtClean="0"/>
              <a:t>It includes studies</a:t>
            </a:r>
            <a:r>
              <a:rPr lang="en-US" altLang="zh-CN" dirty="0"/>
              <a:t>, investigations, and non-system specific technology efforts. </a:t>
            </a:r>
            <a:endParaRPr lang="en-US" altLang="zh-CN" dirty="0" smtClean="0"/>
          </a:p>
        </p:txBody>
      </p:sp>
      <p:sp>
        <p:nvSpPr>
          <p:cNvPr id="4" name="矩形 3"/>
          <p:cNvSpPr/>
          <p:nvPr/>
        </p:nvSpPr>
        <p:spPr>
          <a:xfrm>
            <a:off x="2319363" y="5697468"/>
            <a:ext cx="8674701"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a:t>
            </a:r>
            <a:endParaRPr lang="zh-CN" altLang="en-US" dirty="0">
              <a:solidFill>
                <a:prstClr val="white">
                  <a:lumMod val="50000"/>
                </a:prstClr>
              </a:solidFill>
            </a:endParaRPr>
          </a:p>
        </p:txBody>
      </p:sp>
    </p:spTree>
    <p:extLst>
      <p:ext uri="{BB962C8B-B14F-4D97-AF65-F5344CB8AC3E}">
        <p14:creationId xmlns:p14="http://schemas.microsoft.com/office/powerpoint/2010/main" val="2879862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Applied Research </a:t>
            </a:r>
            <a:r>
              <a:rPr lang="zh-CN" altLang="en-US" dirty="0"/>
              <a:t>应用研究</a:t>
            </a:r>
          </a:p>
        </p:txBody>
      </p:sp>
      <p:sp>
        <p:nvSpPr>
          <p:cNvPr id="3" name="内容占位符 2"/>
          <p:cNvSpPr>
            <a:spLocks noGrp="1"/>
          </p:cNvSpPr>
          <p:nvPr>
            <p:ph idx="1"/>
          </p:nvPr>
        </p:nvSpPr>
        <p:spPr>
          <a:xfrm>
            <a:off x="838200" y="1502458"/>
            <a:ext cx="10515600" cy="4692133"/>
          </a:xfrm>
        </p:spPr>
        <p:txBody>
          <a:bodyPr>
            <a:normAutofit lnSpcReduction="10000"/>
          </a:bodyPr>
          <a:lstStyle/>
          <a:p>
            <a:pPr lvl="0"/>
            <a:r>
              <a:rPr lang="en-US" altLang="zh-CN" dirty="0" smtClean="0"/>
              <a:t>The dominant characteristic is that applied research is directed toward general military needs with a view toward developing and evaluating the feasibility and practicality of proposed solutions and determining their parameters.</a:t>
            </a:r>
          </a:p>
          <a:p>
            <a:pPr lvl="0"/>
            <a:r>
              <a:rPr lang="en-US" altLang="zh-CN" dirty="0" smtClean="0"/>
              <a:t>Applied Research precedes system specific technology investigations or development. </a:t>
            </a:r>
          </a:p>
          <a:p>
            <a:pPr lvl="0"/>
            <a:r>
              <a:rPr lang="en-US" altLang="zh-CN" dirty="0" smtClean="0"/>
              <a:t>Program control of the Applied Research program element is normally exercised by general level of effort. Program elements in this category involve </a:t>
            </a:r>
            <a:r>
              <a:rPr lang="en-US" altLang="zh-CN" b="1" dirty="0" smtClean="0">
                <a:solidFill>
                  <a:schemeClr val="accent2"/>
                </a:solidFill>
              </a:rPr>
              <a:t>pre-Milestone B efforts, also known as Concept and Technology Development phase tasks</a:t>
            </a:r>
            <a:r>
              <a:rPr lang="en-US" altLang="zh-CN" dirty="0" smtClean="0"/>
              <a:t>, such as concept exploration efforts and paper studies of alternative concepts for meeting a mission need.【</a:t>
            </a:r>
            <a:r>
              <a:rPr lang="zh-CN" altLang="en-US" dirty="0" smtClean="0"/>
              <a:t>里程碑</a:t>
            </a:r>
            <a:r>
              <a:rPr lang="en-US" altLang="zh-CN" dirty="0" smtClean="0"/>
              <a:t>B</a:t>
            </a:r>
            <a:r>
              <a:rPr lang="zh-CN" altLang="en-US" dirty="0" smtClean="0"/>
              <a:t>之前，概念和技术开发阶段</a:t>
            </a:r>
            <a:r>
              <a:rPr lang="en-US" altLang="zh-CN" dirty="0" smtClean="0"/>
              <a:t>】</a:t>
            </a:r>
          </a:p>
        </p:txBody>
      </p:sp>
      <p:sp>
        <p:nvSpPr>
          <p:cNvPr id="4" name="矩形 3"/>
          <p:cNvSpPr/>
          <p:nvPr/>
        </p:nvSpPr>
        <p:spPr>
          <a:xfrm>
            <a:off x="3413052" y="5871426"/>
            <a:ext cx="8452882"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a:t>
            </a:r>
            <a:endParaRPr lang="en-US" altLang="zh-CN" dirty="0"/>
          </a:p>
        </p:txBody>
      </p:sp>
    </p:spTree>
    <p:extLst>
      <p:ext uri="{BB962C8B-B14F-4D97-AF65-F5344CB8AC3E}">
        <p14:creationId xmlns:p14="http://schemas.microsoft.com/office/powerpoint/2010/main" val="1904047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Advanced Technology </a:t>
            </a:r>
            <a:r>
              <a:rPr lang="en-US" altLang="zh-CN" dirty="0" smtClean="0"/>
              <a:t>Development </a:t>
            </a:r>
            <a:r>
              <a:rPr lang="zh-CN" altLang="en-US" dirty="0" smtClean="0"/>
              <a:t>高新技术开发</a:t>
            </a:r>
            <a:endParaRPr lang="zh-CN" altLang="en-US" dirty="0"/>
          </a:p>
        </p:txBody>
      </p:sp>
      <p:sp>
        <p:nvSpPr>
          <p:cNvPr id="3" name="内容占位符 2"/>
          <p:cNvSpPr>
            <a:spLocks noGrp="1"/>
          </p:cNvSpPr>
          <p:nvPr>
            <p:ph idx="1"/>
          </p:nvPr>
        </p:nvSpPr>
        <p:spPr/>
        <p:txBody>
          <a:bodyPr>
            <a:normAutofit/>
          </a:bodyPr>
          <a:lstStyle/>
          <a:p>
            <a:r>
              <a:rPr lang="en-US" altLang="zh-CN" dirty="0" smtClean="0"/>
              <a:t>Advanced </a:t>
            </a:r>
            <a:r>
              <a:rPr lang="en-US" altLang="zh-CN" dirty="0"/>
              <a:t>Technology Development (ATD</a:t>
            </a:r>
            <a:r>
              <a:rPr lang="en-US" altLang="zh-CN" dirty="0" smtClean="0"/>
              <a:t>) … </a:t>
            </a:r>
            <a:r>
              <a:rPr lang="en-US" altLang="zh-CN" dirty="0"/>
              <a:t>includes development of subsystems and components and efforts to </a:t>
            </a:r>
            <a:r>
              <a:rPr lang="en-US" altLang="zh-CN" b="1" dirty="0" smtClean="0">
                <a:solidFill>
                  <a:schemeClr val="accent2"/>
                </a:solidFill>
              </a:rPr>
              <a:t>integrate</a:t>
            </a:r>
            <a:r>
              <a:rPr lang="en-US" altLang="zh-CN" dirty="0" smtClean="0"/>
              <a:t> subsystems </a:t>
            </a:r>
            <a:r>
              <a:rPr lang="en-US" altLang="zh-CN" dirty="0"/>
              <a:t>and components into system prototypes for field experiments and/or tests in </a:t>
            </a:r>
            <a:r>
              <a:rPr lang="en-US" altLang="zh-CN" b="1" dirty="0" smtClean="0">
                <a:solidFill>
                  <a:schemeClr val="accent2"/>
                </a:solidFill>
              </a:rPr>
              <a:t>a simulated </a:t>
            </a:r>
            <a:r>
              <a:rPr lang="en-US" altLang="zh-CN" b="1" dirty="0">
                <a:solidFill>
                  <a:schemeClr val="accent2"/>
                </a:solidFill>
              </a:rPr>
              <a:t>environment</a:t>
            </a:r>
            <a:r>
              <a:rPr lang="en-US" altLang="zh-CN" dirty="0"/>
              <a:t>. </a:t>
            </a:r>
            <a:r>
              <a:rPr lang="en-US" altLang="zh-CN" dirty="0" smtClean="0"/>
              <a:t>【</a:t>
            </a:r>
            <a:r>
              <a:rPr lang="zh-CN" altLang="en-US" dirty="0" smtClean="0"/>
              <a:t>集成，模拟环境</a:t>
            </a:r>
            <a:r>
              <a:rPr lang="en-US" altLang="zh-CN" dirty="0" smtClean="0"/>
              <a:t>】</a:t>
            </a:r>
          </a:p>
          <a:p>
            <a:r>
              <a:rPr lang="en-US" altLang="zh-CN" dirty="0"/>
              <a:t>[</a:t>
            </a:r>
            <a:r>
              <a:rPr lang="en-US" altLang="zh-CN" dirty="0" smtClean="0"/>
              <a:t>It] </a:t>
            </a:r>
            <a:r>
              <a:rPr lang="en-US" altLang="zh-CN" dirty="0"/>
              <a:t>includes concept and technology demonstrations </a:t>
            </a:r>
            <a:r>
              <a:rPr lang="en-US" altLang="zh-CN" dirty="0" smtClean="0"/>
              <a:t>of components </a:t>
            </a:r>
            <a:r>
              <a:rPr lang="en-US" altLang="zh-CN" dirty="0"/>
              <a:t>and subsystems or system models. </a:t>
            </a:r>
            <a:r>
              <a:rPr lang="en-US" altLang="zh-CN" dirty="0" smtClean="0"/>
              <a:t>The </a:t>
            </a:r>
            <a:r>
              <a:rPr lang="en-US" altLang="zh-CN" dirty="0"/>
              <a:t>models may be form, fit, and </a:t>
            </a:r>
            <a:r>
              <a:rPr lang="en-US" altLang="zh-CN" dirty="0" smtClean="0"/>
              <a:t>function prototypes </a:t>
            </a:r>
            <a:r>
              <a:rPr lang="en-US" altLang="zh-CN" dirty="0"/>
              <a:t>or scaled models that serve the same demonstration purpose. </a:t>
            </a:r>
            <a:endParaRPr lang="en-US" altLang="zh-CN" dirty="0" smtClean="0"/>
          </a:p>
          <a:p>
            <a:pPr marL="0" indent="0">
              <a:buNone/>
            </a:pPr>
            <a:endParaRPr lang="en-US" altLang="zh-CN" dirty="0"/>
          </a:p>
        </p:txBody>
      </p:sp>
      <p:sp>
        <p:nvSpPr>
          <p:cNvPr id="4" name="矩形 3"/>
          <p:cNvSpPr/>
          <p:nvPr/>
        </p:nvSpPr>
        <p:spPr>
          <a:xfrm>
            <a:off x="2845982" y="5530632"/>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1389849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Advanced Technology Development </a:t>
            </a:r>
            <a:r>
              <a:rPr lang="zh-CN" altLang="en-US" dirty="0"/>
              <a:t>高新技术开发</a:t>
            </a:r>
          </a:p>
        </p:txBody>
      </p:sp>
      <p:sp>
        <p:nvSpPr>
          <p:cNvPr id="3" name="内容占位符 2"/>
          <p:cNvSpPr>
            <a:spLocks noGrp="1"/>
          </p:cNvSpPr>
          <p:nvPr>
            <p:ph idx="1"/>
          </p:nvPr>
        </p:nvSpPr>
        <p:spPr/>
        <p:txBody>
          <a:bodyPr>
            <a:normAutofit/>
          </a:bodyPr>
          <a:lstStyle/>
          <a:p>
            <a:r>
              <a:rPr lang="en-US" altLang="zh-CN" dirty="0" smtClean="0"/>
              <a:t>The results of this type of effort are proof of technological feasibility and assessment of subsystem and component operability and </a:t>
            </a:r>
            <a:r>
              <a:rPr lang="en-US" altLang="zh-CN" dirty="0" err="1" smtClean="0"/>
              <a:t>producibility</a:t>
            </a:r>
            <a:r>
              <a:rPr lang="en-US" altLang="zh-CN" dirty="0" smtClean="0"/>
              <a:t> rather than the development of hardware for service use. </a:t>
            </a:r>
          </a:p>
          <a:p>
            <a:r>
              <a:rPr lang="en-US" altLang="zh-CN" dirty="0" smtClean="0"/>
              <a:t>Projects in this category have a direct relevance to identified military needs. </a:t>
            </a:r>
          </a:p>
          <a:p>
            <a:r>
              <a:rPr lang="en-US" altLang="zh-CN" dirty="0" smtClean="0"/>
              <a:t>Advanced Technology Development demonstrates the general military utility or cost reduction potential of technology when applied to different types of military equipment or techniques. </a:t>
            </a:r>
          </a:p>
        </p:txBody>
      </p:sp>
      <p:sp>
        <p:nvSpPr>
          <p:cNvPr id="4" name="矩形 3"/>
          <p:cNvSpPr/>
          <p:nvPr/>
        </p:nvSpPr>
        <p:spPr>
          <a:xfrm>
            <a:off x="2697127" y="5403041"/>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503219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82931"/>
            <a:ext cx="10515600" cy="1325563"/>
          </a:xfrm>
        </p:spPr>
        <p:txBody>
          <a:bodyPr/>
          <a:lstStyle/>
          <a:p>
            <a:r>
              <a:rPr lang="en-US" altLang="zh-CN" dirty="0"/>
              <a:t>Advanced Technology Development </a:t>
            </a:r>
            <a:r>
              <a:rPr lang="zh-CN" altLang="en-US" dirty="0"/>
              <a:t>高新技术开发</a:t>
            </a:r>
          </a:p>
        </p:txBody>
      </p:sp>
      <p:sp>
        <p:nvSpPr>
          <p:cNvPr id="3" name="内容占位符 2"/>
          <p:cNvSpPr>
            <a:spLocks noGrp="1"/>
          </p:cNvSpPr>
          <p:nvPr>
            <p:ph idx="1"/>
          </p:nvPr>
        </p:nvSpPr>
        <p:spPr>
          <a:xfrm>
            <a:off x="838200" y="1608494"/>
            <a:ext cx="10515600" cy="4670868"/>
          </a:xfrm>
        </p:spPr>
        <p:txBody>
          <a:bodyPr>
            <a:normAutofit fontScale="92500"/>
          </a:bodyPr>
          <a:lstStyle/>
          <a:p>
            <a:r>
              <a:rPr lang="en-US" altLang="zh-CN" dirty="0" smtClean="0"/>
              <a:t>Program elements in this category involve </a:t>
            </a:r>
            <a:r>
              <a:rPr lang="en-US" altLang="zh-CN" b="1" dirty="0" smtClean="0">
                <a:solidFill>
                  <a:schemeClr val="accent2"/>
                </a:solidFill>
              </a:rPr>
              <a:t>pre-Milestone B efforts</a:t>
            </a:r>
            <a:r>
              <a:rPr lang="en-US" altLang="zh-CN" dirty="0" smtClean="0"/>
              <a:t>, such as system concept demonstration, </a:t>
            </a:r>
            <a:r>
              <a:rPr lang="en-US" altLang="zh-CN" dirty="0"/>
              <a:t>joint and Service-specific experiments or Technology Demonstrations and generally </a:t>
            </a:r>
            <a:r>
              <a:rPr lang="en-US" altLang="zh-CN" b="1" dirty="0">
                <a:solidFill>
                  <a:schemeClr val="accent2"/>
                </a:solidFill>
              </a:rPr>
              <a:t>have </a:t>
            </a:r>
            <a:r>
              <a:rPr lang="en-US" altLang="zh-CN" b="1" dirty="0" smtClean="0">
                <a:solidFill>
                  <a:schemeClr val="accent2"/>
                </a:solidFill>
              </a:rPr>
              <a:t>Technology Readiness </a:t>
            </a:r>
            <a:r>
              <a:rPr lang="en-US" altLang="zh-CN" b="1" dirty="0">
                <a:solidFill>
                  <a:schemeClr val="accent2"/>
                </a:solidFill>
              </a:rPr>
              <a:t>Levels of 4, 5, or 6</a:t>
            </a:r>
            <a:r>
              <a:rPr lang="en-US" altLang="zh-CN" dirty="0">
                <a:solidFill>
                  <a:schemeClr val="bg1">
                    <a:lumMod val="50000"/>
                  </a:schemeClr>
                </a:solidFill>
              </a:rPr>
              <a:t>. </a:t>
            </a:r>
            <a:r>
              <a:rPr lang="en-US" altLang="zh-CN" sz="2200" dirty="0">
                <a:solidFill>
                  <a:schemeClr val="bg1">
                    <a:lumMod val="50000"/>
                  </a:schemeClr>
                </a:solidFill>
              </a:rPr>
              <a:t>(For further discussion on Technology Readiness Levels, see </a:t>
            </a:r>
            <a:r>
              <a:rPr lang="en-US" altLang="zh-CN" sz="2200" dirty="0" smtClean="0">
                <a:solidFill>
                  <a:schemeClr val="bg1">
                    <a:lumMod val="50000"/>
                  </a:schemeClr>
                </a:solidFill>
              </a:rPr>
              <a:t>the Assistant </a:t>
            </a:r>
            <a:r>
              <a:rPr lang="en-US" altLang="zh-CN" sz="2200" dirty="0">
                <a:solidFill>
                  <a:schemeClr val="bg1">
                    <a:lumMod val="50000"/>
                  </a:schemeClr>
                </a:solidFill>
              </a:rPr>
              <a:t>Secretary of Defense for Research and Engineering’s Technology Readiness </a:t>
            </a:r>
            <a:r>
              <a:rPr lang="en-US" altLang="zh-CN" sz="2200" dirty="0" smtClean="0">
                <a:solidFill>
                  <a:schemeClr val="bg1">
                    <a:lumMod val="50000"/>
                  </a:schemeClr>
                </a:solidFill>
              </a:rPr>
              <a:t>Assessment (</a:t>
            </a:r>
            <a:r>
              <a:rPr lang="en-US" altLang="zh-CN" sz="2200" dirty="0">
                <a:solidFill>
                  <a:schemeClr val="bg1">
                    <a:lumMod val="50000"/>
                  </a:schemeClr>
                </a:solidFill>
              </a:rPr>
              <a:t>TRA) Guidance.) </a:t>
            </a:r>
            <a:r>
              <a:rPr lang="en-US" altLang="zh-CN" dirty="0" smtClean="0"/>
              <a:t>【</a:t>
            </a:r>
            <a:r>
              <a:rPr lang="zh-CN" altLang="en-US" dirty="0" smtClean="0"/>
              <a:t>里程碑</a:t>
            </a:r>
            <a:r>
              <a:rPr lang="en-US" altLang="zh-CN" dirty="0" smtClean="0"/>
              <a:t>B</a:t>
            </a:r>
            <a:r>
              <a:rPr lang="zh-CN" altLang="en-US" dirty="0" smtClean="0"/>
              <a:t>之前，技术成熟度</a:t>
            </a:r>
            <a:r>
              <a:rPr lang="en-US" altLang="zh-CN" dirty="0" smtClean="0"/>
              <a:t>4~6</a:t>
            </a:r>
            <a:r>
              <a:rPr lang="zh-CN" altLang="en-US" dirty="0" smtClean="0"/>
              <a:t>级</a:t>
            </a:r>
            <a:r>
              <a:rPr lang="en-US" altLang="zh-CN" dirty="0" smtClean="0"/>
              <a:t>】</a:t>
            </a:r>
            <a:endParaRPr lang="en-US" altLang="zh-CN" dirty="0"/>
          </a:p>
          <a:p>
            <a:r>
              <a:rPr lang="en-US" altLang="zh-CN" dirty="0" smtClean="0"/>
              <a:t>Projects </a:t>
            </a:r>
            <a:r>
              <a:rPr lang="en-US" altLang="zh-CN" dirty="0"/>
              <a:t>in this category do not necessarily lead to subsequent </a:t>
            </a:r>
            <a:r>
              <a:rPr lang="en-US" altLang="zh-CN" dirty="0" smtClean="0"/>
              <a:t>development or procurement </a:t>
            </a:r>
            <a:r>
              <a:rPr lang="en-US" altLang="zh-CN" dirty="0"/>
              <a:t>phases, but should have the goal of moving out of Science and Technology (</a:t>
            </a:r>
            <a:r>
              <a:rPr lang="en-US" altLang="zh-CN" dirty="0" smtClean="0"/>
              <a:t>S&amp;T) and </a:t>
            </a:r>
            <a:r>
              <a:rPr lang="en-US" altLang="zh-CN" dirty="0"/>
              <a:t>into the acquisition process within the Future Years Defense Program (FYDP). </a:t>
            </a:r>
            <a:endParaRPr lang="en-US" altLang="zh-CN" dirty="0" smtClean="0"/>
          </a:p>
          <a:p>
            <a:r>
              <a:rPr lang="en-US" altLang="zh-CN" dirty="0" smtClean="0"/>
              <a:t>Upon successful </a:t>
            </a:r>
            <a:r>
              <a:rPr lang="en-US" altLang="zh-CN" dirty="0"/>
              <a:t>completion of projects that have military utility, the technology should be available </a:t>
            </a:r>
            <a:r>
              <a:rPr lang="en-US" altLang="zh-CN" dirty="0" smtClean="0"/>
              <a:t>for transition.</a:t>
            </a:r>
          </a:p>
        </p:txBody>
      </p:sp>
      <p:sp>
        <p:nvSpPr>
          <p:cNvPr id="4" name="矩形 3"/>
          <p:cNvSpPr/>
          <p:nvPr/>
        </p:nvSpPr>
        <p:spPr>
          <a:xfrm>
            <a:off x="2651848" y="6080860"/>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289532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Advanced Component Development and Prototypes </a:t>
            </a:r>
            <a:r>
              <a:rPr lang="zh-CN" altLang="en-US" dirty="0" smtClean="0"/>
              <a:t>高新组件与原型开发</a:t>
            </a:r>
            <a:endParaRPr lang="zh-CN" altLang="en-US" dirty="0"/>
          </a:p>
        </p:txBody>
      </p:sp>
      <p:sp>
        <p:nvSpPr>
          <p:cNvPr id="3" name="内容占位符 2"/>
          <p:cNvSpPr>
            <a:spLocks noGrp="1"/>
          </p:cNvSpPr>
          <p:nvPr>
            <p:ph idx="1"/>
          </p:nvPr>
        </p:nvSpPr>
        <p:spPr/>
        <p:txBody>
          <a:bodyPr>
            <a:normAutofit/>
          </a:bodyPr>
          <a:lstStyle/>
          <a:p>
            <a:r>
              <a:rPr lang="en-US" altLang="zh-CN" dirty="0"/>
              <a:t>Advanced Component Development and </a:t>
            </a:r>
            <a:r>
              <a:rPr lang="en-US" altLang="zh-CN" dirty="0" smtClean="0"/>
              <a:t>Prototypes (ACD&amp;P)</a:t>
            </a:r>
            <a:r>
              <a:rPr lang="en-US" altLang="zh-CN" baseline="0" dirty="0" smtClean="0"/>
              <a:t> … </a:t>
            </a:r>
            <a:r>
              <a:rPr lang="en-US" altLang="zh-CN" dirty="0" smtClean="0"/>
              <a:t>necessary </a:t>
            </a:r>
            <a:r>
              <a:rPr lang="en-US" altLang="zh-CN" dirty="0"/>
              <a:t>to evaluate integrated technologies, representative modes, </a:t>
            </a:r>
            <a:r>
              <a:rPr lang="en-US" altLang="zh-CN" dirty="0" smtClean="0"/>
              <a:t>or prototype </a:t>
            </a:r>
            <a:r>
              <a:rPr lang="en-US" altLang="zh-CN" dirty="0"/>
              <a:t>systems in a high fidelity and realistic operating environment are funded in this </a:t>
            </a:r>
            <a:r>
              <a:rPr lang="en-US" altLang="zh-CN" dirty="0" smtClean="0"/>
              <a:t>budget activity</a:t>
            </a:r>
            <a:r>
              <a:rPr lang="en-US" altLang="zh-CN" dirty="0"/>
              <a:t>. </a:t>
            </a:r>
            <a:endParaRPr lang="en-US" altLang="zh-CN" dirty="0" smtClean="0"/>
          </a:p>
          <a:p>
            <a:r>
              <a:rPr lang="en-US" altLang="zh-CN" dirty="0" smtClean="0"/>
              <a:t>The </a:t>
            </a:r>
            <a:r>
              <a:rPr lang="en-US" altLang="zh-CN" dirty="0"/>
              <a:t>ACD&amp;P phase includes system specific efforts that help expedite </a:t>
            </a:r>
            <a:r>
              <a:rPr lang="en-US" altLang="zh-CN" dirty="0" smtClean="0"/>
              <a:t>technology </a:t>
            </a:r>
            <a:r>
              <a:rPr lang="en-US" altLang="zh-CN" b="1" dirty="0" smtClean="0">
                <a:solidFill>
                  <a:schemeClr val="accent2"/>
                </a:solidFill>
              </a:rPr>
              <a:t>transition </a:t>
            </a:r>
            <a:r>
              <a:rPr lang="en-US" altLang="zh-CN" b="1" dirty="0">
                <a:solidFill>
                  <a:schemeClr val="accent2"/>
                </a:solidFill>
              </a:rPr>
              <a:t>from the laboratory to operational use</a:t>
            </a:r>
            <a:r>
              <a:rPr lang="en-US" altLang="zh-CN" dirty="0"/>
              <a:t>. </a:t>
            </a:r>
            <a:r>
              <a:rPr lang="en-US" altLang="zh-CN" dirty="0" smtClean="0"/>
              <a:t>【</a:t>
            </a:r>
            <a:r>
              <a:rPr lang="zh-CN" altLang="en-US" dirty="0" smtClean="0"/>
              <a:t>从实验室</a:t>
            </a:r>
            <a:r>
              <a:rPr lang="en-US" altLang="zh-CN" dirty="0" smtClean="0"/>
              <a:t>/</a:t>
            </a:r>
            <a:r>
              <a:rPr lang="zh-CN" altLang="en-US" dirty="0" smtClean="0"/>
              <a:t>模拟环境到实际环境</a:t>
            </a:r>
            <a:r>
              <a:rPr lang="en-US" altLang="zh-CN" dirty="0" smtClean="0"/>
              <a:t>】</a:t>
            </a:r>
          </a:p>
          <a:p>
            <a:r>
              <a:rPr lang="en-US" altLang="zh-CN" dirty="0" smtClean="0"/>
              <a:t>Emphasis </a:t>
            </a:r>
            <a:r>
              <a:rPr lang="en-US" altLang="zh-CN" dirty="0"/>
              <a:t>is on proving component </a:t>
            </a:r>
            <a:r>
              <a:rPr lang="en-US" altLang="zh-CN" dirty="0" smtClean="0"/>
              <a:t>and subsystem </a:t>
            </a:r>
            <a:r>
              <a:rPr lang="en-US" altLang="zh-CN" dirty="0"/>
              <a:t>maturity prior to integration in major and complex systems and may involve </a:t>
            </a:r>
            <a:r>
              <a:rPr lang="en-US" altLang="zh-CN" dirty="0" smtClean="0"/>
              <a:t>risk reduction </a:t>
            </a:r>
            <a:r>
              <a:rPr lang="en-US" altLang="zh-CN" dirty="0"/>
              <a:t>initiatives</a:t>
            </a:r>
            <a:r>
              <a:rPr lang="en-US" altLang="zh-CN" dirty="0" smtClean="0"/>
              <a:t>.</a:t>
            </a:r>
          </a:p>
        </p:txBody>
      </p:sp>
      <p:sp>
        <p:nvSpPr>
          <p:cNvPr id="4" name="矩形 3"/>
          <p:cNvSpPr/>
          <p:nvPr/>
        </p:nvSpPr>
        <p:spPr>
          <a:xfrm>
            <a:off x="2675862" y="5665569"/>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9975934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Sensemaking</a:t>
            </a:r>
            <a:r>
              <a:rPr lang="en-US" altLang="zh-CN" dirty="0"/>
              <a:t> </a:t>
            </a:r>
            <a:r>
              <a:rPr lang="zh-CN" altLang="en-US" dirty="0"/>
              <a:t>意义构建</a:t>
            </a:r>
          </a:p>
        </p:txBody>
      </p:sp>
      <p:sp>
        <p:nvSpPr>
          <p:cNvPr id="3" name="内容占位符 2"/>
          <p:cNvSpPr>
            <a:spLocks noGrp="1"/>
          </p:cNvSpPr>
          <p:nvPr>
            <p:ph idx="1"/>
          </p:nvPr>
        </p:nvSpPr>
        <p:spPr>
          <a:xfrm>
            <a:off x="838201" y="1825625"/>
            <a:ext cx="6668386" cy="4373156"/>
          </a:xfrm>
        </p:spPr>
        <p:txBody>
          <a:bodyPr>
            <a:normAutofit/>
          </a:bodyPr>
          <a:lstStyle/>
          <a:p>
            <a:r>
              <a:rPr lang="en-US" altLang="zh-CN" dirty="0"/>
              <a:t>Intelligence </a:t>
            </a:r>
            <a:r>
              <a:rPr lang="en-US" altLang="zh-CN" dirty="0" err="1"/>
              <a:t>sensemaking</a:t>
            </a:r>
            <a:r>
              <a:rPr lang="en-US" altLang="zh-CN" dirty="0"/>
              <a:t> encompasses the processes by which </a:t>
            </a:r>
            <a:r>
              <a:rPr lang="en-US" altLang="zh-CN" b="1" dirty="0">
                <a:solidFill>
                  <a:schemeClr val="accent2"/>
                </a:solidFill>
              </a:rPr>
              <a:t>specialized knowledge about ambiguous, complex, and uncertain issues</a:t>
            </a:r>
            <a:r>
              <a:rPr lang="en-US" altLang="zh-CN" dirty="0"/>
              <a:t> is created. This knowledge is generated by professionals who in this context become known as Intelligence </a:t>
            </a:r>
            <a:r>
              <a:rPr lang="en-US" altLang="zh-CN" dirty="0" err="1"/>
              <a:t>Sensemakers</a:t>
            </a:r>
            <a:r>
              <a:rPr lang="en-US" altLang="zh-CN" dirty="0"/>
              <a:t>. (David T. Moore</a:t>
            </a:r>
            <a:r>
              <a:rPr lang="en-US" altLang="zh-CN" b="1" dirty="0" smtClean="0"/>
              <a:t>)【</a:t>
            </a:r>
            <a:r>
              <a:rPr lang="zh-CN" altLang="en-US" b="1" dirty="0" smtClean="0"/>
              <a:t>围绕模糊的、复杂的、不确定的问题，提供专门的知识（情报产品）</a:t>
            </a:r>
            <a:r>
              <a:rPr lang="en-US" altLang="zh-CN" b="1" dirty="0" smtClean="0"/>
              <a:t>】</a:t>
            </a:r>
          </a:p>
          <a:p>
            <a:pPr marL="0" indent="0">
              <a:buNone/>
            </a:pPr>
            <a:r>
              <a:rPr lang="en-US" altLang="zh-CN" sz="1900" dirty="0" smtClean="0">
                <a:solidFill>
                  <a:schemeClr val="bg1">
                    <a:lumMod val="50000"/>
                  </a:schemeClr>
                </a:solidFill>
              </a:rPr>
              <a:t>David </a:t>
            </a:r>
            <a:r>
              <a:rPr lang="en-US" altLang="zh-CN" sz="1900" dirty="0">
                <a:solidFill>
                  <a:schemeClr val="bg1">
                    <a:lumMod val="50000"/>
                  </a:schemeClr>
                </a:solidFill>
              </a:rPr>
              <a:t>T. Moore</a:t>
            </a:r>
            <a:r>
              <a:rPr lang="zh-CN" altLang="en-US" sz="1900" dirty="0">
                <a:solidFill>
                  <a:schemeClr val="bg1">
                    <a:lumMod val="50000"/>
                  </a:schemeClr>
                </a:solidFill>
              </a:rPr>
              <a:t>，</a:t>
            </a:r>
            <a:r>
              <a:rPr lang="en-US" altLang="zh-CN" sz="1900" dirty="0" err="1">
                <a:solidFill>
                  <a:schemeClr val="bg1">
                    <a:lumMod val="50000"/>
                  </a:schemeClr>
                </a:solidFill>
              </a:rPr>
              <a:t>Sensemaking</a:t>
            </a:r>
            <a:r>
              <a:rPr lang="en-US" altLang="zh-CN" sz="1900" dirty="0">
                <a:solidFill>
                  <a:schemeClr val="bg1">
                    <a:lumMod val="50000"/>
                  </a:schemeClr>
                </a:solidFill>
              </a:rPr>
              <a:t>: A Structure for an Intelligence Revolution</a:t>
            </a:r>
            <a:r>
              <a:rPr lang="zh-CN" altLang="en-US" sz="1900" dirty="0">
                <a:solidFill>
                  <a:schemeClr val="bg1">
                    <a:lumMod val="50000"/>
                  </a:schemeClr>
                </a:solidFill>
              </a:rPr>
              <a:t>，</a:t>
            </a:r>
            <a:r>
              <a:rPr lang="en-US" altLang="zh-CN" sz="1900" dirty="0">
                <a:solidFill>
                  <a:schemeClr val="bg1">
                    <a:lumMod val="50000"/>
                  </a:schemeClr>
                </a:solidFill>
              </a:rPr>
              <a:t>NATIONAL DEFENSE INTELLIGENCE COLLEGE</a:t>
            </a:r>
            <a:r>
              <a:rPr lang="zh-CN" altLang="en-US" sz="1900" dirty="0">
                <a:solidFill>
                  <a:schemeClr val="bg1">
                    <a:lumMod val="50000"/>
                  </a:schemeClr>
                </a:solidFill>
              </a:rPr>
              <a:t>，</a:t>
            </a:r>
            <a:r>
              <a:rPr lang="en-US" altLang="zh-CN" sz="1900" dirty="0" smtClean="0">
                <a:solidFill>
                  <a:schemeClr val="bg1">
                    <a:lumMod val="50000"/>
                  </a:schemeClr>
                </a:solidFill>
              </a:rPr>
              <a:t>2011</a:t>
            </a:r>
            <a:endParaRPr lang="zh-CN" altLang="en-US" sz="1900" dirty="0">
              <a:solidFill>
                <a:schemeClr val="bg1">
                  <a:lumMod val="50000"/>
                </a:schemeClr>
              </a:solidFill>
            </a:endParaRPr>
          </a:p>
          <a:p>
            <a:pPr marL="0" indent="0">
              <a:buNone/>
            </a:pPr>
            <a:endParaRPr lang="en-US" altLang="zh-CN" dirty="0"/>
          </a:p>
        </p:txBody>
      </p:sp>
      <p:pic>
        <p:nvPicPr>
          <p:cNvPr id="4" name="图片 3"/>
          <p:cNvPicPr>
            <a:picLocks noChangeAspect="1"/>
          </p:cNvPicPr>
          <p:nvPr/>
        </p:nvPicPr>
        <p:blipFill>
          <a:blip r:embed="rId2"/>
          <a:stretch>
            <a:fillRect/>
          </a:stretch>
        </p:blipFill>
        <p:spPr>
          <a:xfrm>
            <a:off x="8977422" y="1027906"/>
            <a:ext cx="2147777" cy="3221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4977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Advanced Component Development and Prototypes </a:t>
            </a:r>
            <a:r>
              <a:rPr lang="zh-CN" altLang="en-US" dirty="0"/>
              <a:t>高新</a:t>
            </a:r>
            <a:r>
              <a:rPr lang="zh-CN" altLang="en-US" dirty="0" smtClean="0"/>
              <a:t>组件</a:t>
            </a:r>
            <a:r>
              <a:rPr lang="zh-CN" altLang="en-US" dirty="0"/>
              <a:t>与原型</a:t>
            </a:r>
            <a:r>
              <a:rPr lang="zh-CN" altLang="en-US" dirty="0" smtClean="0"/>
              <a:t>开发</a:t>
            </a:r>
            <a:endParaRPr lang="zh-CN" altLang="en-US" dirty="0"/>
          </a:p>
        </p:txBody>
      </p:sp>
      <p:sp>
        <p:nvSpPr>
          <p:cNvPr id="3" name="内容占位符 2"/>
          <p:cNvSpPr>
            <a:spLocks noGrp="1"/>
          </p:cNvSpPr>
          <p:nvPr>
            <p:ph idx="1"/>
          </p:nvPr>
        </p:nvSpPr>
        <p:spPr/>
        <p:txBody>
          <a:bodyPr>
            <a:normAutofit/>
          </a:bodyPr>
          <a:lstStyle/>
          <a:p>
            <a:r>
              <a:rPr lang="en-US" altLang="zh-CN" dirty="0" smtClean="0"/>
              <a:t>Program elements in this category involve efforts </a:t>
            </a:r>
            <a:r>
              <a:rPr lang="en-US" altLang="zh-CN" b="1" dirty="0" smtClean="0">
                <a:solidFill>
                  <a:schemeClr val="accent2"/>
                </a:solidFill>
              </a:rPr>
              <a:t>prior to Milestone B </a:t>
            </a:r>
            <a:r>
              <a:rPr lang="en-US" altLang="zh-CN" dirty="0" smtClean="0"/>
              <a:t>and are referred to as advanced component development activities and include technology demonstrations. 【</a:t>
            </a:r>
            <a:r>
              <a:rPr lang="zh-CN" altLang="en-US" dirty="0" smtClean="0"/>
              <a:t>里程碑</a:t>
            </a:r>
            <a:r>
              <a:rPr lang="en-US" altLang="zh-CN" dirty="0" smtClean="0"/>
              <a:t>B</a:t>
            </a:r>
            <a:r>
              <a:rPr lang="zh-CN" altLang="en-US" dirty="0" smtClean="0"/>
              <a:t>之前</a:t>
            </a:r>
            <a:r>
              <a:rPr lang="en-US" altLang="zh-CN" dirty="0" smtClean="0"/>
              <a:t>】</a:t>
            </a:r>
          </a:p>
          <a:p>
            <a:r>
              <a:rPr lang="en-US" altLang="zh-CN" dirty="0" smtClean="0"/>
              <a:t>Completion of </a:t>
            </a:r>
            <a:r>
              <a:rPr lang="en-US" altLang="zh-CN" b="1" dirty="0" smtClean="0">
                <a:solidFill>
                  <a:schemeClr val="accent2"/>
                </a:solidFill>
              </a:rPr>
              <a:t>Technology Readiness Levels 6 and 7 </a:t>
            </a:r>
            <a:r>
              <a:rPr lang="en-US" altLang="zh-CN" dirty="0" smtClean="0"/>
              <a:t>should be achieved for major programs. 【</a:t>
            </a:r>
            <a:r>
              <a:rPr lang="zh-CN" altLang="en-US" dirty="0" smtClean="0"/>
              <a:t>技术成熟度</a:t>
            </a:r>
            <a:r>
              <a:rPr lang="en-US" altLang="zh-CN" dirty="0" smtClean="0"/>
              <a:t>6~7】</a:t>
            </a:r>
          </a:p>
          <a:p>
            <a:r>
              <a:rPr lang="en-US" altLang="zh-CN" dirty="0" smtClean="0"/>
              <a:t>Program control is exercised at the program and project level. </a:t>
            </a:r>
          </a:p>
          <a:p>
            <a:r>
              <a:rPr lang="en-US" altLang="zh-CN" dirty="0" smtClean="0"/>
              <a:t>A logical progression of program phases and development and/or production funding must be evident in the FYDP.</a:t>
            </a:r>
          </a:p>
        </p:txBody>
      </p:sp>
      <p:sp>
        <p:nvSpPr>
          <p:cNvPr id="4" name="矩形 3"/>
          <p:cNvSpPr/>
          <p:nvPr/>
        </p:nvSpPr>
        <p:spPr>
          <a:xfrm>
            <a:off x="2771554" y="5665569"/>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1929247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System Development and </a:t>
            </a:r>
            <a:r>
              <a:rPr lang="en-US" altLang="zh-CN" dirty="0" smtClean="0"/>
              <a:t>Demonstration</a:t>
            </a:r>
            <a:r>
              <a:rPr lang="zh-CN" altLang="en-US" dirty="0" smtClean="0"/>
              <a:t>系统开发验证</a:t>
            </a:r>
            <a:endParaRPr lang="zh-CN" altLang="en-US" dirty="0"/>
          </a:p>
        </p:txBody>
      </p:sp>
      <p:sp>
        <p:nvSpPr>
          <p:cNvPr id="3" name="内容占位符 2"/>
          <p:cNvSpPr>
            <a:spLocks noGrp="1"/>
          </p:cNvSpPr>
          <p:nvPr>
            <p:ph idx="1"/>
          </p:nvPr>
        </p:nvSpPr>
        <p:spPr/>
        <p:txBody>
          <a:bodyPr>
            <a:normAutofit/>
          </a:bodyPr>
          <a:lstStyle/>
          <a:p>
            <a:r>
              <a:rPr lang="en-US" altLang="zh-CN" dirty="0" smtClean="0"/>
              <a:t>System </a:t>
            </a:r>
            <a:r>
              <a:rPr lang="en-US" altLang="zh-CN" dirty="0"/>
              <a:t>Development and Demonstration (SDD) programs have </a:t>
            </a:r>
            <a:r>
              <a:rPr lang="en-US" altLang="zh-CN" b="1" dirty="0">
                <a:solidFill>
                  <a:schemeClr val="accent2"/>
                </a:solidFill>
              </a:rPr>
              <a:t>passed Milestone B approval </a:t>
            </a:r>
            <a:r>
              <a:rPr lang="en-US" altLang="zh-CN" dirty="0" smtClean="0"/>
              <a:t>and are </a:t>
            </a:r>
            <a:r>
              <a:rPr lang="en-US" altLang="zh-CN" dirty="0"/>
              <a:t>conducting engineering and manufacturing development tasks aimed at meeting </a:t>
            </a:r>
            <a:r>
              <a:rPr lang="en-US" altLang="zh-CN" dirty="0" smtClean="0"/>
              <a:t>validated requirements </a:t>
            </a:r>
            <a:r>
              <a:rPr lang="en-US" altLang="zh-CN" b="1" dirty="0">
                <a:solidFill>
                  <a:schemeClr val="accent2"/>
                </a:solidFill>
              </a:rPr>
              <a:t>prior to full-rate production</a:t>
            </a:r>
            <a:r>
              <a:rPr lang="en-US" altLang="zh-CN" dirty="0"/>
              <a:t>. </a:t>
            </a:r>
            <a:r>
              <a:rPr lang="en-US" altLang="zh-CN" dirty="0" smtClean="0"/>
              <a:t>【</a:t>
            </a:r>
            <a:r>
              <a:rPr lang="zh-CN" altLang="en-US" dirty="0" smtClean="0"/>
              <a:t>通过里程碑</a:t>
            </a:r>
            <a:r>
              <a:rPr lang="en-US" altLang="zh-CN" dirty="0" smtClean="0"/>
              <a:t>B</a:t>
            </a:r>
            <a:r>
              <a:rPr lang="zh-CN" altLang="en-US" dirty="0" smtClean="0"/>
              <a:t>，全速生产前</a:t>
            </a:r>
            <a:r>
              <a:rPr lang="en-US" altLang="zh-CN" dirty="0" smtClean="0"/>
              <a:t>】</a:t>
            </a:r>
          </a:p>
          <a:p>
            <a:r>
              <a:rPr lang="en-US" altLang="zh-CN" dirty="0" smtClean="0"/>
              <a:t>This </a:t>
            </a:r>
            <a:r>
              <a:rPr lang="en-US" altLang="zh-CN" dirty="0"/>
              <a:t>budget activity is characterized by major line </a:t>
            </a:r>
            <a:r>
              <a:rPr lang="en-US" altLang="zh-CN" dirty="0" smtClean="0"/>
              <a:t>item projects</a:t>
            </a:r>
            <a:r>
              <a:rPr lang="en-US" altLang="zh-CN" dirty="0"/>
              <a:t>, and program control is exercised by review of individual programs and projects.</a:t>
            </a:r>
          </a:p>
          <a:p>
            <a:r>
              <a:rPr lang="en-US" altLang="zh-CN" dirty="0"/>
              <a:t>Prototype performance is near or at planned operational system levels. </a:t>
            </a:r>
            <a:endParaRPr lang="en-US" altLang="zh-CN" dirty="0" smtClean="0"/>
          </a:p>
        </p:txBody>
      </p:sp>
      <p:sp>
        <p:nvSpPr>
          <p:cNvPr id="4" name="矩形 3"/>
          <p:cNvSpPr/>
          <p:nvPr/>
        </p:nvSpPr>
        <p:spPr>
          <a:xfrm>
            <a:off x="2514600" y="5665569"/>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3514303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System Development and Demonstration</a:t>
            </a:r>
            <a:r>
              <a:rPr lang="zh-CN" altLang="en-US" dirty="0"/>
              <a:t>系统开发验证</a:t>
            </a:r>
          </a:p>
        </p:txBody>
      </p:sp>
      <p:sp>
        <p:nvSpPr>
          <p:cNvPr id="3" name="内容占位符 2"/>
          <p:cNvSpPr>
            <a:spLocks noGrp="1"/>
          </p:cNvSpPr>
          <p:nvPr>
            <p:ph idx="1"/>
          </p:nvPr>
        </p:nvSpPr>
        <p:spPr/>
        <p:txBody>
          <a:bodyPr/>
          <a:lstStyle/>
          <a:p>
            <a:r>
              <a:rPr lang="en-US" altLang="zh-CN" dirty="0" smtClean="0"/>
              <a:t>Characteristics of this budget activity involve mature system development, integration, demonstration to support </a:t>
            </a:r>
            <a:r>
              <a:rPr lang="en-US" altLang="zh-CN" b="1" dirty="0" smtClean="0">
                <a:solidFill>
                  <a:schemeClr val="accent2"/>
                </a:solidFill>
              </a:rPr>
              <a:t>Milestone C decisions</a:t>
            </a:r>
            <a:r>
              <a:rPr lang="en-US" altLang="zh-CN" dirty="0" smtClean="0"/>
              <a:t>, conducting live fire test and evaluation, and initial operational test and evaluation of production representative articles.【</a:t>
            </a:r>
            <a:r>
              <a:rPr lang="zh-CN" altLang="en-US" dirty="0" smtClean="0"/>
              <a:t>里程碑</a:t>
            </a:r>
            <a:r>
              <a:rPr lang="en-US" altLang="zh-CN" dirty="0" smtClean="0"/>
              <a:t>C】 </a:t>
            </a:r>
          </a:p>
          <a:p>
            <a:r>
              <a:rPr lang="en-US" altLang="zh-CN" dirty="0" smtClean="0"/>
              <a:t>A logical progression of program phases and development and production funding must be evident in the FYDP consistent with the Department’s full funding policy.</a:t>
            </a:r>
          </a:p>
        </p:txBody>
      </p:sp>
      <p:sp>
        <p:nvSpPr>
          <p:cNvPr id="4" name="矩形 3"/>
          <p:cNvSpPr/>
          <p:nvPr/>
        </p:nvSpPr>
        <p:spPr>
          <a:xfrm>
            <a:off x="2514600" y="5530632"/>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4246541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RDT&amp;E Management </a:t>
            </a:r>
            <a:r>
              <a:rPr lang="en-US" altLang="zh-CN" dirty="0" smtClean="0"/>
              <a:t>Support</a:t>
            </a:r>
            <a:r>
              <a:rPr lang="zh-CN" altLang="en-US" dirty="0"/>
              <a:t>研发试验鉴定管理</a:t>
            </a:r>
          </a:p>
        </p:txBody>
      </p:sp>
      <p:sp>
        <p:nvSpPr>
          <p:cNvPr id="3" name="内容占位符 2"/>
          <p:cNvSpPr>
            <a:spLocks noGrp="1"/>
          </p:cNvSpPr>
          <p:nvPr>
            <p:ph idx="1"/>
          </p:nvPr>
        </p:nvSpPr>
        <p:spPr/>
        <p:txBody>
          <a:bodyPr>
            <a:normAutofit/>
          </a:bodyPr>
          <a:lstStyle/>
          <a:p>
            <a:r>
              <a:rPr lang="en-US" altLang="zh-CN" dirty="0"/>
              <a:t>RDT&amp;E Management </a:t>
            </a:r>
            <a:r>
              <a:rPr lang="en-US" altLang="zh-CN" dirty="0" smtClean="0"/>
              <a:t>Support … includes </a:t>
            </a:r>
            <a:r>
              <a:rPr lang="en-US" altLang="zh-CN" dirty="0"/>
              <a:t>management support for research, development, test, and evaluation efforts and funds </a:t>
            </a:r>
            <a:r>
              <a:rPr lang="en-US" altLang="zh-CN" dirty="0" smtClean="0"/>
              <a:t>to sustain </a:t>
            </a:r>
            <a:r>
              <a:rPr lang="en-US" altLang="zh-CN" dirty="0"/>
              <a:t>and/or modernize the installations or operations required for general research</a:t>
            </a:r>
            <a:r>
              <a:rPr lang="en-US" altLang="zh-CN" dirty="0" smtClean="0"/>
              <a:t>, development</a:t>
            </a:r>
            <a:r>
              <a:rPr lang="en-US" altLang="zh-CN" dirty="0"/>
              <a:t>, test, and evaluation. </a:t>
            </a:r>
            <a:endParaRPr lang="en-US" altLang="zh-CN" dirty="0" smtClean="0"/>
          </a:p>
          <a:p>
            <a:r>
              <a:rPr lang="en-US" altLang="zh-CN" dirty="0" smtClean="0"/>
              <a:t>Test </a:t>
            </a:r>
            <a:r>
              <a:rPr lang="en-US" altLang="zh-CN" dirty="0"/>
              <a:t>ranges, military construction, maintenance support </a:t>
            </a:r>
            <a:r>
              <a:rPr lang="en-US" altLang="zh-CN" dirty="0" smtClean="0"/>
              <a:t>of laboratories</a:t>
            </a:r>
            <a:r>
              <a:rPr lang="en-US" altLang="zh-CN" dirty="0"/>
              <a:t>, operation and maintenance of test aircraft and ships, and studies and analyses </a:t>
            </a:r>
            <a:r>
              <a:rPr lang="en-US" altLang="zh-CN" dirty="0" smtClean="0"/>
              <a:t>in support </a:t>
            </a:r>
            <a:r>
              <a:rPr lang="en-US" altLang="zh-CN" dirty="0"/>
              <a:t>of the RDT&amp;E program are funded in this budget activity. </a:t>
            </a:r>
            <a:endParaRPr lang="en-US" altLang="zh-CN" dirty="0" smtClean="0"/>
          </a:p>
        </p:txBody>
      </p:sp>
      <p:sp>
        <p:nvSpPr>
          <p:cNvPr id="4" name="矩形 3"/>
          <p:cNvSpPr/>
          <p:nvPr/>
        </p:nvSpPr>
        <p:spPr>
          <a:xfrm>
            <a:off x="2514600" y="5530632"/>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2169762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RDT&amp;E Management Support</a:t>
            </a:r>
            <a:r>
              <a:rPr lang="zh-CN" altLang="en-US" dirty="0"/>
              <a:t>研发试验鉴定管理</a:t>
            </a:r>
          </a:p>
        </p:txBody>
      </p:sp>
      <p:sp>
        <p:nvSpPr>
          <p:cNvPr id="3" name="内容占位符 2"/>
          <p:cNvSpPr>
            <a:spLocks noGrp="1"/>
          </p:cNvSpPr>
          <p:nvPr>
            <p:ph idx="1"/>
          </p:nvPr>
        </p:nvSpPr>
        <p:spPr/>
        <p:txBody>
          <a:bodyPr/>
          <a:lstStyle/>
          <a:p>
            <a:r>
              <a:rPr lang="en-US" altLang="zh-CN" dirty="0" smtClean="0"/>
              <a:t>Costs of laboratory personnel, either in-house or contractor operated, would be assigned to appropriate projects or as a line item in the Basic Research, Applied Research, or ATD program areas, as appropriate. </a:t>
            </a:r>
          </a:p>
          <a:p>
            <a:r>
              <a:rPr lang="en-US" altLang="zh-CN" dirty="0" smtClean="0"/>
              <a:t>Military construction costs directly related to major development programs are included in this budget activity.</a:t>
            </a:r>
          </a:p>
        </p:txBody>
      </p:sp>
      <p:sp>
        <p:nvSpPr>
          <p:cNvPr id="4" name="矩形 3"/>
          <p:cNvSpPr/>
          <p:nvPr/>
        </p:nvSpPr>
        <p:spPr>
          <a:xfrm>
            <a:off x="2514600" y="5530632"/>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2479289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en-US" altLang="zh-CN" dirty="0" smtClean="0"/>
              <a:t> </a:t>
            </a:r>
            <a:r>
              <a:rPr lang="en-US" altLang="zh-CN" sz="4400" kern="1200" dirty="0" smtClean="0">
                <a:solidFill>
                  <a:schemeClr val="tx1"/>
                </a:solidFill>
                <a:effectLst/>
                <a:latin typeface="+mj-lt"/>
                <a:ea typeface="+mj-ea"/>
                <a:cs typeface="+mj-cs"/>
              </a:rPr>
              <a:t>Operational System Development</a:t>
            </a:r>
            <a:endParaRPr lang="zh-CN" altLang="en-US" dirty="0"/>
          </a:p>
        </p:txBody>
      </p:sp>
      <p:sp>
        <p:nvSpPr>
          <p:cNvPr id="3" name="内容占位符 2"/>
          <p:cNvSpPr>
            <a:spLocks noGrp="1"/>
          </p:cNvSpPr>
          <p:nvPr>
            <p:ph idx="1"/>
          </p:nvPr>
        </p:nvSpPr>
        <p:spPr/>
        <p:txBody>
          <a:bodyPr>
            <a:normAutofit/>
          </a:bodyPr>
          <a:lstStyle/>
          <a:p>
            <a:r>
              <a:rPr lang="en-US" altLang="zh-CN" dirty="0"/>
              <a:t>Operational System </a:t>
            </a:r>
            <a:r>
              <a:rPr lang="en-US" altLang="zh-CN" dirty="0" smtClean="0"/>
              <a:t>Developmen</a:t>
            </a:r>
            <a:r>
              <a:rPr lang="en-US" altLang="zh-CN" baseline="0" dirty="0" smtClean="0"/>
              <a:t>t … </a:t>
            </a:r>
            <a:r>
              <a:rPr lang="en-US" altLang="zh-CN" dirty="0" smtClean="0"/>
              <a:t>includes </a:t>
            </a:r>
            <a:r>
              <a:rPr lang="en-US" altLang="zh-CN" dirty="0"/>
              <a:t>development efforts to upgrade systems that have been fielded or have received </a:t>
            </a:r>
            <a:r>
              <a:rPr lang="en-US" altLang="zh-CN" dirty="0" smtClean="0"/>
              <a:t>approval for full rate production and anticipate production funding in the current or subsequent fiscal year.</a:t>
            </a:r>
          </a:p>
          <a:p>
            <a:r>
              <a:rPr lang="en-US" altLang="zh-CN" dirty="0" smtClean="0"/>
              <a:t>All items are major line item projects that appear as RDT&amp;E Costs of Weapon System Elements in other programs. </a:t>
            </a:r>
          </a:p>
          <a:p>
            <a:r>
              <a:rPr lang="en-US" altLang="zh-CN" dirty="0" smtClean="0"/>
              <a:t>Program control is exercised by review of individual projects. </a:t>
            </a:r>
          </a:p>
        </p:txBody>
      </p:sp>
      <p:sp>
        <p:nvSpPr>
          <p:cNvPr id="4" name="矩形 3"/>
          <p:cNvSpPr/>
          <p:nvPr/>
        </p:nvSpPr>
        <p:spPr>
          <a:xfrm>
            <a:off x="2420679" y="5530632"/>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3712389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Operational System Development</a:t>
            </a:r>
            <a:endParaRPr lang="zh-CN" altLang="en-US" dirty="0"/>
          </a:p>
        </p:txBody>
      </p:sp>
      <p:sp>
        <p:nvSpPr>
          <p:cNvPr id="3" name="内容占位符 2"/>
          <p:cNvSpPr>
            <a:spLocks noGrp="1"/>
          </p:cNvSpPr>
          <p:nvPr>
            <p:ph idx="1"/>
          </p:nvPr>
        </p:nvSpPr>
        <p:spPr/>
        <p:txBody>
          <a:bodyPr/>
          <a:lstStyle/>
          <a:p>
            <a:r>
              <a:rPr lang="en-US" altLang="zh-CN" dirty="0" smtClean="0"/>
              <a:t>Programs in this category involve systems that have received approval for </a:t>
            </a:r>
            <a:r>
              <a:rPr lang="en-US" altLang="zh-CN" b="1" dirty="0" smtClean="0">
                <a:solidFill>
                  <a:schemeClr val="accent2"/>
                </a:solidFill>
              </a:rPr>
              <a:t>Low Rate Initial Production (LRIP).</a:t>
            </a:r>
          </a:p>
          <a:p>
            <a:r>
              <a:rPr lang="en-US" altLang="zh-CN" dirty="0" smtClean="0"/>
              <a:t>A logical progression of program phases and development and production funding must be evident in the </a:t>
            </a:r>
            <a:r>
              <a:rPr lang="en-US" altLang="zh-CN" b="1" dirty="0" smtClean="0">
                <a:solidFill>
                  <a:schemeClr val="accent2"/>
                </a:solidFill>
              </a:rPr>
              <a:t>FYDP, </a:t>
            </a:r>
            <a:r>
              <a:rPr lang="en-US" altLang="zh-CN" dirty="0" smtClean="0"/>
              <a:t>consistent with the Department’s full funding policy.</a:t>
            </a:r>
          </a:p>
        </p:txBody>
      </p:sp>
      <p:sp>
        <p:nvSpPr>
          <p:cNvPr id="4" name="矩形 3"/>
          <p:cNvSpPr/>
          <p:nvPr/>
        </p:nvSpPr>
        <p:spPr>
          <a:xfrm>
            <a:off x="2771555" y="5339246"/>
            <a:ext cx="8839200" cy="646331"/>
          </a:xfrm>
          <a:prstGeom prst="rect">
            <a:avLst/>
          </a:prstGeom>
        </p:spPr>
        <p:txBody>
          <a:bodyPr wrap="square">
            <a:spAutoFit/>
          </a:bodyPr>
          <a:lstStyle/>
          <a:p>
            <a:pPr lvl="0"/>
            <a:r>
              <a:rPr lang="en-US" altLang="zh-CN" dirty="0" smtClean="0">
                <a:solidFill>
                  <a:prstClr val="white">
                    <a:lumMod val="50000"/>
                  </a:prstClr>
                </a:solidFill>
              </a:rPr>
              <a:t>DoD </a:t>
            </a:r>
            <a:r>
              <a:rPr lang="en-US" altLang="zh-CN" dirty="0">
                <a:solidFill>
                  <a:prstClr val="white">
                    <a:lumMod val="50000"/>
                  </a:prstClr>
                </a:solidFill>
              </a:rPr>
              <a:t>7000.14 – R</a:t>
            </a:r>
            <a:r>
              <a:rPr lang="zh-CN" altLang="en-US" dirty="0">
                <a:solidFill>
                  <a:prstClr val="white">
                    <a:lumMod val="50000"/>
                  </a:prstClr>
                </a:solidFill>
              </a:rPr>
              <a:t>，</a:t>
            </a:r>
            <a:r>
              <a:rPr lang="en-US" altLang="zh-CN" dirty="0">
                <a:solidFill>
                  <a:prstClr val="white">
                    <a:lumMod val="50000"/>
                  </a:prstClr>
                </a:solidFill>
              </a:rPr>
              <a:t>DEPARTMENT OF DEFENSE FINANCIAL MANAGEMENT REGULATION, VOLUME 2B: “BUDGET FORMULATION AND PRESENTATION (CHAPTERS 4-19)“, </a:t>
            </a:r>
            <a:r>
              <a:rPr lang="en-US" altLang="zh-CN" dirty="0" smtClean="0">
                <a:solidFill>
                  <a:prstClr val="white">
                    <a:lumMod val="50000"/>
                  </a:prstClr>
                </a:solidFill>
              </a:rPr>
              <a:t>p5-4~5-5</a:t>
            </a:r>
            <a:endParaRPr lang="zh-CN" altLang="en-US" dirty="0">
              <a:solidFill>
                <a:prstClr val="white">
                  <a:lumMod val="50000"/>
                </a:prstClr>
              </a:solidFill>
            </a:endParaRPr>
          </a:p>
        </p:txBody>
      </p:sp>
    </p:spTree>
    <p:extLst>
      <p:ext uri="{BB962C8B-B14F-4D97-AF65-F5344CB8AC3E}">
        <p14:creationId xmlns:p14="http://schemas.microsoft.com/office/powerpoint/2010/main" val="3538806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内容占位符 3"/>
          <p:cNvPicPr>
            <a:picLocks noGrp="1" noChangeAspect="1"/>
          </p:cNvPicPr>
          <p:nvPr>
            <p:ph idx="1"/>
          </p:nvPr>
        </p:nvPicPr>
        <p:blipFill>
          <a:blip r:embed="rId2"/>
          <a:stretch>
            <a:fillRect/>
          </a:stretch>
        </p:blipFill>
        <p:spPr>
          <a:xfrm>
            <a:off x="1435747" y="81553"/>
            <a:ext cx="9355948" cy="6163266"/>
          </a:xfrm>
          <a:prstGeom prst="rect">
            <a:avLst/>
          </a:prstGeom>
        </p:spPr>
      </p:pic>
      <p:sp>
        <p:nvSpPr>
          <p:cNvPr id="3" name="矩形 2"/>
          <p:cNvSpPr/>
          <p:nvPr/>
        </p:nvSpPr>
        <p:spPr>
          <a:xfrm>
            <a:off x="382772" y="6244819"/>
            <a:ext cx="11461898" cy="369332"/>
          </a:xfrm>
          <a:prstGeom prst="rect">
            <a:avLst/>
          </a:prstGeom>
        </p:spPr>
        <p:txBody>
          <a:bodyPr wrap="square">
            <a:spAutoFit/>
          </a:bodyPr>
          <a:lstStyle/>
          <a:p>
            <a:r>
              <a:rPr lang="en-US" altLang="zh-CN" dirty="0">
                <a:solidFill>
                  <a:schemeClr val="bg1">
                    <a:lumMod val="50000"/>
                  </a:schemeClr>
                </a:solidFill>
              </a:rPr>
              <a:t>Operation of the Defense Acquisition System </a:t>
            </a:r>
            <a:r>
              <a:rPr lang="zh-CN" altLang="en-US" dirty="0" smtClean="0">
                <a:solidFill>
                  <a:schemeClr val="bg1">
                    <a:lumMod val="50000"/>
                  </a:schemeClr>
                </a:solidFill>
              </a:rPr>
              <a:t>，</a:t>
            </a:r>
            <a:r>
              <a:rPr lang="en-US" altLang="zh-CN" dirty="0" smtClean="0">
                <a:solidFill>
                  <a:schemeClr val="bg1">
                    <a:lumMod val="50000"/>
                  </a:schemeClr>
                </a:solidFill>
              </a:rPr>
              <a:t>Department </a:t>
            </a:r>
            <a:r>
              <a:rPr lang="en-US" altLang="zh-CN" dirty="0">
                <a:solidFill>
                  <a:schemeClr val="bg1">
                    <a:lumMod val="50000"/>
                  </a:schemeClr>
                </a:solidFill>
              </a:rPr>
              <a:t>of </a:t>
            </a:r>
            <a:r>
              <a:rPr lang="en-US" altLang="zh-CN" dirty="0" smtClean="0">
                <a:solidFill>
                  <a:schemeClr val="bg1">
                    <a:lumMod val="50000"/>
                  </a:schemeClr>
                </a:solidFill>
              </a:rPr>
              <a:t>Defense </a:t>
            </a:r>
            <a:r>
              <a:rPr lang="en-US" altLang="zh-CN" b="1" dirty="0" smtClean="0">
                <a:solidFill>
                  <a:schemeClr val="bg1">
                    <a:lumMod val="50000"/>
                  </a:schemeClr>
                </a:solidFill>
              </a:rPr>
              <a:t>INSTRUCTION</a:t>
            </a:r>
            <a:r>
              <a:rPr lang="en-US" altLang="zh-CN" dirty="0">
                <a:solidFill>
                  <a:schemeClr val="bg1">
                    <a:lumMod val="50000"/>
                  </a:schemeClr>
                </a:solidFill>
              </a:rPr>
              <a:t> 5000.02 </a:t>
            </a:r>
            <a:r>
              <a:rPr lang="en-US" altLang="zh-CN" dirty="0" smtClean="0">
                <a:solidFill>
                  <a:schemeClr val="bg1">
                    <a:lumMod val="50000"/>
                  </a:schemeClr>
                </a:solidFill>
              </a:rPr>
              <a:t>(change 3)</a:t>
            </a:r>
            <a:r>
              <a:rPr lang="zh-CN" altLang="en-US" dirty="0" smtClean="0">
                <a:solidFill>
                  <a:schemeClr val="bg1">
                    <a:lumMod val="50000"/>
                  </a:schemeClr>
                </a:solidFill>
              </a:rPr>
              <a:t>，</a:t>
            </a:r>
            <a:r>
              <a:rPr lang="en-US" altLang="zh-CN" dirty="0" smtClean="0">
                <a:solidFill>
                  <a:schemeClr val="bg1">
                    <a:lumMod val="50000"/>
                  </a:schemeClr>
                </a:solidFill>
              </a:rPr>
              <a:t>2017</a:t>
            </a:r>
            <a:r>
              <a:rPr lang="zh-CN" altLang="en-US" dirty="0" smtClean="0">
                <a:solidFill>
                  <a:schemeClr val="bg1">
                    <a:lumMod val="50000"/>
                  </a:schemeClr>
                </a:solidFill>
              </a:rPr>
              <a:t>，</a:t>
            </a:r>
            <a:r>
              <a:rPr lang="en-US" altLang="zh-CN" dirty="0" smtClean="0">
                <a:solidFill>
                  <a:schemeClr val="bg1">
                    <a:lumMod val="50000"/>
                  </a:schemeClr>
                </a:solidFill>
              </a:rPr>
              <a:t>p6</a:t>
            </a:r>
            <a:endParaRPr lang="zh-CN" altLang="en-US" dirty="0">
              <a:solidFill>
                <a:schemeClr val="bg1">
                  <a:lumMod val="50000"/>
                </a:schemeClr>
              </a:solidFill>
            </a:endParaRPr>
          </a:p>
        </p:txBody>
      </p:sp>
      <p:sp>
        <p:nvSpPr>
          <p:cNvPr id="5" name="矩形 4"/>
          <p:cNvSpPr/>
          <p:nvPr/>
        </p:nvSpPr>
        <p:spPr>
          <a:xfrm>
            <a:off x="3795395" y="1528595"/>
            <a:ext cx="141577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zh-CN" altLang="en-US" sz="2400" dirty="0">
                <a:latin typeface="黑体" panose="02010609060101010101" pitchFamily="49" charset="-122"/>
                <a:ea typeface="黑体" panose="02010609060101010101" pitchFamily="49" charset="-122"/>
              </a:rPr>
              <a:t>基础研究</a:t>
            </a:r>
          </a:p>
        </p:txBody>
      </p:sp>
      <p:sp>
        <p:nvSpPr>
          <p:cNvPr id="6" name="矩形 5"/>
          <p:cNvSpPr/>
          <p:nvPr/>
        </p:nvSpPr>
        <p:spPr>
          <a:xfrm>
            <a:off x="5999481" y="2002975"/>
            <a:ext cx="141577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zh-CN" altLang="en-US" sz="2400" dirty="0">
                <a:solidFill>
                  <a:schemeClr val="lt1"/>
                </a:solidFill>
                <a:latin typeface="黑体" panose="02010609060101010101" pitchFamily="49" charset="-122"/>
                <a:ea typeface="黑体" panose="02010609060101010101" pitchFamily="49" charset="-122"/>
              </a:rPr>
              <a:t>应用研究</a:t>
            </a:r>
          </a:p>
        </p:txBody>
      </p:sp>
      <p:sp>
        <p:nvSpPr>
          <p:cNvPr id="7" name="矩形 6"/>
          <p:cNvSpPr/>
          <p:nvPr/>
        </p:nvSpPr>
        <p:spPr>
          <a:xfrm>
            <a:off x="5999481" y="2546094"/>
            <a:ext cx="2031325"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zh-CN" altLang="en-US" sz="2400" dirty="0">
                <a:solidFill>
                  <a:schemeClr val="lt1"/>
                </a:solidFill>
                <a:latin typeface="黑体" panose="02010609060101010101" pitchFamily="49" charset="-122"/>
                <a:ea typeface="黑体" panose="02010609060101010101" pitchFamily="49" charset="-122"/>
              </a:rPr>
              <a:t>高新技术开发</a:t>
            </a:r>
          </a:p>
        </p:txBody>
      </p:sp>
      <p:sp>
        <p:nvSpPr>
          <p:cNvPr id="8" name="矩形 7"/>
          <p:cNvSpPr/>
          <p:nvPr/>
        </p:nvSpPr>
        <p:spPr>
          <a:xfrm>
            <a:off x="5999481" y="3089213"/>
            <a:ext cx="2954655"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zh-CN" altLang="en-US" sz="2400" dirty="0">
                <a:solidFill>
                  <a:schemeClr val="lt1"/>
                </a:solidFill>
                <a:latin typeface="黑体" panose="02010609060101010101" pitchFamily="49" charset="-122"/>
                <a:ea typeface="黑体" panose="02010609060101010101" pitchFamily="49" charset="-122"/>
              </a:rPr>
              <a:t>高新组件与原型开发</a:t>
            </a:r>
          </a:p>
        </p:txBody>
      </p:sp>
      <p:sp>
        <p:nvSpPr>
          <p:cNvPr id="9" name="矩形 8"/>
          <p:cNvSpPr/>
          <p:nvPr/>
        </p:nvSpPr>
        <p:spPr>
          <a:xfrm>
            <a:off x="8030806" y="3922964"/>
            <a:ext cx="2031325"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zh-CN" altLang="en-US" sz="2400" dirty="0">
                <a:solidFill>
                  <a:schemeClr val="lt1"/>
                </a:solidFill>
                <a:latin typeface="黑体" panose="02010609060101010101" pitchFamily="49" charset="-122"/>
                <a:ea typeface="黑体" panose="02010609060101010101" pitchFamily="49" charset="-122"/>
              </a:rPr>
              <a:t>系统开发验证</a:t>
            </a:r>
          </a:p>
        </p:txBody>
      </p:sp>
    </p:spTree>
    <p:extLst>
      <p:ext uri="{BB962C8B-B14F-4D97-AF65-F5344CB8AC3E}">
        <p14:creationId xmlns:p14="http://schemas.microsoft.com/office/powerpoint/2010/main" val="3871028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Milestone A</a:t>
            </a:r>
            <a:endParaRPr lang="zh-CN" altLang="en-US" dirty="0"/>
          </a:p>
        </p:txBody>
      </p:sp>
      <p:sp>
        <p:nvSpPr>
          <p:cNvPr id="3" name="内容占位符 2"/>
          <p:cNvSpPr>
            <a:spLocks noGrp="1"/>
          </p:cNvSpPr>
          <p:nvPr>
            <p:ph idx="1"/>
          </p:nvPr>
        </p:nvSpPr>
        <p:spPr/>
        <p:txBody>
          <a:bodyPr/>
          <a:lstStyle/>
          <a:p>
            <a:r>
              <a:rPr lang="en-US" altLang="zh-CN" dirty="0"/>
              <a:t>Risk Reduction Decision, called Milestone A by DoD, is an </a:t>
            </a:r>
            <a:r>
              <a:rPr lang="en-US" altLang="zh-CN" dirty="0" smtClean="0"/>
              <a:t>investment decision </a:t>
            </a:r>
            <a:r>
              <a:rPr lang="en-US" altLang="zh-CN" dirty="0"/>
              <a:t>to pursue specific product or design concepts, and to commit the resources required </a:t>
            </a:r>
            <a:r>
              <a:rPr lang="en-US" altLang="zh-CN" dirty="0" smtClean="0"/>
              <a:t>to mature </a:t>
            </a:r>
            <a:r>
              <a:rPr lang="en-US" altLang="zh-CN" dirty="0"/>
              <a:t>technology and/or reduce any risks that must be mitigated prior to decisions </a:t>
            </a:r>
            <a:r>
              <a:rPr lang="en-US" altLang="zh-CN" dirty="0" smtClean="0"/>
              <a:t>committing the </a:t>
            </a:r>
            <a:r>
              <a:rPr lang="en-US" altLang="zh-CN" dirty="0"/>
              <a:t>resources needed for development leading to production and </a:t>
            </a:r>
            <a:r>
              <a:rPr lang="en-US" altLang="zh-CN" dirty="0" smtClean="0"/>
              <a:t>fielding</a:t>
            </a:r>
          </a:p>
          <a:p>
            <a:r>
              <a:rPr lang="en-US" altLang="zh-CN" dirty="0" smtClean="0"/>
              <a:t>“</a:t>
            </a:r>
            <a:r>
              <a:rPr lang="zh-CN" altLang="en-US" dirty="0" smtClean="0"/>
              <a:t>基础研究</a:t>
            </a:r>
            <a:r>
              <a:rPr lang="en-US" altLang="zh-CN" dirty="0" smtClean="0"/>
              <a:t>”</a:t>
            </a:r>
            <a:r>
              <a:rPr lang="zh-CN" altLang="en-US" dirty="0" smtClean="0"/>
              <a:t>和</a:t>
            </a:r>
            <a:r>
              <a:rPr lang="en-US" altLang="zh-CN" dirty="0" smtClean="0"/>
              <a:t>”</a:t>
            </a:r>
            <a:r>
              <a:rPr lang="zh-CN" altLang="en-US" dirty="0" smtClean="0"/>
              <a:t>应用研究</a:t>
            </a:r>
            <a:r>
              <a:rPr lang="en-US" altLang="zh-CN" dirty="0" smtClean="0"/>
              <a:t>”</a:t>
            </a:r>
            <a:r>
              <a:rPr lang="zh-CN" altLang="en-US" dirty="0" smtClean="0"/>
              <a:t>的分界点</a:t>
            </a:r>
            <a:endParaRPr lang="en-US" altLang="zh-CN" dirty="0" smtClean="0"/>
          </a:p>
        </p:txBody>
      </p:sp>
      <p:sp>
        <p:nvSpPr>
          <p:cNvPr id="4" name="矩形 3"/>
          <p:cNvSpPr/>
          <p:nvPr/>
        </p:nvSpPr>
        <p:spPr>
          <a:xfrm>
            <a:off x="499730" y="6127234"/>
            <a:ext cx="11461898" cy="369332"/>
          </a:xfrm>
          <a:prstGeom prst="rect">
            <a:avLst/>
          </a:prstGeom>
        </p:spPr>
        <p:txBody>
          <a:bodyPr wrap="square">
            <a:spAutoFit/>
          </a:bodyPr>
          <a:lstStyle/>
          <a:p>
            <a:r>
              <a:rPr lang="en-US" altLang="zh-CN" dirty="0">
                <a:solidFill>
                  <a:schemeClr val="bg1">
                    <a:lumMod val="50000"/>
                  </a:schemeClr>
                </a:solidFill>
              </a:rPr>
              <a:t>Operation of the Defense Acquisition System </a:t>
            </a:r>
            <a:r>
              <a:rPr lang="zh-CN" altLang="en-US" dirty="0" smtClean="0">
                <a:solidFill>
                  <a:schemeClr val="bg1">
                    <a:lumMod val="50000"/>
                  </a:schemeClr>
                </a:solidFill>
              </a:rPr>
              <a:t>，</a:t>
            </a:r>
            <a:r>
              <a:rPr lang="en-US" altLang="zh-CN" dirty="0" smtClean="0">
                <a:solidFill>
                  <a:schemeClr val="bg1">
                    <a:lumMod val="50000"/>
                  </a:schemeClr>
                </a:solidFill>
              </a:rPr>
              <a:t>Department </a:t>
            </a:r>
            <a:r>
              <a:rPr lang="en-US" altLang="zh-CN" dirty="0">
                <a:solidFill>
                  <a:schemeClr val="bg1">
                    <a:lumMod val="50000"/>
                  </a:schemeClr>
                </a:solidFill>
              </a:rPr>
              <a:t>of </a:t>
            </a:r>
            <a:r>
              <a:rPr lang="en-US" altLang="zh-CN" dirty="0" smtClean="0">
                <a:solidFill>
                  <a:schemeClr val="bg1">
                    <a:lumMod val="50000"/>
                  </a:schemeClr>
                </a:solidFill>
              </a:rPr>
              <a:t>Defense </a:t>
            </a:r>
            <a:r>
              <a:rPr lang="en-US" altLang="zh-CN" b="1" dirty="0" smtClean="0">
                <a:solidFill>
                  <a:schemeClr val="bg1">
                    <a:lumMod val="50000"/>
                  </a:schemeClr>
                </a:solidFill>
              </a:rPr>
              <a:t>INSTRUCTION</a:t>
            </a:r>
            <a:r>
              <a:rPr lang="en-US" altLang="zh-CN" dirty="0">
                <a:solidFill>
                  <a:schemeClr val="bg1">
                    <a:lumMod val="50000"/>
                  </a:schemeClr>
                </a:solidFill>
              </a:rPr>
              <a:t> 5000.02 </a:t>
            </a:r>
            <a:r>
              <a:rPr lang="en-US" altLang="zh-CN" dirty="0" smtClean="0">
                <a:solidFill>
                  <a:schemeClr val="bg1">
                    <a:lumMod val="50000"/>
                  </a:schemeClr>
                </a:solidFill>
              </a:rPr>
              <a:t>(change 3)</a:t>
            </a:r>
            <a:r>
              <a:rPr lang="zh-CN" altLang="en-US" dirty="0" smtClean="0">
                <a:solidFill>
                  <a:schemeClr val="bg1">
                    <a:lumMod val="50000"/>
                  </a:schemeClr>
                </a:solidFill>
              </a:rPr>
              <a:t>，</a:t>
            </a:r>
            <a:r>
              <a:rPr lang="en-US" altLang="zh-CN" dirty="0" smtClean="0">
                <a:solidFill>
                  <a:schemeClr val="bg1">
                    <a:lumMod val="50000"/>
                  </a:schemeClr>
                </a:solidFill>
              </a:rPr>
              <a:t>2017</a:t>
            </a:r>
            <a:r>
              <a:rPr lang="zh-CN" altLang="en-US" dirty="0" smtClean="0">
                <a:solidFill>
                  <a:schemeClr val="bg1">
                    <a:lumMod val="50000"/>
                  </a:schemeClr>
                </a:solidFill>
              </a:rPr>
              <a:t>，</a:t>
            </a:r>
            <a:r>
              <a:rPr lang="en-US" altLang="zh-CN" dirty="0" smtClean="0">
                <a:solidFill>
                  <a:schemeClr val="bg1">
                    <a:lumMod val="50000"/>
                  </a:schemeClr>
                </a:solidFill>
              </a:rPr>
              <a:t>p8</a:t>
            </a:r>
            <a:endParaRPr lang="zh-CN" altLang="en-US" dirty="0">
              <a:solidFill>
                <a:schemeClr val="bg1">
                  <a:lumMod val="50000"/>
                </a:schemeClr>
              </a:solidFill>
            </a:endParaRPr>
          </a:p>
        </p:txBody>
      </p:sp>
    </p:spTree>
    <p:extLst>
      <p:ext uri="{BB962C8B-B14F-4D97-AF65-F5344CB8AC3E}">
        <p14:creationId xmlns:p14="http://schemas.microsoft.com/office/powerpoint/2010/main" val="1288816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Milestone </a:t>
            </a:r>
            <a:r>
              <a:rPr lang="en-US" altLang="zh-CN" dirty="0" smtClean="0"/>
              <a:t>B</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a:t>The decision to commit resources to the development of a product </a:t>
            </a:r>
            <a:r>
              <a:rPr lang="en-US" altLang="zh-CN" dirty="0" smtClean="0"/>
              <a:t>for manufacturing </a:t>
            </a:r>
            <a:r>
              <a:rPr lang="en-US" altLang="zh-CN" dirty="0"/>
              <a:t>and fielding, called </a:t>
            </a:r>
            <a:r>
              <a:rPr lang="en-US" altLang="zh-CN" b="1" dirty="0">
                <a:solidFill>
                  <a:schemeClr val="accent2"/>
                </a:solidFill>
              </a:rPr>
              <a:t>Engineering and Manufacturing Development (EMD)</a:t>
            </a:r>
            <a:r>
              <a:rPr lang="en-US" altLang="zh-CN" dirty="0"/>
              <a:t> </a:t>
            </a:r>
            <a:r>
              <a:rPr lang="en-US" altLang="zh-CN" dirty="0" smtClean="0"/>
              <a:t>by DoD</a:t>
            </a:r>
            <a:r>
              <a:rPr lang="en-US" altLang="zh-CN" dirty="0"/>
              <a:t>, follows completion of any needed technology maturation and risk reduction. </a:t>
            </a:r>
            <a:endParaRPr lang="en-US" altLang="zh-CN" dirty="0" smtClean="0"/>
          </a:p>
          <a:p>
            <a:r>
              <a:rPr lang="en-US" altLang="zh-CN" dirty="0" smtClean="0"/>
              <a:t>DoD breaks this </a:t>
            </a:r>
            <a:r>
              <a:rPr lang="en-US" altLang="zh-CN" dirty="0"/>
              <a:t>commitment into three related decisions: </a:t>
            </a:r>
            <a:endParaRPr lang="en-US" altLang="zh-CN" dirty="0" smtClean="0"/>
          </a:p>
          <a:p>
            <a:pPr lvl="1"/>
            <a:r>
              <a:rPr lang="en-US" altLang="zh-CN" dirty="0" smtClean="0"/>
              <a:t>(</a:t>
            </a:r>
            <a:r>
              <a:rPr lang="en-US" altLang="zh-CN" dirty="0"/>
              <a:t>1) a requirements decision point (called the </a:t>
            </a:r>
            <a:r>
              <a:rPr lang="en-US" altLang="zh-CN" dirty="0" smtClean="0"/>
              <a:t>CDD Validation </a:t>
            </a:r>
            <a:r>
              <a:rPr lang="en-US" altLang="zh-CN" dirty="0"/>
              <a:t>Decision by DoD</a:t>
            </a:r>
            <a:r>
              <a:rPr lang="en-US" altLang="zh-CN" dirty="0" smtClean="0"/>
              <a:t>);</a:t>
            </a:r>
          </a:p>
          <a:p>
            <a:pPr lvl="1"/>
            <a:r>
              <a:rPr lang="en-US" altLang="zh-CN" dirty="0" smtClean="0"/>
              <a:t>(</a:t>
            </a:r>
            <a:r>
              <a:rPr lang="en-US" altLang="zh-CN" dirty="0"/>
              <a:t>2) a decision to release a solicitation for development to industry</a:t>
            </a:r>
            <a:r>
              <a:rPr lang="en-US" altLang="zh-CN" dirty="0" smtClean="0"/>
              <a:t>, called </a:t>
            </a:r>
            <a:r>
              <a:rPr lang="en-US" altLang="zh-CN" dirty="0"/>
              <a:t>the Development Request for Proposals (RFP) Release Decision Point; and </a:t>
            </a:r>
            <a:endParaRPr lang="en-US" altLang="zh-CN" dirty="0" smtClean="0"/>
          </a:p>
          <a:p>
            <a:pPr lvl="1"/>
            <a:r>
              <a:rPr lang="en-US" altLang="zh-CN" dirty="0" smtClean="0"/>
              <a:t>(</a:t>
            </a:r>
            <a:r>
              <a:rPr lang="en-US" altLang="zh-CN" dirty="0"/>
              <a:t>3) a </a:t>
            </a:r>
            <a:r>
              <a:rPr lang="en-US" altLang="zh-CN" dirty="0" smtClean="0"/>
              <a:t>decision to </a:t>
            </a:r>
            <a:r>
              <a:rPr lang="en-US" altLang="zh-CN" dirty="0"/>
              <a:t>award the contract(s) for development, called Milestone B by DoD. </a:t>
            </a:r>
            <a:endParaRPr lang="en-US" altLang="zh-CN" dirty="0" smtClean="0"/>
          </a:p>
          <a:p>
            <a:r>
              <a:rPr lang="en-US" altLang="zh-CN" dirty="0" smtClean="0"/>
              <a:t>“</a:t>
            </a:r>
            <a:r>
              <a:rPr lang="zh-CN" altLang="en-US" dirty="0" smtClean="0"/>
              <a:t>高新组件与原型开发</a:t>
            </a:r>
            <a:r>
              <a:rPr lang="en-US" altLang="zh-CN" dirty="0" smtClean="0"/>
              <a:t>”</a:t>
            </a:r>
            <a:r>
              <a:rPr lang="zh-CN" altLang="en-US" dirty="0" smtClean="0"/>
              <a:t>和</a:t>
            </a:r>
            <a:r>
              <a:rPr lang="en-US" altLang="zh-CN" dirty="0" smtClean="0"/>
              <a:t>”</a:t>
            </a:r>
            <a:r>
              <a:rPr lang="zh-CN" altLang="en-US" dirty="0" smtClean="0"/>
              <a:t>系统开发验证</a:t>
            </a:r>
            <a:r>
              <a:rPr lang="en-US" altLang="zh-CN" dirty="0" smtClean="0"/>
              <a:t>”</a:t>
            </a:r>
            <a:r>
              <a:rPr lang="zh-CN" altLang="en-US" dirty="0" smtClean="0"/>
              <a:t>的分界点</a:t>
            </a:r>
            <a:endParaRPr lang="en-US" altLang="zh-CN" dirty="0" smtClean="0"/>
          </a:p>
        </p:txBody>
      </p:sp>
      <p:sp>
        <p:nvSpPr>
          <p:cNvPr id="4" name="矩形 3"/>
          <p:cNvSpPr/>
          <p:nvPr/>
        </p:nvSpPr>
        <p:spPr>
          <a:xfrm>
            <a:off x="382772" y="6244819"/>
            <a:ext cx="11461898" cy="369332"/>
          </a:xfrm>
          <a:prstGeom prst="rect">
            <a:avLst/>
          </a:prstGeom>
        </p:spPr>
        <p:txBody>
          <a:bodyPr wrap="square">
            <a:spAutoFit/>
          </a:bodyPr>
          <a:lstStyle/>
          <a:p>
            <a:r>
              <a:rPr lang="en-US" altLang="zh-CN" dirty="0">
                <a:solidFill>
                  <a:schemeClr val="bg1">
                    <a:lumMod val="50000"/>
                  </a:schemeClr>
                </a:solidFill>
              </a:rPr>
              <a:t>Operation of the Defense Acquisition System </a:t>
            </a:r>
            <a:r>
              <a:rPr lang="zh-CN" altLang="en-US" dirty="0" smtClean="0">
                <a:solidFill>
                  <a:schemeClr val="bg1">
                    <a:lumMod val="50000"/>
                  </a:schemeClr>
                </a:solidFill>
              </a:rPr>
              <a:t>，</a:t>
            </a:r>
            <a:r>
              <a:rPr lang="en-US" altLang="zh-CN" dirty="0" smtClean="0">
                <a:solidFill>
                  <a:schemeClr val="bg1">
                    <a:lumMod val="50000"/>
                  </a:schemeClr>
                </a:solidFill>
              </a:rPr>
              <a:t>Department </a:t>
            </a:r>
            <a:r>
              <a:rPr lang="en-US" altLang="zh-CN" dirty="0">
                <a:solidFill>
                  <a:schemeClr val="bg1">
                    <a:lumMod val="50000"/>
                  </a:schemeClr>
                </a:solidFill>
              </a:rPr>
              <a:t>of </a:t>
            </a:r>
            <a:r>
              <a:rPr lang="en-US" altLang="zh-CN" dirty="0" smtClean="0">
                <a:solidFill>
                  <a:schemeClr val="bg1">
                    <a:lumMod val="50000"/>
                  </a:schemeClr>
                </a:solidFill>
              </a:rPr>
              <a:t>Defense </a:t>
            </a:r>
            <a:r>
              <a:rPr lang="en-US" altLang="zh-CN" b="1" dirty="0" smtClean="0">
                <a:solidFill>
                  <a:schemeClr val="bg1">
                    <a:lumMod val="50000"/>
                  </a:schemeClr>
                </a:solidFill>
              </a:rPr>
              <a:t>INSTRUCTION</a:t>
            </a:r>
            <a:r>
              <a:rPr lang="en-US" altLang="zh-CN" dirty="0">
                <a:solidFill>
                  <a:schemeClr val="bg1">
                    <a:lumMod val="50000"/>
                  </a:schemeClr>
                </a:solidFill>
              </a:rPr>
              <a:t> 5000.02 </a:t>
            </a:r>
            <a:r>
              <a:rPr lang="en-US" altLang="zh-CN" dirty="0" smtClean="0">
                <a:solidFill>
                  <a:schemeClr val="bg1">
                    <a:lumMod val="50000"/>
                  </a:schemeClr>
                </a:solidFill>
              </a:rPr>
              <a:t>(change 3)</a:t>
            </a:r>
            <a:r>
              <a:rPr lang="zh-CN" altLang="en-US" dirty="0" smtClean="0">
                <a:solidFill>
                  <a:schemeClr val="bg1">
                    <a:lumMod val="50000"/>
                  </a:schemeClr>
                </a:solidFill>
              </a:rPr>
              <a:t>，</a:t>
            </a:r>
            <a:r>
              <a:rPr lang="en-US" altLang="zh-CN" dirty="0" smtClean="0">
                <a:solidFill>
                  <a:schemeClr val="bg1">
                    <a:lumMod val="50000"/>
                  </a:schemeClr>
                </a:solidFill>
              </a:rPr>
              <a:t>2017</a:t>
            </a:r>
            <a:r>
              <a:rPr lang="zh-CN" altLang="en-US" dirty="0" smtClean="0">
                <a:solidFill>
                  <a:schemeClr val="bg1">
                    <a:lumMod val="50000"/>
                  </a:schemeClr>
                </a:solidFill>
              </a:rPr>
              <a:t>，</a:t>
            </a:r>
            <a:r>
              <a:rPr lang="en-US" altLang="zh-CN" dirty="0" smtClean="0">
                <a:solidFill>
                  <a:schemeClr val="bg1">
                    <a:lumMod val="50000"/>
                  </a:schemeClr>
                </a:solidFill>
              </a:rPr>
              <a:t>p8</a:t>
            </a:r>
            <a:endParaRPr lang="zh-CN" altLang="en-US" dirty="0">
              <a:solidFill>
                <a:schemeClr val="bg1">
                  <a:lumMod val="50000"/>
                </a:schemeClr>
              </a:solidFill>
            </a:endParaRPr>
          </a:p>
        </p:txBody>
      </p:sp>
    </p:spTree>
    <p:extLst>
      <p:ext uri="{BB962C8B-B14F-4D97-AF65-F5344CB8AC3E}">
        <p14:creationId xmlns:p14="http://schemas.microsoft.com/office/powerpoint/2010/main" val="3600823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问题随之而来</a:t>
            </a:r>
            <a:r>
              <a:rPr lang="en-US" altLang="zh-CN" dirty="0" smtClean="0"/>
              <a:t>……</a:t>
            </a:r>
            <a:endParaRPr lang="zh-CN" altLang="en-US" dirty="0"/>
          </a:p>
        </p:txBody>
      </p:sp>
      <p:sp>
        <p:nvSpPr>
          <p:cNvPr id="6" name="内容占位符 5"/>
          <p:cNvSpPr>
            <a:spLocks noGrp="1"/>
          </p:cNvSpPr>
          <p:nvPr>
            <p:ph idx="1"/>
          </p:nvPr>
        </p:nvSpPr>
        <p:spPr/>
        <p:txBody>
          <a:bodyPr/>
          <a:lstStyle/>
          <a:p>
            <a:r>
              <a:rPr lang="zh-CN" altLang="en-US" dirty="0"/>
              <a:t>“意义构建”跟</a:t>
            </a:r>
            <a:r>
              <a:rPr lang="zh-CN" altLang="en-US" dirty="0" smtClean="0"/>
              <a:t>我（科技情报人员）有关系吗？</a:t>
            </a:r>
            <a:endParaRPr lang="zh-CN" altLang="en-US" dirty="0"/>
          </a:p>
          <a:p>
            <a:r>
              <a:rPr lang="zh-CN" altLang="en-US" dirty="0"/>
              <a:t>科技情报人员所做的，</a:t>
            </a:r>
            <a:r>
              <a:rPr lang="zh-CN" altLang="en-US" dirty="0" smtClean="0"/>
              <a:t>跟（科技）决策者有</a:t>
            </a:r>
            <a:r>
              <a:rPr lang="zh-CN" altLang="en-US" dirty="0"/>
              <a:t>什么关系</a:t>
            </a:r>
            <a:r>
              <a:rPr lang="zh-CN" altLang="en-US" dirty="0" smtClean="0"/>
              <a:t>？</a:t>
            </a:r>
            <a:endParaRPr lang="en-US" altLang="zh-CN" dirty="0" smtClean="0"/>
          </a:p>
          <a:p>
            <a:r>
              <a:rPr lang="zh-CN" altLang="en-US" dirty="0" smtClean="0"/>
              <a:t>为决策者（包括决策者本人以及为他们提供重要咨询意见的智囊）订了他想要的期刊（例如</a:t>
            </a:r>
            <a:r>
              <a:rPr lang="en-US" altLang="zh-CN" dirty="0" smtClean="0"/>
              <a:t>《Science》</a:t>
            </a:r>
            <a:r>
              <a:rPr lang="zh-CN" altLang="en-US" dirty="0" smtClean="0"/>
              <a:t>）或者其他数据库，或者进一步，把某些内容编译出来，他的需求就满足了吗？</a:t>
            </a:r>
            <a:endParaRPr lang="en-US" altLang="zh-CN" dirty="0" smtClean="0"/>
          </a:p>
          <a:p>
            <a:r>
              <a:rPr lang="zh-CN" altLang="en-US" dirty="0" smtClean="0"/>
              <a:t>决策者真正想要的是什么？</a:t>
            </a:r>
            <a:endParaRPr lang="en-US" altLang="zh-CN" dirty="0" smtClean="0"/>
          </a:p>
          <a:p>
            <a:endParaRPr lang="zh-CN" altLang="en-US" dirty="0"/>
          </a:p>
        </p:txBody>
      </p:sp>
    </p:spTree>
    <p:extLst>
      <p:ext uri="{BB962C8B-B14F-4D97-AF65-F5344CB8AC3E}">
        <p14:creationId xmlns:p14="http://schemas.microsoft.com/office/powerpoint/2010/main" val="2483589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Milestone C</a:t>
            </a:r>
            <a:endParaRPr lang="zh-CN" altLang="en-US" dirty="0"/>
          </a:p>
        </p:txBody>
      </p:sp>
      <p:sp>
        <p:nvSpPr>
          <p:cNvPr id="3" name="内容占位符 2"/>
          <p:cNvSpPr>
            <a:spLocks noGrp="1"/>
          </p:cNvSpPr>
          <p:nvPr>
            <p:ph idx="1"/>
          </p:nvPr>
        </p:nvSpPr>
        <p:spPr/>
        <p:txBody>
          <a:bodyPr/>
          <a:lstStyle/>
          <a:p>
            <a:r>
              <a:rPr lang="en-US" altLang="zh-CN" dirty="0"/>
              <a:t>The decision to enter production follows development and testing. For DoD</a:t>
            </a:r>
            <a:r>
              <a:rPr lang="en-US" altLang="zh-CN" dirty="0" smtClean="0"/>
              <a:t>, the </a:t>
            </a:r>
            <a:r>
              <a:rPr lang="en-US" altLang="zh-CN" dirty="0"/>
              <a:t>production decision is normally broken into two DoD decisions</a:t>
            </a:r>
            <a:r>
              <a:rPr lang="en-US" altLang="zh-CN" dirty="0" smtClean="0"/>
              <a:t>:</a:t>
            </a:r>
          </a:p>
          <a:p>
            <a:pPr lvl="1"/>
            <a:r>
              <a:rPr lang="en-US" altLang="zh-CN" dirty="0" smtClean="0"/>
              <a:t>(</a:t>
            </a:r>
            <a:r>
              <a:rPr lang="en-US" altLang="zh-CN" dirty="0"/>
              <a:t>1) Low-Rate </a:t>
            </a:r>
            <a:r>
              <a:rPr lang="en-US" altLang="zh-CN" dirty="0" smtClean="0"/>
              <a:t>Initial Production </a:t>
            </a:r>
            <a:r>
              <a:rPr lang="en-US" altLang="zh-CN" dirty="0"/>
              <a:t>(LRIP), called Milestone C by DoD, or Limited Deployment; and </a:t>
            </a:r>
            <a:endParaRPr lang="en-US" altLang="zh-CN" dirty="0" smtClean="0"/>
          </a:p>
          <a:p>
            <a:pPr lvl="1"/>
            <a:r>
              <a:rPr lang="en-US" altLang="zh-CN" dirty="0" smtClean="0"/>
              <a:t>(</a:t>
            </a:r>
            <a:r>
              <a:rPr lang="en-US" altLang="zh-CN" dirty="0"/>
              <a:t>2) the </a:t>
            </a:r>
            <a:r>
              <a:rPr lang="en-US" altLang="zh-CN" dirty="0" smtClean="0"/>
              <a:t>Full-Rate Production </a:t>
            </a:r>
            <a:r>
              <a:rPr lang="en-US" altLang="zh-CN" dirty="0"/>
              <a:t>or Full Deployment Decision</a:t>
            </a:r>
            <a:r>
              <a:rPr lang="en-US" altLang="zh-CN" dirty="0" smtClean="0"/>
              <a:t>.</a:t>
            </a:r>
          </a:p>
        </p:txBody>
      </p:sp>
      <p:sp>
        <p:nvSpPr>
          <p:cNvPr id="4" name="矩形 3"/>
          <p:cNvSpPr/>
          <p:nvPr/>
        </p:nvSpPr>
        <p:spPr>
          <a:xfrm>
            <a:off x="382772" y="6244819"/>
            <a:ext cx="11461898" cy="369332"/>
          </a:xfrm>
          <a:prstGeom prst="rect">
            <a:avLst/>
          </a:prstGeom>
        </p:spPr>
        <p:txBody>
          <a:bodyPr wrap="square">
            <a:spAutoFit/>
          </a:bodyPr>
          <a:lstStyle/>
          <a:p>
            <a:r>
              <a:rPr lang="en-US" altLang="zh-CN" dirty="0">
                <a:solidFill>
                  <a:schemeClr val="bg1">
                    <a:lumMod val="50000"/>
                  </a:schemeClr>
                </a:solidFill>
              </a:rPr>
              <a:t>Operation of the Defense Acquisition System </a:t>
            </a:r>
            <a:r>
              <a:rPr lang="zh-CN" altLang="en-US" dirty="0" smtClean="0">
                <a:solidFill>
                  <a:schemeClr val="bg1">
                    <a:lumMod val="50000"/>
                  </a:schemeClr>
                </a:solidFill>
              </a:rPr>
              <a:t>，</a:t>
            </a:r>
            <a:r>
              <a:rPr lang="en-US" altLang="zh-CN" dirty="0" smtClean="0">
                <a:solidFill>
                  <a:schemeClr val="bg1">
                    <a:lumMod val="50000"/>
                  </a:schemeClr>
                </a:solidFill>
              </a:rPr>
              <a:t>Department </a:t>
            </a:r>
            <a:r>
              <a:rPr lang="en-US" altLang="zh-CN" dirty="0">
                <a:solidFill>
                  <a:schemeClr val="bg1">
                    <a:lumMod val="50000"/>
                  </a:schemeClr>
                </a:solidFill>
              </a:rPr>
              <a:t>of </a:t>
            </a:r>
            <a:r>
              <a:rPr lang="en-US" altLang="zh-CN" dirty="0" smtClean="0">
                <a:solidFill>
                  <a:schemeClr val="bg1">
                    <a:lumMod val="50000"/>
                  </a:schemeClr>
                </a:solidFill>
              </a:rPr>
              <a:t>Defense </a:t>
            </a:r>
            <a:r>
              <a:rPr lang="en-US" altLang="zh-CN" b="1" dirty="0" smtClean="0">
                <a:solidFill>
                  <a:schemeClr val="bg1">
                    <a:lumMod val="50000"/>
                  </a:schemeClr>
                </a:solidFill>
              </a:rPr>
              <a:t>INSTRUCTION</a:t>
            </a:r>
            <a:r>
              <a:rPr lang="en-US" altLang="zh-CN" dirty="0">
                <a:solidFill>
                  <a:schemeClr val="bg1">
                    <a:lumMod val="50000"/>
                  </a:schemeClr>
                </a:solidFill>
              </a:rPr>
              <a:t> 5000.02 </a:t>
            </a:r>
            <a:r>
              <a:rPr lang="en-US" altLang="zh-CN" dirty="0" smtClean="0">
                <a:solidFill>
                  <a:schemeClr val="bg1">
                    <a:lumMod val="50000"/>
                  </a:schemeClr>
                </a:solidFill>
              </a:rPr>
              <a:t>(change 3)</a:t>
            </a:r>
            <a:r>
              <a:rPr lang="zh-CN" altLang="en-US" dirty="0" smtClean="0">
                <a:solidFill>
                  <a:schemeClr val="bg1">
                    <a:lumMod val="50000"/>
                  </a:schemeClr>
                </a:solidFill>
              </a:rPr>
              <a:t>，</a:t>
            </a:r>
            <a:r>
              <a:rPr lang="en-US" altLang="zh-CN" dirty="0" smtClean="0">
                <a:solidFill>
                  <a:schemeClr val="bg1">
                    <a:lumMod val="50000"/>
                  </a:schemeClr>
                </a:solidFill>
              </a:rPr>
              <a:t>2017</a:t>
            </a:r>
            <a:r>
              <a:rPr lang="zh-CN" altLang="en-US" dirty="0" smtClean="0">
                <a:solidFill>
                  <a:schemeClr val="bg1">
                    <a:lumMod val="50000"/>
                  </a:schemeClr>
                </a:solidFill>
              </a:rPr>
              <a:t>，</a:t>
            </a:r>
            <a:r>
              <a:rPr lang="en-US" altLang="zh-CN" dirty="0" smtClean="0">
                <a:solidFill>
                  <a:schemeClr val="bg1">
                    <a:lumMod val="50000"/>
                  </a:schemeClr>
                </a:solidFill>
              </a:rPr>
              <a:t>p8</a:t>
            </a:r>
            <a:endParaRPr lang="zh-CN" altLang="en-US" dirty="0">
              <a:solidFill>
                <a:schemeClr val="bg1">
                  <a:lumMod val="50000"/>
                </a:schemeClr>
              </a:solidFill>
            </a:endParaRPr>
          </a:p>
        </p:txBody>
      </p:sp>
    </p:spTree>
    <p:extLst>
      <p:ext uri="{BB962C8B-B14F-4D97-AF65-F5344CB8AC3E}">
        <p14:creationId xmlns:p14="http://schemas.microsoft.com/office/powerpoint/2010/main" val="4090932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Technology Readiness </a:t>
            </a:r>
            <a:r>
              <a:rPr lang="en-US" altLang="zh-CN" dirty="0" smtClean="0"/>
              <a:t>Levels</a:t>
            </a:r>
            <a:endParaRPr lang="zh-CN" altLang="en-US"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503759425"/>
              </p:ext>
            </p:extLst>
          </p:nvPr>
        </p:nvGraphicFramePr>
        <p:xfrm>
          <a:off x="838200" y="1527913"/>
          <a:ext cx="10515600" cy="4053840"/>
        </p:xfrm>
        <a:graphic>
          <a:graphicData uri="http://schemas.openxmlformats.org/drawingml/2006/table">
            <a:tbl>
              <a:tblPr firstRow="1" bandRow="1">
                <a:tableStyleId>{5C22544A-7EE6-4342-B048-85BDC9FD1C3A}</a:tableStyleId>
              </a:tblPr>
              <a:tblGrid>
                <a:gridCol w="575930"/>
                <a:gridCol w="3051544"/>
                <a:gridCol w="6888126"/>
              </a:tblGrid>
              <a:tr h="370840">
                <a:tc>
                  <a:txBody>
                    <a:bodyPr/>
                    <a:lstStyle/>
                    <a:p>
                      <a:endParaRPr lang="zh-CN" altLang="en-US" sz="2200" dirty="0"/>
                    </a:p>
                  </a:txBody>
                  <a:tcPr/>
                </a:tc>
                <a:tc>
                  <a:txBody>
                    <a:bodyPr/>
                    <a:lstStyle/>
                    <a:p>
                      <a:r>
                        <a:rPr lang="en-US" altLang="zh-CN" sz="2200" dirty="0" smtClean="0"/>
                        <a:t>Definition</a:t>
                      </a:r>
                      <a:endParaRPr lang="zh-CN" altLang="en-US" sz="2200" dirty="0"/>
                    </a:p>
                  </a:txBody>
                  <a:tcPr/>
                </a:tc>
                <a:tc>
                  <a:txBody>
                    <a:bodyPr/>
                    <a:lstStyle/>
                    <a:p>
                      <a:r>
                        <a:rPr lang="en-US" altLang="zh-CN" sz="2200" dirty="0" smtClean="0"/>
                        <a:t>Supporting Information【</a:t>
                      </a:r>
                      <a:r>
                        <a:rPr lang="zh-CN" altLang="en-US" sz="2200" dirty="0" smtClean="0"/>
                        <a:t>通过一些信息来判断</a:t>
                      </a:r>
                      <a:r>
                        <a:rPr lang="en-US" altLang="zh-CN" sz="2200" dirty="0" smtClean="0"/>
                        <a:t>】</a:t>
                      </a:r>
                      <a:endParaRPr lang="zh-CN" altLang="en-US" sz="2200" dirty="0"/>
                    </a:p>
                  </a:txBody>
                  <a:tcPr/>
                </a:tc>
              </a:tr>
              <a:tr h="370840">
                <a:tc>
                  <a:txBody>
                    <a:bodyPr/>
                    <a:lstStyle/>
                    <a:p>
                      <a:r>
                        <a:rPr lang="en-US" altLang="zh-CN" sz="2200" dirty="0" smtClean="0"/>
                        <a:t>1</a:t>
                      </a:r>
                      <a:endParaRPr lang="zh-CN" altLang="en-US" sz="2200" dirty="0"/>
                    </a:p>
                  </a:txBody>
                  <a:tcPr/>
                </a:tc>
                <a:tc>
                  <a:txBody>
                    <a:bodyPr/>
                    <a:lstStyle/>
                    <a:p>
                      <a:r>
                        <a:rPr lang="en-US" altLang="zh-CN" sz="2200" dirty="0" smtClean="0"/>
                        <a:t>Basic principles observed and reported</a:t>
                      </a:r>
                      <a:endParaRPr lang="zh-CN" altLang="en-US" sz="2200" dirty="0"/>
                    </a:p>
                  </a:txBody>
                  <a:tcPr/>
                </a:tc>
                <a:tc>
                  <a:txBody>
                    <a:bodyPr/>
                    <a:lstStyle/>
                    <a:p>
                      <a:r>
                        <a:rPr lang="en-US" altLang="zh-CN" sz="2200" dirty="0" smtClean="0"/>
                        <a:t>Published research that identifies the principles that underlie this technology. </a:t>
                      </a:r>
                      <a:r>
                        <a:rPr lang="en-US" altLang="zh-CN" sz="2200" b="1" dirty="0" smtClean="0">
                          <a:solidFill>
                            <a:srgbClr val="FF0000"/>
                          </a:solidFill>
                        </a:rPr>
                        <a:t>References to </a:t>
                      </a:r>
                      <a:r>
                        <a:rPr lang="en-US" altLang="zh-CN" sz="2200" dirty="0" smtClean="0"/>
                        <a:t>who, where, when.</a:t>
                      </a:r>
                      <a:endParaRPr lang="zh-CN" altLang="en-US" sz="2200" dirty="0"/>
                    </a:p>
                  </a:txBody>
                  <a:tcPr/>
                </a:tc>
              </a:tr>
              <a:tr h="370840">
                <a:tc>
                  <a:txBody>
                    <a:bodyPr/>
                    <a:lstStyle/>
                    <a:p>
                      <a:r>
                        <a:rPr lang="en-US" altLang="zh-CN" sz="2200" dirty="0" smtClean="0"/>
                        <a:t>2</a:t>
                      </a:r>
                      <a:endParaRPr lang="zh-CN" altLang="en-US" sz="2200" dirty="0"/>
                    </a:p>
                  </a:txBody>
                  <a:tcPr/>
                </a:tc>
                <a:tc>
                  <a:txBody>
                    <a:bodyPr/>
                    <a:lstStyle/>
                    <a:p>
                      <a:r>
                        <a:rPr lang="en-US" altLang="zh-CN" sz="2200" dirty="0" smtClean="0"/>
                        <a:t>Technology concept and/or application formulated</a:t>
                      </a:r>
                      <a:endParaRPr lang="zh-CN" altLang="en-US" sz="2200" dirty="0"/>
                    </a:p>
                  </a:txBody>
                  <a:tcPr/>
                </a:tc>
                <a:tc>
                  <a:txBody>
                    <a:bodyPr/>
                    <a:lstStyle/>
                    <a:p>
                      <a:r>
                        <a:rPr lang="en-US" altLang="zh-CN" sz="2200" dirty="0" smtClean="0"/>
                        <a:t>Publications or other </a:t>
                      </a:r>
                      <a:r>
                        <a:rPr lang="en-US" altLang="zh-CN" sz="2200" b="1" dirty="0" smtClean="0">
                          <a:solidFill>
                            <a:srgbClr val="FF0000"/>
                          </a:solidFill>
                        </a:rPr>
                        <a:t>references that </a:t>
                      </a:r>
                      <a:r>
                        <a:rPr lang="en-US" altLang="zh-CN" sz="2200" dirty="0" smtClean="0"/>
                        <a:t>outline the application being considered and that provide analysis to support the concept.</a:t>
                      </a:r>
                      <a:endParaRPr lang="zh-CN" altLang="en-US" sz="2200" dirty="0"/>
                    </a:p>
                  </a:txBody>
                  <a:tcPr/>
                </a:tc>
              </a:tr>
              <a:tr h="370840">
                <a:tc>
                  <a:txBody>
                    <a:bodyPr/>
                    <a:lstStyle/>
                    <a:p>
                      <a:r>
                        <a:rPr lang="en-US" altLang="zh-CN" sz="2200" dirty="0" smtClean="0"/>
                        <a:t>3</a:t>
                      </a:r>
                      <a:endParaRPr lang="zh-CN" altLang="en-US" sz="2200" dirty="0"/>
                    </a:p>
                  </a:txBody>
                  <a:tcPr/>
                </a:tc>
                <a:tc>
                  <a:txBody>
                    <a:bodyPr/>
                    <a:lstStyle/>
                    <a:p>
                      <a:r>
                        <a:rPr lang="en-US" altLang="zh-CN" sz="2200" dirty="0" smtClean="0"/>
                        <a:t>Analytical and experimental critical function and/or characteristic proof</a:t>
                      </a:r>
                    </a:p>
                    <a:p>
                      <a:r>
                        <a:rPr lang="en-US" altLang="zh-CN" sz="2200" dirty="0" smtClean="0"/>
                        <a:t>of concept</a:t>
                      </a:r>
                      <a:endParaRPr lang="zh-CN" altLang="en-US" sz="2200" dirty="0"/>
                    </a:p>
                  </a:txBody>
                  <a:tcPr/>
                </a:tc>
                <a:tc>
                  <a:txBody>
                    <a:bodyPr/>
                    <a:lstStyle/>
                    <a:p>
                      <a:r>
                        <a:rPr lang="en-US" altLang="zh-CN" sz="2200" dirty="0" smtClean="0"/>
                        <a:t>Results of laboratory tests performed to measure parameters of interest and comparison to analytical predictions for critical subsystems. </a:t>
                      </a:r>
                      <a:r>
                        <a:rPr lang="en-US" altLang="zh-CN" sz="2200" b="1" dirty="0" smtClean="0">
                          <a:solidFill>
                            <a:srgbClr val="FF0000"/>
                          </a:solidFill>
                        </a:rPr>
                        <a:t>References to </a:t>
                      </a:r>
                      <a:r>
                        <a:rPr lang="en-US" altLang="zh-CN" sz="2200" dirty="0" smtClean="0"/>
                        <a:t>who, where, and when these tests and comparisons were performed.</a:t>
                      </a:r>
                      <a:endParaRPr lang="zh-CN" altLang="en-US" sz="2200" dirty="0"/>
                    </a:p>
                  </a:txBody>
                  <a:tcPr/>
                </a:tc>
              </a:tr>
            </a:tbl>
          </a:graphicData>
        </a:graphic>
      </p:graphicFrame>
      <p:sp>
        <p:nvSpPr>
          <p:cNvPr id="3" name="矩形 2"/>
          <p:cNvSpPr/>
          <p:nvPr/>
        </p:nvSpPr>
        <p:spPr>
          <a:xfrm>
            <a:off x="443023" y="6282793"/>
            <a:ext cx="11380382" cy="646331"/>
          </a:xfrm>
          <a:prstGeom prst="rect">
            <a:avLst/>
          </a:prstGeom>
        </p:spPr>
        <p:txBody>
          <a:bodyPr wrap="square">
            <a:spAutoFit/>
          </a:bodyPr>
          <a:lstStyle/>
          <a:p>
            <a:r>
              <a:rPr lang="en-US" altLang="zh-CN" dirty="0">
                <a:solidFill>
                  <a:schemeClr val="bg1">
                    <a:lumMod val="50000"/>
                  </a:schemeClr>
                </a:solidFill>
              </a:rPr>
              <a:t>Assistant Secretary of Defense for Research and Engineering (ASD(R&amp;E</a:t>
            </a:r>
            <a:r>
              <a:rPr lang="en-US" altLang="zh-CN" dirty="0" smtClean="0">
                <a:solidFill>
                  <a:schemeClr val="bg1">
                    <a:lumMod val="50000"/>
                  </a:schemeClr>
                </a:solidFill>
              </a:rPr>
              <a:t>))</a:t>
            </a:r>
            <a:r>
              <a:rPr lang="zh-CN" altLang="en-US" dirty="0" smtClean="0">
                <a:solidFill>
                  <a:schemeClr val="bg1">
                    <a:lumMod val="50000"/>
                  </a:schemeClr>
                </a:solidFill>
              </a:rPr>
              <a:t>，</a:t>
            </a:r>
            <a:r>
              <a:rPr lang="en-US" altLang="zh-CN" dirty="0">
                <a:solidFill>
                  <a:schemeClr val="bg1">
                    <a:lumMod val="50000"/>
                  </a:schemeClr>
                </a:solidFill>
              </a:rPr>
              <a:t>Technology </a:t>
            </a:r>
            <a:r>
              <a:rPr lang="en-US" altLang="zh-CN" dirty="0" smtClean="0">
                <a:solidFill>
                  <a:schemeClr val="bg1">
                    <a:lumMod val="50000"/>
                  </a:schemeClr>
                </a:solidFill>
              </a:rPr>
              <a:t>Readiness Assessment </a:t>
            </a:r>
            <a:r>
              <a:rPr lang="en-US" altLang="zh-CN" dirty="0">
                <a:solidFill>
                  <a:schemeClr val="bg1">
                    <a:lumMod val="50000"/>
                  </a:schemeClr>
                </a:solidFill>
              </a:rPr>
              <a:t>(TRA</a:t>
            </a:r>
            <a:r>
              <a:rPr lang="en-US" altLang="zh-CN" dirty="0" smtClean="0">
                <a:solidFill>
                  <a:schemeClr val="bg1">
                    <a:lumMod val="50000"/>
                  </a:schemeClr>
                </a:solidFill>
              </a:rPr>
              <a:t>)</a:t>
            </a:r>
            <a:r>
              <a:rPr lang="zh-CN" altLang="en-US" dirty="0">
                <a:solidFill>
                  <a:schemeClr val="bg1">
                    <a:lumMod val="50000"/>
                  </a:schemeClr>
                </a:solidFill>
              </a:rPr>
              <a:t> </a:t>
            </a:r>
            <a:r>
              <a:rPr lang="en-US" altLang="zh-CN" dirty="0" smtClean="0">
                <a:solidFill>
                  <a:schemeClr val="bg1">
                    <a:lumMod val="50000"/>
                  </a:schemeClr>
                </a:solidFill>
              </a:rPr>
              <a:t>Guidance</a:t>
            </a:r>
            <a:r>
              <a:rPr lang="zh-CN" altLang="en-US" dirty="0" smtClean="0">
                <a:solidFill>
                  <a:schemeClr val="bg1">
                    <a:lumMod val="50000"/>
                  </a:schemeClr>
                </a:solidFill>
              </a:rPr>
              <a:t>，</a:t>
            </a:r>
            <a:r>
              <a:rPr lang="en-US" altLang="zh-CN" dirty="0" smtClean="0">
                <a:solidFill>
                  <a:schemeClr val="bg1">
                    <a:lumMod val="50000"/>
                  </a:schemeClr>
                </a:solidFill>
              </a:rPr>
              <a:t>2011</a:t>
            </a:r>
            <a:r>
              <a:rPr lang="zh-CN" altLang="en-US" dirty="0" smtClean="0">
                <a:solidFill>
                  <a:schemeClr val="bg1">
                    <a:lumMod val="50000"/>
                  </a:schemeClr>
                </a:solidFill>
              </a:rPr>
              <a:t>，</a:t>
            </a:r>
            <a:r>
              <a:rPr lang="en-US" altLang="zh-CN" dirty="0" smtClean="0">
                <a:solidFill>
                  <a:schemeClr val="bg1">
                    <a:lumMod val="50000"/>
                  </a:schemeClr>
                </a:solidFill>
              </a:rPr>
              <a:t>p2-13</a:t>
            </a:r>
            <a:endParaRPr lang="zh-CN" altLang="en-US" dirty="0">
              <a:solidFill>
                <a:schemeClr val="bg1">
                  <a:lumMod val="50000"/>
                </a:schemeClr>
              </a:solidFill>
            </a:endParaRPr>
          </a:p>
        </p:txBody>
      </p:sp>
    </p:spTree>
    <p:extLst>
      <p:ext uri="{BB962C8B-B14F-4D97-AF65-F5344CB8AC3E}">
        <p14:creationId xmlns:p14="http://schemas.microsoft.com/office/powerpoint/2010/main" val="1341608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Technology Readiness Levels</a:t>
            </a:r>
            <a:endParaRPr lang="zh-CN" altLang="en-US"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2039288667"/>
              </p:ext>
            </p:extLst>
          </p:nvPr>
        </p:nvGraphicFramePr>
        <p:xfrm>
          <a:off x="838200" y="1581076"/>
          <a:ext cx="10515600" cy="4297680"/>
        </p:xfrm>
        <a:graphic>
          <a:graphicData uri="http://schemas.openxmlformats.org/drawingml/2006/table">
            <a:tbl>
              <a:tblPr firstRow="1" bandRow="1">
                <a:tableStyleId>{5C22544A-7EE6-4342-B048-85BDC9FD1C3A}</a:tableStyleId>
              </a:tblPr>
              <a:tblGrid>
                <a:gridCol w="480237"/>
                <a:gridCol w="2381693"/>
                <a:gridCol w="7653670"/>
              </a:tblGrid>
              <a:tr h="370840">
                <a:tc>
                  <a:txBody>
                    <a:bodyPr/>
                    <a:lstStyle/>
                    <a:p>
                      <a:endParaRPr lang="zh-CN" altLang="en-US" sz="2400" dirty="0"/>
                    </a:p>
                  </a:txBody>
                  <a:tcPr/>
                </a:tc>
                <a:tc>
                  <a:txBody>
                    <a:bodyPr/>
                    <a:lstStyle/>
                    <a:p>
                      <a:r>
                        <a:rPr lang="en-US" altLang="zh-CN" sz="2000" dirty="0" smtClean="0"/>
                        <a:t>Definition</a:t>
                      </a:r>
                    </a:p>
                  </a:txBody>
                  <a:tcPr/>
                </a:tc>
                <a:tc>
                  <a:txBody>
                    <a:bodyPr/>
                    <a:lstStyle/>
                    <a:p>
                      <a:r>
                        <a:rPr lang="en-US" altLang="zh-CN" sz="2000" dirty="0" smtClean="0"/>
                        <a:t>Supporting Information</a:t>
                      </a:r>
                    </a:p>
                  </a:txBody>
                  <a:tcPr/>
                </a:tc>
              </a:tr>
              <a:tr h="370840">
                <a:tc>
                  <a:txBody>
                    <a:bodyPr/>
                    <a:lstStyle/>
                    <a:p>
                      <a:r>
                        <a:rPr lang="en-US" altLang="zh-CN" sz="2400" dirty="0" smtClean="0"/>
                        <a:t>4</a:t>
                      </a:r>
                      <a:endParaRPr lang="zh-CN" altLang="en-US" sz="2400" dirty="0"/>
                    </a:p>
                  </a:txBody>
                  <a:tcPr/>
                </a:tc>
                <a:tc>
                  <a:txBody>
                    <a:bodyPr/>
                    <a:lstStyle/>
                    <a:p>
                      <a:r>
                        <a:rPr lang="en-US" altLang="zh-CN" sz="2000" dirty="0" smtClean="0"/>
                        <a:t>Component and/or breadboard validation in a laboratory environment</a:t>
                      </a:r>
                      <a:endParaRPr lang="zh-CN" altLang="en-US" sz="2000" dirty="0"/>
                    </a:p>
                  </a:txBody>
                  <a:tcPr/>
                </a:tc>
                <a:tc>
                  <a:txBody>
                    <a:bodyPr/>
                    <a:lstStyle/>
                    <a:p>
                      <a:r>
                        <a:rPr lang="en-US" altLang="zh-CN" sz="2000" dirty="0" smtClean="0"/>
                        <a:t>System concepts that have been considered and results from </a:t>
                      </a:r>
                      <a:r>
                        <a:rPr lang="en-US" altLang="zh-CN" sz="2000" baseline="0" dirty="0" smtClean="0"/>
                        <a:t> </a:t>
                      </a:r>
                      <a:r>
                        <a:rPr lang="en-US" altLang="zh-CN" sz="2000" dirty="0" smtClean="0"/>
                        <a:t>testing laboratory</a:t>
                      </a:r>
                      <a:r>
                        <a:rPr lang="en-US" altLang="zh-CN" sz="2000" baseline="0" dirty="0" smtClean="0"/>
                        <a:t>-</a:t>
                      </a:r>
                      <a:r>
                        <a:rPr lang="en-US" altLang="zh-CN" sz="2000" dirty="0" smtClean="0"/>
                        <a:t>scale breadboard(s). </a:t>
                      </a:r>
                      <a:r>
                        <a:rPr lang="en-US" altLang="zh-CN" sz="2000" b="1" dirty="0" smtClean="0">
                          <a:solidFill>
                            <a:srgbClr val="FF0000"/>
                          </a:solidFill>
                        </a:rPr>
                        <a:t>References to </a:t>
                      </a:r>
                      <a:r>
                        <a:rPr lang="en-US" altLang="zh-CN" sz="2000" dirty="0" smtClean="0"/>
                        <a:t>who did this work and when. Provide an estimate of how breadboard hardware and test results differ from the expected system goals</a:t>
                      </a:r>
                      <a:endParaRPr lang="zh-CN" altLang="en-US" sz="2000" dirty="0"/>
                    </a:p>
                  </a:txBody>
                  <a:tcPr/>
                </a:tc>
              </a:tr>
              <a:tr h="370840">
                <a:tc>
                  <a:txBody>
                    <a:bodyPr/>
                    <a:lstStyle/>
                    <a:p>
                      <a:r>
                        <a:rPr lang="en-US" altLang="zh-CN" sz="2400" dirty="0" smtClean="0"/>
                        <a:t>5</a:t>
                      </a:r>
                      <a:endParaRPr lang="zh-CN" altLang="en-US" sz="2400" dirty="0"/>
                    </a:p>
                  </a:txBody>
                  <a:tcPr/>
                </a:tc>
                <a:tc>
                  <a:txBody>
                    <a:bodyPr/>
                    <a:lstStyle/>
                    <a:p>
                      <a:r>
                        <a:rPr lang="en-US" altLang="zh-CN" sz="2000" dirty="0" smtClean="0"/>
                        <a:t>Component and/or breadboard validation in a relevant environment</a:t>
                      </a:r>
                      <a:endParaRPr lang="zh-CN" altLang="en-US" sz="2000" dirty="0"/>
                    </a:p>
                  </a:txBody>
                  <a:tcPr/>
                </a:tc>
                <a:tc>
                  <a:txBody>
                    <a:bodyPr/>
                    <a:lstStyle/>
                    <a:p>
                      <a:r>
                        <a:rPr lang="en-US" altLang="zh-CN" sz="2000" dirty="0" smtClean="0"/>
                        <a:t>Results from testing laboratory breadboard system are integrated with other supporting elements in a simulated operational environment. How does the “relevant environment” differ from the expected operational environment? How do the test results compare with expectations? What problems, if any, were encountered? Was the breadboard system refined to more nearly match the expected system goals?</a:t>
                      </a:r>
                      <a:endParaRPr lang="zh-CN" altLang="en-US" sz="2000" dirty="0"/>
                    </a:p>
                  </a:txBody>
                  <a:tcPr/>
                </a:tc>
              </a:tr>
            </a:tbl>
          </a:graphicData>
        </a:graphic>
      </p:graphicFrame>
      <p:sp>
        <p:nvSpPr>
          <p:cNvPr id="5" name="矩形 4"/>
          <p:cNvSpPr/>
          <p:nvPr/>
        </p:nvSpPr>
        <p:spPr>
          <a:xfrm>
            <a:off x="443023" y="6282793"/>
            <a:ext cx="11380382" cy="646331"/>
          </a:xfrm>
          <a:prstGeom prst="rect">
            <a:avLst/>
          </a:prstGeom>
        </p:spPr>
        <p:txBody>
          <a:bodyPr wrap="square">
            <a:spAutoFit/>
          </a:bodyPr>
          <a:lstStyle/>
          <a:p>
            <a:r>
              <a:rPr lang="en-US" altLang="zh-CN" dirty="0">
                <a:solidFill>
                  <a:schemeClr val="bg1">
                    <a:lumMod val="50000"/>
                  </a:schemeClr>
                </a:solidFill>
              </a:rPr>
              <a:t>Assistant Secretary of Defense for Research and Engineering (ASD(R&amp;E</a:t>
            </a:r>
            <a:r>
              <a:rPr lang="en-US" altLang="zh-CN" dirty="0" smtClean="0">
                <a:solidFill>
                  <a:schemeClr val="bg1">
                    <a:lumMod val="50000"/>
                  </a:schemeClr>
                </a:solidFill>
              </a:rPr>
              <a:t>))</a:t>
            </a:r>
            <a:r>
              <a:rPr lang="zh-CN" altLang="en-US" dirty="0" smtClean="0">
                <a:solidFill>
                  <a:schemeClr val="bg1">
                    <a:lumMod val="50000"/>
                  </a:schemeClr>
                </a:solidFill>
              </a:rPr>
              <a:t>，</a:t>
            </a:r>
            <a:r>
              <a:rPr lang="en-US" altLang="zh-CN" dirty="0">
                <a:solidFill>
                  <a:schemeClr val="bg1">
                    <a:lumMod val="50000"/>
                  </a:schemeClr>
                </a:solidFill>
              </a:rPr>
              <a:t>Technology </a:t>
            </a:r>
            <a:r>
              <a:rPr lang="en-US" altLang="zh-CN" dirty="0" smtClean="0">
                <a:solidFill>
                  <a:schemeClr val="bg1">
                    <a:lumMod val="50000"/>
                  </a:schemeClr>
                </a:solidFill>
              </a:rPr>
              <a:t>Readiness Assessment </a:t>
            </a:r>
            <a:r>
              <a:rPr lang="en-US" altLang="zh-CN" dirty="0">
                <a:solidFill>
                  <a:schemeClr val="bg1">
                    <a:lumMod val="50000"/>
                  </a:schemeClr>
                </a:solidFill>
              </a:rPr>
              <a:t>(TRA</a:t>
            </a:r>
            <a:r>
              <a:rPr lang="en-US" altLang="zh-CN" dirty="0" smtClean="0">
                <a:solidFill>
                  <a:schemeClr val="bg1">
                    <a:lumMod val="50000"/>
                  </a:schemeClr>
                </a:solidFill>
              </a:rPr>
              <a:t>)</a:t>
            </a:r>
            <a:r>
              <a:rPr lang="zh-CN" altLang="en-US" dirty="0">
                <a:solidFill>
                  <a:schemeClr val="bg1">
                    <a:lumMod val="50000"/>
                  </a:schemeClr>
                </a:solidFill>
              </a:rPr>
              <a:t> </a:t>
            </a:r>
            <a:r>
              <a:rPr lang="en-US" altLang="zh-CN" dirty="0" smtClean="0">
                <a:solidFill>
                  <a:schemeClr val="bg1">
                    <a:lumMod val="50000"/>
                  </a:schemeClr>
                </a:solidFill>
              </a:rPr>
              <a:t>Guidance</a:t>
            </a:r>
            <a:r>
              <a:rPr lang="zh-CN" altLang="en-US" dirty="0" smtClean="0">
                <a:solidFill>
                  <a:schemeClr val="bg1">
                    <a:lumMod val="50000"/>
                  </a:schemeClr>
                </a:solidFill>
              </a:rPr>
              <a:t>，</a:t>
            </a:r>
            <a:r>
              <a:rPr lang="en-US" altLang="zh-CN" dirty="0" smtClean="0">
                <a:solidFill>
                  <a:schemeClr val="bg1">
                    <a:lumMod val="50000"/>
                  </a:schemeClr>
                </a:solidFill>
              </a:rPr>
              <a:t>2011</a:t>
            </a:r>
            <a:r>
              <a:rPr lang="zh-CN" altLang="en-US" dirty="0" smtClean="0">
                <a:solidFill>
                  <a:schemeClr val="bg1">
                    <a:lumMod val="50000"/>
                  </a:schemeClr>
                </a:solidFill>
              </a:rPr>
              <a:t>，</a:t>
            </a:r>
            <a:r>
              <a:rPr lang="en-US" altLang="zh-CN" dirty="0" smtClean="0">
                <a:solidFill>
                  <a:schemeClr val="bg1">
                    <a:lumMod val="50000"/>
                  </a:schemeClr>
                </a:solidFill>
              </a:rPr>
              <a:t>p2-13</a:t>
            </a:r>
            <a:endParaRPr lang="zh-CN" altLang="en-US" dirty="0">
              <a:solidFill>
                <a:schemeClr val="bg1">
                  <a:lumMod val="50000"/>
                </a:schemeClr>
              </a:solidFill>
            </a:endParaRPr>
          </a:p>
        </p:txBody>
      </p:sp>
    </p:spTree>
    <p:extLst>
      <p:ext uri="{BB962C8B-B14F-4D97-AF65-F5344CB8AC3E}">
        <p14:creationId xmlns:p14="http://schemas.microsoft.com/office/powerpoint/2010/main" val="3198005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Technology Readiness Levels</a:t>
            </a:r>
            <a:endParaRPr lang="zh-CN" altLang="en-US" dirty="0"/>
          </a:p>
        </p:txBody>
      </p:sp>
      <p:graphicFrame>
        <p:nvGraphicFramePr>
          <p:cNvPr id="4" name="内容占位符 3"/>
          <p:cNvGraphicFramePr>
            <a:graphicFrameLocks noGrp="1"/>
          </p:cNvGraphicFramePr>
          <p:nvPr>
            <p:ph idx="1"/>
            <p:extLst/>
          </p:nvPr>
        </p:nvGraphicFramePr>
        <p:xfrm>
          <a:off x="838200" y="1559811"/>
          <a:ext cx="10591800" cy="4632960"/>
        </p:xfrm>
        <a:graphic>
          <a:graphicData uri="http://schemas.openxmlformats.org/drawingml/2006/table">
            <a:tbl>
              <a:tblPr firstRow="1" bandRow="1">
                <a:tableStyleId>{5C22544A-7EE6-4342-B048-85BDC9FD1C3A}</a:tableStyleId>
              </a:tblPr>
              <a:tblGrid>
                <a:gridCol w="629093"/>
                <a:gridCol w="2413591"/>
                <a:gridCol w="7549116"/>
              </a:tblGrid>
              <a:tr h="370840">
                <a:tc>
                  <a:txBody>
                    <a:bodyPr/>
                    <a:lstStyle/>
                    <a:p>
                      <a:endParaRPr lang="zh-CN" altLang="en-US" sz="2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200" dirty="0" smtClean="0"/>
                        <a:t>Definition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200" dirty="0" smtClean="0"/>
                        <a:t>Supporting Information</a:t>
                      </a:r>
                    </a:p>
                  </a:txBody>
                  <a:tcPr/>
                </a:tc>
              </a:tr>
              <a:tr h="370840">
                <a:tc>
                  <a:txBody>
                    <a:bodyPr/>
                    <a:lstStyle/>
                    <a:p>
                      <a:r>
                        <a:rPr lang="en-US" altLang="zh-CN" sz="2200" dirty="0" smtClean="0"/>
                        <a:t>6</a:t>
                      </a:r>
                      <a:endParaRPr lang="zh-CN" altLang="en-US" sz="2200" dirty="0"/>
                    </a:p>
                  </a:txBody>
                  <a:tcPr/>
                </a:tc>
                <a:tc>
                  <a:txBody>
                    <a:bodyPr/>
                    <a:lstStyle/>
                    <a:p>
                      <a:r>
                        <a:rPr lang="en-US" altLang="zh-CN" sz="2200" dirty="0" smtClean="0"/>
                        <a:t>System/subsystem model or prototype demonstration in a relevant Environment</a:t>
                      </a:r>
                      <a:endParaRPr lang="zh-CN" altLang="en-US" sz="2200" dirty="0"/>
                    </a:p>
                  </a:txBody>
                  <a:tcPr/>
                </a:tc>
                <a:tc>
                  <a:txBody>
                    <a:bodyPr/>
                    <a:lstStyle/>
                    <a:p>
                      <a:r>
                        <a:rPr lang="en-US" altLang="zh-CN" sz="2200" dirty="0" smtClean="0"/>
                        <a:t>Results from laboratory testing of a prototype system that is near the desired configuration in terms of performance, weight, and volume. How did the test environment differ from the operational environment? Who performed the tests? How did the test compare with expectations? What problems, if any, were encountered? What are/were the plans, options, or actions to resolve problems before moving to the next level?</a:t>
                      </a:r>
                      <a:endParaRPr lang="zh-CN" altLang="en-US" sz="2200" dirty="0"/>
                    </a:p>
                  </a:txBody>
                  <a:tcPr/>
                </a:tc>
              </a:tr>
              <a:tr h="370840">
                <a:tc>
                  <a:txBody>
                    <a:bodyPr/>
                    <a:lstStyle/>
                    <a:p>
                      <a:r>
                        <a:rPr lang="en-US" altLang="zh-CN" sz="2200" dirty="0" smtClean="0"/>
                        <a:t>7</a:t>
                      </a:r>
                      <a:endParaRPr lang="zh-CN" altLang="en-US" sz="2200" dirty="0"/>
                    </a:p>
                  </a:txBody>
                  <a:tcPr/>
                </a:tc>
                <a:tc>
                  <a:txBody>
                    <a:bodyPr/>
                    <a:lstStyle/>
                    <a:p>
                      <a:r>
                        <a:rPr lang="en-US" altLang="zh-CN" sz="2200" dirty="0" smtClean="0"/>
                        <a:t>System prototype</a:t>
                      </a:r>
                    </a:p>
                    <a:p>
                      <a:r>
                        <a:rPr lang="en-US" altLang="zh-CN" sz="2200" dirty="0" smtClean="0"/>
                        <a:t>demonstration in an operational environment.</a:t>
                      </a:r>
                      <a:endParaRPr lang="zh-CN" altLang="en-US" sz="2200" dirty="0"/>
                    </a:p>
                  </a:txBody>
                  <a:tcPr/>
                </a:tc>
                <a:tc>
                  <a:txBody>
                    <a:bodyPr/>
                    <a:lstStyle/>
                    <a:p>
                      <a:r>
                        <a:rPr lang="en-US" altLang="zh-CN" sz="2200" dirty="0" smtClean="0"/>
                        <a:t>Results from testing a prototype system in an operational environment. Who performed the tests? How did the test compare with expectations? What problems, if any, were encountered? What are/were the plans, options, or actions to resolve problems before moving to the next level?</a:t>
                      </a:r>
                      <a:endParaRPr lang="zh-CN" altLang="en-US" sz="2200" dirty="0"/>
                    </a:p>
                  </a:txBody>
                  <a:tcPr/>
                </a:tc>
              </a:tr>
            </a:tbl>
          </a:graphicData>
        </a:graphic>
      </p:graphicFrame>
      <p:sp>
        <p:nvSpPr>
          <p:cNvPr id="5" name="矩形 4"/>
          <p:cNvSpPr/>
          <p:nvPr/>
        </p:nvSpPr>
        <p:spPr>
          <a:xfrm>
            <a:off x="443023" y="6282793"/>
            <a:ext cx="11380382" cy="646331"/>
          </a:xfrm>
          <a:prstGeom prst="rect">
            <a:avLst/>
          </a:prstGeom>
        </p:spPr>
        <p:txBody>
          <a:bodyPr wrap="square">
            <a:spAutoFit/>
          </a:bodyPr>
          <a:lstStyle/>
          <a:p>
            <a:r>
              <a:rPr lang="en-US" altLang="zh-CN" dirty="0">
                <a:solidFill>
                  <a:schemeClr val="bg1">
                    <a:lumMod val="50000"/>
                  </a:schemeClr>
                </a:solidFill>
              </a:rPr>
              <a:t>Assistant Secretary of Defense for Research and Engineering (ASD(R&amp;E</a:t>
            </a:r>
            <a:r>
              <a:rPr lang="en-US" altLang="zh-CN" dirty="0" smtClean="0">
                <a:solidFill>
                  <a:schemeClr val="bg1">
                    <a:lumMod val="50000"/>
                  </a:schemeClr>
                </a:solidFill>
              </a:rPr>
              <a:t>))</a:t>
            </a:r>
            <a:r>
              <a:rPr lang="zh-CN" altLang="en-US" dirty="0" smtClean="0">
                <a:solidFill>
                  <a:schemeClr val="bg1">
                    <a:lumMod val="50000"/>
                  </a:schemeClr>
                </a:solidFill>
              </a:rPr>
              <a:t>，</a:t>
            </a:r>
            <a:r>
              <a:rPr lang="en-US" altLang="zh-CN" dirty="0">
                <a:solidFill>
                  <a:schemeClr val="bg1">
                    <a:lumMod val="50000"/>
                  </a:schemeClr>
                </a:solidFill>
              </a:rPr>
              <a:t>Technology </a:t>
            </a:r>
            <a:r>
              <a:rPr lang="en-US" altLang="zh-CN" dirty="0" smtClean="0">
                <a:solidFill>
                  <a:schemeClr val="bg1">
                    <a:lumMod val="50000"/>
                  </a:schemeClr>
                </a:solidFill>
              </a:rPr>
              <a:t>Readiness Assessment </a:t>
            </a:r>
            <a:r>
              <a:rPr lang="en-US" altLang="zh-CN" dirty="0">
                <a:solidFill>
                  <a:schemeClr val="bg1">
                    <a:lumMod val="50000"/>
                  </a:schemeClr>
                </a:solidFill>
              </a:rPr>
              <a:t>(TRA</a:t>
            </a:r>
            <a:r>
              <a:rPr lang="en-US" altLang="zh-CN" dirty="0" smtClean="0">
                <a:solidFill>
                  <a:schemeClr val="bg1">
                    <a:lumMod val="50000"/>
                  </a:schemeClr>
                </a:solidFill>
              </a:rPr>
              <a:t>)</a:t>
            </a:r>
            <a:r>
              <a:rPr lang="zh-CN" altLang="en-US" dirty="0">
                <a:solidFill>
                  <a:schemeClr val="bg1">
                    <a:lumMod val="50000"/>
                  </a:schemeClr>
                </a:solidFill>
              </a:rPr>
              <a:t> </a:t>
            </a:r>
            <a:r>
              <a:rPr lang="en-US" altLang="zh-CN" dirty="0" smtClean="0">
                <a:solidFill>
                  <a:schemeClr val="bg1">
                    <a:lumMod val="50000"/>
                  </a:schemeClr>
                </a:solidFill>
              </a:rPr>
              <a:t>Guidance</a:t>
            </a:r>
            <a:r>
              <a:rPr lang="zh-CN" altLang="en-US" dirty="0" smtClean="0">
                <a:solidFill>
                  <a:schemeClr val="bg1">
                    <a:lumMod val="50000"/>
                  </a:schemeClr>
                </a:solidFill>
              </a:rPr>
              <a:t>，</a:t>
            </a:r>
            <a:r>
              <a:rPr lang="en-US" altLang="zh-CN" dirty="0" smtClean="0">
                <a:solidFill>
                  <a:schemeClr val="bg1">
                    <a:lumMod val="50000"/>
                  </a:schemeClr>
                </a:solidFill>
              </a:rPr>
              <a:t>2011</a:t>
            </a:r>
            <a:r>
              <a:rPr lang="zh-CN" altLang="en-US" dirty="0" smtClean="0">
                <a:solidFill>
                  <a:schemeClr val="bg1">
                    <a:lumMod val="50000"/>
                  </a:schemeClr>
                </a:solidFill>
              </a:rPr>
              <a:t>，</a:t>
            </a:r>
            <a:r>
              <a:rPr lang="en-US" altLang="zh-CN" dirty="0" smtClean="0">
                <a:solidFill>
                  <a:schemeClr val="bg1">
                    <a:lumMod val="50000"/>
                  </a:schemeClr>
                </a:solidFill>
              </a:rPr>
              <a:t>p2-13~2-14</a:t>
            </a:r>
            <a:endParaRPr lang="zh-CN" altLang="en-US" dirty="0">
              <a:solidFill>
                <a:schemeClr val="bg1">
                  <a:lumMod val="50000"/>
                </a:schemeClr>
              </a:solidFill>
            </a:endParaRPr>
          </a:p>
        </p:txBody>
      </p:sp>
    </p:spTree>
    <p:extLst>
      <p:ext uri="{BB962C8B-B14F-4D97-AF65-F5344CB8AC3E}">
        <p14:creationId xmlns:p14="http://schemas.microsoft.com/office/powerpoint/2010/main" val="516675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Technology Readiness Levels</a:t>
            </a:r>
            <a:endParaRPr lang="zh-CN" altLang="en-US" dirty="0"/>
          </a:p>
        </p:txBody>
      </p:sp>
      <p:graphicFrame>
        <p:nvGraphicFramePr>
          <p:cNvPr id="4" name="内容占位符 3"/>
          <p:cNvGraphicFramePr>
            <a:graphicFrameLocks noGrp="1"/>
          </p:cNvGraphicFramePr>
          <p:nvPr>
            <p:ph idx="1"/>
            <p:extLst/>
          </p:nvPr>
        </p:nvGraphicFramePr>
        <p:xfrm>
          <a:off x="747823" y="1591709"/>
          <a:ext cx="10515600" cy="4297680"/>
        </p:xfrm>
        <a:graphic>
          <a:graphicData uri="http://schemas.openxmlformats.org/drawingml/2006/table">
            <a:tbl>
              <a:tblPr firstRow="1" bandRow="1">
                <a:tableStyleId>{5C22544A-7EE6-4342-B048-85BDC9FD1C3A}</a:tableStyleId>
              </a:tblPr>
              <a:tblGrid>
                <a:gridCol w="512135"/>
                <a:gridCol w="2934586"/>
                <a:gridCol w="7068879"/>
              </a:tblGrid>
              <a:tr h="370840">
                <a:tc>
                  <a:txBody>
                    <a:bodyPr/>
                    <a:lstStyle/>
                    <a:p>
                      <a:endParaRPr lang="zh-CN"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Definition</a:t>
                      </a:r>
                      <a:endParaRPr lang="zh-CN" altLang="en-US" sz="2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Supporting Information</a:t>
                      </a:r>
                      <a:endParaRPr lang="zh-CN" altLang="en-US" sz="2400" dirty="0" smtClean="0"/>
                    </a:p>
                  </a:txBody>
                  <a:tcPr/>
                </a:tc>
              </a:tr>
              <a:tr h="370840">
                <a:tc>
                  <a:txBody>
                    <a:bodyPr/>
                    <a:lstStyle/>
                    <a:p>
                      <a:r>
                        <a:rPr lang="en-US" altLang="zh-CN" sz="2400" dirty="0" smtClean="0"/>
                        <a:t>8</a:t>
                      </a:r>
                      <a:endParaRPr lang="zh-CN" altLang="en-US" sz="2400" dirty="0"/>
                    </a:p>
                  </a:txBody>
                  <a:tcPr/>
                </a:tc>
                <a:tc>
                  <a:txBody>
                    <a:bodyPr/>
                    <a:lstStyle/>
                    <a:p>
                      <a:r>
                        <a:rPr lang="en-US" altLang="zh-CN" sz="2400" dirty="0" smtClean="0"/>
                        <a:t>Actual system completed and</a:t>
                      </a:r>
                    </a:p>
                    <a:p>
                      <a:r>
                        <a:rPr lang="en-US" altLang="zh-CN" sz="2400" dirty="0" smtClean="0"/>
                        <a:t>qualified through test and demonstration</a:t>
                      </a:r>
                      <a:endParaRPr lang="zh-CN" altLang="en-US" sz="2400" dirty="0"/>
                    </a:p>
                  </a:txBody>
                  <a:tcPr/>
                </a:tc>
                <a:tc>
                  <a:txBody>
                    <a:bodyPr/>
                    <a:lstStyle/>
                    <a:p>
                      <a:r>
                        <a:rPr lang="en-US" altLang="zh-CN" sz="2400" dirty="0" smtClean="0"/>
                        <a:t>Results of testing the system in its final configuration under the expected range of environmental conditions in which it will be expected to operate. Assessment of whether it will meet its operational requirements. What problems, if any, were encountered? What are/were the plans, options, or actions to resolve problems before finalizing the design?</a:t>
                      </a:r>
                      <a:endParaRPr lang="zh-CN" altLang="en-US" sz="2400" dirty="0"/>
                    </a:p>
                  </a:txBody>
                  <a:tcPr/>
                </a:tc>
              </a:tr>
              <a:tr h="370840">
                <a:tc>
                  <a:txBody>
                    <a:bodyPr/>
                    <a:lstStyle/>
                    <a:p>
                      <a:r>
                        <a:rPr lang="en-US" altLang="zh-CN" sz="2400" dirty="0" smtClean="0"/>
                        <a:t>9</a:t>
                      </a:r>
                      <a:endParaRPr lang="zh-CN" altLang="en-US" sz="2400" dirty="0"/>
                    </a:p>
                  </a:txBody>
                  <a:tcPr/>
                </a:tc>
                <a:tc>
                  <a:txBody>
                    <a:bodyPr/>
                    <a:lstStyle/>
                    <a:p>
                      <a:r>
                        <a:rPr lang="en-US" altLang="zh-CN" sz="2400" dirty="0" smtClean="0"/>
                        <a:t>Actual system proven through successful mission operations</a:t>
                      </a:r>
                      <a:endParaRPr lang="zh-CN" altLang="en-US" sz="2400" dirty="0"/>
                    </a:p>
                  </a:txBody>
                  <a:tcPr/>
                </a:tc>
                <a:tc>
                  <a:txBody>
                    <a:bodyPr/>
                    <a:lstStyle/>
                    <a:p>
                      <a:r>
                        <a:rPr lang="en-US" altLang="zh-CN" sz="2400" dirty="0" smtClean="0"/>
                        <a:t>OT&amp;E reports.</a:t>
                      </a:r>
                      <a:endParaRPr lang="zh-CN" altLang="en-US" sz="2400" dirty="0"/>
                    </a:p>
                  </a:txBody>
                  <a:tcPr/>
                </a:tc>
              </a:tr>
            </a:tbl>
          </a:graphicData>
        </a:graphic>
      </p:graphicFrame>
      <p:sp>
        <p:nvSpPr>
          <p:cNvPr id="5" name="矩形 4"/>
          <p:cNvSpPr/>
          <p:nvPr/>
        </p:nvSpPr>
        <p:spPr>
          <a:xfrm>
            <a:off x="315432" y="6123305"/>
            <a:ext cx="11380382" cy="646331"/>
          </a:xfrm>
          <a:prstGeom prst="rect">
            <a:avLst/>
          </a:prstGeom>
        </p:spPr>
        <p:txBody>
          <a:bodyPr wrap="square">
            <a:spAutoFit/>
          </a:bodyPr>
          <a:lstStyle/>
          <a:p>
            <a:r>
              <a:rPr lang="en-US" altLang="zh-CN" dirty="0">
                <a:solidFill>
                  <a:schemeClr val="bg1">
                    <a:lumMod val="50000"/>
                  </a:schemeClr>
                </a:solidFill>
              </a:rPr>
              <a:t>Assistant Secretary of Defense for Research and Engineering (ASD(R&amp;E</a:t>
            </a:r>
            <a:r>
              <a:rPr lang="en-US" altLang="zh-CN" dirty="0" smtClean="0">
                <a:solidFill>
                  <a:schemeClr val="bg1">
                    <a:lumMod val="50000"/>
                  </a:schemeClr>
                </a:solidFill>
              </a:rPr>
              <a:t>))</a:t>
            </a:r>
            <a:r>
              <a:rPr lang="zh-CN" altLang="en-US" dirty="0" smtClean="0">
                <a:solidFill>
                  <a:schemeClr val="bg1">
                    <a:lumMod val="50000"/>
                  </a:schemeClr>
                </a:solidFill>
              </a:rPr>
              <a:t>，</a:t>
            </a:r>
            <a:r>
              <a:rPr lang="en-US" altLang="zh-CN" dirty="0">
                <a:solidFill>
                  <a:schemeClr val="bg1">
                    <a:lumMod val="50000"/>
                  </a:schemeClr>
                </a:solidFill>
              </a:rPr>
              <a:t>Technology </a:t>
            </a:r>
            <a:r>
              <a:rPr lang="en-US" altLang="zh-CN" dirty="0" smtClean="0">
                <a:solidFill>
                  <a:schemeClr val="bg1">
                    <a:lumMod val="50000"/>
                  </a:schemeClr>
                </a:solidFill>
              </a:rPr>
              <a:t>Readiness Assessment </a:t>
            </a:r>
            <a:r>
              <a:rPr lang="en-US" altLang="zh-CN" dirty="0">
                <a:solidFill>
                  <a:schemeClr val="bg1">
                    <a:lumMod val="50000"/>
                  </a:schemeClr>
                </a:solidFill>
              </a:rPr>
              <a:t>(TRA</a:t>
            </a:r>
            <a:r>
              <a:rPr lang="en-US" altLang="zh-CN" dirty="0" smtClean="0">
                <a:solidFill>
                  <a:schemeClr val="bg1">
                    <a:lumMod val="50000"/>
                  </a:schemeClr>
                </a:solidFill>
              </a:rPr>
              <a:t>)</a:t>
            </a:r>
            <a:r>
              <a:rPr lang="zh-CN" altLang="en-US" dirty="0">
                <a:solidFill>
                  <a:schemeClr val="bg1">
                    <a:lumMod val="50000"/>
                  </a:schemeClr>
                </a:solidFill>
              </a:rPr>
              <a:t> </a:t>
            </a:r>
            <a:r>
              <a:rPr lang="en-US" altLang="zh-CN" dirty="0" smtClean="0">
                <a:solidFill>
                  <a:schemeClr val="bg1">
                    <a:lumMod val="50000"/>
                  </a:schemeClr>
                </a:solidFill>
              </a:rPr>
              <a:t>Guidance</a:t>
            </a:r>
            <a:r>
              <a:rPr lang="zh-CN" altLang="en-US" dirty="0" smtClean="0">
                <a:solidFill>
                  <a:schemeClr val="bg1">
                    <a:lumMod val="50000"/>
                  </a:schemeClr>
                </a:solidFill>
              </a:rPr>
              <a:t>，</a:t>
            </a:r>
            <a:r>
              <a:rPr lang="en-US" altLang="zh-CN" dirty="0" smtClean="0">
                <a:solidFill>
                  <a:schemeClr val="bg1">
                    <a:lumMod val="50000"/>
                  </a:schemeClr>
                </a:solidFill>
              </a:rPr>
              <a:t>2011</a:t>
            </a:r>
            <a:r>
              <a:rPr lang="zh-CN" altLang="en-US" dirty="0" smtClean="0">
                <a:solidFill>
                  <a:schemeClr val="bg1">
                    <a:lumMod val="50000"/>
                  </a:schemeClr>
                </a:solidFill>
              </a:rPr>
              <a:t>，</a:t>
            </a:r>
            <a:r>
              <a:rPr lang="en-US" altLang="zh-CN" dirty="0" smtClean="0">
                <a:solidFill>
                  <a:schemeClr val="bg1">
                    <a:lumMod val="50000"/>
                  </a:schemeClr>
                </a:solidFill>
              </a:rPr>
              <a:t>p2-14</a:t>
            </a:r>
            <a:endParaRPr lang="zh-CN" altLang="en-US" dirty="0">
              <a:solidFill>
                <a:schemeClr val="bg1">
                  <a:lumMod val="50000"/>
                </a:schemeClr>
              </a:solidFill>
            </a:endParaRPr>
          </a:p>
        </p:txBody>
      </p:sp>
    </p:spTree>
    <p:extLst>
      <p:ext uri="{BB962C8B-B14F-4D97-AF65-F5344CB8AC3E}">
        <p14:creationId xmlns:p14="http://schemas.microsoft.com/office/powerpoint/2010/main" val="4168592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838200" y="365125"/>
            <a:ext cx="10696353" cy="5851446"/>
          </a:xfrm>
          <a:prstGeom prst="rect">
            <a:avLst/>
          </a:prstGeom>
        </p:spPr>
      </p:pic>
    </p:spTree>
    <p:extLst>
      <p:ext uri="{BB962C8B-B14F-4D97-AF65-F5344CB8AC3E}">
        <p14:creationId xmlns:p14="http://schemas.microsoft.com/office/powerpoint/2010/main" val="3108477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美国国防部的模型</a:t>
            </a:r>
            <a:endParaRPr lang="zh-CN" altLang="en-US" dirty="0"/>
          </a:p>
        </p:txBody>
      </p:sp>
      <p:sp>
        <p:nvSpPr>
          <p:cNvPr id="2" name="内容占位符 1"/>
          <p:cNvSpPr>
            <a:spLocks noGrp="1"/>
          </p:cNvSpPr>
          <p:nvPr>
            <p:ph idx="1"/>
          </p:nvPr>
        </p:nvSpPr>
        <p:spPr/>
        <p:txBody>
          <a:bodyPr/>
          <a:lstStyle/>
          <a:p>
            <a:r>
              <a:rPr lang="zh-CN" altLang="en-US" dirty="0" smtClean="0"/>
              <a:t>与</a:t>
            </a:r>
            <a:r>
              <a:rPr lang="en-US" altLang="zh-CN" dirty="0" smtClean="0"/>
              <a:t>3M</a:t>
            </a:r>
            <a:r>
              <a:rPr lang="zh-CN" altLang="en-US" dirty="0"/>
              <a:t>的经验</a:t>
            </a:r>
            <a:r>
              <a:rPr lang="zh-CN" altLang="en-US" dirty="0" smtClean="0"/>
              <a:t>（从创意、发明，到创新</a:t>
            </a:r>
            <a:r>
              <a:rPr lang="zh-CN" altLang="en-US" dirty="0"/>
              <a:t>）基本</a:t>
            </a:r>
            <a:r>
              <a:rPr lang="zh-CN" altLang="en-US" dirty="0" smtClean="0"/>
              <a:t>一致，即，把最终</a:t>
            </a:r>
            <a:r>
              <a:rPr lang="zh-CN" altLang="en-US" dirty="0"/>
              <a:t>形成</a:t>
            </a:r>
            <a:r>
              <a:rPr lang="zh-CN" altLang="en-US" dirty="0" smtClean="0"/>
              <a:t>（可量产的）产品，作为总的</a:t>
            </a:r>
            <a:r>
              <a:rPr lang="zh-CN" altLang="en-US" dirty="0"/>
              <a:t>（显性或者隐性</a:t>
            </a:r>
            <a:r>
              <a:rPr lang="zh-CN" altLang="en-US" dirty="0" smtClean="0"/>
              <a:t>）</a:t>
            </a:r>
            <a:r>
              <a:rPr lang="zh-CN" altLang="en-US" dirty="0"/>
              <a:t>目标</a:t>
            </a:r>
            <a:endParaRPr lang="en-US" altLang="zh-CN" dirty="0" smtClean="0"/>
          </a:p>
          <a:p>
            <a:r>
              <a:rPr lang="zh-CN" altLang="en-US" dirty="0" smtClean="0"/>
              <a:t>以</a:t>
            </a:r>
            <a:r>
              <a:rPr lang="zh-CN" altLang="en-US" dirty="0"/>
              <a:t>“技术成熟度”为</a:t>
            </a:r>
            <a:r>
              <a:rPr lang="zh-CN" altLang="en-US" dirty="0" smtClean="0"/>
              <a:t>关键，排除掉不适合、不可用的研究成果</a:t>
            </a:r>
            <a:endParaRPr lang="en-US" altLang="zh-CN" dirty="0" smtClean="0"/>
          </a:p>
          <a:p>
            <a:r>
              <a:rPr lang="zh-CN" altLang="en-US" dirty="0" smtClean="0"/>
              <a:t>借助信息来评估“技术成熟度”</a:t>
            </a:r>
            <a:endParaRPr lang="zh-CN" altLang="en-US" dirty="0"/>
          </a:p>
          <a:p>
            <a:endParaRPr lang="zh-CN" altLang="en-US" dirty="0"/>
          </a:p>
        </p:txBody>
      </p:sp>
    </p:spTree>
    <p:extLst>
      <p:ext uri="{BB962C8B-B14F-4D97-AF65-F5344CB8AC3E}">
        <p14:creationId xmlns:p14="http://schemas.microsoft.com/office/powerpoint/2010/main" val="2211668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第一类解决方案</a:t>
            </a:r>
            <a:endParaRPr lang="zh-CN" altLang="en-US" dirty="0"/>
          </a:p>
        </p:txBody>
      </p:sp>
      <p:sp>
        <p:nvSpPr>
          <p:cNvPr id="5" name="内容占位符 4"/>
          <p:cNvSpPr>
            <a:spLocks noGrp="1"/>
          </p:cNvSpPr>
          <p:nvPr>
            <p:ph idx="1"/>
          </p:nvPr>
        </p:nvSpPr>
        <p:spPr>
          <a:xfrm>
            <a:off x="838200" y="1825625"/>
            <a:ext cx="10515600" cy="3373099"/>
          </a:xfrm>
        </p:spPr>
        <p:txBody>
          <a:bodyPr>
            <a:noAutofit/>
          </a:bodyPr>
          <a:lstStyle/>
          <a:p>
            <a:r>
              <a:rPr lang="zh-CN" altLang="en-US" dirty="0" smtClean="0"/>
              <a:t>填补知识鸿沟</a:t>
            </a:r>
            <a:endParaRPr lang="en-US" altLang="zh-CN" dirty="0" smtClean="0"/>
          </a:p>
          <a:p>
            <a:pPr lvl="1"/>
            <a:r>
              <a:rPr lang="zh-CN" altLang="en-US" sz="2800" dirty="0" smtClean="0"/>
              <a:t>动态信息采集、静态知识沉淀、专家头脑中的知识捕获</a:t>
            </a:r>
            <a:endParaRPr lang="en-US" altLang="zh-CN" sz="2800" dirty="0" smtClean="0"/>
          </a:p>
          <a:p>
            <a:pPr lvl="1"/>
            <a:r>
              <a:rPr lang="zh-CN" altLang="en-US" sz="2800" dirty="0" smtClean="0"/>
              <a:t>增量信息挖掘、存量信息关联</a:t>
            </a:r>
            <a:endParaRPr lang="en-US" altLang="zh-CN" sz="2800" dirty="0" smtClean="0"/>
          </a:p>
          <a:p>
            <a:pPr lvl="1"/>
            <a:r>
              <a:rPr lang="zh-CN" altLang="en-US" sz="2800" dirty="0" smtClean="0"/>
              <a:t>主要成果：</a:t>
            </a:r>
            <a:endParaRPr lang="en-US" altLang="zh-CN" sz="2800" dirty="0" smtClean="0"/>
          </a:p>
          <a:p>
            <a:pPr lvl="2"/>
            <a:r>
              <a:rPr lang="zh-CN" altLang="en-US" sz="2800" dirty="0" smtClean="0"/>
              <a:t>领域知识库和情报对象库，可以进一步分为重要概念库、专家库、机构库、事件库、系统</a:t>
            </a:r>
            <a:r>
              <a:rPr lang="en-US" altLang="zh-CN" sz="2800" dirty="0" smtClean="0"/>
              <a:t>/</a:t>
            </a:r>
            <a:r>
              <a:rPr lang="zh-CN" altLang="en-US" sz="2800" dirty="0" smtClean="0"/>
              <a:t>产品</a:t>
            </a:r>
            <a:r>
              <a:rPr lang="en-US" altLang="zh-CN" sz="2800" dirty="0" smtClean="0"/>
              <a:t>/</a:t>
            </a:r>
            <a:r>
              <a:rPr lang="zh-CN" altLang="en-US" sz="2800" dirty="0" smtClean="0"/>
              <a:t>出版物等各类成果库；相互关联，持续更新</a:t>
            </a:r>
            <a:endParaRPr lang="en-US" altLang="zh-CN" sz="2800" dirty="0" smtClean="0"/>
          </a:p>
        </p:txBody>
      </p:sp>
    </p:spTree>
    <p:extLst>
      <p:ext uri="{BB962C8B-B14F-4D97-AF65-F5344CB8AC3E}">
        <p14:creationId xmlns:p14="http://schemas.microsoft.com/office/powerpoint/2010/main" val="2416625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第二类解决方案</a:t>
            </a:r>
            <a:endParaRPr lang="zh-CN" altLang="en-US" dirty="0"/>
          </a:p>
        </p:txBody>
      </p:sp>
      <p:sp>
        <p:nvSpPr>
          <p:cNvPr id="3" name="内容占位符 2"/>
          <p:cNvSpPr>
            <a:spLocks noGrp="1"/>
          </p:cNvSpPr>
          <p:nvPr>
            <p:ph idx="1"/>
          </p:nvPr>
        </p:nvSpPr>
        <p:spPr/>
        <p:txBody>
          <a:bodyPr>
            <a:normAutofit/>
          </a:bodyPr>
          <a:lstStyle/>
          <a:p>
            <a:r>
              <a:rPr lang="zh-CN" altLang="en-US" dirty="0" smtClean="0"/>
              <a:t>建立敏锐感知</a:t>
            </a:r>
            <a:endParaRPr lang="en-US" altLang="zh-CN" dirty="0" smtClean="0"/>
          </a:p>
          <a:p>
            <a:pPr lvl="1"/>
            <a:r>
              <a:rPr lang="zh-CN" altLang="en-US" sz="2800" dirty="0" smtClean="0"/>
              <a:t>保持监视，捕捉动向</a:t>
            </a:r>
            <a:endParaRPr lang="en-US" altLang="zh-CN" sz="2800" dirty="0" smtClean="0"/>
          </a:p>
          <a:p>
            <a:pPr lvl="1"/>
            <a:r>
              <a:rPr lang="zh-CN" altLang="en-US" sz="2800" dirty="0" smtClean="0"/>
              <a:t>定期扫描，察觉异常</a:t>
            </a:r>
            <a:endParaRPr lang="en-US" altLang="zh-CN" sz="2800" dirty="0" smtClean="0"/>
          </a:p>
          <a:p>
            <a:pPr lvl="1"/>
            <a:r>
              <a:rPr lang="zh-CN" altLang="en-US" sz="2800" dirty="0" smtClean="0"/>
              <a:t>主要成果：</a:t>
            </a:r>
            <a:endParaRPr lang="en-US" altLang="zh-CN" sz="2800" dirty="0" smtClean="0"/>
          </a:p>
          <a:p>
            <a:pPr lvl="2"/>
            <a:r>
              <a:rPr lang="zh-CN" altLang="en-US" sz="2800" dirty="0" smtClean="0"/>
              <a:t>动态情报</a:t>
            </a:r>
            <a:r>
              <a:rPr lang="zh-CN" altLang="en-US" sz="2800" dirty="0"/>
              <a:t>产品</a:t>
            </a:r>
            <a:r>
              <a:rPr lang="zh-CN" altLang="en-US" sz="2800" dirty="0" smtClean="0"/>
              <a:t>，（</a:t>
            </a:r>
            <a:r>
              <a:rPr lang="en-US" altLang="zh-CN" sz="2800" dirty="0" smtClean="0"/>
              <a:t>1</a:t>
            </a:r>
            <a:r>
              <a:rPr lang="zh-CN" altLang="en-US" sz="2800" dirty="0" smtClean="0"/>
              <a:t>）最新</a:t>
            </a:r>
            <a:r>
              <a:rPr lang="zh-CN" altLang="en-US" sz="2800" dirty="0"/>
              <a:t>报道多版本合并，与历史报道或者文献本身关联</a:t>
            </a:r>
            <a:r>
              <a:rPr lang="zh-CN" altLang="en-US" sz="2800" dirty="0" smtClean="0"/>
              <a:t>；（</a:t>
            </a:r>
            <a:r>
              <a:rPr lang="en-US" altLang="zh-CN" sz="2800" dirty="0" smtClean="0"/>
              <a:t>2</a:t>
            </a:r>
            <a:r>
              <a:rPr lang="zh-CN" altLang="en-US" sz="2800" dirty="0" smtClean="0"/>
              <a:t>）最新文献揭示现存问题、主要突破、适用范围等</a:t>
            </a:r>
            <a:r>
              <a:rPr lang="zh-CN" altLang="en-US" sz="2800" dirty="0"/>
              <a:t>核心内容，并与历史文献关联</a:t>
            </a:r>
            <a:r>
              <a:rPr lang="zh-CN" altLang="en-US" sz="2800" dirty="0" smtClean="0"/>
              <a:t>；</a:t>
            </a:r>
            <a:endParaRPr lang="en-US" altLang="zh-CN" sz="2800" dirty="0" smtClean="0"/>
          </a:p>
          <a:p>
            <a:pPr lvl="2"/>
            <a:r>
              <a:rPr lang="zh-CN" altLang="en-US" sz="2800" dirty="0" smtClean="0"/>
              <a:t>定期扫描产品，颠覆性</a:t>
            </a:r>
            <a:r>
              <a:rPr lang="en-US" altLang="zh-CN" sz="2800" dirty="0" smtClean="0"/>
              <a:t>/</a:t>
            </a:r>
            <a:r>
              <a:rPr lang="zh-CN" altLang="en-US" sz="2800" dirty="0"/>
              <a:t>新兴</a:t>
            </a:r>
            <a:r>
              <a:rPr lang="zh-CN" altLang="en-US" sz="2800" dirty="0" smtClean="0"/>
              <a:t>技术发现，揭示未来潜在的“游戏规则改变者”；</a:t>
            </a:r>
            <a:endParaRPr lang="en-US" altLang="zh-CN" sz="2800" dirty="0" smtClean="0"/>
          </a:p>
        </p:txBody>
      </p:sp>
    </p:spTree>
    <p:extLst>
      <p:ext uri="{BB962C8B-B14F-4D97-AF65-F5344CB8AC3E}">
        <p14:creationId xmlns:p14="http://schemas.microsoft.com/office/powerpoint/2010/main" val="2277201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国外相关技术研发</a:t>
            </a:r>
            <a:r>
              <a:rPr lang="en-US" altLang="zh-CN" dirty="0"/>
              <a:t>—— </a:t>
            </a:r>
            <a:r>
              <a:rPr lang="en-US" altLang="zh-CN" dirty="0" smtClean="0"/>
              <a:t>IARPA/FUSE</a:t>
            </a:r>
            <a:endParaRPr lang="zh-CN" altLang="en-US" dirty="0"/>
          </a:p>
        </p:txBody>
      </p:sp>
      <p:sp>
        <p:nvSpPr>
          <p:cNvPr id="3" name="内容占位符 2"/>
          <p:cNvSpPr>
            <a:spLocks noGrp="1"/>
          </p:cNvSpPr>
          <p:nvPr>
            <p:ph idx="1"/>
          </p:nvPr>
        </p:nvSpPr>
        <p:spPr/>
        <p:txBody>
          <a:bodyPr/>
          <a:lstStyle/>
          <a:p>
            <a:endParaRPr lang="zh-CN" altLang="en-US"/>
          </a:p>
        </p:txBody>
      </p:sp>
      <p:pic>
        <p:nvPicPr>
          <p:cNvPr id="5" name="内容占位符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88" y="1690688"/>
            <a:ext cx="10550112" cy="5059808"/>
          </a:xfrm>
          <a:prstGeom prst="rect">
            <a:avLst/>
          </a:prstGeom>
          <a:ln>
            <a:noFill/>
          </a:ln>
          <a:effectLst>
            <a:outerShdw blurRad="292100" dist="139700" dir="2700000" algn="tl" rotWithShape="0">
              <a:srgbClr val="333333">
                <a:alpha val="65000"/>
              </a:srgbClr>
            </a:outerShdw>
          </a:effectLst>
        </p:spPr>
      </p:pic>
      <p:sp>
        <p:nvSpPr>
          <p:cNvPr id="6" name="文本框 5"/>
          <p:cNvSpPr txBox="1"/>
          <p:nvPr/>
        </p:nvSpPr>
        <p:spPr>
          <a:xfrm>
            <a:off x="5683250" y="2656539"/>
            <a:ext cx="6647974" cy="95410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zh-CN" altLang="en-US" sz="2800" dirty="0" smtClean="0">
                <a:ea typeface="黑体" panose="02010609060101010101" pitchFamily="49" charset="-122"/>
              </a:rPr>
              <a:t>借助</a:t>
            </a:r>
            <a:r>
              <a:rPr lang="zh-CN" altLang="en-US" sz="2800" dirty="0" smtClean="0">
                <a:solidFill>
                  <a:schemeClr val="lt1"/>
                </a:solidFill>
                <a:ea typeface="黑体" panose="02010609060101010101" pitchFamily="49" charset="-122"/>
              </a:rPr>
              <a:t>可靠探测，</a:t>
            </a:r>
            <a:r>
              <a:rPr lang="zh-CN" altLang="en-US" sz="2800" dirty="0">
                <a:ea typeface="黑体" panose="02010609060101010101" pitchFamily="49" charset="-122"/>
              </a:rPr>
              <a:t>防范</a:t>
            </a:r>
            <a:r>
              <a:rPr lang="zh-CN" altLang="en-US" sz="2800" dirty="0" smtClean="0">
                <a:solidFill>
                  <a:schemeClr val="lt1"/>
                </a:solidFill>
                <a:ea typeface="黑体" panose="02010609060101010101" pitchFamily="49" charset="-122"/>
              </a:rPr>
              <a:t>技术突袭</a:t>
            </a:r>
            <a:endParaRPr lang="en-US" altLang="zh-CN" sz="2800" dirty="0" smtClean="0">
              <a:solidFill>
                <a:schemeClr val="lt1"/>
              </a:solidFill>
              <a:ea typeface="黑体" panose="02010609060101010101" pitchFamily="49" charset="-122"/>
            </a:endParaRPr>
          </a:p>
          <a:p>
            <a:r>
              <a:rPr lang="zh-CN" altLang="en-US" sz="2800" dirty="0" smtClean="0">
                <a:solidFill>
                  <a:schemeClr val="lt1"/>
                </a:solidFill>
                <a:ea typeface="黑体" panose="02010609060101010101" pitchFamily="49" charset="-122"/>
              </a:rPr>
              <a:t>科技信息可以用作探测技术出现的信号源</a:t>
            </a:r>
            <a:endParaRPr lang="zh-CN" altLang="en-US" sz="2800" dirty="0">
              <a:solidFill>
                <a:schemeClr val="lt1"/>
              </a:solidFill>
              <a:ea typeface="黑体" panose="02010609060101010101" pitchFamily="49" charset="-122"/>
            </a:endParaRPr>
          </a:p>
        </p:txBody>
      </p:sp>
    </p:spTree>
    <p:extLst>
      <p:ext uri="{BB962C8B-B14F-4D97-AF65-F5344CB8AC3E}">
        <p14:creationId xmlns:p14="http://schemas.microsoft.com/office/powerpoint/2010/main" val="2002298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举个例子</a:t>
            </a:r>
            <a:endParaRPr lang="zh-CN" altLang="en-US" dirty="0"/>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1043"/>
          <a:stretch/>
        </p:blipFill>
        <p:spPr>
          <a:xfrm>
            <a:off x="1080396" y="1541124"/>
            <a:ext cx="3857625" cy="6100674"/>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2840" y="111864"/>
            <a:ext cx="3857625"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5297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4400" kern="1200" dirty="0" smtClean="0">
                <a:solidFill>
                  <a:schemeClr val="tx1"/>
                </a:solidFill>
                <a:effectLst/>
                <a:latin typeface="+mj-lt"/>
                <a:ea typeface="+mj-ea"/>
                <a:cs typeface="+mj-cs"/>
              </a:rPr>
              <a:t>国外相关技术研发</a:t>
            </a:r>
            <a:r>
              <a:rPr lang="en-US" altLang="zh-CN" sz="4400" kern="1200" dirty="0" smtClean="0">
                <a:solidFill>
                  <a:schemeClr val="tx1"/>
                </a:solidFill>
                <a:effectLst/>
                <a:latin typeface="+mj-lt"/>
                <a:ea typeface="+mj-ea"/>
                <a:cs typeface="+mj-cs"/>
              </a:rPr>
              <a:t>——</a:t>
            </a:r>
            <a:r>
              <a:rPr lang="en-US" altLang="zh-CN" dirty="0" smtClean="0"/>
              <a:t>IARPA/FUSE</a:t>
            </a:r>
            <a:endParaRPr lang="zh-CN" altLang="en-US" dirty="0"/>
          </a:p>
        </p:txBody>
      </p:sp>
      <p:sp>
        <p:nvSpPr>
          <p:cNvPr id="3" name="内容占位符 2"/>
          <p:cNvSpPr>
            <a:spLocks noGrp="1"/>
          </p:cNvSpPr>
          <p:nvPr>
            <p:ph idx="1"/>
          </p:nvPr>
        </p:nvSpPr>
        <p:spPr/>
        <p:txBody>
          <a:bodyPr/>
          <a:lstStyle/>
          <a:p>
            <a:r>
              <a:rPr lang="en-US" altLang="zh-CN" dirty="0"/>
              <a:t>Today, the identification and assessment of emerging technical capabilities is a </a:t>
            </a:r>
            <a:r>
              <a:rPr lang="en-US" altLang="zh-CN" b="1" dirty="0">
                <a:solidFill>
                  <a:schemeClr val="accent2"/>
                </a:solidFill>
              </a:rPr>
              <a:t>time-consuming, domain-specific, and expert-intensive </a:t>
            </a:r>
            <a:r>
              <a:rPr lang="en-US" altLang="zh-CN" b="1" dirty="0" smtClean="0">
                <a:solidFill>
                  <a:schemeClr val="accent2"/>
                </a:solidFill>
              </a:rPr>
              <a:t>process【</a:t>
            </a:r>
            <a:r>
              <a:rPr lang="zh-CN" altLang="en-US" b="1" dirty="0" smtClean="0">
                <a:solidFill>
                  <a:schemeClr val="accent2"/>
                </a:solidFill>
              </a:rPr>
              <a:t>当前，识别评估新兴技术耗时耗力，方法不通用</a:t>
            </a:r>
            <a:r>
              <a:rPr lang="en-US" altLang="zh-CN" b="1" dirty="0" smtClean="0">
                <a:solidFill>
                  <a:schemeClr val="accent2"/>
                </a:solidFill>
              </a:rPr>
              <a:t>】. </a:t>
            </a:r>
            <a:r>
              <a:rPr lang="en-US" altLang="zh-CN" dirty="0"/>
              <a:t>This demanding process is often carried out under severe time constraints on either too much or too little data, with limited reproducible auditing and bias controls, and with limited systematic validation against real world </a:t>
            </a:r>
            <a:r>
              <a:rPr lang="en-US" altLang="zh-CN" dirty="0" smtClean="0"/>
              <a:t>activities【</a:t>
            </a:r>
            <a:r>
              <a:rPr lang="zh-CN" altLang="en-US" dirty="0" smtClean="0"/>
              <a:t>需求</a:t>
            </a:r>
            <a:r>
              <a:rPr lang="en-US" altLang="zh-CN" dirty="0" smtClean="0"/>
              <a:t>】. </a:t>
            </a:r>
            <a:r>
              <a:rPr lang="en-US" altLang="zh-CN" dirty="0"/>
              <a:t>furthermore, the increasing globalization of science and technology raises the potential for high-impact technical capabilities to emerge in increasingly diverse technical, socio-economic, and geographic </a:t>
            </a:r>
            <a:r>
              <a:rPr lang="en-US" altLang="zh-CN" dirty="0" smtClean="0"/>
              <a:t>areas【</a:t>
            </a:r>
            <a:r>
              <a:rPr lang="zh-CN" altLang="en-US" dirty="0" smtClean="0"/>
              <a:t>背景</a:t>
            </a:r>
            <a:r>
              <a:rPr lang="en-US" altLang="zh-CN" dirty="0" smtClean="0"/>
              <a:t>】.</a:t>
            </a:r>
          </a:p>
        </p:txBody>
      </p:sp>
    </p:spTree>
    <p:extLst>
      <p:ext uri="{BB962C8B-B14F-4D97-AF65-F5344CB8AC3E}">
        <p14:creationId xmlns:p14="http://schemas.microsoft.com/office/powerpoint/2010/main" val="6606997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国外相关技术研发</a:t>
            </a:r>
            <a:r>
              <a:rPr lang="en-US" altLang="zh-CN" dirty="0" smtClean="0"/>
              <a:t>——IARPA/FUSE</a:t>
            </a:r>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dirty="0" smtClean="0"/>
              <a:t>Analysts and subject-matter experts need </a:t>
            </a:r>
            <a:r>
              <a:rPr lang="en-US" altLang="zh-CN" b="1" dirty="0" smtClean="0">
                <a:solidFill>
                  <a:schemeClr val="accent2"/>
                </a:solidFill>
              </a:rPr>
              <a:t>a reliable, evidence-based capability </a:t>
            </a:r>
            <a:r>
              <a:rPr lang="en-US" altLang="zh-CN" dirty="0" smtClean="0"/>
              <a:t>that allows them to </a:t>
            </a:r>
            <a:r>
              <a:rPr lang="en-US" altLang="zh-CN" b="1" dirty="0" smtClean="0">
                <a:solidFill>
                  <a:schemeClr val="accent2"/>
                </a:solidFill>
              </a:rPr>
              <a:t>dramatically accelerate the horizon-scanning process and reduce the labor </a:t>
            </a:r>
            <a:r>
              <a:rPr lang="en-US" altLang="zh-CN" dirty="0" smtClean="0"/>
              <a:t>involved to identify specific technical areas for in-depth review</a:t>
            </a:r>
            <a:r>
              <a:rPr lang="en-US" altLang="zh-CN" b="1" dirty="0" smtClean="0">
                <a:solidFill>
                  <a:schemeClr val="accent2"/>
                </a:solidFill>
              </a:rPr>
              <a:t>【</a:t>
            </a:r>
            <a:r>
              <a:rPr lang="zh-CN" altLang="en-US" b="1" dirty="0" smtClean="0">
                <a:solidFill>
                  <a:schemeClr val="accent2"/>
                </a:solidFill>
              </a:rPr>
              <a:t>为分析人员提供可靠的基于证据的能力，大幅加速横向（地平线）扫描，减少技术领域识别的工作量</a:t>
            </a:r>
            <a:r>
              <a:rPr lang="en-US" altLang="zh-CN" b="1" dirty="0" smtClean="0">
                <a:solidFill>
                  <a:schemeClr val="accent2"/>
                </a:solidFill>
              </a:rPr>
              <a:t>】 </a:t>
            </a:r>
            <a:r>
              <a:rPr lang="en-US" altLang="zh-CN" dirty="0" smtClean="0"/>
              <a:t>. </a:t>
            </a:r>
          </a:p>
          <a:p>
            <a:r>
              <a:rPr lang="en-US" altLang="zh-CN" dirty="0" smtClean="0"/>
              <a:t>It is essential that an automated capability can nominate both known and novel technical areas based on quantified indications of technical emergence with sufficient supporting evidence and arguments for that nomination. It is anticipated that FUSE technology will provide new analytic tools to help analysts maintain technical vigilance, across all disciplines and multiple languages, in the face of the exponentially growing flood of textual content.【</a:t>
            </a:r>
            <a:r>
              <a:rPr lang="zh-CN" altLang="en-US" dirty="0" smtClean="0"/>
              <a:t>已知和未知技术领域</a:t>
            </a:r>
            <a:r>
              <a:rPr lang="en-US" altLang="zh-CN" dirty="0" smtClean="0"/>
              <a:t>】</a:t>
            </a:r>
          </a:p>
        </p:txBody>
      </p:sp>
    </p:spTree>
    <p:extLst>
      <p:ext uri="{BB962C8B-B14F-4D97-AF65-F5344CB8AC3E}">
        <p14:creationId xmlns:p14="http://schemas.microsoft.com/office/powerpoint/2010/main" val="3517441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国外相关技术研发</a:t>
            </a:r>
            <a:r>
              <a:rPr lang="en-US" altLang="zh-CN" dirty="0" smtClean="0"/>
              <a:t>——IARPA/FUSE</a:t>
            </a:r>
            <a:endParaRPr lang="zh-CN" altLang="en-US" dirty="0"/>
          </a:p>
        </p:txBody>
      </p:sp>
      <p:sp>
        <p:nvSpPr>
          <p:cNvPr id="3" name="内容占位符 2"/>
          <p:cNvSpPr>
            <a:spLocks noGrp="1"/>
          </p:cNvSpPr>
          <p:nvPr>
            <p:ph idx="1"/>
          </p:nvPr>
        </p:nvSpPr>
        <p:spPr/>
        <p:txBody>
          <a:bodyPr/>
          <a:lstStyle/>
          <a:p>
            <a:r>
              <a:rPr lang="en-US" altLang="zh-CN" smtClean="0"/>
              <a:t>A fundamental hypothesis of the FUSE program is that real-world processes of technical emergence leaves discernible traces in the public scientific and patent literature. </a:t>
            </a:r>
            <a:r>
              <a:rPr lang="en-US" altLang="zh-CN" b="1" smtClean="0">
                <a:solidFill>
                  <a:schemeClr val="accent2"/>
                </a:solidFill>
              </a:rPr>
              <a:t>【</a:t>
            </a:r>
            <a:r>
              <a:rPr lang="zh-CN" altLang="en-US" b="1" smtClean="0">
                <a:solidFill>
                  <a:schemeClr val="accent2"/>
                </a:solidFill>
              </a:rPr>
              <a:t>方法的基础假定：借助公开文献可以发现新兴技术的蛛丝马迹</a:t>
            </a:r>
            <a:r>
              <a:rPr lang="en-US" altLang="zh-CN" b="1" smtClean="0">
                <a:solidFill>
                  <a:schemeClr val="accent2"/>
                </a:solidFill>
              </a:rPr>
              <a:t>】</a:t>
            </a:r>
            <a:endParaRPr lang="zh-CN" altLang="en-US" b="1" smtClean="0">
              <a:solidFill>
                <a:schemeClr val="accent2"/>
              </a:solidFill>
            </a:endParaRPr>
          </a:p>
          <a:p>
            <a:r>
              <a:rPr lang="en-US" altLang="zh-CN" smtClean="0"/>
              <a:t>The FUSE program seeks to develop automated methods that aid in the systematic, continuous, and comprehensive assessment of technical emergence using information found in published scientific, technical, and patent literature.【</a:t>
            </a:r>
            <a:r>
              <a:rPr lang="zh-CN" altLang="en-US" smtClean="0"/>
              <a:t>自动、系统、连续、全面评估</a:t>
            </a:r>
            <a:r>
              <a:rPr lang="en-US" altLang="zh-CN" smtClean="0"/>
              <a:t>】</a:t>
            </a:r>
          </a:p>
        </p:txBody>
      </p:sp>
    </p:spTree>
    <p:extLst>
      <p:ext uri="{BB962C8B-B14F-4D97-AF65-F5344CB8AC3E}">
        <p14:creationId xmlns:p14="http://schemas.microsoft.com/office/powerpoint/2010/main" val="2350397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国外相关技术研发</a:t>
            </a:r>
            <a:r>
              <a:rPr lang="en-US" altLang="zh-CN" dirty="0"/>
              <a:t>——IARPA/FUSE</a:t>
            </a:r>
            <a:endParaRPr lang="zh-CN" altLang="en-US" dirty="0"/>
          </a:p>
        </p:txBody>
      </p:sp>
      <p:sp>
        <p:nvSpPr>
          <p:cNvPr id="3" name="内容占位符 2"/>
          <p:cNvSpPr>
            <a:spLocks noGrp="1"/>
          </p:cNvSpPr>
          <p:nvPr>
            <p:ph idx="1"/>
          </p:nvPr>
        </p:nvSpPr>
        <p:spPr>
          <a:xfrm>
            <a:off x="838199" y="1825624"/>
            <a:ext cx="10613065" cy="4809091"/>
          </a:xfrm>
        </p:spPr>
        <p:txBody>
          <a:bodyPr>
            <a:normAutofit/>
          </a:bodyPr>
          <a:lstStyle/>
          <a:p>
            <a:r>
              <a:rPr lang="en-US" altLang="zh-CN" dirty="0"/>
              <a:t>FUSE is creating a system that </a:t>
            </a:r>
            <a:r>
              <a:rPr lang="en-US" altLang="zh-CN" dirty="0" smtClean="0"/>
              <a:t>can</a:t>
            </a:r>
          </a:p>
          <a:p>
            <a:pPr lvl="1"/>
            <a:r>
              <a:rPr lang="en-US" altLang="zh-CN" sz="2800" dirty="0" smtClean="0"/>
              <a:t>(</a:t>
            </a:r>
            <a:r>
              <a:rPr lang="en-US" altLang="zh-CN" sz="2800" dirty="0"/>
              <a:t>1) process the massive, multi-discipline, growing, noisy, and multilingual body of scientific and patent literature from around the world; </a:t>
            </a:r>
            <a:r>
              <a:rPr lang="en-US" altLang="zh-CN" sz="2800" b="1" dirty="0" smtClean="0">
                <a:solidFill>
                  <a:schemeClr val="accent2"/>
                </a:solidFill>
              </a:rPr>
              <a:t>【</a:t>
            </a:r>
            <a:r>
              <a:rPr lang="zh-CN" altLang="en-US" sz="2800" b="1" dirty="0">
                <a:solidFill>
                  <a:schemeClr val="accent2"/>
                </a:solidFill>
              </a:rPr>
              <a:t>海</a:t>
            </a:r>
            <a:r>
              <a:rPr lang="zh-CN" altLang="en-US" sz="2800" b="1" dirty="0" smtClean="0">
                <a:solidFill>
                  <a:schemeClr val="accent2"/>
                </a:solidFill>
              </a:rPr>
              <a:t>量、多语种（英文中文）多学科、不断增长、充满噪音</a:t>
            </a:r>
            <a:r>
              <a:rPr lang="en-US" altLang="zh-CN" sz="2800" b="1" dirty="0" smtClean="0">
                <a:solidFill>
                  <a:schemeClr val="accent2"/>
                </a:solidFill>
              </a:rPr>
              <a:t>】</a:t>
            </a:r>
          </a:p>
          <a:p>
            <a:pPr lvl="1"/>
            <a:r>
              <a:rPr lang="en-US" altLang="zh-CN" sz="2800" dirty="0" smtClean="0"/>
              <a:t>(</a:t>
            </a:r>
            <a:r>
              <a:rPr lang="en-US" altLang="zh-CN" sz="2800" dirty="0"/>
              <a:t>2) automatically generate and prioritize </a:t>
            </a:r>
            <a:r>
              <a:rPr lang="en-US" altLang="zh-CN" sz="2800" b="1" i="1" dirty="0">
                <a:solidFill>
                  <a:schemeClr val="accent2"/>
                </a:solidFill>
              </a:rPr>
              <a:t>technical </a:t>
            </a:r>
            <a:r>
              <a:rPr lang="en-US" altLang="zh-CN" sz="2800" b="1" i="1" dirty="0" smtClean="0">
                <a:solidFill>
                  <a:schemeClr val="accent2"/>
                </a:solidFill>
              </a:rPr>
              <a:t>terms</a:t>
            </a:r>
            <a:r>
              <a:rPr lang="en-US" altLang="zh-CN" sz="2800" b="1" dirty="0" smtClean="0">
                <a:solidFill>
                  <a:schemeClr val="accent2"/>
                </a:solidFill>
              </a:rPr>
              <a:t>【</a:t>
            </a:r>
            <a:r>
              <a:rPr lang="zh-CN" altLang="en-US" sz="2800" b="1" dirty="0">
                <a:solidFill>
                  <a:schemeClr val="accent2"/>
                </a:solidFill>
              </a:rPr>
              <a:t>技术术语</a:t>
            </a:r>
            <a:r>
              <a:rPr lang="en-US" altLang="zh-CN" sz="2800" b="1" dirty="0">
                <a:solidFill>
                  <a:schemeClr val="accent2"/>
                </a:solidFill>
              </a:rPr>
              <a:t>】 </a:t>
            </a:r>
            <a:r>
              <a:rPr lang="en-US" altLang="zh-CN" sz="2800" dirty="0"/>
              <a:t>within emerging technical areas, nominate those that exhibit technical emergence, and provide compelling evidence for the </a:t>
            </a:r>
            <a:r>
              <a:rPr lang="en-US" altLang="zh-CN" sz="2800" dirty="0" smtClean="0"/>
              <a:t>emergence;</a:t>
            </a:r>
          </a:p>
          <a:p>
            <a:pPr lvl="1"/>
            <a:r>
              <a:rPr lang="en-US" altLang="zh-CN" sz="2800" dirty="0" smtClean="0"/>
              <a:t>and </a:t>
            </a:r>
            <a:r>
              <a:rPr lang="en-US" altLang="zh-CN" sz="2800" dirty="0"/>
              <a:t>(3) provide this capability for literature in the English and Chinese languages. </a:t>
            </a:r>
            <a:endParaRPr lang="en-US" altLang="zh-CN" sz="2800" dirty="0" smtClean="0"/>
          </a:p>
        </p:txBody>
      </p:sp>
    </p:spTree>
    <p:extLst>
      <p:ext uri="{BB962C8B-B14F-4D97-AF65-F5344CB8AC3E}">
        <p14:creationId xmlns:p14="http://schemas.microsoft.com/office/powerpoint/2010/main" val="1542356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国外相关技术研发</a:t>
            </a:r>
            <a:r>
              <a:rPr lang="en-US" altLang="zh-CN" dirty="0"/>
              <a:t>——IARPA/FUSE</a:t>
            </a:r>
            <a:endParaRPr lang="zh-CN" altLang="en-US" dirty="0"/>
          </a:p>
        </p:txBody>
      </p:sp>
      <p:sp>
        <p:nvSpPr>
          <p:cNvPr id="3" name="内容占位符 2"/>
          <p:cNvSpPr>
            <a:spLocks noGrp="1"/>
          </p:cNvSpPr>
          <p:nvPr>
            <p:ph idx="1"/>
          </p:nvPr>
        </p:nvSpPr>
        <p:spPr>
          <a:xfrm>
            <a:off x="626450" y="1825625"/>
            <a:ext cx="10515600" cy="4351338"/>
          </a:xfrm>
        </p:spPr>
        <p:txBody>
          <a:bodyPr/>
          <a:lstStyle/>
          <a:p>
            <a:endParaRPr lang="zh-CN" altLang="en-US" dirty="0"/>
          </a:p>
        </p:txBody>
      </p:sp>
      <p:pic>
        <p:nvPicPr>
          <p:cNvPr id="4" name="图片 3"/>
          <p:cNvPicPr>
            <a:picLocks noChangeAspect="1"/>
          </p:cNvPicPr>
          <p:nvPr/>
        </p:nvPicPr>
        <p:blipFill>
          <a:blip r:embed="rId2"/>
          <a:stretch>
            <a:fillRect/>
          </a:stretch>
        </p:blipFill>
        <p:spPr>
          <a:xfrm>
            <a:off x="372311" y="1825625"/>
            <a:ext cx="5595357" cy="4197032"/>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stretch>
            <a:fillRect/>
          </a:stretch>
        </p:blipFill>
        <p:spPr>
          <a:xfrm>
            <a:off x="6221808" y="1825625"/>
            <a:ext cx="5598022" cy="4198517"/>
          </a:xfrm>
          <a:prstGeom prst="rect">
            <a:avLst/>
          </a:prstGeom>
          <a:ln>
            <a:noFill/>
          </a:ln>
          <a:effectLst>
            <a:outerShdw blurRad="292100" dist="139700" dir="2700000" algn="tl" rotWithShape="0">
              <a:srgbClr val="333333">
                <a:alpha val="65000"/>
              </a:srgbClr>
            </a:outerShdw>
          </a:effectLst>
        </p:spPr>
      </p:pic>
      <p:sp>
        <p:nvSpPr>
          <p:cNvPr id="6" name="文本框 5"/>
          <p:cNvSpPr txBox="1"/>
          <p:nvPr/>
        </p:nvSpPr>
        <p:spPr>
          <a:xfrm>
            <a:off x="2941619" y="6176963"/>
            <a:ext cx="6722145"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2800" dirty="0" smtClean="0">
                <a:ea typeface="黑体" panose="02010609060101010101" pitchFamily="49" charset="-122"/>
              </a:rPr>
              <a:t>每个领域</a:t>
            </a:r>
            <a:r>
              <a:rPr lang="en-US" altLang="zh-CN" sz="2800" dirty="0" smtClean="0">
                <a:ea typeface="黑体" panose="02010609060101010101" pitchFamily="49" charset="-122"/>
              </a:rPr>
              <a:t>10</a:t>
            </a:r>
            <a:r>
              <a:rPr lang="zh-CN" altLang="en-US" sz="2800" dirty="0" smtClean="0">
                <a:ea typeface="黑体" panose="02010609060101010101" pitchFamily="49" charset="-122"/>
              </a:rPr>
              <a:t>万术语</a:t>
            </a:r>
            <a:r>
              <a:rPr lang="en-US" altLang="zh-CN" sz="2800" dirty="0" smtClean="0">
                <a:ea typeface="黑体" panose="02010609060101010101" pitchFamily="49" charset="-122"/>
              </a:rPr>
              <a:t>=》1</a:t>
            </a:r>
            <a:r>
              <a:rPr lang="zh-CN" altLang="en-US" sz="2800" dirty="0" smtClean="0">
                <a:ea typeface="黑体" panose="02010609060101010101" pitchFamily="49" charset="-122"/>
              </a:rPr>
              <a:t>千（</a:t>
            </a:r>
            <a:r>
              <a:rPr lang="en-US" altLang="zh-CN" sz="2800" dirty="0" smtClean="0">
                <a:ea typeface="黑体" panose="02010609060101010101" pitchFamily="49" charset="-122"/>
              </a:rPr>
              <a:t>1%</a:t>
            </a:r>
            <a:r>
              <a:rPr lang="zh-CN" altLang="en-US" sz="2800" dirty="0" smtClean="0">
                <a:ea typeface="黑体" panose="02010609060101010101" pitchFamily="49" charset="-122"/>
              </a:rPr>
              <a:t>）</a:t>
            </a:r>
            <a:endParaRPr lang="zh-CN" altLang="en-US" sz="2800" dirty="0">
              <a:solidFill>
                <a:schemeClr val="lt1"/>
              </a:solidFill>
              <a:ea typeface="黑体" panose="02010609060101010101" pitchFamily="49" charset="-122"/>
            </a:endParaRPr>
          </a:p>
        </p:txBody>
      </p:sp>
    </p:spTree>
    <p:extLst>
      <p:ext uri="{BB962C8B-B14F-4D97-AF65-F5344CB8AC3E}">
        <p14:creationId xmlns:p14="http://schemas.microsoft.com/office/powerpoint/2010/main" val="18776537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国外相关技术研发</a:t>
            </a:r>
            <a:r>
              <a:rPr lang="en-US" altLang="zh-CN" dirty="0"/>
              <a:t>——</a:t>
            </a:r>
            <a:r>
              <a:rPr lang="en-US" altLang="zh-CN" dirty="0" smtClean="0"/>
              <a:t>IARPA/FUSE-</a:t>
            </a:r>
            <a:r>
              <a:rPr lang="en-US" altLang="zh-CN" dirty="0" err="1" smtClean="0"/>
              <a:t>ForeST</a:t>
            </a:r>
            <a:endParaRPr lang="zh-CN" altLang="en-US" dirty="0"/>
          </a:p>
        </p:txBody>
      </p:sp>
      <p:pic>
        <p:nvPicPr>
          <p:cNvPr id="4" name="内容占位符 3"/>
          <p:cNvPicPr>
            <a:picLocks noGrp="1" noChangeAspect="1"/>
          </p:cNvPicPr>
          <p:nvPr>
            <p:ph idx="1"/>
          </p:nvPr>
        </p:nvPicPr>
        <p:blipFill>
          <a:blip r:embed="rId2"/>
          <a:stretch>
            <a:fillRect/>
          </a:stretch>
        </p:blipFill>
        <p:spPr>
          <a:xfrm>
            <a:off x="838200" y="1690688"/>
            <a:ext cx="6523988" cy="4892992"/>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7863839" y="5592278"/>
            <a:ext cx="1620957" cy="480131"/>
          </a:xfrm>
          <a:prstGeom prst="rect">
            <a:avLst/>
          </a:prstGeom>
        </p:spPr>
        <p:style>
          <a:lnRef idx="3">
            <a:schemeClr val="lt1"/>
          </a:lnRef>
          <a:fillRef idx="1">
            <a:schemeClr val="accent2"/>
          </a:fillRef>
          <a:effectRef idx="1">
            <a:schemeClr val="accent2"/>
          </a:effectRef>
          <a:fontRef idx="minor">
            <a:schemeClr val="lt1"/>
          </a:fontRef>
        </p:style>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800">
                <a:solidFill>
                  <a:schemeClr val="lt1"/>
                </a:solidFill>
                <a:ea typeface="黑体" panose="02010609060101010101" pitchFamily="49" charset="-122"/>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zh-CN" altLang="en-US" dirty="0"/>
              <a:t>预测市场</a:t>
            </a:r>
          </a:p>
        </p:txBody>
      </p:sp>
      <p:pic>
        <p:nvPicPr>
          <p:cNvPr id="5" name="图片 4"/>
          <p:cNvPicPr>
            <a:picLocks noChangeAspect="1"/>
          </p:cNvPicPr>
          <p:nvPr/>
        </p:nvPicPr>
        <p:blipFill>
          <a:blip r:embed="rId3"/>
          <a:stretch>
            <a:fillRect/>
          </a:stretch>
        </p:blipFill>
        <p:spPr>
          <a:xfrm>
            <a:off x="9484796" y="1579270"/>
            <a:ext cx="2063923" cy="2804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513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第三类解决方案</a:t>
            </a:r>
            <a:endParaRPr lang="zh-CN" altLang="en-US" dirty="0"/>
          </a:p>
        </p:txBody>
      </p:sp>
      <p:sp>
        <p:nvSpPr>
          <p:cNvPr id="3" name="内容占位符 2"/>
          <p:cNvSpPr>
            <a:spLocks noGrp="1"/>
          </p:cNvSpPr>
          <p:nvPr>
            <p:ph idx="1"/>
          </p:nvPr>
        </p:nvSpPr>
        <p:spPr/>
        <p:txBody>
          <a:bodyPr>
            <a:normAutofit/>
          </a:bodyPr>
          <a:lstStyle/>
          <a:p>
            <a:r>
              <a:rPr lang="zh-CN" altLang="en-US" dirty="0" smtClean="0"/>
              <a:t>提供决策选项</a:t>
            </a:r>
            <a:endParaRPr lang="en-US" altLang="zh-CN" dirty="0" smtClean="0"/>
          </a:p>
          <a:p>
            <a:pPr lvl="1"/>
            <a:r>
              <a:rPr lang="zh-CN" altLang="en-US" sz="2800" dirty="0"/>
              <a:t>识别</a:t>
            </a:r>
            <a:r>
              <a:rPr lang="zh-CN" altLang="en-US" sz="2800" dirty="0" smtClean="0"/>
              <a:t>一段时期以内相对重要的科技进展；</a:t>
            </a:r>
            <a:endParaRPr lang="en-US" altLang="zh-CN" sz="2800" dirty="0" smtClean="0"/>
          </a:p>
          <a:p>
            <a:pPr lvl="1"/>
            <a:r>
              <a:rPr lang="zh-CN" altLang="en-US" sz="2800" dirty="0" smtClean="0"/>
              <a:t>筛选相关专家，对相关科技进展的技术成熟度进行评估；</a:t>
            </a:r>
            <a:endParaRPr lang="en-US" altLang="zh-CN" sz="2800" dirty="0" smtClean="0"/>
          </a:p>
          <a:p>
            <a:pPr lvl="1"/>
            <a:r>
              <a:rPr lang="zh-CN" altLang="en-US" sz="2800" dirty="0" smtClean="0"/>
              <a:t>以技术成熟度为核心，兼顾政策、经济等制约条件，分级</a:t>
            </a:r>
            <a:r>
              <a:rPr lang="zh-CN" altLang="en-US" sz="2800" dirty="0"/>
              <a:t>分类提供决策</a:t>
            </a:r>
            <a:r>
              <a:rPr lang="zh-CN" altLang="en-US" sz="2800" dirty="0" smtClean="0"/>
              <a:t>选项</a:t>
            </a:r>
            <a:endParaRPr lang="en-US" altLang="zh-CN" sz="2800" dirty="0"/>
          </a:p>
          <a:p>
            <a:endParaRPr lang="zh-CN" altLang="en-US" dirty="0"/>
          </a:p>
        </p:txBody>
      </p:sp>
    </p:spTree>
    <p:extLst>
      <p:ext uri="{BB962C8B-B14F-4D97-AF65-F5344CB8AC3E}">
        <p14:creationId xmlns:p14="http://schemas.microsoft.com/office/powerpoint/2010/main" val="3265078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400" dirty="0"/>
              <a:t>科技情报机构</a:t>
            </a:r>
            <a:r>
              <a:rPr lang="zh-CN" altLang="en-US" sz="4400" dirty="0" smtClean="0"/>
              <a:t>的</a:t>
            </a:r>
            <a:r>
              <a:rPr lang="zh-CN" altLang="en-US" sz="4400" dirty="0" smtClean="0"/>
              <a:t>任务：</a:t>
            </a:r>
            <a:r>
              <a:rPr lang="en-US" altLang="zh-CN" sz="4400" dirty="0" smtClean="0"/>
              <a:t/>
            </a:r>
            <a:br>
              <a:rPr lang="en-US" altLang="zh-CN" sz="4400" dirty="0" smtClean="0"/>
            </a:br>
            <a:r>
              <a:rPr lang="zh-CN" altLang="en-US" sz="4400" dirty="0" smtClean="0"/>
              <a:t>利用科技大</a:t>
            </a:r>
            <a:r>
              <a:rPr lang="zh-CN" altLang="en-US" sz="4400" dirty="0" smtClean="0"/>
              <a:t>数据</a:t>
            </a:r>
            <a:r>
              <a:rPr lang="en-US" altLang="zh-CN" sz="4400" dirty="0" smtClean="0"/>
              <a:t/>
            </a:r>
            <a:br>
              <a:rPr lang="en-US" altLang="zh-CN" sz="4400" dirty="0" smtClean="0"/>
            </a:br>
            <a:r>
              <a:rPr lang="zh-CN" altLang="en-US" sz="4400" dirty="0" smtClean="0"/>
              <a:t>设计方案、打造</a:t>
            </a:r>
            <a:r>
              <a:rPr lang="zh-CN" altLang="en-US" sz="4400" dirty="0" smtClean="0"/>
              <a:t>工具</a:t>
            </a:r>
            <a:r>
              <a:rPr lang="en-US" altLang="zh-CN" sz="4400" dirty="0" smtClean="0"/>
              <a:t/>
            </a:r>
            <a:br>
              <a:rPr lang="en-US" altLang="zh-CN" sz="4400" dirty="0" smtClean="0"/>
            </a:br>
            <a:r>
              <a:rPr lang="zh-CN" altLang="en-US" sz="4400" dirty="0"/>
              <a:t>帮助</a:t>
            </a:r>
            <a:r>
              <a:rPr lang="zh-CN" altLang="en-US" sz="4400" dirty="0" smtClean="0"/>
              <a:t>决策者洞察科技创新机遇</a:t>
            </a:r>
            <a:endParaRPr lang="zh-CN" altLang="en-US" sz="4400" dirty="0"/>
          </a:p>
        </p:txBody>
      </p:sp>
      <p:sp>
        <p:nvSpPr>
          <p:cNvPr id="3" name="内容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07096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谢谢！</a:t>
            </a:r>
            <a:endParaRPr lang="zh-CN" altLang="en-US" dirty="0"/>
          </a:p>
        </p:txBody>
      </p:sp>
      <p:sp>
        <p:nvSpPr>
          <p:cNvPr id="3" name="文本占位符 2"/>
          <p:cNvSpPr>
            <a:spLocks noGrp="1"/>
          </p:cNvSpPr>
          <p:nvPr>
            <p:ph type="body" idx="1"/>
          </p:nvPr>
        </p:nvSpPr>
        <p:spPr/>
        <p:txBody>
          <a:bodyPr/>
          <a:lstStyle/>
          <a:p>
            <a:r>
              <a:rPr lang="zh-CN" altLang="en-US" dirty="0" smtClean="0"/>
              <a:t>真溱</a:t>
            </a:r>
            <a:endParaRPr lang="zh-CN" altLang="en-US" dirty="0"/>
          </a:p>
        </p:txBody>
      </p:sp>
    </p:spTree>
    <p:extLst>
      <p:ext uri="{BB962C8B-B14F-4D97-AF65-F5344CB8AC3E}">
        <p14:creationId xmlns:p14="http://schemas.microsoft.com/office/powerpoint/2010/main" val="400405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举个例子</a:t>
            </a:r>
            <a:r>
              <a:rPr lang="en-US" altLang="zh-CN" dirty="0" smtClean="0"/>
              <a:t>……</a:t>
            </a:r>
            <a:endParaRPr lang="zh-CN" altLang="en-US" dirty="0"/>
          </a:p>
        </p:txBody>
      </p:sp>
      <p:graphicFrame>
        <p:nvGraphicFramePr>
          <p:cNvPr id="7" name="内容占位符 6"/>
          <p:cNvGraphicFramePr>
            <a:graphicFrameLocks noGrp="1"/>
          </p:cNvGraphicFramePr>
          <p:nvPr>
            <p:ph idx="1"/>
            <p:extLst>
              <p:ext uri="{D42A27DB-BD31-4B8C-83A1-F6EECF244321}">
                <p14:modId xmlns:p14="http://schemas.microsoft.com/office/powerpoint/2010/main" val="3947503456"/>
              </p:ext>
            </p:extLst>
          </p:nvPr>
        </p:nvGraphicFramePr>
        <p:xfrm>
          <a:off x="4208665" y="1583629"/>
          <a:ext cx="4663197" cy="4267520"/>
        </p:xfrm>
        <a:graphic>
          <a:graphicData uri="http://schemas.openxmlformats.org/drawingml/2006/table">
            <a:tbl>
              <a:tblPr firstRow="1" bandRow="1">
                <a:tableStyleId>{BC89EF96-8CEA-46FF-86C4-4CE0E7609802}</a:tableStyleId>
              </a:tblPr>
              <a:tblGrid>
                <a:gridCol w="4663197"/>
              </a:tblGrid>
              <a:tr h="716440">
                <a:tc>
                  <a:txBody>
                    <a:bodyPr/>
                    <a:lstStyle/>
                    <a:p>
                      <a:r>
                        <a:rPr lang="zh-CN" altLang="en-US" sz="2400" b="0" dirty="0" smtClean="0"/>
                        <a:t>我（所在的机构）应该关心吗？</a:t>
                      </a:r>
                      <a:endParaRPr lang="zh-CN" altLang="en-US" sz="2400" b="0" dirty="0"/>
                    </a:p>
                  </a:txBody>
                  <a:tcPr/>
                </a:tc>
              </a:tr>
              <a:tr h="855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0" dirty="0" smtClean="0"/>
                        <a:t>跟（我所在的机构掌握或者能获得的）现有其他技术相比，取得哪些突破？有哪些优势？</a:t>
                      </a:r>
                      <a:endParaRPr lang="zh-CN" altLang="en-US" sz="2400" b="0" dirty="0"/>
                    </a:p>
                  </a:txBody>
                  <a:tcPr/>
                </a:tc>
              </a:tr>
              <a:tr h="71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0" dirty="0" smtClean="0"/>
                        <a:t>距离实用或者商用还有多远？</a:t>
                      </a:r>
                      <a:endParaRPr lang="zh-CN" altLang="en-US" sz="2400" b="0" dirty="0"/>
                    </a:p>
                  </a:txBody>
                  <a:tcPr/>
                </a:tc>
              </a:tr>
              <a:tr h="71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0" dirty="0" smtClean="0"/>
                        <a:t>造价？市场前景？政策或法律限制？</a:t>
                      </a:r>
                      <a:r>
                        <a:rPr lang="en-US" altLang="zh-CN" sz="2400" b="0" dirty="0" smtClean="0"/>
                        <a:t>……</a:t>
                      </a:r>
                      <a:endParaRPr lang="zh-CN" altLang="en-US" sz="2400" b="0" dirty="0"/>
                    </a:p>
                  </a:txBody>
                  <a:tcPr/>
                </a:tc>
              </a:tr>
              <a:tr h="71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0" dirty="0" smtClean="0"/>
                        <a:t>是否意味着一个新的</a:t>
                      </a:r>
                      <a:r>
                        <a:rPr lang="zh-CN" altLang="en-US" sz="2400" b="1" dirty="0" smtClean="0">
                          <a:solidFill>
                            <a:srgbClr val="FF0000"/>
                          </a:solidFill>
                        </a:rPr>
                        <a:t>创新</a:t>
                      </a:r>
                      <a:r>
                        <a:rPr lang="zh-CN" altLang="en-US" sz="2400" b="0" dirty="0" smtClean="0"/>
                        <a:t>机遇（决策选项）</a:t>
                      </a:r>
                      <a:endParaRPr lang="zh-CN" altLang="en-US" sz="2400" b="0" dirty="0"/>
                    </a:p>
                  </a:txBody>
                  <a:tcPr/>
                </a:tc>
              </a:tr>
            </a:tbl>
          </a:graphicData>
        </a:graphic>
      </p:graphicFrame>
      <p:sp>
        <p:nvSpPr>
          <p:cNvPr id="5" name="矩形 4"/>
          <p:cNvSpPr/>
          <p:nvPr/>
        </p:nvSpPr>
        <p:spPr>
          <a:xfrm>
            <a:off x="1251337" y="5864818"/>
            <a:ext cx="4444615" cy="369332"/>
          </a:xfrm>
          <a:prstGeom prst="rect">
            <a:avLst/>
          </a:prstGeom>
        </p:spPr>
        <p:txBody>
          <a:bodyPr wrap="none">
            <a:spAutoFit/>
          </a:bodyPr>
          <a:lstStyle/>
          <a:p>
            <a:r>
              <a:rPr lang="en-US" altLang="zh-CN" dirty="0">
                <a:solidFill>
                  <a:schemeClr val="bg1">
                    <a:lumMod val="50000"/>
                  </a:schemeClr>
                </a:solidFill>
              </a:rPr>
              <a:t>http://robotics.sciencemag.org/content/3/16</a:t>
            </a:r>
            <a:endParaRPr lang="zh-CN" altLang="en-US" dirty="0">
              <a:solidFill>
                <a:schemeClr val="bg1">
                  <a:lumMod val="50000"/>
                </a:schemeClr>
              </a:solidFill>
            </a:endParaRPr>
          </a:p>
        </p:txBody>
      </p:sp>
      <p:pic>
        <p:nvPicPr>
          <p:cNvPr id="6" name="图片 5"/>
          <p:cNvPicPr>
            <a:picLocks noChangeAspect="1"/>
          </p:cNvPicPr>
          <p:nvPr/>
        </p:nvPicPr>
        <p:blipFill>
          <a:blip r:embed="rId3"/>
          <a:stretch>
            <a:fillRect/>
          </a:stretch>
        </p:blipFill>
        <p:spPr>
          <a:xfrm>
            <a:off x="838200" y="1690688"/>
            <a:ext cx="2861254" cy="3638589"/>
          </a:xfrm>
          <a:prstGeom prst="rect">
            <a:avLst/>
          </a:prstGeom>
          <a:ln>
            <a:noFill/>
          </a:ln>
          <a:effectLst>
            <a:outerShdw blurRad="292100" dist="139700" dir="2700000" algn="tl" rotWithShape="0">
              <a:srgbClr val="333333">
                <a:alpha val="65000"/>
              </a:srgbClr>
            </a:outerShdw>
          </a:effectLst>
        </p:spPr>
      </p:pic>
      <p:sp>
        <p:nvSpPr>
          <p:cNvPr id="8" name="下箭头 7"/>
          <p:cNvSpPr/>
          <p:nvPr/>
        </p:nvSpPr>
        <p:spPr>
          <a:xfrm>
            <a:off x="9175589" y="1528736"/>
            <a:ext cx="410967" cy="43773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9520075" y="1617157"/>
            <a:ext cx="1900206" cy="3785652"/>
          </a:xfrm>
          <a:prstGeom prst="rect">
            <a:avLst/>
          </a:prstGeom>
          <a:noFill/>
        </p:spPr>
        <p:txBody>
          <a:bodyPr wrap="square" rtlCol="0">
            <a:spAutoFit/>
          </a:bodyPr>
          <a:lstStyle/>
          <a:p>
            <a:r>
              <a:rPr lang="zh-CN" altLang="en-US" sz="2400" dirty="0"/>
              <a:t>通常</a:t>
            </a:r>
            <a:r>
              <a:rPr lang="zh-CN" altLang="en-US" sz="2400" dirty="0" smtClean="0"/>
              <a:t>情况下，回答的难度越来越大，答上来的可能性越来越小；</a:t>
            </a:r>
            <a:endParaRPr lang="en-US" altLang="zh-CN" sz="2400" dirty="0" smtClean="0"/>
          </a:p>
          <a:p>
            <a:r>
              <a:rPr lang="zh-CN" altLang="en-US" sz="2400" dirty="0" smtClean="0"/>
              <a:t>与决策者“意义构建”的预期距离越来越大</a:t>
            </a:r>
            <a:endParaRPr lang="zh-CN" altLang="en-US" sz="2400" dirty="0"/>
          </a:p>
        </p:txBody>
      </p:sp>
    </p:spTree>
    <p:extLst>
      <p:ext uri="{BB962C8B-B14F-4D97-AF65-F5344CB8AC3E}">
        <p14:creationId xmlns:p14="http://schemas.microsoft.com/office/powerpoint/2010/main" val="1112820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9797" y="365125"/>
            <a:ext cx="10904003" cy="1325563"/>
          </a:xfrm>
        </p:spPr>
        <p:txBody>
          <a:bodyPr/>
          <a:lstStyle/>
          <a:p>
            <a:r>
              <a:rPr lang="zh-CN" altLang="en-US" dirty="0" smtClean="0"/>
              <a:t>从“论文大国”“专利大国”到科技</a:t>
            </a:r>
            <a:r>
              <a:rPr lang="zh-CN" altLang="en-US" dirty="0"/>
              <a:t>强国</a:t>
            </a:r>
          </a:p>
        </p:txBody>
      </p:sp>
      <p:sp>
        <p:nvSpPr>
          <p:cNvPr id="3" name="内容占位符 2"/>
          <p:cNvSpPr>
            <a:spLocks noGrp="1"/>
          </p:cNvSpPr>
          <p:nvPr>
            <p:ph idx="1"/>
          </p:nvPr>
        </p:nvSpPr>
        <p:spPr>
          <a:xfrm>
            <a:off x="6307438" y="1658479"/>
            <a:ext cx="5119913" cy="2338324"/>
          </a:xfrm>
        </p:spPr>
        <p:txBody>
          <a:bodyPr/>
          <a:lstStyle/>
          <a:p>
            <a:pPr>
              <a:lnSpc>
                <a:spcPct val="100000"/>
              </a:lnSpc>
            </a:pPr>
            <a:r>
              <a:rPr lang="zh-CN" altLang="en-US" dirty="0"/>
              <a:t>全球范围内，中国从</a:t>
            </a:r>
            <a:r>
              <a:rPr lang="en-US" altLang="zh-CN" dirty="0"/>
              <a:t>2011</a:t>
            </a:r>
            <a:r>
              <a:rPr lang="zh-CN" altLang="en-US" dirty="0"/>
              <a:t>年起即已成为专利申请第一大国。而新现象是，在中国国内申请的专利数量首次超过美、欧、日、韩的</a:t>
            </a:r>
            <a:r>
              <a:rPr lang="zh-CN" altLang="en-US" dirty="0" smtClean="0"/>
              <a:t>总和。</a:t>
            </a:r>
            <a:endParaRPr lang="en-US" altLang="zh-CN" dirty="0" smtClean="0"/>
          </a:p>
        </p:txBody>
      </p:sp>
      <p:pic>
        <p:nvPicPr>
          <p:cNvPr id="5" name="图片 4"/>
          <p:cNvPicPr>
            <a:picLocks noChangeAspect="1"/>
          </p:cNvPicPr>
          <p:nvPr/>
        </p:nvPicPr>
        <p:blipFill>
          <a:blip r:embed="rId3"/>
          <a:stretch>
            <a:fillRect/>
          </a:stretch>
        </p:blipFill>
        <p:spPr>
          <a:xfrm>
            <a:off x="380853" y="1591230"/>
            <a:ext cx="5784089" cy="4018176"/>
          </a:xfrm>
          <a:prstGeom prst="rect">
            <a:avLst/>
          </a:prstGeom>
        </p:spPr>
      </p:pic>
      <p:sp>
        <p:nvSpPr>
          <p:cNvPr id="6" name="文本框 5"/>
          <p:cNvSpPr txBox="1"/>
          <p:nvPr/>
        </p:nvSpPr>
        <p:spPr>
          <a:xfrm>
            <a:off x="449797" y="5747905"/>
            <a:ext cx="5646203" cy="923330"/>
          </a:xfrm>
          <a:prstGeom prst="rect">
            <a:avLst/>
          </a:prstGeom>
          <a:noFill/>
        </p:spPr>
        <p:txBody>
          <a:bodyPr wrap="square" rtlCol="0">
            <a:spAutoFit/>
          </a:bodyPr>
          <a:lstStyle/>
          <a:p>
            <a:r>
              <a:rPr lang="en-US" altLang="zh-CN" dirty="0">
                <a:solidFill>
                  <a:schemeClr val="bg1">
                    <a:lumMod val="50000"/>
                  </a:schemeClr>
                </a:solidFill>
              </a:rPr>
              <a:t>Jeff </a:t>
            </a:r>
            <a:r>
              <a:rPr lang="en-US" altLang="zh-CN" dirty="0" err="1" smtClean="0">
                <a:solidFill>
                  <a:schemeClr val="bg1">
                    <a:lumMod val="50000"/>
                  </a:schemeClr>
                </a:solidFill>
              </a:rPr>
              <a:t>Tollefson</a:t>
            </a:r>
            <a:r>
              <a:rPr lang="zh-CN" altLang="en-US" dirty="0" smtClean="0">
                <a:solidFill>
                  <a:schemeClr val="bg1">
                    <a:lumMod val="50000"/>
                  </a:schemeClr>
                </a:solidFill>
              </a:rPr>
              <a:t>，</a:t>
            </a:r>
            <a:r>
              <a:rPr lang="en-US" altLang="zh-CN" dirty="0">
                <a:solidFill>
                  <a:schemeClr val="bg1">
                    <a:lumMod val="50000"/>
                  </a:schemeClr>
                </a:solidFill>
              </a:rPr>
              <a:t>China declared world’s largest producer of scientific </a:t>
            </a:r>
            <a:r>
              <a:rPr lang="en-US" altLang="zh-CN" dirty="0" smtClean="0">
                <a:solidFill>
                  <a:schemeClr val="bg1">
                    <a:lumMod val="50000"/>
                  </a:schemeClr>
                </a:solidFill>
              </a:rPr>
              <a:t>articles</a:t>
            </a:r>
            <a:r>
              <a:rPr lang="zh-CN" altLang="en-US" dirty="0" smtClean="0">
                <a:solidFill>
                  <a:schemeClr val="bg1">
                    <a:lumMod val="50000"/>
                  </a:schemeClr>
                </a:solidFill>
              </a:rPr>
              <a:t>，</a:t>
            </a:r>
            <a:r>
              <a:rPr lang="en-US" altLang="zh-CN" dirty="0" smtClean="0">
                <a:solidFill>
                  <a:schemeClr val="bg1">
                    <a:lumMod val="50000"/>
                  </a:schemeClr>
                </a:solidFill>
              </a:rPr>
              <a:t>Nature,2018-01-18</a:t>
            </a:r>
            <a:r>
              <a:rPr lang="zh-CN" altLang="en-US" dirty="0" smtClean="0">
                <a:solidFill>
                  <a:schemeClr val="bg1">
                    <a:lumMod val="50000"/>
                  </a:schemeClr>
                </a:solidFill>
              </a:rPr>
              <a:t>，</a:t>
            </a:r>
            <a:r>
              <a:rPr lang="en-US" altLang="zh-CN" dirty="0" smtClean="0">
                <a:solidFill>
                  <a:schemeClr val="bg1">
                    <a:lumMod val="50000"/>
                  </a:schemeClr>
                </a:solidFill>
              </a:rPr>
              <a:t>https</a:t>
            </a:r>
            <a:r>
              <a:rPr lang="en-US" altLang="zh-CN" dirty="0">
                <a:solidFill>
                  <a:schemeClr val="bg1">
                    <a:lumMod val="50000"/>
                  </a:schemeClr>
                </a:solidFill>
              </a:rPr>
              <a:t>://www.nature.com/articles/d41586-018-00927-4</a:t>
            </a:r>
            <a:endParaRPr lang="zh-CN" altLang="en-US" dirty="0">
              <a:solidFill>
                <a:schemeClr val="bg1">
                  <a:lumMod val="50000"/>
                </a:schemeClr>
              </a:solidFill>
            </a:endParaRPr>
          </a:p>
        </p:txBody>
      </p:sp>
      <p:sp>
        <p:nvSpPr>
          <p:cNvPr id="7" name="矩形 6"/>
          <p:cNvSpPr/>
          <p:nvPr/>
        </p:nvSpPr>
        <p:spPr>
          <a:xfrm>
            <a:off x="6554015" y="3946242"/>
            <a:ext cx="4799785" cy="1200329"/>
          </a:xfrm>
          <a:prstGeom prst="rect">
            <a:avLst/>
          </a:prstGeom>
        </p:spPr>
        <p:txBody>
          <a:bodyPr wrap="square">
            <a:spAutoFit/>
          </a:bodyPr>
          <a:lstStyle/>
          <a:p>
            <a:r>
              <a:rPr lang="zh-CN" altLang="en-US" dirty="0">
                <a:solidFill>
                  <a:schemeClr val="bg1">
                    <a:lumMod val="50000"/>
                  </a:schemeClr>
                </a:solidFill>
              </a:rPr>
              <a:t>德媒：中国已成经济和专利大国 美国不再是</a:t>
            </a:r>
            <a:r>
              <a:rPr lang="zh-CN" altLang="en-US" dirty="0" smtClean="0">
                <a:solidFill>
                  <a:schemeClr val="bg1">
                    <a:lumMod val="50000"/>
                  </a:schemeClr>
                </a:solidFill>
              </a:rPr>
              <a:t>“丛林之王”，</a:t>
            </a:r>
            <a:r>
              <a:rPr lang="en-US" altLang="zh-CN" dirty="0" smtClean="0">
                <a:solidFill>
                  <a:schemeClr val="bg1">
                    <a:lumMod val="50000"/>
                  </a:schemeClr>
                </a:solidFill>
              </a:rPr>
              <a:t>2018-03-18</a:t>
            </a:r>
            <a:r>
              <a:rPr lang="zh-CN" altLang="en-US" dirty="0" smtClean="0">
                <a:solidFill>
                  <a:schemeClr val="bg1">
                    <a:lumMod val="50000"/>
                  </a:schemeClr>
                </a:solidFill>
              </a:rPr>
              <a:t>，</a:t>
            </a:r>
            <a:r>
              <a:rPr lang="en-US" altLang="zh-CN" dirty="0">
                <a:solidFill>
                  <a:schemeClr val="bg1">
                    <a:lumMod val="50000"/>
                  </a:schemeClr>
                </a:solidFill>
              </a:rPr>
              <a:t>http://www.cankaoxiaoxi.com/china/20180318/2258738.shtml</a:t>
            </a:r>
            <a:endParaRPr lang="zh-CN" altLang="en-US" dirty="0">
              <a:solidFill>
                <a:schemeClr val="bg1">
                  <a:lumMod val="50000"/>
                </a:schemeClr>
              </a:solidFill>
            </a:endParaRPr>
          </a:p>
        </p:txBody>
      </p:sp>
      <p:sp>
        <p:nvSpPr>
          <p:cNvPr id="8" name="文本框 7"/>
          <p:cNvSpPr txBox="1"/>
          <p:nvPr/>
        </p:nvSpPr>
        <p:spPr>
          <a:xfrm>
            <a:off x="6380989" y="5166835"/>
            <a:ext cx="4972810"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2400" dirty="0" smtClean="0">
                <a:latin typeface="黑体" panose="02010609060101010101" pitchFamily="49" charset="-122"/>
                <a:ea typeface="黑体" panose="02010609060101010101" pitchFamily="49" charset="-122"/>
              </a:rPr>
              <a:t>进一步</a:t>
            </a:r>
            <a:r>
              <a:rPr lang="zh-CN" altLang="en-US" sz="2400" dirty="0" smtClean="0">
                <a:latin typeface="黑体" panose="02010609060101010101" pitchFamily="49" charset="-122"/>
                <a:ea typeface="黑体" panose="02010609060101010101" pitchFamily="49" charset="-122"/>
              </a:rPr>
              <a:t>提高论文</a:t>
            </a:r>
            <a:r>
              <a:rPr lang="zh-CN" altLang="en-US" sz="2400" dirty="0" smtClean="0">
                <a:latin typeface="黑体" panose="02010609060101010101" pitchFamily="49" charset="-122"/>
                <a:ea typeface="黑体" panose="02010609060101010101" pitchFamily="49" charset="-122"/>
              </a:rPr>
              <a:t>质量？</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进一步提高</a:t>
            </a:r>
            <a:r>
              <a:rPr lang="zh-CN" altLang="en-US" sz="2400" dirty="0" smtClean="0">
                <a:latin typeface="黑体" panose="02010609060101010101" pitchFamily="49" charset="-122"/>
                <a:ea typeface="黑体" panose="02010609060101010101" pitchFamily="49" charset="-122"/>
              </a:rPr>
              <a:t>原始</a:t>
            </a:r>
            <a:r>
              <a:rPr lang="zh-CN" altLang="en-US" sz="2400" dirty="0" smtClean="0">
                <a:latin typeface="黑体" panose="02010609060101010101" pitchFamily="49" charset="-122"/>
                <a:ea typeface="黑体" panose="02010609060101010101" pitchFamily="49" charset="-122"/>
              </a:rPr>
              <a:t>创新</a:t>
            </a:r>
            <a:r>
              <a:rPr lang="zh-CN" altLang="en-US" sz="2400" dirty="0" smtClean="0">
                <a:latin typeface="黑体" panose="02010609060101010101" pitchFamily="49" charset="-122"/>
                <a:ea typeface="黑体" panose="02010609060101010101" pitchFamily="49" charset="-122"/>
              </a:rPr>
              <a:t>比例？</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进一步提升“创新获得感”？</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715405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何为“创新”？来自</a:t>
            </a:r>
            <a:r>
              <a:rPr lang="en-US" altLang="zh-CN" dirty="0" smtClean="0"/>
              <a:t>3M</a:t>
            </a:r>
            <a:r>
              <a:rPr lang="zh-CN" altLang="en-US" dirty="0" smtClean="0"/>
              <a:t>的经验</a:t>
            </a:r>
            <a:endParaRPr lang="zh-CN" altLang="en-US" dirty="0"/>
          </a:p>
        </p:txBody>
      </p:sp>
      <p:sp>
        <p:nvSpPr>
          <p:cNvPr id="3" name="内容占位符 2"/>
          <p:cNvSpPr>
            <a:spLocks noGrp="1"/>
          </p:cNvSpPr>
          <p:nvPr>
            <p:ph idx="1"/>
          </p:nvPr>
        </p:nvSpPr>
        <p:spPr>
          <a:xfrm>
            <a:off x="589291" y="4579328"/>
            <a:ext cx="10224105" cy="1803725"/>
          </a:xfrm>
        </p:spPr>
        <p:txBody>
          <a:bodyPr>
            <a:normAutofit/>
          </a:bodyPr>
          <a:lstStyle/>
          <a:p>
            <a:pPr>
              <a:lnSpc>
                <a:spcPct val="100000"/>
              </a:lnSpc>
            </a:pPr>
            <a:r>
              <a:rPr lang="zh-CN" altLang="en-US" dirty="0" smtClean="0"/>
              <a:t>科研</a:t>
            </a:r>
            <a:r>
              <a:rPr lang="zh-CN" altLang="en-US" dirty="0"/>
              <a:t>就是把钱转化为知识，创新就是把知识转化为钱</a:t>
            </a:r>
            <a:r>
              <a:rPr lang="zh-CN" altLang="en-US" dirty="0" smtClean="0"/>
              <a:t>。</a:t>
            </a:r>
            <a:endParaRPr lang="en-US" altLang="zh-CN" dirty="0" smtClean="0"/>
          </a:p>
          <a:p>
            <a:pPr lvl="1">
              <a:lnSpc>
                <a:spcPct val="100000"/>
              </a:lnSpc>
            </a:pPr>
            <a:r>
              <a:rPr lang="zh-CN" altLang="en-US" dirty="0"/>
              <a:t>成立于</a:t>
            </a:r>
            <a:r>
              <a:rPr lang="en-US" altLang="zh-CN" dirty="0"/>
              <a:t>1902</a:t>
            </a:r>
            <a:r>
              <a:rPr lang="zh-CN" altLang="en-US" dirty="0" smtClean="0"/>
              <a:t>年的</a:t>
            </a:r>
            <a:r>
              <a:rPr lang="en-US" altLang="zh-CN" dirty="0" smtClean="0"/>
              <a:t>3M</a:t>
            </a:r>
            <a:r>
              <a:rPr lang="zh-CN" altLang="en-US" dirty="0"/>
              <a:t>公司，截至</a:t>
            </a:r>
            <a:r>
              <a:rPr lang="en-US" altLang="zh-CN" dirty="0"/>
              <a:t>2017</a:t>
            </a:r>
            <a:r>
              <a:rPr lang="zh-CN" altLang="en-US" dirty="0"/>
              <a:t>年</a:t>
            </a:r>
            <a:r>
              <a:rPr lang="en-US" altLang="zh-CN" dirty="0"/>
              <a:t>7</a:t>
            </a:r>
            <a:r>
              <a:rPr lang="zh-CN" altLang="en-US" dirty="0"/>
              <a:t>月</a:t>
            </a:r>
            <a:r>
              <a:rPr lang="zh-CN" altLang="en-US" dirty="0" smtClean="0"/>
              <a:t>，已</a:t>
            </a:r>
            <a:r>
              <a:rPr lang="zh-CN" altLang="en-US" dirty="0"/>
              <a:t>累计获得</a:t>
            </a:r>
            <a:r>
              <a:rPr lang="en-US" altLang="zh-CN" dirty="0" smtClean="0"/>
              <a:t>112,043</a:t>
            </a:r>
            <a:r>
              <a:rPr lang="zh-CN" altLang="en-US" dirty="0"/>
              <a:t>项专利，即从公司成立起每天平均获得</a:t>
            </a:r>
            <a:r>
              <a:rPr lang="en-US" altLang="zh-CN" dirty="0"/>
              <a:t>2.7</a:t>
            </a:r>
            <a:r>
              <a:rPr lang="zh-CN" altLang="en-US" dirty="0"/>
              <a:t>项</a:t>
            </a:r>
            <a:r>
              <a:rPr lang="zh-CN" altLang="en-US" dirty="0" smtClean="0"/>
              <a:t>专利。</a:t>
            </a:r>
            <a:endParaRPr lang="en-US" altLang="zh-CN" dirty="0" smtClean="0"/>
          </a:p>
          <a:p>
            <a:pPr lvl="1">
              <a:lnSpc>
                <a:spcPct val="100000"/>
              </a:lnSpc>
            </a:pPr>
            <a:r>
              <a:rPr lang="zh-CN" altLang="en-US" dirty="0"/>
              <a:t>它拥有</a:t>
            </a:r>
            <a:r>
              <a:rPr lang="en-US" altLang="zh-CN" dirty="0"/>
              <a:t>5.5</a:t>
            </a:r>
            <a:r>
              <a:rPr lang="zh-CN" altLang="en-US" dirty="0"/>
              <a:t>万多种技术产品，目前每周发布</a:t>
            </a:r>
            <a:r>
              <a:rPr lang="en-US" altLang="zh-CN" dirty="0"/>
              <a:t>25</a:t>
            </a:r>
            <a:r>
              <a:rPr lang="zh-CN" altLang="en-US" dirty="0"/>
              <a:t>种新产品</a:t>
            </a:r>
            <a:r>
              <a:rPr lang="zh-CN" altLang="en-US" dirty="0" smtClean="0"/>
              <a:t>。</a:t>
            </a:r>
          </a:p>
        </p:txBody>
      </p:sp>
      <p:sp>
        <p:nvSpPr>
          <p:cNvPr id="4" name="矩形 3"/>
          <p:cNvSpPr/>
          <p:nvPr/>
        </p:nvSpPr>
        <p:spPr>
          <a:xfrm>
            <a:off x="652406" y="1491298"/>
            <a:ext cx="8868313" cy="2246769"/>
          </a:xfrm>
          <a:prstGeom prst="rect">
            <a:avLst/>
          </a:prstGeom>
        </p:spPr>
        <p:txBody>
          <a:bodyPr wrap="square">
            <a:spAutoFit/>
          </a:bodyPr>
          <a:lstStyle/>
          <a:p>
            <a:pPr marL="457200" indent="-457200">
              <a:buFont typeface="Arial" panose="020B0604020202020204" pitchFamily="34" charset="0"/>
              <a:buChar char="•"/>
            </a:pPr>
            <a:r>
              <a:rPr lang="zh-CN" altLang="en-US" sz="2800" dirty="0" smtClean="0"/>
              <a:t>创意（</a:t>
            </a:r>
            <a:r>
              <a:rPr lang="en-US" altLang="zh-CN" sz="2800" dirty="0" smtClean="0"/>
              <a:t>creation/creativity/creative idea/novel idea</a:t>
            </a:r>
            <a:r>
              <a:rPr lang="zh-CN" altLang="en-US" sz="2800" dirty="0" smtClean="0"/>
              <a:t>）≈ 新想法</a:t>
            </a:r>
            <a:endParaRPr lang="en-US" altLang="zh-CN" sz="2800" dirty="0" smtClean="0"/>
          </a:p>
          <a:p>
            <a:pPr marL="457200" indent="-457200">
              <a:buFont typeface="Arial" panose="020B0604020202020204" pitchFamily="34" charset="0"/>
              <a:buChar char="•"/>
            </a:pPr>
            <a:r>
              <a:rPr lang="zh-CN" altLang="en-US" sz="2800" dirty="0" smtClean="0"/>
              <a:t>发明（</a:t>
            </a:r>
            <a:r>
              <a:rPr lang="en-US" altLang="zh-CN" sz="2800" dirty="0" smtClean="0"/>
              <a:t>invention</a:t>
            </a:r>
            <a:r>
              <a:rPr lang="zh-CN" altLang="en-US" sz="2800" dirty="0" smtClean="0"/>
              <a:t>）</a:t>
            </a:r>
            <a:r>
              <a:rPr lang="zh-CN" altLang="en-US" sz="2800" dirty="0"/>
              <a:t> </a:t>
            </a:r>
            <a:r>
              <a:rPr lang="zh-CN" altLang="en-US" sz="2800" dirty="0" smtClean="0"/>
              <a:t>≈ 新专利</a:t>
            </a:r>
            <a:endParaRPr lang="en-US" altLang="zh-CN" sz="2800" dirty="0" smtClean="0"/>
          </a:p>
          <a:p>
            <a:pPr marL="457200" indent="-457200">
              <a:buFont typeface="Arial" panose="020B0604020202020204" pitchFamily="34" charset="0"/>
              <a:buChar char="•"/>
            </a:pPr>
            <a:r>
              <a:rPr lang="zh-CN" altLang="en-US" sz="2800" dirty="0" smtClean="0"/>
              <a:t>创新（</a:t>
            </a:r>
            <a:r>
              <a:rPr lang="en-US" altLang="zh-CN" sz="2800" dirty="0" smtClean="0"/>
              <a:t>innovation</a:t>
            </a:r>
            <a:r>
              <a:rPr lang="zh-CN" altLang="en-US" sz="2800" dirty="0" smtClean="0"/>
              <a:t>）</a:t>
            </a:r>
            <a:r>
              <a:rPr lang="zh-CN" altLang="en-US" sz="2800" dirty="0"/>
              <a:t> </a:t>
            </a:r>
            <a:r>
              <a:rPr lang="zh-CN" altLang="en-US" sz="2800" dirty="0" smtClean="0"/>
              <a:t>≈ 改变，被社会接受的新方式</a:t>
            </a:r>
            <a:r>
              <a:rPr lang="en-US" altLang="zh-CN" sz="2800" dirty="0" smtClean="0"/>
              <a:t>/</a:t>
            </a:r>
            <a:r>
              <a:rPr lang="zh-CN" altLang="en-US" sz="2800" dirty="0" smtClean="0"/>
              <a:t>方法</a:t>
            </a:r>
            <a:r>
              <a:rPr lang="en-US" altLang="zh-CN" sz="2800" dirty="0" smtClean="0"/>
              <a:t>/</a:t>
            </a:r>
            <a:r>
              <a:rPr lang="zh-CN" altLang="en-US" sz="2800" dirty="0" smtClean="0"/>
              <a:t>模式，新产品</a:t>
            </a:r>
            <a:endParaRPr lang="en-US" altLang="zh-CN" sz="2800" dirty="0" smtClean="0"/>
          </a:p>
        </p:txBody>
      </p:sp>
      <p:pic>
        <p:nvPicPr>
          <p:cNvPr id="5" name="图片 4"/>
          <p:cNvPicPr>
            <a:picLocks noChangeAspect="1"/>
          </p:cNvPicPr>
          <p:nvPr/>
        </p:nvPicPr>
        <p:blipFill>
          <a:blip r:embed="rId3"/>
          <a:stretch>
            <a:fillRect/>
          </a:stretch>
        </p:blipFill>
        <p:spPr>
          <a:xfrm>
            <a:off x="9706513" y="795680"/>
            <a:ext cx="1905000" cy="2657475"/>
          </a:xfrm>
          <a:prstGeom prst="rect">
            <a:avLst/>
          </a:prstGeom>
        </p:spPr>
      </p:pic>
      <p:sp>
        <p:nvSpPr>
          <p:cNvPr id="6" name="矩形 5"/>
          <p:cNvSpPr/>
          <p:nvPr/>
        </p:nvSpPr>
        <p:spPr>
          <a:xfrm>
            <a:off x="3990656" y="3312752"/>
            <a:ext cx="6096001" cy="1200329"/>
          </a:xfrm>
          <a:prstGeom prst="rect">
            <a:avLst/>
          </a:prstGeom>
        </p:spPr>
        <p:txBody>
          <a:bodyPr>
            <a:spAutoFit/>
          </a:bodyPr>
          <a:lstStyle/>
          <a:p>
            <a:r>
              <a:rPr lang="en-US" altLang="zh-CN" dirty="0">
                <a:solidFill>
                  <a:schemeClr val="bg1">
                    <a:lumMod val="50000"/>
                  </a:schemeClr>
                </a:solidFill>
              </a:rPr>
              <a:t>Art Fry</a:t>
            </a:r>
            <a:r>
              <a:rPr lang="zh-CN" altLang="en-US" dirty="0">
                <a:solidFill>
                  <a:schemeClr val="bg1">
                    <a:lumMod val="50000"/>
                  </a:schemeClr>
                </a:solidFill>
              </a:rPr>
              <a:t>，</a:t>
            </a:r>
            <a:r>
              <a:rPr lang="en-US" altLang="zh-CN" dirty="0">
                <a:solidFill>
                  <a:schemeClr val="bg1">
                    <a:lumMod val="50000"/>
                  </a:schemeClr>
                </a:solidFill>
              </a:rPr>
              <a:t>Creativity, Innovation and Invention: A Corporate Inventor’s Perspective</a:t>
            </a:r>
            <a:r>
              <a:rPr lang="zh-CN" altLang="en-US" dirty="0">
                <a:solidFill>
                  <a:schemeClr val="bg1">
                    <a:lumMod val="50000"/>
                  </a:schemeClr>
                </a:solidFill>
              </a:rPr>
              <a:t>，</a:t>
            </a:r>
            <a:r>
              <a:rPr lang="en-US" altLang="zh-CN" dirty="0">
                <a:solidFill>
                  <a:schemeClr val="bg1">
                    <a:lumMod val="50000"/>
                  </a:schemeClr>
                </a:solidFill>
              </a:rPr>
              <a:t>http://www.cpsb.com/research/communique/new-product-development/Art-Frey-Creativity-and-Innovation.pdf</a:t>
            </a:r>
            <a:endParaRPr lang="zh-CN" altLang="en-US" dirty="0">
              <a:solidFill>
                <a:schemeClr val="bg1">
                  <a:lumMod val="50000"/>
                </a:schemeClr>
              </a:solidFill>
            </a:endParaRPr>
          </a:p>
        </p:txBody>
      </p:sp>
      <p:sp>
        <p:nvSpPr>
          <p:cNvPr id="7" name="矩形 6"/>
          <p:cNvSpPr/>
          <p:nvPr/>
        </p:nvSpPr>
        <p:spPr>
          <a:xfrm>
            <a:off x="1127764" y="6279383"/>
            <a:ext cx="9936471" cy="424732"/>
          </a:xfrm>
          <a:prstGeom prst="rect">
            <a:avLst/>
          </a:prstGeom>
        </p:spPr>
        <p:txBody>
          <a:bodyPr wrap="square">
            <a:spAutoFit/>
          </a:bodyPr>
          <a:lstStyle/>
          <a:p>
            <a:pPr>
              <a:lnSpc>
                <a:spcPct val="120000"/>
              </a:lnSpc>
            </a:pPr>
            <a:r>
              <a:rPr lang="zh-CN" altLang="en-US" dirty="0">
                <a:solidFill>
                  <a:schemeClr val="bg1">
                    <a:lumMod val="50000"/>
                  </a:schemeClr>
                </a:solidFill>
              </a:rPr>
              <a:t>武夷山，</a:t>
            </a:r>
            <a:r>
              <a:rPr lang="en-US" altLang="zh-CN" dirty="0">
                <a:solidFill>
                  <a:schemeClr val="bg1">
                    <a:lumMod val="50000"/>
                  </a:schemeClr>
                </a:solidFill>
              </a:rPr>
              <a:t>3M</a:t>
            </a:r>
            <a:r>
              <a:rPr lang="zh-CN" altLang="en-US" dirty="0">
                <a:solidFill>
                  <a:schemeClr val="bg1">
                    <a:lumMod val="50000"/>
                  </a:schemeClr>
                </a:solidFill>
              </a:rPr>
              <a:t>公司的</a:t>
            </a:r>
            <a:r>
              <a:rPr lang="en-US" altLang="zh-CN" dirty="0">
                <a:solidFill>
                  <a:schemeClr val="bg1">
                    <a:lumMod val="50000"/>
                  </a:schemeClr>
                </a:solidFill>
              </a:rPr>
              <a:t>5</a:t>
            </a:r>
            <a:r>
              <a:rPr lang="zh-CN" altLang="en-US" dirty="0">
                <a:solidFill>
                  <a:schemeClr val="bg1">
                    <a:lumMod val="50000"/>
                  </a:schemeClr>
                </a:solidFill>
              </a:rPr>
              <a:t>条创新经验，</a:t>
            </a:r>
            <a:r>
              <a:rPr lang="en-US" altLang="zh-CN" dirty="0">
                <a:solidFill>
                  <a:schemeClr val="bg1">
                    <a:lumMod val="50000"/>
                  </a:schemeClr>
                </a:solidFill>
              </a:rPr>
              <a:t>2017-11-18</a:t>
            </a:r>
            <a:r>
              <a:rPr lang="zh-CN" altLang="en-US" dirty="0">
                <a:solidFill>
                  <a:schemeClr val="bg1">
                    <a:lumMod val="50000"/>
                  </a:schemeClr>
                </a:solidFill>
              </a:rPr>
              <a:t>，</a:t>
            </a:r>
            <a:r>
              <a:rPr lang="en-US" altLang="zh-CN" dirty="0">
                <a:solidFill>
                  <a:schemeClr val="bg1">
                    <a:lumMod val="50000"/>
                  </a:schemeClr>
                </a:solidFill>
              </a:rPr>
              <a:t>http://blog.sciencenet.cn/blog-1557-1085739.html</a:t>
            </a:r>
            <a:endParaRPr lang="zh-CN" altLang="en-US" dirty="0"/>
          </a:p>
        </p:txBody>
      </p:sp>
    </p:spTree>
    <p:extLst>
      <p:ext uri="{BB962C8B-B14F-4D97-AF65-F5344CB8AC3E}">
        <p14:creationId xmlns:p14="http://schemas.microsoft.com/office/powerpoint/2010/main" val="2253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决策者的“创新获得感”</a:t>
            </a:r>
            <a:endParaRPr lang="zh-CN" altLang="en-US" dirty="0"/>
          </a:p>
        </p:txBody>
      </p:sp>
      <p:sp>
        <p:nvSpPr>
          <p:cNvPr id="3" name="内容占位符 2"/>
          <p:cNvSpPr>
            <a:spLocks noGrp="1"/>
          </p:cNvSpPr>
          <p:nvPr>
            <p:ph idx="1"/>
          </p:nvPr>
        </p:nvSpPr>
        <p:spPr/>
        <p:txBody>
          <a:bodyPr>
            <a:normAutofit/>
          </a:bodyPr>
          <a:lstStyle/>
          <a:p>
            <a:r>
              <a:rPr lang="zh-CN" altLang="en-US" dirty="0" smtClean="0"/>
              <a:t>决策者的创新获得感，就是将创新机遇转变为决策选项</a:t>
            </a:r>
            <a:r>
              <a:rPr lang="zh-CN" altLang="en-US" dirty="0"/>
              <a:t>（</a:t>
            </a:r>
            <a:r>
              <a:rPr lang="en-US" altLang="zh-CN" dirty="0"/>
              <a:t>actionable option</a:t>
            </a:r>
            <a:r>
              <a:rPr lang="zh-CN" altLang="en-US" dirty="0" smtClean="0"/>
              <a:t>）</a:t>
            </a:r>
            <a:endParaRPr lang="en-US" altLang="zh-CN" dirty="0" smtClean="0"/>
          </a:p>
          <a:p>
            <a:r>
              <a:rPr lang="zh-CN" altLang="en-US" dirty="0" smtClean="0"/>
              <a:t>决策者需要</a:t>
            </a:r>
            <a:endParaRPr lang="en-US" altLang="zh-CN" dirty="0" smtClean="0"/>
          </a:p>
          <a:p>
            <a:pPr lvl="1"/>
            <a:r>
              <a:rPr lang="zh-CN" altLang="en-US" sz="2800" dirty="0" smtClean="0"/>
              <a:t>识别</a:t>
            </a:r>
            <a:r>
              <a:rPr lang="zh-CN" altLang="en-US" sz="2800" dirty="0"/>
              <a:t>创新</a:t>
            </a:r>
            <a:r>
              <a:rPr lang="zh-CN" altLang="en-US" sz="2800" dirty="0" smtClean="0"/>
              <a:t>机遇</a:t>
            </a:r>
            <a:endParaRPr lang="en-US" altLang="zh-CN" sz="2800" dirty="0" smtClean="0"/>
          </a:p>
          <a:p>
            <a:pPr lvl="1"/>
            <a:r>
              <a:rPr lang="zh-CN" altLang="en-US" sz="2800" dirty="0" smtClean="0"/>
              <a:t>在</a:t>
            </a:r>
            <a:r>
              <a:rPr lang="zh-CN" altLang="en-US" sz="2800" dirty="0"/>
              <a:t>资源相对</a:t>
            </a:r>
            <a:r>
              <a:rPr lang="zh-CN" altLang="en-US" sz="2800" dirty="0" smtClean="0"/>
              <a:t>不足的情况下，面对多个决策选项，进行决策</a:t>
            </a:r>
            <a:endParaRPr lang="en-US" altLang="zh-CN" sz="2800" dirty="0"/>
          </a:p>
        </p:txBody>
      </p:sp>
    </p:spTree>
    <p:extLst>
      <p:ext uri="{BB962C8B-B14F-4D97-AF65-F5344CB8AC3E}">
        <p14:creationId xmlns:p14="http://schemas.microsoft.com/office/powerpoint/2010/main" val="183825326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TotalTime>
  <Words>5306</Words>
  <Application>Microsoft Office PowerPoint</Application>
  <PresentationFormat>宽屏</PresentationFormat>
  <Paragraphs>358</Paragraphs>
  <Slides>58</Slides>
  <Notes>13</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58</vt:i4>
      </vt:variant>
    </vt:vector>
  </HeadingPairs>
  <TitlesOfParts>
    <vt:vector size="64" baseType="lpstr">
      <vt:lpstr>黑体</vt:lpstr>
      <vt:lpstr>宋体</vt:lpstr>
      <vt:lpstr>Arial</vt:lpstr>
      <vt:lpstr>Calibri</vt:lpstr>
      <vt:lpstr>Calibri Light</vt:lpstr>
      <vt:lpstr>Office 主题</vt:lpstr>
      <vt:lpstr>聚力科技大数据 洞察科技创新机遇</vt:lpstr>
      <vt:lpstr>从Sensemaking （意义构建）说起</vt:lpstr>
      <vt:lpstr>Sensemaking 意义构建</vt:lpstr>
      <vt:lpstr>问题随之而来……</vt:lpstr>
      <vt:lpstr>举个例子</vt:lpstr>
      <vt:lpstr>举个例子……</vt:lpstr>
      <vt:lpstr>从“论文大国”“专利大国”到科技强国</vt:lpstr>
      <vt:lpstr>何为“创新”？来自3M的经验</vt:lpstr>
      <vt:lpstr>决策者的“创新获得感”</vt:lpstr>
      <vt:lpstr>多选项决策：“曼哈顿工程”</vt:lpstr>
      <vt:lpstr>多选项决策：导弹优先还是飞机优先</vt:lpstr>
      <vt:lpstr>钱学森的数据储备知识储备</vt:lpstr>
      <vt:lpstr>钱学森的数据储备知识储备</vt:lpstr>
      <vt:lpstr>再举一个例子……</vt:lpstr>
      <vt:lpstr>数据储备知识储备何其难也</vt:lpstr>
      <vt:lpstr>决策的困境</vt:lpstr>
      <vt:lpstr>填补鸿沟的科技大数据之路</vt:lpstr>
      <vt:lpstr>科技大数据及其工具</vt:lpstr>
      <vt:lpstr>数据—工具—解决方案</vt:lpstr>
      <vt:lpstr>理解科技创新活动（一种模型）</vt:lpstr>
      <vt:lpstr>Basic Research 基础研究</vt:lpstr>
      <vt:lpstr>Basic Research 基础研究</vt:lpstr>
      <vt:lpstr>Applied Research 应用研究</vt:lpstr>
      <vt:lpstr>Applied Research 应用研究</vt:lpstr>
      <vt:lpstr>Applied Research 应用研究</vt:lpstr>
      <vt:lpstr>Advanced Technology Development 高新技术开发</vt:lpstr>
      <vt:lpstr>Advanced Technology Development 高新技术开发</vt:lpstr>
      <vt:lpstr>Advanced Technology Development 高新技术开发</vt:lpstr>
      <vt:lpstr>Advanced Component Development and Prototypes 高新组件与原型开发</vt:lpstr>
      <vt:lpstr>Advanced Component Development and Prototypes 高新组件与原型开发</vt:lpstr>
      <vt:lpstr>System Development and Demonstration系统开发验证</vt:lpstr>
      <vt:lpstr>System Development and Demonstration系统开发验证</vt:lpstr>
      <vt:lpstr>RDT&amp;E Management Support研发试验鉴定管理</vt:lpstr>
      <vt:lpstr>RDT&amp;E Management Support研发试验鉴定管理</vt:lpstr>
      <vt:lpstr> Operational System Development</vt:lpstr>
      <vt:lpstr>Operational System Development</vt:lpstr>
      <vt:lpstr>PowerPoint 演示文稿</vt:lpstr>
      <vt:lpstr>Milestone A</vt:lpstr>
      <vt:lpstr>Milestone B</vt:lpstr>
      <vt:lpstr>Milestone C</vt:lpstr>
      <vt:lpstr>Technology Readiness Levels</vt:lpstr>
      <vt:lpstr>Technology Readiness Levels</vt:lpstr>
      <vt:lpstr>Technology Readiness Levels</vt:lpstr>
      <vt:lpstr>Technology Readiness Levels</vt:lpstr>
      <vt:lpstr>PowerPoint 演示文稿</vt:lpstr>
      <vt:lpstr>美国国防部的模型</vt:lpstr>
      <vt:lpstr>第一类解决方案</vt:lpstr>
      <vt:lpstr>第二类解决方案</vt:lpstr>
      <vt:lpstr>国外相关技术研发—— IARPA/FUSE</vt:lpstr>
      <vt:lpstr>国外相关技术研发——IARPA/FUSE</vt:lpstr>
      <vt:lpstr>国外相关技术研发——IARPA/FUSE</vt:lpstr>
      <vt:lpstr>国外相关技术研发——IARPA/FUSE</vt:lpstr>
      <vt:lpstr>国外相关技术研发——IARPA/FUSE</vt:lpstr>
      <vt:lpstr>国外相关技术研发——IARPA/FUSE</vt:lpstr>
      <vt:lpstr>国外相关技术研发——IARPA/FUSE-ForeST</vt:lpstr>
      <vt:lpstr>第三类解决方案</vt:lpstr>
      <vt:lpstr>科技情报机构的任务： 利用科技大数据 设计方案、打造工具 帮助决策者洞察科技创新机遇</vt:lpstr>
      <vt:lpstr>谢谢！</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聚力科技大数据 洞察科技创新新机遇</dc:title>
  <dc:creator>Zhen ZHEN</dc:creator>
  <cp:lastModifiedBy>ZHEN Zhen</cp:lastModifiedBy>
  <cp:revision>93</cp:revision>
  <dcterms:created xsi:type="dcterms:W3CDTF">2018-03-14T01:09:13Z</dcterms:created>
  <dcterms:modified xsi:type="dcterms:W3CDTF">2018-05-25T00:47:45Z</dcterms:modified>
</cp:coreProperties>
</file>