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427" r:id="rId3"/>
    <p:sldId id="425" r:id="rId4"/>
    <p:sldId id="426" r:id="rId5"/>
    <p:sldId id="422" r:id="rId6"/>
    <p:sldId id="424" r:id="rId7"/>
    <p:sldId id="423" r:id="rId8"/>
    <p:sldId id="370" r:id="rId9"/>
    <p:sldId id="339" r:id="rId10"/>
    <p:sldId id="383" r:id="rId11"/>
    <p:sldId id="409" r:id="rId12"/>
    <p:sldId id="421" r:id="rId13"/>
    <p:sldId id="419" r:id="rId14"/>
    <p:sldId id="428" r:id="rId15"/>
    <p:sldId id="429" r:id="rId16"/>
    <p:sldId id="417" r:id="rId17"/>
    <p:sldId id="418" r:id="rId18"/>
    <p:sldId id="410" r:id="rId19"/>
    <p:sldId id="430" r:id="rId20"/>
    <p:sldId id="420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35" autoAdjust="0"/>
  </p:normalViewPr>
  <p:slideViewPr>
    <p:cSldViewPr>
      <p:cViewPr varScale="1">
        <p:scale>
          <a:sx n="65" d="100"/>
          <a:sy n="65" d="100"/>
        </p:scale>
        <p:origin x="-1443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DF6B-FF08-47DF-A033-84B7E0E64FD0}" type="datetimeFigureOut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9618D-408A-4596-8C47-583276A540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407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548F-E50B-4841-922A-94C0A88087B3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50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89E9-351A-443D-B762-CFA0F10E6480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E554-798C-4418-8118-B841108A81A2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C00000"/>
                </a:solidFill>
              </a:defRPr>
            </a:lvl1pPr>
          </a:lstStyle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0C36-ABEF-4483-8965-21C2039FF9EA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 sz="3200" b="1"/>
            </a:lvl1pPr>
          </a:lstStyle>
          <a:p>
            <a:pPr lvl="0" eaLnBrk="1" latinLnBrk="0" hangingPunct="1"/>
            <a:r>
              <a:rPr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lang="zh-CN" altLang="en-US" dirty="0" smtClean="0"/>
              <a:t>第二级</a:t>
            </a:r>
          </a:p>
          <a:p>
            <a:pPr lvl="2" eaLnBrk="1" latinLnBrk="0" hangingPunct="1"/>
            <a:r>
              <a:rPr lang="zh-CN" altLang="en-US" dirty="0" smtClean="0"/>
              <a:t>第三级</a:t>
            </a:r>
          </a:p>
          <a:p>
            <a:pPr lvl="3" eaLnBrk="1" latinLnBrk="0" hangingPunct="1"/>
            <a:r>
              <a:rPr lang="zh-CN" altLang="en-US" dirty="0" smtClean="0"/>
              <a:t>第四级</a:t>
            </a:r>
          </a:p>
          <a:p>
            <a:pPr lvl="4" eaLnBrk="1" latinLnBrk="0" hangingPunct="1"/>
            <a:r>
              <a:rPr lang="zh-CN" altLang="en-US" dirty="0" smtClean="0"/>
              <a:t>第五级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DD0E-256C-4168-855A-83266D6CA4A0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784C-8C9C-4298-A6B1-7A6772D890E3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B3093-2B50-4825-9BA4-3BB65F1B7BA4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93B-5503-43A5-A820-D32F62CD1447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D8A4-7C16-4359-B15A-18B849AD5948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BBD-1E13-4EB8-A1EA-20A52A6AA773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4D21-6DBF-4AD3-93D8-72DB8F01A989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532047-C036-49E4-A388-E1EB80D53D35}" type="datetime1">
              <a:rPr lang="zh-CN" altLang="en-US" smtClean="0"/>
              <a:pPr/>
              <a:t>2018-5-22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50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nference.ifla.org/sites/default/files/files/papers/ifla77/123-berndtson-en.pdf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712968" cy="3429000"/>
          </a:xfrm>
        </p:spPr>
        <p:txBody>
          <a:bodyPr>
            <a:normAutofit/>
          </a:bodyPr>
          <a:lstStyle/>
          <a:p>
            <a:r>
              <a:rPr lang="zh-CN" altLang="en-US" sz="4600" b="1" dirty="0" smtClean="0">
                <a:solidFill>
                  <a:srgbClr val="9900FF"/>
                </a:solidFill>
                <a:latin typeface="华文行楷" pitchFamily="2" charset="-122"/>
                <a:ea typeface="华文行楷" pitchFamily="2" charset="-122"/>
              </a:rPr>
              <a:t>初景利 </a:t>
            </a:r>
            <a:endParaRPr lang="en-US" altLang="zh-CN" sz="4600" b="1" dirty="0" smtClean="0">
              <a:solidFill>
                <a:srgbClr val="9900FF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b="1" dirty="0" smtClean="0"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defRPr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中国科学院文献情报中心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《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图书情报工作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》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杂志社</a:t>
            </a:r>
            <a:endParaRPr lang="en-US" altLang="zh-CN" sz="2400" b="1" dirty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80000"/>
              </a:lnSpc>
              <a:defRPr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中国科学院大学图书情报与档案管理系</a:t>
            </a:r>
            <a:endParaRPr lang="en-US" altLang="zh-CN" sz="2400" b="1" dirty="0">
              <a:latin typeface="华文中宋" pitchFamily="2" charset="-122"/>
              <a:ea typeface="华文中宋" pitchFamily="2" charset="-122"/>
            </a:endParaRPr>
          </a:p>
          <a:p>
            <a:endParaRPr lang="en-US" altLang="zh-CN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en-US" altLang="zh-CN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2018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25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 万方</a:t>
            </a:r>
            <a:r>
              <a:rPr lang="en-US" altLang="zh-CN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长春</a:t>
            </a:r>
            <a:endParaRPr lang="zh-CN" altLang="en-US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1470025"/>
          </a:xfrm>
        </p:spPr>
        <p:txBody>
          <a:bodyPr>
            <a:normAutofit/>
          </a:bodyPr>
          <a:lstStyle/>
          <a:p>
            <a:r>
              <a:rPr lang="zh-CN" altLang="en-US" sz="4100" b="1" dirty="0" smtClean="0"/>
              <a:t>新时代图书馆与新型服务能力建设</a:t>
            </a:r>
            <a:endParaRPr lang="zh-CN" altLang="en-US" sz="4100" dirty="0"/>
          </a:p>
        </p:txBody>
      </p:sp>
    </p:spTree>
    <p:extLst>
      <p:ext uri="{BB962C8B-B14F-4D97-AF65-F5344CB8AC3E}">
        <p14:creationId xmlns:p14="http://schemas.microsoft.com/office/powerpoint/2010/main" xmlns="" val="42686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-180528" y="836712"/>
            <a:ext cx="6276975" cy="785812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CC3300"/>
                </a:solidFill>
              </a:rPr>
              <a:t>重新布局：</a:t>
            </a:r>
            <a:r>
              <a:rPr lang="en-US" altLang="zh-CN" sz="3600" b="1" dirty="0" smtClean="0">
                <a:solidFill>
                  <a:srgbClr val="CC3300"/>
                </a:solidFill>
              </a:rPr>
              <a:t/>
            </a:r>
            <a:br>
              <a:rPr lang="en-US" altLang="zh-CN" sz="3600" b="1" dirty="0" smtClean="0">
                <a:solidFill>
                  <a:srgbClr val="CC3300"/>
                </a:solidFill>
              </a:rPr>
            </a:br>
            <a:r>
              <a:rPr lang="zh-CN" altLang="en-US" sz="3600" b="1" dirty="0" smtClean="0">
                <a:solidFill>
                  <a:srgbClr val="CC3300"/>
                </a:solidFill>
              </a:rPr>
              <a:t>构建新型服务能力体系</a:t>
            </a:r>
            <a:endParaRPr lang="zh-CN" alt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07950" y="6021388"/>
            <a:ext cx="2808288" cy="79216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600" b="1" dirty="0" smtClean="0"/>
              <a:t>文献服务</a:t>
            </a:r>
            <a:endParaRPr lang="zh-CN" altLang="en-US" sz="2600" b="1" dirty="0"/>
          </a:p>
        </p:txBody>
      </p:sp>
      <p:sp>
        <p:nvSpPr>
          <p:cNvPr id="6" name="圆角矩形 5"/>
          <p:cNvSpPr/>
          <p:nvPr/>
        </p:nvSpPr>
        <p:spPr>
          <a:xfrm>
            <a:off x="6551615" y="71415"/>
            <a:ext cx="2592387" cy="79216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600" b="1" dirty="0" smtClean="0"/>
              <a:t>智慧服务</a:t>
            </a:r>
            <a:endParaRPr lang="zh-CN" altLang="en-US" sz="2600" b="1" dirty="0"/>
          </a:p>
        </p:txBody>
      </p:sp>
      <p:sp>
        <p:nvSpPr>
          <p:cNvPr id="7" name="椭圆 6"/>
          <p:cNvSpPr/>
          <p:nvPr/>
        </p:nvSpPr>
        <p:spPr>
          <a:xfrm>
            <a:off x="1428752" y="4643438"/>
            <a:ext cx="2532063" cy="53975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移动服务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214678" y="3071810"/>
            <a:ext cx="2605088" cy="5635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数据服务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428860" y="3857628"/>
            <a:ext cx="2473325" cy="48736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学科服务</a:t>
            </a:r>
          </a:p>
        </p:txBody>
      </p:sp>
      <p:sp>
        <p:nvSpPr>
          <p:cNvPr id="14" name="椭圆 13"/>
          <p:cNvSpPr/>
          <p:nvPr/>
        </p:nvSpPr>
        <p:spPr>
          <a:xfrm>
            <a:off x="5572127" y="928688"/>
            <a:ext cx="2473325" cy="6953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智库服务</a:t>
            </a:r>
          </a:p>
        </p:txBody>
      </p:sp>
      <p:sp>
        <p:nvSpPr>
          <p:cNvPr id="15" name="椭圆 14"/>
          <p:cNvSpPr/>
          <p:nvPr/>
        </p:nvSpPr>
        <p:spPr>
          <a:xfrm>
            <a:off x="857252" y="5286377"/>
            <a:ext cx="2563813" cy="638175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网络服务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929065" y="2428876"/>
            <a:ext cx="2473325" cy="48736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OA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服务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57752" y="1785937"/>
            <a:ext cx="2473325" cy="48736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出版服务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6715140" y="2285993"/>
            <a:ext cx="1928796" cy="419102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zh-CN" altLang="en-US" sz="2400" b="1" dirty="0" smtClean="0"/>
              <a:t>学科</a:t>
            </a:r>
            <a:r>
              <a:rPr lang="zh-CN" altLang="en-US" sz="2400" b="1" dirty="0"/>
              <a:t>馆员</a:t>
            </a:r>
            <a:endParaRPr lang="en-US" altLang="zh-CN" sz="2400" b="1" dirty="0"/>
          </a:p>
          <a:p>
            <a:pPr algn="ctr">
              <a:defRPr/>
            </a:pPr>
            <a:r>
              <a:rPr lang="zh-CN" altLang="en-US" sz="2400" b="1" dirty="0"/>
              <a:t>数据馆员</a:t>
            </a:r>
            <a:endParaRPr lang="en-US" altLang="zh-CN" sz="2400" b="1" dirty="0"/>
          </a:p>
          <a:p>
            <a:pPr algn="ctr">
              <a:defRPr/>
            </a:pPr>
            <a:r>
              <a:rPr lang="en-US" altLang="zh-CN" sz="2400" b="1" dirty="0"/>
              <a:t>OA</a:t>
            </a:r>
            <a:r>
              <a:rPr lang="zh-CN" altLang="en-US" sz="2400" b="1" dirty="0"/>
              <a:t>馆员</a:t>
            </a:r>
            <a:endParaRPr lang="en-US" altLang="zh-CN" sz="2400" b="1" dirty="0"/>
          </a:p>
          <a:p>
            <a:pPr algn="ctr">
              <a:defRPr/>
            </a:pPr>
            <a:r>
              <a:rPr lang="zh-CN" altLang="en-US" sz="2400" b="1" dirty="0"/>
              <a:t>交流馆员</a:t>
            </a:r>
            <a:endParaRPr lang="en-US" altLang="zh-CN" sz="2400" b="1" dirty="0"/>
          </a:p>
          <a:p>
            <a:pPr algn="ctr">
              <a:defRPr/>
            </a:pPr>
            <a:r>
              <a:rPr lang="zh-CN" altLang="en-US" sz="2400" b="1" dirty="0"/>
              <a:t>版权馆员</a:t>
            </a:r>
            <a:endParaRPr lang="en-US" altLang="zh-CN" sz="2400" b="1" dirty="0"/>
          </a:p>
          <a:p>
            <a:pPr algn="ctr">
              <a:defRPr/>
            </a:pPr>
            <a:r>
              <a:rPr lang="zh-CN" altLang="en-US" sz="2400" b="1" dirty="0"/>
              <a:t>出版</a:t>
            </a:r>
            <a:r>
              <a:rPr lang="zh-CN" altLang="en-US" sz="2400" b="1" dirty="0" smtClean="0"/>
              <a:t>馆员</a:t>
            </a:r>
            <a:endParaRPr lang="en-US" altLang="zh-CN" sz="2400" b="1" dirty="0" smtClean="0"/>
          </a:p>
          <a:p>
            <a:pPr algn="ctr">
              <a:defRPr/>
            </a:pPr>
            <a:r>
              <a:rPr lang="zh-CN" altLang="en-US" sz="2400" b="1" dirty="0" smtClean="0"/>
              <a:t>智库馆员</a:t>
            </a:r>
            <a:endParaRPr lang="en-US" altLang="zh-CN" sz="2400" b="1" dirty="0" smtClean="0"/>
          </a:p>
          <a:p>
            <a:pPr algn="ctr">
              <a:defRPr/>
            </a:pPr>
            <a:r>
              <a:rPr lang="zh-CN" altLang="en-US" sz="2400" b="1" dirty="0" smtClean="0"/>
              <a:t>智慧馆员</a:t>
            </a:r>
            <a:endParaRPr lang="en-US" altLang="zh-CN" sz="2400" b="1" dirty="0"/>
          </a:p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00034" y="548680"/>
            <a:ext cx="850112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C00000"/>
                </a:solidFill>
              </a:rPr>
              <a:t>图书馆新型服务与馆员新</a:t>
            </a:r>
            <a:r>
              <a:rPr lang="zh-CN" altLang="en-US" sz="4800" b="1" dirty="0">
                <a:solidFill>
                  <a:srgbClr val="C00000"/>
                </a:solidFill>
              </a:rPr>
              <a:t>能力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4400" b="1" dirty="0">
              <a:solidFill>
                <a:srgbClr val="7030A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4357686" y="1571612"/>
            <a:ext cx="3571900" cy="137043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/>
              <a:t>智库</a:t>
            </a:r>
            <a:r>
              <a:rPr lang="zh-CN" altLang="en-US" sz="3400" b="1" dirty="0" smtClean="0"/>
              <a:t>服务</a:t>
            </a:r>
            <a:endParaRPr lang="en-US" altLang="zh-CN" sz="3400" b="1" dirty="0" smtClean="0"/>
          </a:p>
        </p:txBody>
      </p:sp>
      <p:sp>
        <p:nvSpPr>
          <p:cNvPr id="8" name="椭圆 7"/>
          <p:cNvSpPr/>
          <p:nvPr/>
        </p:nvSpPr>
        <p:spPr>
          <a:xfrm>
            <a:off x="1142976" y="1500174"/>
            <a:ext cx="3063929" cy="15716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 smtClean="0"/>
              <a:t>出版服务</a:t>
            </a:r>
            <a:endParaRPr lang="zh-CN" altLang="en-US" sz="3400" b="1" dirty="0"/>
          </a:p>
        </p:txBody>
      </p:sp>
      <p:sp>
        <p:nvSpPr>
          <p:cNvPr id="12" name="圆角矩形 11"/>
          <p:cNvSpPr/>
          <p:nvPr/>
        </p:nvSpPr>
        <p:spPr>
          <a:xfrm>
            <a:off x="785787" y="5286388"/>
            <a:ext cx="3429024" cy="93610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 smtClean="0"/>
              <a:t>学科服务</a:t>
            </a:r>
            <a:endParaRPr lang="zh-CN" altLang="en-US" sz="3400" b="1" dirty="0"/>
          </a:p>
        </p:txBody>
      </p:sp>
      <p:sp>
        <p:nvSpPr>
          <p:cNvPr id="15" name="椭圆 14"/>
          <p:cNvSpPr/>
          <p:nvPr/>
        </p:nvSpPr>
        <p:spPr>
          <a:xfrm>
            <a:off x="4286248" y="3500438"/>
            <a:ext cx="3714777" cy="1285884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 smtClean="0"/>
              <a:t>智慧服务</a:t>
            </a:r>
            <a:endParaRPr lang="en-US" altLang="zh-CN" sz="3400" b="1" dirty="0" smtClean="0"/>
          </a:p>
        </p:txBody>
      </p:sp>
      <p:sp>
        <p:nvSpPr>
          <p:cNvPr id="10" name="圆角矩形 9"/>
          <p:cNvSpPr/>
          <p:nvPr/>
        </p:nvSpPr>
        <p:spPr>
          <a:xfrm>
            <a:off x="4643438" y="5357826"/>
            <a:ext cx="342902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 smtClean="0"/>
              <a:t>情报服务</a:t>
            </a:r>
          </a:p>
        </p:txBody>
      </p:sp>
      <p:sp>
        <p:nvSpPr>
          <p:cNvPr id="11" name="椭圆 10"/>
          <p:cNvSpPr/>
          <p:nvPr/>
        </p:nvSpPr>
        <p:spPr>
          <a:xfrm>
            <a:off x="1071538" y="3286124"/>
            <a:ext cx="3063929" cy="150019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400" b="1" dirty="0" smtClean="0"/>
              <a:t>数据服务</a:t>
            </a:r>
            <a:endParaRPr lang="zh-CN" altLang="en-US" sz="3400" b="1" dirty="0"/>
          </a:p>
        </p:txBody>
      </p:sp>
    </p:spTree>
    <p:extLst>
      <p:ext uri="{BB962C8B-B14F-4D97-AF65-F5344CB8AC3E}">
        <p14:creationId xmlns="" xmlns:p14="http://schemas.microsoft.com/office/powerpoint/2010/main" val="364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7506" y="833090"/>
            <a:ext cx="8229600" cy="655638"/>
          </a:xfrm>
        </p:spPr>
        <p:txBody>
          <a:bodyPr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rgbClr val="C00000"/>
                </a:solidFill>
              </a:rPr>
              <a:t>重新</a:t>
            </a:r>
            <a:r>
              <a:rPr lang="zh-CN" altLang="en-US" sz="3600" b="1" dirty="0">
                <a:solidFill>
                  <a:srgbClr val="C00000"/>
                </a:solidFill>
              </a:rPr>
              <a:t>布局图书馆服务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2214554"/>
            <a:ext cx="5389448" cy="3857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圆角矩形 8"/>
          <p:cNvSpPr/>
          <p:nvPr/>
        </p:nvSpPr>
        <p:spPr>
          <a:xfrm>
            <a:off x="0" y="2357430"/>
            <a:ext cx="1643042" cy="5715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0000FF"/>
                </a:solidFill>
              </a:rPr>
              <a:t>到馆服务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4929190" y="2357430"/>
            <a:ext cx="1500198" cy="6715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0000FF"/>
                </a:solidFill>
              </a:rPr>
              <a:t>网络服务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0" y="5715016"/>
            <a:ext cx="1500166" cy="571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0000FF"/>
                </a:solidFill>
              </a:rPr>
              <a:t>教学支撑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857752" y="5643578"/>
            <a:ext cx="1571636" cy="6429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0000FF"/>
                </a:solidFill>
              </a:rPr>
              <a:t>科研支撑</a:t>
            </a:r>
          </a:p>
        </p:txBody>
      </p:sp>
      <p:sp>
        <p:nvSpPr>
          <p:cNvPr id="3" name="下箭头 2"/>
          <p:cNvSpPr/>
          <p:nvPr/>
        </p:nvSpPr>
        <p:spPr>
          <a:xfrm>
            <a:off x="3214678" y="4714884"/>
            <a:ext cx="266187" cy="1069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2357422" y="5857892"/>
            <a:ext cx="1689607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支撑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286512" y="1714488"/>
            <a:ext cx="2714612" cy="92869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8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2800" b="1" dirty="0" smtClean="0">
                <a:solidFill>
                  <a:schemeClr val="bg1"/>
                </a:solidFill>
              </a:rPr>
              <a:t>北京大学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2800" b="1" dirty="0" smtClean="0">
                <a:solidFill>
                  <a:schemeClr val="bg1"/>
                </a:solidFill>
              </a:rPr>
              <a:t>图书馆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algn="ctr"/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7769" y="3714752"/>
            <a:ext cx="281623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矩形 17"/>
          <p:cNvSpPr/>
          <p:nvPr/>
        </p:nvSpPr>
        <p:spPr>
          <a:xfrm>
            <a:off x="6572264" y="2786058"/>
            <a:ext cx="2357454" cy="78581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走进教学</a:t>
            </a:r>
            <a:endParaRPr lang="en-US" altLang="zh-CN" sz="2400" b="1" dirty="0" smtClean="0"/>
          </a:p>
          <a:p>
            <a:pPr algn="ctr"/>
            <a:r>
              <a:rPr lang="zh-CN" altLang="en-US" sz="2400" b="1" dirty="0" smtClean="0"/>
              <a:t>融入科研</a:t>
            </a:r>
            <a:endParaRPr lang="zh-CN" altLang="en-US" sz="2400" b="1" dirty="0"/>
          </a:p>
        </p:txBody>
      </p: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1385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3" grpId="0" animBg="1"/>
      <p:bldP spid="14" grpId="0" animBg="1"/>
      <p:bldP spid="13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smtClean="0">
                <a:solidFill>
                  <a:srgbClr val="C00000"/>
                </a:solidFill>
              </a:rPr>
              <a:t>图书馆能力的变化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500034" y="1397000"/>
          <a:ext cx="8358246" cy="5385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803014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传统能力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新型能力</a:t>
                      </a:r>
                    </a:p>
                  </a:txBody>
                  <a:tcPr/>
                </a:tc>
              </a:tr>
              <a:tr h="803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文献借阅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知识组织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</a:tr>
              <a:tr h="803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参考咨询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="1" dirty="0" smtClean="0"/>
                        <a:t>知识咨询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803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检索、传递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情报分析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</a:tr>
              <a:tr h="803014">
                <a:tc>
                  <a:txBody>
                    <a:bodyPr/>
                    <a:lstStyle/>
                    <a:p>
                      <a:r>
                        <a:rPr lang="zh-CN" altLang="en-US" sz="2800" b="1" dirty="0" smtClean="0"/>
                        <a:t>阅读推广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="1" dirty="0" smtClean="0"/>
                        <a:t>知识发现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803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信息素质教育</a:t>
                      </a:r>
                      <a:endParaRPr lang="en-US" altLang="zh-CN" sz="2800" b="1" dirty="0" smtClean="0"/>
                    </a:p>
                    <a:p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="1" dirty="0" smtClean="0"/>
                        <a:t>创新素质教育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CN" altLang="en-US" b="1" dirty="0" smtClean="0">
                <a:solidFill>
                  <a:srgbClr val="C00000"/>
                </a:solidFill>
              </a:rPr>
              <a:t>转型变革：</a:t>
            </a:r>
            <a:r>
              <a:rPr lang="en-US" altLang="zh-CN" b="1" dirty="0" smtClean="0">
                <a:solidFill>
                  <a:srgbClr val="C00000"/>
                </a:solidFill>
              </a:rPr>
              <a:t/>
            </a:r>
            <a:br>
              <a:rPr lang="en-US" altLang="zh-CN" b="1" dirty="0" smtClean="0">
                <a:solidFill>
                  <a:srgbClr val="C00000"/>
                </a:solidFill>
              </a:rPr>
            </a:br>
            <a:r>
              <a:rPr lang="zh-CN" altLang="en-US" b="1" dirty="0" smtClean="0">
                <a:solidFill>
                  <a:srgbClr val="C00000"/>
                </a:solidFill>
              </a:rPr>
              <a:t>新时代图书馆的必然要求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4019872" cy="41540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dirty="0" smtClean="0">
                <a:latin typeface="华文新魏" pitchFamily="2" charset="-122"/>
                <a:ea typeface="华文新魏" pitchFamily="2" charset="-122"/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以图书馆为中心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以资源为中心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简单粗放型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用户走进图书馆</a:t>
            </a:r>
            <a:endParaRPr lang="en-US" altLang="zh-CN" sz="2400" b="1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人力密集型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556792"/>
            <a:ext cx="4038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以用户为中心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以服务为中心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深入精细型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图书馆员走近用户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智力密集型</a:t>
            </a:r>
          </a:p>
          <a:p>
            <a:pPr eaLnBrk="1" hangingPunct="1">
              <a:lnSpc>
                <a:spcPct val="90000"/>
              </a:lnSpc>
            </a:pPr>
            <a:endParaRPr lang="zh-CN" altLang="en-US" sz="2400" dirty="0" smtClean="0">
              <a:latin typeface="华文新魏" pitchFamily="2" charset="-122"/>
              <a:ea typeface="华文新魏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 smtClean="0">
              <a:latin typeface="华文新魏" pitchFamily="2" charset="-122"/>
              <a:ea typeface="华文新魏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sz="2400" dirty="0" smtClean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8245" name="Picture 5" descr="bs00414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1583879" cy="15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7" name="Line 7"/>
          <p:cNvSpPr>
            <a:spLocks noChangeShapeType="1"/>
          </p:cNvSpPr>
          <p:nvPr/>
        </p:nvSpPr>
        <p:spPr bwMode="auto">
          <a:xfrm>
            <a:off x="3048000" y="2057400"/>
            <a:ext cx="13716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381000" y="5105400"/>
            <a:ext cx="861060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实现</a:t>
            </a:r>
            <a:r>
              <a:rPr lang="zh-CN" altLang="en-US" sz="2400" b="1" dirty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：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服务内容知识化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；服务</a:t>
            </a: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方式集成化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；服务</a:t>
            </a: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手段智能化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；  </a:t>
            </a:r>
            <a:endParaRPr lang="en-US" altLang="zh-CN" sz="2600" b="1" dirty="0" smtClean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 服务空间虚拟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化；服务</a:t>
            </a: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场所泛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在化；服务</a:t>
            </a:r>
            <a:r>
              <a:rPr lang="zh-CN" altLang="en-US" sz="2600" b="1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效果满意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化。</a:t>
            </a:r>
          </a:p>
          <a:p>
            <a:pPr algn="ctr">
              <a:spcBef>
                <a:spcPct val="50000"/>
              </a:spcBef>
            </a:pPr>
            <a:endParaRPr lang="zh-CN" altLang="en-US" sz="2800" dirty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10" name="Picture 4" descr="图书馆机器人应用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556792"/>
            <a:ext cx="2088232" cy="1481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3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8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8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8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8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8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8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8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8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8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1020763"/>
          </a:xfrm>
        </p:spPr>
        <p:txBody>
          <a:bodyPr anchor="b"/>
          <a:lstStyle/>
          <a:p>
            <a:pPr algn="ctr" eaLnBrk="1" hangingPunct="1"/>
            <a:r>
              <a:rPr lang="zh-CN" altLang="en-US" sz="4000" b="1" dirty="0" smtClean="0">
                <a:solidFill>
                  <a:srgbClr val="C00000"/>
                </a:solidFill>
              </a:rPr>
              <a:t>重新认识图书馆</a:t>
            </a:r>
            <a:endParaRPr lang="zh-CN" altLang="zh-CN" sz="40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内容占位符 2"/>
          <p:cNvSpPr>
            <a:spLocks noGrp="1"/>
          </p:cNvSpPr>
          <p:nvPr>
            <p:ph idx="4294967295"/>
          </p:nvPr>
        </p:nvSpPr>
        <p:spPr>
          <a:xfrm>
            <a:off x="539552" y="1852464"/>
            <a:ext cx="8075240" cy="5005536"/>
          </a:xfrm>
        </p:spPr>
        <p:txBody>
          <a:bodyPr/>
          <a:lstStyle/>
          <a:p>
            <a:pPr eaLnBrk="1" hangingPunct="1"/>
            <a:r>
              <a:rPr lang="en-US" altLang="zh-CN" sz="3600" dirty="0" smtClean="0"/>
              <a:t>Rethink</a:t>
            </a:r>
            <a:r>
              <a:rPr lang="zh-CN" altLang="en-US" sz="3600" dirty="0" smtClean="0"/>
              <a:t>ing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smtClean="0"/>
              <a:t>Redefining</a:t>
            </a:r>
            <a:r>
              <a:rPr lang="zh-CN" altLang="en-US" sz="3600" dirty="0" smtClean="0"/>
              <a:t>（</a:t>
            </a:r>
            <a:r>
              <a:rPr lang="en-US" altLang="zh-CN" sz="3600" dirty="0" err="1" smtClean="0"/>
              <a:t>Remodelling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err="1" smtClean="0"/>
              <a:t>Restaffing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err="1" smtClean="0"/>
              <a:t>Restructing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smtClean="0"/>
              <a:t>Renewing</a:t>
            </a:r>
          </a:p>
          <a:p>
            <a:pPr eaLnBrk="1" hangingPunct="1">
              <a:buFontTx/>
              <a:buNone/>
            </a:pPr>
            <a:r>
              <a:rPr lang="en-US" altLang="zh-CN" sz="1600" dirty="0" smtClean="0"/>
              <a:t>      </a:t>
            </a:r>
          </a:p>
          <a:p>
            <a:pPr eaLnBrk="1" hangingPunct="1">
              <a:buFontTx/>
              <a:buNone/>
            </a:pPr>
            <a:r>
              <a:rPr lang="en-US" altLang="zh-CN" sz="1600" dirty="0" smtClean="0"/>
              <a:t>       ----MAIJA BERNDTSON. "What and why libraries?" - looking at what libraries might look like and why we still need them now and into the future. </a:t>
            </a:r>
            <a:r>
              <a:rPr lang="en-US" altLang="zh-CN" sz="1600" u="sng" dirty="0" smtClean="0">
                <a:hlinkClick r:id="rId2"/>
              </a:rPr>
              <a:t>http://conference.ifla.org/sites/default/files/files/papers/ifla77/123-berndtson-en.pdf</a:t>
            </a:r>
            <a:endParaRPr lang="zh-CN" altLang="en-US" sz="1600" dirty="0" smtClean="0"/>
          </a:p>
          <a:p>
            <a:pPr eaLnBrk="1" hangingPunct="1">
              <a:buFontTx/>
              <a:buNone/>
            </a:pPr>
            <a:endParaRPr lang="zh-CN" altLang="en-US" dirty="0" smtClean="0"/>
          </a:p>
        </p:txBody>
      </p:sp>
      <p:sp>
        <p:nvSpPr>
          <p:cNvPr id="33796" name="灯片编号占位符 3"/>
          <p:cNvSpPr txBox="1">
            <a:spLocks noGrp="1"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B0EEC3-F5D9-496F-ADFC-19DCBB2DE403}" type="slidenum">
              <a:rPr lang="en-US" altLang="zh-CN" sz="1400">
                <a:latin typeface="Tahoma" pitchFamily="34" charset="0"/>
              </a:rPr>
              <a:pPr algn="r"/>
              <a:t>15</a:t>
            </a:fld>
            <a:endParaRPr lang="en-US" altLang="zh-CN" sz="1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b="1" dirty="0" smtClean="0">
                <a:solidFill>
                  <a:srgbClr val="C00000"/>
                </a:solidFill>
              </a:rPr>
              <a:t>如何推进新型服务能力建设？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643998" cy="500066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3500" b="1" dirty="0" smtClean="0">
                <a:solidFill>
                  <a:srgbClr val="0000CC"/>
                </a:solidFill>
              </a:rPr>
              <a:t>领导不重视怎么办？</a:t>
            </a:r>
            <a:endParaRPr lang="en-US" altLang="zh-CN" sz="3500" b="1" dirty="0" smtClean="0">
              <a:solidFill>
                <a:srgbClr val="0000CC"/>
              </a:solidFill>
            </a:endParaRPr>
          </a:p>
          <a:p>
            <a:pPr lvl="2"/>
            <a:r>
              <a:rPr lang="zh-CN" altLang="en-US" sz="3200" b="1" dirty="0" smtClean="0"/>
              <a:t>通过研究和计划，推动领导重视。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通过其他馆的成功案例，推动领导重视。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通过局部试点和探索，推动领导重视。</a:t>
            </a:r>
            <a:endParaRPr lang="en-US" altLang="zh-CN" sz="3200" b="1" dirty="0" smtClean="0"/>
          </a:p>
          <a:p>
            <a:r>
              <a:rPr lang="zh-CN" altLang="en-US" sz="3500" b="1" dirty="0" smtClean="0">
                <a:solidFill>
                  <a:srgbClr val="0000CC"/>
                </a:solidFill>
              </a:rPr>
              <a:t>不会干怎么办？</a:t>
            </a:r>
            <a:endParaRPr lang="en-US" altLang="zh-CN" sz="3500" b="1" dirty="0" smtClean="0">
              <a:solidFill>
                <a:srgbClr val="0000CC"/>
              </a:solidFill>
            </a:endParaRPr>
          </a:p>
          <a:p>
            <a:pPr lvl="2"/>
            <a:r>
              <a:rPr lang="zh-CN" altLang="en-US" sz="3200" b="1" dirty="0" smtClean="0"/>
              <a:t>破处畏难情绪，克服惰性心理。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主动向书本和他馆学习，加强针对性研究。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加强实践的探索，敢于创新。</a:t>
            </a:r>
            <a:endParaRPr lang="en-US" altLang="zh-CN" b="1" dirty="0" smtClean="0"/>
          </a:p>
          <a:p>
            <a:r>
              <a:rPr lang="zh-CN" altLang="en-US" sz="3500" b="1" dirty="0" smtClean="0">
                <a:solidFill>
                  <a:srgbClr val="0000CC"/>
                </a:solidFill>
              </a:rPr>
              <a:t>干不过来怎么办？</a:t>
            </a:r>
            <a:endParaRPr lang="en-US" altLang="zh-CN" sz="3500" b="1" dirty="0" smtClean="0">
              <a:solidFill>
                <a:srgbClr val="0000CC"/>
              </a:solidFill>
            </a:endParaRPr>
          </a:p>
          <a:p>
            <a:pPr lvl="2"/>
            <a:r>
              <a:rPr lang="zh-CN" altLang="en-US" sz="3200" b="1" dirty="0" smtClean="0"/>
              <a:t>设计任务与项目，组建研究与实施团队。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量力而行，循序渐进。</a:t>
            </a:r>
            <a:endParaRPr lang="en-US" altLang="zh-CN" sz="3200" b="1" dirty="0" smtClean="0"/>
          </a:p>
          <a:p>
            <a:pPr lvl="2"/>
            <a:endParaRPr lang="en-US" altLang="zh-CN" sz="3200" b="1" dirty="0" smtClean="0"/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b="1" dirty="0" smtClean="0">
                <a:solidFill>
                  <a:srgbClr val="C00000"/>
                </a:solidFill>
              </a:rPr>
              <a:t>转型变革能带来什么？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348" y="1447800"/>
            <a:ext cx="7972452" cy="5053034"/>
          </a:xfrm>
        </p:spPr>
        <p:txBody>
          <a:bodyPr/>
          <a:lstStyle/>
          <a:p>
            <a:r>
              <a:rPr lang="zh-CN" altLang="en-US" sz="3200" b="1" dirty="0" smtClean="0"/>
              <a:t>通过新型服务带来能力信任、职业认可和应有的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回报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通过新型服务效果证明图书馆和图书馆员的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价值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通过新型服务实现“投入</a:t>
            </a:r>
            <a:r>
              <a:rPr lang="en-US" altLang="zh-CN" sz="3200" b="1" dirty="0" smtClean="0"/>
              <a:t>-</a:t>
            </a:r>
            <a:r>
              <a:rPr lang="zh-CN" altLang="en-US" sz="3200" b="1" dirty="0" smtClean="0"/>
              <a:t>产出</a:t>
            </a:r>
            <a:r>
              <a:rPr lang="en-US" altLang="zh-CN" sz="3200" b="1" dirty="0" smtClean="0"/>
              <a:t>-</a:t>
            </a:r>
            <a:r>
              <a:rPr lang="zh-CN" altLang="en-US" sz="3200" b="1" dirty="0" smtClean="0"/>
              <a:t>作为”的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良性循环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 algn="ctr">
              <a:buNone/>
            </a:pPr>
            <a:r>
              <a:rPr lang="zh-CN" altLang="en-US" sz="4000" b="1" dirty="0" smtClean="0">
                <a:solidFill>
                  <a:srgbClr val="0000CC"/>
                </a:solidFill>
              </a:rPr>
              <a:t>“不要输在转折期”！</a:t>
            </a:r>
            <a:endParaRPr lang="en-US" altLang="zh-CN" sz="4000" b="1" dirty="0" smtClean="0">
              <a:solidFill>
                <a:srgbClr val="0000CC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994122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b="1" dirty="0" smtClean="0">
                <a:solidFill>
                  <a:srgbClr val="C00000"/>
                </a:solidFill>
              </a:rPr>
              <a:t/>
            </a:r>
            <a:br>
              <a:rPr lang="en-US" altLang="zh-CN" sz="3600" b="1" dirty="0" smtClean="0">
                <a:solidFill>
                  <a:srgbClr val="C00000"/>
                </a:solidFill>
              </a:rPr>
            </a:br>
            <a:r>
              <a:rPr lang="zh-CN" altLang="en-US" b="1" dirty="0" smtClean="0">
                <a:solidFill>
                  <a:srgbClr val="C00000"/>
                </a:solidFill>
              </a:rPr>
              <a:t>新时代图书馆的根本使命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72816"/>
            <a:ext cx="8001056" cy="4697427"/>
          </a:xfrm>
        </p:spPr>
        <p:txBody>
          <a:bodyPr/>
          <a:lstStyle/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611560" y="2132856"/>
            <a:ext cx="7786742" cy="114300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/>
              <a:t>从资源能力，到服务能力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539552" y="3861048"/>
            <a:ext cx="7858180" cy="128588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/>
              <a:t>从传统服务能力，到新型服务能力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56120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rgbClr val="0000FF"/>
                </a:solidFill>
              </a:rPr>
              <a:t>“适者生存”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smtClean="0">
                <a:solidFill>
                  <a:srgbClr val="CC3300"/>
                </a:solidFill>
                <a:ea typeface="楷体_GB2312" pitchFamily="49" charset="-122"/>
              </a:rPr>
              <a:t>“</a:t>
            </a:r>
            <a:r>
              <a:rPr lang="zh-CN" altLang="en-US" sz="3600" b="1" smtClean="0">
                <a:solidFill>
                  <a:srgbClr val="CC3300"/>
                </a:solidFill>
                <a:latin typeface="华文新魏" pitchFamily="2" charset="-122"/>
                <a:ea typeface="华文新魏" pitchFamily="2" charset="-122"/>
              </a:rPr>
              <a:t>能够存活下来的物种并非那些最强壮的，也不是那些最聪明的，而是最适应变化的</a:t>
            </a:r>
            <a:r>
              <a:rPr lang="zh-CN" altLang="en-US" b="1" smtClean="0">
                <a:solidFill>
                  <a:srgbClr val="CC3300"/>
                </a:solidFill>
                <a:ea typeface="楷体_GB2312" pitchFamily="49" charset="-122"/>
              </a:rPr>
              <a:t>”</a:t>
            </a:r>
            <a:r>
              <a:rPr lang="zh-CN" altLang="en-US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。</a:t>
            </a:r>
          </a:p>
          <a:p>
            <a:pPr eaLnBrk="1" hangingPunct="1">
              <a:buFontTx/>
              <a:buNone/>
            </a:pPr>
            <a:r>
              <a:rPr lang="zh-CN" altLang="en-US" smtClean="0">
                <a:solidFill>
                  <a:srgbClr val="3333CC"/>
                </a:solidFill>
              </a:rPr>
              <a:t>（</a:t>
            </a:r>
            <a:r>
              <a:rPr lang="en-US" altLang="zh-CN" sz="2800" smtClean="0">
                <a:solidFill>
                  <a:srgbClr val="3333CC"/>
                </a:solidFill>
              </a:rPr>
              <a:t>It is not the strongest of the species that survive, nor the most intelligent, but the one most responsive to change</a:t>
            </a:r>
            <a:r>
              <a:rPr lang="zh-CN" altLang="en-US" smtClean="0">
                <a:solidFill>
                  <a:srgbClr val="3333CC"/>
                </a:solidFill>
              </a:rPr>
              <a:t>）</a:t>
            </a:r>
          </a:p>
          <a:p>
            <a:pPr eaLnBrk="1" hangingPunct="1">
              <a:buFontTx/>
              <a:buNone/>
            </a:pPr>
            <a:r>
              <a:rPr lang="zh-CN" altLang="en-US" smtClean="0"/>
              <a:t> </a:t>
            </a:r>
            <a:r>
              <a:rPr lang="en-US" altLang="zh-CN" smtClean="0"/>
              <a:t>——</a:t>
            </a:r>
            <a:r>
              <a:rPr lang="zh-CN" altLang="en-US" smtClean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达尔文</a:t>
            </a:r>
            <a:r>
              <a:rPr lang="en-US" altLang="zh-CN" smtClean="0">
                <a:latin typeface="华文行楷" pitchFamily="2" charset="-122"/>
                <a:ea typeface="华文行楷" pitchFamily="2" charset="-122"/>
              </a:rPr>
              <a:t>(Charles Darwin) 《</a:t>
            </a:r>
            <a:r>
              <a:rPr lang="zh-CN" altLang="en-US" smtClean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物种起源</a:t>
            </a:r>
            <a:r>
              <a:rPr lang="en-US" altLang="zh-CN" smtClean="0">
                <a:latin typeface="华文行楷" pitchFamily="2" charset="-122"/>
                <a:ea typeface="华文行楷" pitchFamily="2" charset="-122"/>
              </a:rPr>
              <a:t>》 </a:t>
            </a:r>
            <a:r>
              <a:rPr lang="zh-CN" altLang="en-US" smtClean="0">
                <a:latin typeface="华文行楷" pitchFamily="2" charset="-122"/>
                <a:ea typeface="华文行楷" pitchFamily="2" charset="-122"/>
              </a:rPr>
              <a:t>（</a:t>
            </a:r>
            <a:r>
              <a:rPr lang="en-US" altLang="zh-CN" smtClean="0">
                <a:latin typeface="华文行楷" pitchFamily="2" charset="-122"/>
                <a:ea typeface="华文行楷" pitchFamily="2" charset="-122"/>
              </a:rPr>
              <a:t>1859</a:t>
            </a:r>
            <a:r>
              <a:rPr lang="zh-CN" altLang="en-US" smtClean="0">
                <a:latin typeface="华文行楷" pitchFamily="2" charset="-122"/>
                <a:ea typeface="华文行楷" pitchFamily="2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脚占位符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307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9E59D2-B980-4BFC-AA40-CB827B49C082}" type="slidenum">
              <a:rPr lang="zh-CN" altLang="en-US" smtClean="0">
                <a:ea typeface="宋体" charset="-122"/>
              </a:rPr>
              <a:pPr/>
              <a:t>2</a:t>
            </a:fld>
            <a:endParaRPr lang="zh-CN" altLang="en-US" smtClean="0">
              <a:ea typeface="宋体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16275" y="2924175"/>
            <a:ext cx="2376488" cy="1152525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 dirty="0" smtClean="0"/>
              <a:t>图书馆</a:t>
            </a:r>
            <a:endParaRPr lang="zh-CN" altLang="en-US" sz="3600" dirty="0"/>
          </a:p>
        </p:txBody>
      </p:sp>
      <p:sp>
        <p:nvSpPr>
          <p:cNvPr id="7" name="椭圆 6"/>
          <p:cNvSpPr/>
          <p:nvPr/>
        </p:nvSpPr>
        <p:spPr>
          <a:xfrm>
            <a:off x="657225" y="1052513"/>
            <a:ext cx="2590800" cy="11525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latin typeface="+mj-ea"/>
                <a:ea typeface="+mj-ea"/>
              </a:rPr>
              <a:t>把握方向</a:t>
            </a:r>
          </a:p>
        </p:txBody>
      </p:sp>
      <p:sp>
        <p:nvSpPr>
          <p:cNvPr id="8" name="椭圆 7"/>
          <p:cNvSpPr/>
          <p:nvPr/>
        </p:nvSpPr>
        <p:spPr>
          <a:xfrm>
            <a:off x="2963863" y="4868863"/>
            <a:ext cx="2592387" cy="11525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latin typeface="+mj-ea"/>
                <a:ea typeface="+mj-ea"/>
              </a:rPr>
              <a:t>创造环境</a:t>
            </a:r>
          </a:p>
        </p:txBody>
      </p:sp>
      <p:sp>
        <p:nvSpPr>
          <p:cNvPr id="9" name="椭圆 8"/>
          <p:cNvSpPr/>
          <p:nvPr/>
        </p:nvSpPr>
        <p:spPr>
          <a:xfrm>
            <a:off x="5556250" y="1052513"/>
            <a:ext cx="2592388" cy="11525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 smtClean="0">
                <a:latin typeface="+mj-ea"/>
                <a:ea typeface="+mj-ea"/>
              </a:rPr>
              <a:t>建设团队</a:t>
            </a:r>
            <a:endParaRPr lang="zh-CN" altLang="en-US" sz="2800" b="1" dirty="0">
              <a:latin typeface="+mj-ea"/>
              <a:ea typeface="+mj-ea"/>
            </a:endParaRPr>
          </a:p>
        </p:txBody>
      </p:sp>
      <p:cxnSp>
        <p:nvCxnSpPr>
          <p:cNvPr id="11" name="直接箭头连接符 10"/>
          <p:cNvCxnSpPr>
            <a:stCxn id="6" idx="2"/>
          </p:cNvCxnSpPr>
          <p:nvPr/>
        </p:nvCxnSpPr>
        <p:spPr>
          <a:xfrm>
            <a:off x="4405313" y="4076700"/>
            <a:ext cx="0" cy="7921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endCxn id="9" idx="4"/>
          </p:cNvCxnSpPr>
          <p:nvPr/>
        </p:nvCxnSpPr>
        <p:spPr>
          <a:xfrm flipV="1">
            <a:off x="5556250" y="2205038"/>
            <a:ext cx="1296988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endCxn id="7" idx="4"/>
          </p:cNvCxnSpPr>
          <p:nvPr/>
        </p:nvCxnSpPr>
        <p:spPr>
          <a:xfrm flipH="1" flipV="1">
            <a:off x="1952625" y="2205038"/>
            <a:ext cx="1263650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云形 15"/>
          <p:cNvSpPr/>
          <p:nvPr/>
        </p:nvSpPr>
        <p:spPr>
          <a:xfrm>
            <a:off x="1907704" y="1916832"/>
            <a:ext cx="5072063" cy="3152775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rgbClr val="C00000"/>
                </a:solidFill>
                <a:ea typeface="华文新魏" pitchFamily="2" charset="-122"/>
              </a:rPr>
              <a:t>在技术发生大转折的时候</a:t>
            </a:r>
            <a:r>
              <a:rPr lang="en-US" altLang="zh-CN" sz="2800" b="1" dirty="0">
                <a:solidFill>
                  <a:srgbClr val="C00000"/>
                </a:solidFill>
                <a:ea typeface="华文新魏" pitchFamily="2" charset="-122"/>
              </a:rPr>
              <a:t>,</a:t>
            </a:r>
            <a:r>
              <a:rPr lang="zh-CN" altLang="en-US" sz="2800" b="1" dirty="0">
                <a:solidFill>
                  <a:srgbClr val="C00000"/>
                </a:solidFill>
                <a:ea typeface="华文新魏" pitchFamily="2" charset="-122"/>
              </a:rPr>
              <a:t>在错误的方向上跑得越快</a:t>
            </a:r>
            <a:r>
              <a:rPr lang="en-US" altLang="zh-CN" sz="2800" b="1" dirty="0">
                <a:solidFill>
                  <a:srgbClr val="C00000"/>
                </a:solidFill>
                <a:ea typeface="华文新魏" pitchFamily="2" charset="-122"/>
              </a:rPr>
              <a:t>,</a:t>
            </a:r>
            <a:r>
              <a:rPr lang="zh-CN" altLang="en-US" sz="2800" b="1" dirty="0">
                <a:solidFill>
                  <a:srgbClr val="C00000"/>
                </a:solidFill>
                <a:ea typeface="华文新魏" pitchFamily="2" charset="-122"/>
              </a:rPr>
              <a:t>就将被甩得越远。</a:t>
            </a:r>
            <a:r>
              <a:rPr lang="en-US" altLang="zh-CN" sz="2800" b="1" dirty="0">
                <a:solidFill>
                  <a:srgbClr val="C00000"/>
                </a:solidFill>
                <a:ea typeface="华文新魏" pitchFamily="2" charset="-122"/>
              </a:rPr>
              <a:t>——</a:t>
            </a:r>
            <a:r>
              <a:rPr lang="zh-CN" altLang="en-US" sz="2800" b="1" dirty="0">
                <a:solidFill>
                  <a:srgbClr val="C00000"/>
                </a:solidFill>
                <a:ea typeface="华文新魏" pitchFamily="2" charset="-122"/>
              </a:rPr>
              <a:t>施乐公司</a:t>
            </a:r>
          </a:p>
          <a:p>
            <a:pPr algn="ctr">
              <a:defRPr/>
            </a:pPr>
            <a:endParaRPr lang="zh-CN" altLang="en-US" dirty="0"/>
          </a:p>
        </p:txBody>
      </p:sp>
      <p:sp>
        <p:nvSpPr>
          <p:cNvPr id="12" name="圆角矩形 11"/>
          <p:cNvSpPr/>
          <p:nvPr/>
        </p:nvSpPr>
        <p:spPr>
          <a:xfrm>
            <a:off x="2699792" y="2132856"/>
            <a:ext cx="3810000" cy="2590800"/>
          </a:xfrm>
          <a:prstGeom prst="roundRect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 b="1" dirty="0" smtClean="0"/>
              <a:t>习近平</a:t>
            </a:r>
            <a:endParaRPr lang="en-US" altLang="zh-CN" sz="3600" b="1" dirty="0"/>
          </a:p>
          <a:p>
            <a:pPr>
              <a:defRPr/>
            </a:pP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方向决定道路，道路决定命运。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9" grpId="0" animBg="1"/>
      <p:bldP spid="16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8"/>
          <p:cNvGrpSpPr/>
          <p:nvPr/>
        </p:nvGrpSpPr>
        <p:grpSpPr>
          <a:xfrm>
            <a:off x="4153510" y="1406758"/>
            <a:ext cx="4758898" cy="4750759"/>
            <a:chOff x="2187884" y="3540960"/>
            <a:chExt cx="3918088" cy="2516062"/>
          </a:xfrm>
        </p:grpSpPr>
        <p:sp>
          <p:nvSpPr>
            <p:cNvPr id="2" name="矩形 1"/>
            <p:cNvSpPr/>
            <p:nvPr/>
          </p:nvSpPr>
          <p:spPr>
            <a:xfrm>
              <a:off x="3355862" y="5482158"/>
              <a:ext cx="1764486" cy="2445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0000FF"/>
                  </a:solidFill>
                </a:rPr>
                <a:t>    </a:t>
              </a:r>
              <a:r>
                <a:rPr lang="en-US" altLang="zh-CN" sz="2400" b="1" dirty="0" smtClean="0">
                  <a:solidFill>
                    <a:srgbClr val="0000FF"/>
                  </a:solidFill>
                </a:rPr>
                <a:t>13911281621</a:t>
              </a:r>
              <a:endParaRPr lang="zh-CN" alt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061780" y="5709164"/>
              <a:ext cx="2580293" cy="2445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dirty="0" smtClean="0">
                  <a:solidFill>
                    <a:srgbClr val="0000FF"/>
                  </a:solidFill>
                </a:rPr>
                <a:t> </a:t>
              </a:r>
              <a:r>
                <a:rPr lang="en-US" altLang="zh-CN" sz="2400" b="1" dirty="0" smtClean="0">
                  <a:solidFill>
                    <a:srgbClr val="0000FF"/>
                  </a:solidFill>
                </a:rPr>
                <a:t>chujl@mail.las.ac.cn</a:t>
              </a:r>
              <a:endParaRPr lang="zh-CN" alt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3591126" y="3779607"/>
              <a:ext cx="1549688" cy="40750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4400" b="1" dirty="0" smtClean="0">
                  <a:solidFill>
                    <a:srgbClr val="0000FF"/>
                  </a:solidFill>
                  <a:latin typeface="SimHei" charset="-122"/>
                  <a:ea typeface="SimHei" charset="-122"/>
                  <a:cs typeface="SimHei" charset="-122"/>
                </a:rPr>
                <a:t>初景利</a:t>
              </a:r>
              <a:endParaRPr lang="zh-CN" altLang="en-US" sz="4400" b="1" dirty="0">
                <a:solidFill>
                  <a:srgbClr val="0000FF"/>
                </a:solidFill>
                <a:latin typeface="SimHei" charset="-122"/>
                <a:ea typeface="SimHei" charset="-122"/>
                <a:cs typeface="SimHei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650067" y="4574130"/>
              <a:ext cx="3455905" cy="10921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中国科学院文献情报中心</a:t>
              </a:r>
              <a:endParaRPr lang="en-US" altLang="zh-CN" sz="2400" dirty="0" smtClean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  <a:p>
              <a:pPr algn="ctr"/>
              <a:r>
                <a:rPr lang="en-US" altLang="zh-CN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《</a:t>
              </a:r>
              <a:r>
                <a:rPr lang="zh-CN" altLang="en-US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图书情报工作</a:t>
              </a:r>
              <a:r>
                <a:rPr lang="en-US" altLang="zh-CN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》</a:t>
              </a:r>
              <a:r>
                <a:rPr lang="zh-CN" altLang="en-US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杂志社</a:t>
              </a:r>
              <a:endParaRPr lang="en-US" altLang="zh-CN" sz="2400" dirty="0" smtClean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  <a:p>
              <a:pPr algn="ctr"/>
              <a:r>
                <a:rPr lang="zh-CN" altLang="en-US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中国科学院大学</a:t>
              </a:r>
              <a:endParaRPr lang="en-US" altLang="zh-CN" sz="2400" dirty="0" smtClean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  <a:p>
              <a:pPr algn="ctr"/>
              <a:r>
                <a:rPr lang="zh-CN" altLang="en-US" sz="2400" dirty="0" smtClean="0">
                  <a:solidFill>
                    <a:schemeClr val="accent5">
                      <a:lumMod val="50000"/>
                    </a:schemeClr>
                  </a:solidFill>
                  <a:latin typeface="SimHei" charset="-122"/>
                  <a:ea typeface="SimHei" charset="-122"/>
                  <a:cs typeface="SimHei" charset="-122"/>
                </a:rPr>
                <a:t>图书情报与档案管理系</a:t>
              </a:r>
              <a:endParaRPr lang="en-US" altLang="zh-CN" sz="2400" dirty="0" smtClean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  <a:p>
              <a:pPr algn="ctr"/>
              <a:endParaRPr lang="en-US" altLang="zh-CN" sz="1600" dirty="0" smtClean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  <a:p>
              <a:pPr algn="ctr"/>
              <a:endParaRPr lang="zh-CN" altLang="en-US" sz="1600" dirty="0">
                <a:solidFill>
                  <a:schemeClr val="accent5">
                    <a:lumMod val="50000"/>
                  </a:schemeClr>
                </a:solidFill>
                <a:latin typeface="SimHei" charset="-122"/>
                <a:ea typeface="SimHei" charset="-122"/>
                <a:cs typeface="SimHei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2187884" y="3540960"/>
              <a:ext cx="110712" cy="25160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14348" y="1785926"/>
            <a:ext cx="35329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</a:rPr>
              <a:t>谢谢！</a:t>
            </a:r>
            <a:endParaRPr lang="zh-CN" altLang="en-US" sz="6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dministrator\Desktop\初老师二维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4071942"/>
            <a:ext cx="1762911" cy="176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92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19256" cy="41029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4000" dirty="0" smtClean="0">
                <a:solidFill>
                  <a:srgbClr val="C00000"/>
                </a:solidFill>
              </a:rPr>
              <a:t>  习近平总书记在十九大报告中强调，</a:t>
            </a:r>
            <a:endParaRPr lang="en-US" altLang="zh-CN" sz="4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zh-CN" altLang="en-US" sz="4000" dirty="0" smtClean="0">
                <a:solidFill>
                  <a:srgbClr val="C00000"/>
                </a:solidFill>
              </a:rPr>
              <a:t>中国特色社会主义进入新时代。</a:t>
            </a:r>
            <a:endParaRPr lang="zh-CN" alt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2708920"/>
            <a:ext cx="7772400" cy="99412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社会进入新时代，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图书馆也必然进入新时代。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smtClean="0">
                <a:solidFill>
                  <a:srgbClr val="C00000"/>
                </a:solidFill>
              </a:rPr>
              <a:t>新时代图书馆的主要特征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55172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1.</a:t>
            </a:r>
            <a:r>
              <a:rPr lang="zh-CN" altLang="en-US" dirty="0" smtClean="0">
                <a:solidFill>
                  <a:srgbClr val="0000FF"/>
                </a:solidFill>
              </a:rPr>
              <a:t>图书馆型态</a:t>
            </a:r>
            <a:r>
              <a:rPr lang="en-US" altLang="zh-CN" dirty="0" smtClean="0">
                <a:solidFill>
                  <a:srgbClr val="0000FF"/>
                </a:solidFill>
              </a:rPr>
              <a:t>——</a:t>
            </a:r>
            <a:r>
              <a:rPr lang="zh-CN" altLang="en-US" dirty="0" smtClean="0">
                <a:solidFill>
                  <a:srgbClr val="0000FF"/>
                </a:solidFill>
              </a:rPr>
              <a:t>超越物理图书馆的图书馆：</a:t>
            </a:r>
            <a:r>
              <a:rPr lang="zh-CN" altLang="en-US" dirty="0" smtClean="0"/>
              <a:t>数字图书馆、移动图书馆、智能图书馆、智慧图书馆。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2.</a:t>
            </a:r>
            <a:r>
              <a:rPr lang="zh-CN" altLang="en-US" dirty="0" smtClean="0">
                <a:solidFill>
                  <a:srgbClr val="0000FF"/>
                </a:solidFill>
              </a:rPr>
              <a:t>图书馆资源</a:t>
            </a:r>
            <a:r>
              <a:rPr lang="en-US" altLang="zh-CN" dirty="0" smtClean="0">
                <a:solidFill>
                  <a:srgbClr val="0000FF"/>
                </a:solidFill>
              </a:rPr>
              <a:t>——</a:t>
            </a:r>
            <a:r>
              <a:rPr lang="zh-CN" altLang="en-US" dirty="0" smtClean="0">
                <a:solidFill>
                  <a:srgbClr val="0000FF"/>
                </a:solidFill>
              </a:rPr>
              <a:t>基于</a:t>
            </a:r>
            <a:r>
              <a:rPr lang="en-US" altLang="zh-CN" dirty="0" smtClean="0">
                <a:solidFill>
                  <a:srgbClr val="0000FF"/>
                </a:solidFill>
              </a:rPr>
              <a:t>XML</a:t>
            </a:r>
            <a:r>
              <a:rPr lang="zh-CN" altLang="en-US" dirty="0" smtClean="0">
                <a:solidFill>
                  <a:srgbClr val="0000FF"/>
                </a:solidFill>
              </a:rPr>
              <a:t>的数字资源组织：</a:t>
            </a:r>
            <a:r>
              <a:rPr lang="zh-CN" altLang="en-US" dirty="0" smtClean="0"/>
              <a:t>科学数据、关联数据、领域平台、语义知识组织。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3.</a:t>
            </a:r>
            <a:r>
              <a:rPr lang="zh-CN" altLang="en-US" dirty="0" smtClean="0">
                <a:solidFill>
                  <a:srgbClr val="0000FF"/>
                </a:solidFill>
              </a:rPr>
              <a:t>图书馆服务</a:t>
            </a:r>
            <a:r>
              <a:rPr lang="en-US" altLang="zh-CN" dirty="0" smtClean="0">
                <a:solidFill>
                  <a:srgbClr val="0000FF"/>
                </a:solidFill>
              </a:rPr>
              <a:t>——</a:t>
            </a:r>
            <a:r>
              <a:rPr lang="zh-CN" altLang="en-US" dirty="0" smtClean="0">
                <a:solidFill>
                  <a:srgbClr val="0000FF"/>
                </a:solidFill>
              </a:rPr>
              <a:t>知识服务：</a:t>
            </a:r>
            <a:r>
              <a:rPr lang="zh-CN" altLang="en-US" dirty="0" smtClean="0"/>
              <a:t>融入一线嵌入过程的数字知识服务。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4.</a:t>
            </a:r>
            <a:r>
              <a:rPr lang="zh-CN" altLang="en-US" dirty="0" smtClean="0">
                <a:solidFill>
                  <a:srgbClr val="0000FF"/>
                </a:solidFill>
              </a:rPr>
              <a:t>图书馆员</a:t>
            </a:r>
            <a:r>
              <a:rPr lang="en-US" altLang="zh-CN" dirty="0" smtClean="0">
                <a:solidFill>
                  <a:srgbClr val="0000FF"/>
                </a:solidFill>
              </a:rPr>
              <a:t>——</a:t>
            </a:r>
            <a:r>
              <a:rPr lang="zh-CN" altLang="en-US" dirty="0" smtClean="0">
                <a:solidFill>
                  <a:srgbClr val="0000FF"/>
                </a:solidFill>
              </a:rPr>
              <a:t>专家型馆员：</a:t>
            </a:r>
            <a:r>
              <a:rPr lang="zh-CN" altLang="en-US" dirty="0" smtClean="0"/>
              <a:t>基于研究的服务与基于服务的研究。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5.</a:t>
            </a:r>
            <a:r>
              <a:rPr lang="zh-CN" altLang="en-US" dirty="0" smtClean="0">
                <a:solidFill>
                  <a:srgbClr val="0000FF"/>
                </a:solidFill>
              </a:rPr>
              <a:t>图书馆的功能</a:t>
            </a:r>
            <a:r>
              <a:rPr lang="en-US" altLang="zh-CN" dirty="0" smtClean="0">
                <a:solidFill>
                  <a:srgbClr val="0000FF"/>
                </a:solidFill>
              </a:rPr>
              <a:t>——</a:t>
            </a:r>
            <a:r>
              <a:rPr lang="zh-CN" altLang="en-US" dirty="0" smtClean="0">
                <a:solidFill>
                  <a:srgbClr val="0000FF"/>
                </a:solidFill>
              </a:rPr>
              <a:t>能力驱动型机构：</a:t>
            </a:r>
            <a:r>
              <a:rPr lang="zh-CN" altLang="en-US" dirty="0" smtClean="0"/>
              <a:t>发挥智库型和智慧型图书馆的功能。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64896" cy="785818"/>
          </a:xfrm>
        </p:spPr>
        <p:txBody>
          <a:bodyPr>
            <a:noAutofit/>
          </a:bodyPr>
          <a:lstStyle/>
          <a:p>
            <a:pPr algn="ctr">
              <a:buClr>
                <a:schemeClr val="accent1"/>
              </a:buClr>
              <a:buSzPct val="85000"/>
              <a:defRPr/>
            </a:pPr>
            <a:r>
              <a:rPr lang="zh-CN" altLang="en-US" sz="4000" b="1" dirty="0" smtClean="0">
                <a:solidFill>
                  <a:srgbClr val="C00000"/>
                </a:solidFill>
              </a:rPr>
              <a:t>新时代图书馆的主要矛盾已经转化</a:t>
            </a:r>
            <a:endParaRPr lang="zh-CN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07504" y="1484784"/>
            <a:ext cx="4032448" cy="489654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l"/>
            </a:pPr>
            <a:r>
              <a:rPr lang="en-US" altLang="zh-CN" sz="2400" b="1" dirty="0" smtClean="0"/>
              <a:t>1981</a:t>
            </a:r>
            <a:r>
              <a:rPr lang="zh-CN" altLang="en-US" sz="2400" b="1" dirty="0" smtClean="0"/>
              <a:t>十一届六中全会指出，在现阶段，我国社会的主要矛盾是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人民日益增长的物质文化需要同落后的社会生产之间的矛盾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pPr>
              <a:buFont typeface="Wingdings" pitchFamily="2" charset="2"/>
              <a:buChar char="l"/>
            </a:pPr>
            <a:r>
              <a:rPr lang="en-US" altLang="zh-CN" sz="2400" b="1" dirty="0" smtClean="0"/>
              <a:t>2017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/>
              <a:t>日，十九大报告中强调，中国特色社会主义进入新时代，我国社会主要矛盾已经转化为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人民日益增长的美好生活需要和不平衡不充分的发展之间的矛盾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pPr algn="ctr"/>
            <a:endParaRPr lang="zh-CN" alt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4211960" y="1340768"/>
            <a:ext cx="4642330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传统图书馆主要矛盾：</a:t>
            </a:r>
            <a:endParaRPr lang="en-US" altLang="zh-CN" sz="3200" b="1" dirty="0" smtClean="0">
              <a:solidFill>
                <a:schemeClr val="bg1"/>
              </a:solidFill>
            </a:endParaRPr>
          </a:p>
          <a:p>
            <a:r>
              <a:rPr lang="zh-CN" altLang="en-US" sz="3200" b="1" dirty="0" smtClean="0">
                <a:solidFill>
                  <a:srgbClr val="0000CC"/>
                </a:solidFill>
              </a:rPr>
              <a:t>用户的文献需求与图书馆的资源保障不足之间的矛盾。</a:t>
            </a:r>
          </a:p>
          <a:p>
            <a:pPr algn="ctr"/>
            <a:endParaRPr lang="zh-CN" altLang="en-US" dirty="0"/>
          </a:p>
        </p:txBody>
      </p:sp>
      <p:sp>
        <p:nvSpPr>
          <p:cNvPr id="12" name="圆角矩形 11"/>
          <p:cNvSpPr/>
          <p:nvPr/>
        </p:nvSpPr>
        <p:spPr>
          <a:xfrm>
            <a:off x="4283968" y="3789040"/>
            <a:ext cx="4641190" cy="250204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sz="3200" b="1" dirty="0" smtClean="0">
                <a:solidFill>
                  <a:schemeClr val="bg1"/>
                </a:solidFill>
              </a:rPr>
              <a:t>新时代图书馆主要矛盾：</a:t>
            </a:r>
            <a:endParaRPr lang="en-US" altLang="zh-CN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zh-CN" altLang="en-US" sz="3200" b="1" dirty="0" smtClean="0">
                <a:solidFill>
                  <a:srgbClr val="0000CC"/>
                </a:solidFill>
              </a:rPr>
              <a:t>用户对图书馆新型服务的需求与图书馆服务能力不足之间的矛盾。</a:t>
            </a:r>
          </a:p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3717032"/>
            <a:ext cx="8276456" cy="994122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图书馆发展的根本问题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是服务能力问题。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新时代图书馆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需要新型服务能力！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solidFill>
                  <a:srgbClr val="C00000"/>
                </a:solidFill>
              </a:rPr>
              <a:t>图书馆员传统服务与图书馆员职业特点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447800"/>
            <a:ext cx="8501122" cy="5267348"/>
          </a:xfrm>
        </p:spPr>
        <p:txBody>
          <a:bodyPr>
            <a:normAutofit lnSpcReduction="10000"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工作内容：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altLang="zh-CN" sz="2800" b="1" dirty="0" smtClean="0"/>
              <a:t>   </a:t>
            </a:r>
            <a:r>
              <a:rPr lang="zh-CN" altLang="en-US" sz="2800" b="1" dirty="0" smtClean="0"/>
              <a:t>文献采集、编目分类、流通阅览、文献检索、参考咨询、阅读推广等。</a:t>
            </a:r>
            <a:endParaRPr lang="en-US" altLang="zh-CN" sz="2800" b="1" dirty="0" smtClean="0"/>
          </a:p>
          <a:p>
            <a:r>
              <a:rPr lang="zh-CN" altLang="en-US" sz="3200" b="1" dirty="0" smtClean="0">
                <a:solidFill>
                  <a:srgbClr val="0000FF"/>
                </a:solidFill>
              </a:rPr>
              <a:t>满足的用户需求：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zh-CN" altLang="en-US" sz="2800" b="1" dirty="0" smtClean="0"/>
              <a:t>   简单、基本、初级、低层次。</a:t>
            </a:r>
            <a:endParaRPr lang="en-US" altLang="zh-CN" sz="2800" b="1" dirty="0" smtClean="0"/>
          </a:p>
          <a:p>
            <a:r>
              <a:rPr lang="zh-CN" altLang="en-US" sz="3200" b="1" dirty="0" smtClean="0">
                <a:solidFill>
                  <a:srgbClr val="0000FF"/>
                </a:solidFill>
              </a:rPr>
              <a:t>职业特点：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 lvl="1"/>
            <a:r>
              <a:rPr lang="zh-CN" altLang="en-US" sz="2800" b="1" dirty="0" smtClean="0"/>
              <a:t>馆内工作。</a:t>
            </a:r>
            <a:endParaRPr lang="en-US" altLang="zh-CN" sz="2800" b="1" dirty="0" smtClean="0"/>
          </a:p>
          <a:p>
            <a:pPr lvl="1"/>
            <a:r>
              <a:rPr lang="zh-CN" altLang="en-US" sz="2800" b="1" dirty="0" smtClean="0"/>
              <a:t>与文献相关。</a:t>
            </a:r>
            <a:endParaRPr lang="en-US" altLang="zh-CN" sz="2800" b="1" dirty="0" smtClean="0"/>
          </a:p>
          <a:p>
            <a:pPr lvl="1"/>
            <a:r>
              <a:rPr lang="zh-CN" altLang="en-US" sz="2800" b="1" dirty="0" smtClean="0"/>
              <a:t>中介性。</a:t>
            </a:r>
            <a:endParaRPr lang="en-US" altLang="zh-CN" sz="2800" b="1" dirty="0" smtClean="0"/>
          </a:p>
          <a:p>
            <a:pPr lvl="1"/>
            <a:r>
              <a:rPr lang="zh-CN" altLang="en-US" sz="2800" b="1" dirty="0" smtClean="0"/>
              <a:t>事务性、技能性。</a:t>
            </a:r>
            <a:endParaRPr lang="en-US" altLang="zh-CN" sz="2800" b="1" dirty="0" smtClean="0"/>
          </a:p>
          <a:p>
            <a:pPr lvl="1"/>
            <a:r>
              <a:rPr lang="zh-CN" altLang="en-US" sz="2800" b="1" dirty="0" smtClean="0"/>
              <a:t>对学科、专业、知识与能力要求不高。</a:t>
            </a:r>
            <a:endParaRPr lang="en-US" altLang="zh-CN" sz="2800" b="1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878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solidFill>
                  <a:srgbClr val="C00000"/>
                </a:solidFill>
              </a:rPr>
              <a:t>图书馆员新型服务与职业特点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447800"/>
            <a:ext cx="8501122" cy="533878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服务内容：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zh-CN" altLang="en-US" sz="3200" b="1" dirty="0" smtClean="0"/>
              <a:t>   学科服务、知识咨询、情报分析与研究、数据管理与服务、出版服务、智库服务、智慧服务等。</a:t>
            </a:r>
            <a:endParaRPr lang="en-US" altLang="zh-CN" sz="3200" b="1" dirty="0" smtClean="0"/>
          </a:p>
          <a:p>
            <a:r>
              <a:rPr lang="zh-CN" altLang="en-US" sz="3200" b="1" dirty="0" smtClean="0">
                <a:solidFill>
                  <a:srgbClr val="0000FF"/>
                </a:solidFill>
              </a:rPr>
              <a:t>满足的用户需求：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zh-CN" altLang="en-US" sz="3200" b="1" dirty="0" smtClean="0"/>
              <a:t>   深度、高知识含量、高度专业性、超越用户预期。</a:t>
            </a:r>
            <a:endParaRPr lang="en-US" altLang="zh-CN" sz="3200" b="1" dirty="0" smtClean="0"/>
          </a:p>
          <a:p>
            <a:r>
              <a:rPr lang="zh-CN" altLang="en-US" sz="3200" b="1" dirty="0" smtClean="0">
                <a:solidFill>
                  <a:srgbClr val="0000FF"/>
                </a:solidFill>
              </a:rPr>
              <a:t>职业特点：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 lvl="2"/>
            <a:r>
              <a:rPr lang="zh-CN" altLang="en-US" sz="3200" b="1" dirty="0" smtClean="0"/>
              <a:t>直接面向用户需求与用户过程。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知识性、创造性、增值性服务。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具有研究性（</a:t>
            </a:r>
            <a:r>
              <a:rPr lang="en-US" altLang="zh-CN" sz="3200" b="1" dirty="0" smtClean="0"/>
              <a:t>research based</a:t>
            </a:r>
            <a:r>
              <a:rPr lang="zh-CN" altLang="en-US" sz="3200" b="1" dirty="0" smtClean="0"/>
              <a:t>）。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非中介性。</a:t>
            </a:r>
            <a:endParaRPr lang="en-US" altLang="zh-CN" sz="3200" b="1" dirty="0" smtClean="0"/>
          </a:p>
          <a:p>
            <a:pPr lvl="2"/>
            <a:r>
              <a:rPr lang="zh-CN" altLang="en-US" sz="3200" b="1" dirty="0" smtClean="0"/>
              <a:t>高学历、高素质。</a:t>
            </a:r>
            <a:endParaRPr lang="zh-CN" altLang="en-US" sz="3200" b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9856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3235</TotalTime>
  <Words>985</Words>
  <Application>Microsoft Office PowerPoint</Application>
  <PresentationFormat>全屏显示(4:3)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平衡</vt:lpstr>
      <vt:lpstr>新时代图书馆与新型服务能力建设</vt:lpstr>
      <vt:lpstr>幻灯片 2</vt:lpstr>
      <vt:lpstr>幻灯片 3</vt:lpstr>
      <vt:lpstr>社会进入新时代，  图书馆也必然进入新时代。</vt:lpstr>
      <vt:lpstr>新时代图书馆的主要特征</vt:lpstr>
      <vt:lpstr>新时代图书馆的主要矛盾已经转化</vt:lpstr>
      <vt:lpstr>图书馆发展的根本问题 是服务能力问题。  新时代图书馆 需要新型服务能力！</vt:lpstr>
      <vt:lpstr>图书馆员传统服务与图书馆员职业特点</vt:lpstr>
      <vt:lpstr>图书馆员新型服务与职业特点</vt:lpstr>
      <vt:lpstr>重新布局： 构建新型服务能力体系</vt:lpstr>
      <vt:lpstr>幻灯片 11</vt:lpstr>
      <vt:lpstr>重新布局图书馆服务</vt:lpstr>
      <vt:lpstr>图书馆能力的变化</vt:lpstr>
      <vt:lpstr>转型变革： 新时代图书馆的必然要求</vt:lpstr>
      <vt:lpstr>重新认识图书馆</vt:lpstr>
      <vt:lpstr>如何推进新型服务能力建设？</vt:lpstr>
      <vt:lpstr>转型变革能带来什么？</vt:lpstr>
      <vt:lpstr> 新时代图书馆的根本使命</vt:lpstr>
      <vt:lpstr>“适者生存”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初景利</cp:lastModifiedBy>
  <cp:revision>346</cp:revision>
  <dcterms:created xsi:type="dcterms:W3CDTF">2016-05-10T04:37:56Z</dcterms:created>
  <dcterms:modified xsi:type="dcterms:W3CDTF">2018-05-22T06:23:42Z</dcterms:modified>
</cp:coreProperties>
</file>