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7" r:id="rId2"/>
    <p:sldId id="264" r:id="rId3"/>
    <p:sldId id="341" r:id="rId4"/>
    <p:sldId id="303" r:id="rId5"/>
    <p:sldId id="342" r:id="rId6"/>
    <p:sldId id="283" r:id="rId7"/>
    <p:sldId id="280" r:id="rId8"/>
    <p:sldId id="343" r:id="rId9"/>
    <p:sldId id="301" r:id="rId10"/>
    <p:sldId id="263" r:id="rId11"/>
    <p:sldId id="300" r:id="rId12"/>
    <p:sldId id="304" r:id="rId13"/>
    <p:sldId id="302" r:id="rId14"/>
    <p:sldId id="407" r:id="rId15"/>
    <p:sldId id="265" r:id="rId16"/>
    <p:sldId id="270" r:id="rId17"/>
    <p:sldId id="306" r:id="rId18"/>
    <p:sldId id="345" r:id="rId19"/>
    <p:sldId id="347" r:id="rId20"/>
    <p:sldId id="262" r:id="rId21"/>
    <p:sldId id="308" r:id="rId22"/>
    <p:sldId id="348" r:id="rId23"/>
    <p:sldId id="271" r:id="rId24"/>
    <p:sldId id="277" r:id="rId25"/>
    <p:sldId id="310" r:id="rId26"/>
    <p:sldId id="408" r:id="rId27"/>
    <p:sldId id="349" r:id="rId28"/>
    <p:sldId id="350" r:id="rId29"/>
    <p:sldId id="337" r:id="rId30"/>
    <p:sldId id="340" r:id="rId31"/>
    <p:sldId id="351" r:id="rId32"/>
    <p:sldId id="352" r:id="rId33"/>
    <p:sldId id="373" r:id="rId34"/>
    <p:sldId id="384" r:id="rId35"/>
    <p:sldId id="375" r:id="rId36"/>
    <p:sldId id="385" r:id="rId37"/>
    <p:sldId id="386" r:id="rId38"/>
    <p:sldId id="378" r:id="rId39"/>
    <p:sldId id="379" r:id="rId40"/>
    <p:sldId id="380" r:id="rId41"/>
    <p:sldId id="390" r:id="rId42"/>
    <p:sldId id="383" r:id="rId43"/>
    <p:sldId id="387" r:id="rId44"/>
    <p:sldId id="388" r:id="rId45"/>
    <p:sldId id="393" r:id="rId46"/>
    <p:sldId id="394" r:id="rId47"/>
    <p:sldId id="372" r:id="rId48"/>
    <p:sldId id="357" r:id="rId49"/>
    <p:sldId id="358" r:id="rId50"/>
    <p:sldId id="359" r:id="rId51"/>
    <p:sldId id="360" r:id="rId52"/>
    <p:sldId id="361" r:id="rId53"/>
    <p:sldId id="362" r:id="rId54"/>
    <p:sldId id="363" r:id="rId55"/>
    <p:sldId id="364" r:id="rId56"/>
    <p:sldId id="366" r:id="rId57"/>
    <p:sldId id="367" r:id="rId58"/>
    <p:sldId id="368" r:id="rId59"/>
    <p:sldId id="369" r:id="rId60"/>
    <p:sldId id="370" r:id="rId61"/>
    <p:sldId id="326" r:id="rId62"/>
    <p:sldId id="395" r:id="rId63"/>
    <p:sldId id="330" r:id="rId64"/>
    <p:sldId id="331" r:id="rId65"/>
    <p:sldId id="286" r:id="rId66"/>
    <p:sldId id="332" r:id="rId67"/>
    <p:sldId id="333" r:id="rId68"/>
    <p:sldId id="396" r:id="rId69"/>
    <p:sldId id="336" r:id="rId70"/>
    <p:sldId id="398" r:id="rId71"/>
    <p:sldId id="404" r:id="rId72"/>
    <p:sldId id="405" r:id="rId73"/>
    <p:sldId id="400" r:id="rId74"/>
    <p:sldId id="401" r:id="rId75"/>
    <p:sldId id="299" r:id="rId7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80" autoAdjust="0"/>
    <p:restoredTop sz="72358" autoAdjust="0"/>
  </p:normalViewPr>
  <p:slideViewPr>
    <p:cSldViewPr snapToGrid="0">
      <p:cViewPr varScale="1">
        <p:scale>
          <a:sx n="87" d="100"/>
          <a:sy n="87" d="100"/>
        </p:scale>
        <p:origin x="192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83A235-2745-442C-A556-01B6C95F82D2}" type="doc">
      <dgm:prSet loTypeId="urn:microsoft.com/office/officeart/2005/8/layout/radial4" loCatId="relationship" qsTypeId="urn:microsoft.com/office/officeart/2005/8/quickstyle/3d3" qsCatId="3D" csTypeId="urn:microsoft.com/office/officeart/2005/8/colors/colorful1#1" csCatId="colorful" phldr="1"/>
      <dgm:spPr/>
      <dgm:t>
        <a:bodyPr/>
        <a:lstStyle/>
        <a:p>
          <a:endParaRPr lang="zh-CN" altLang="en-US"/>
        </a:p>
      </dgm:t>
    </dgm:pt>
    <dgm:pt modelId="{2CAA772E-63F2-4388-AB85-C2EAD9E46FFB}">
      <dgm:prSet phldrT="[文本]"/>
      <dgm:spPr/>
      <dgm:t>
        <a:bodyPr/>
        <a:lstStyle/>
        <a:p>
          <a:r>
            <a:rPr lang="zh-CN" altLang="en-US" dirty="0" smtClean="0"/>
            <a:t>智慧</a:t>
          </a:r>
          <a:endParaRPr lang="en-US" altLang="zh-CN" dirty="0" smtClean="0"/>
        </a:p>
        <a:p>
          <a:r>
            <a:rPr lang="zh-CN" altLang="en-US" dirty="0" smtClean="0"/>
            <a:t>图书馆</a:t>
          </a:r>
          <a:endParaRPr lang="zh-CN" altLang="en-US" dirty="0"/>
        </a:p>
      </dgm:t>
    </dgm:pt>
    <dgm:pt modelId="{5DB36F19-A84B-447B-8C13-B95F6B76C7B0}" type="parTrans" cxnId="{E8F2494E-47F6-40B4-B747-E6E17CBB78CD}">
      <dgm:prSet/>
      <dgm:spPr/>
      <dgm:t>
        <a:bodyPr/>
        <a:lstStyle/>
        <a:p>
          <a:endParaRPr lang="zh-CN" altLang="en-US"/>
        </a:p>
      </dgm:t>
    </dgm:pt>
    <dgm:pt modelId="{2A8AA847-FBBB-4133-9132-10658BC87AFE}" type="sibTrans" cxnId="{E8F2494E-47F6-40B4-B747-E6E17CBB78CD}">
      <dgm:prSet/>
      <dgm:spPr/>
      <dgm:t>
        <a:bodyPr/>
        <a:lstStyle/>
        <a:p>
          <a:endParaRPr lang="zh-CN" altLang="en-US"/>
        </a:p>
      </dgm:t>
    </dgm:pt>
    <dgm:pt modelId="{58B48A81-0F43-4893-B25B-52600BEE8202}">
      <dgm:prSet phldrT="[文本]" custT="1"/>
      <dgm:spPr/>
      <dgm:t>
        <a:bodyPr/>
        <a:lstStyle/>
        <a:p>
          <a:r>
            <a:rPr lang="zh-CN" altLang="en-US" sz="5400" dirty="0" smtClean="0"/>
            <a:t>资源模式</a:t>
          </a:r>
          <a:endParaRPr lang="zh-CN" altLang="en-US" sz="5400" dirty="0"/>
        </a:p>
      </dgm:t>
    </dgm:pt>
    <dgm:pt modelId="{C8CC88F2-DE37-4B49-84F7-C1BBFF3C6F4F}" type="parTrans" cxnId="{9AAFCF63-9B43-4AC2-AE8A-89B354726D1F}">
      <dgm:prSet/>
      <dgm:spPr/>
      <dgm:t>
        <a:bodyPr/>
        <a:lstStyle/>
        <a:p>
          <a:endParaRPr lang="zh-CN" altLang="en-US"/>
        </a:p>
      </dgm:t>
    </dgm:pt>
    <dgm:pt modelId="{CB671BBC-4A64-4618-B86D-FB0BF41582AD}" type="sibTrans" cxnId="{9AAFCF63-9B43-4AC2-AE8A-89B354726D1F}">
      <dgm:prSet/>
      <dgm:spPr/>
      <dgm:t>
        <a:bodyPr/>
        <a:lstStyle/>
        <a:p>
          <a:endParaRPr lang="zh-CN" altLang="en-US"/>
        </a:p>
      </dgm:t>
    </dgm:pt>
    <dgm:pt modelId="{3D174D30-2EFC-43CC-9E6E-FACC0FFCC299}">
      <dgm:prSet phldrT="[文本]" custT="1"/>
      <dgm:spPr/>
      <dgm:t>
        <a:bodyPr/>
        <a:lstStyle/>
        <a:p>
          <a:r>
            <a:rPr lang="zh-CN" altLang="en-US" sz="5400" dirty="0" smtClean="0"/>
            <a:t>服务模式</a:t>
          </a:r>
          <a:endParaRPr lang="zh-CN" altLang="en-US" sz="5400" dirty="0"/>
        </a:p>
      </dgm:t>
    </dgm:pt>
    <dgm:pt modelId="{02AC1D83-CF83-4894-B202-7B644F9931A6}" type="parTrans" cxnId="{705296A0-AF8D-4720-828B-FAF0F56F0BAF}">
      <dgm:prSet/>
      <dgm:spPr/>
      <dgm:t>
        <a:bodyPr/>
        <a:lstStyle/>
        <a:p>
          <a:endParaRPr lang="zh-CN" altLang="en-US"/>
        </a:p>
      </dgm:t>
    </dgm:pt>
    <dgm:pt modelId="{7DAFD24E-7695-4044-965E-85600373BDC0}" type="sibTrans" cxnId="{705296A0-AF8D-4720-828B-FAF0F56F0BAF}">
      <dgm:prSet/>
      <dgm:spPr/>
      <dgm:t>
        <a:bodyPr/>
        <a:lstStyle/>
        <a:p>
          <a:endParaRPr lang="zh-CN" altLang="en-US"/>
        </a:p>
      </dgm:t>
    </dgm:pt>
    <dgm:pt modelId="{F2FA1FB6-D11D-49D3-88A9-26BAAF1614C0}" type="pres">
      <dgm:prSet presAssocID="{0C83A235-2745-442C-A556-01B6C95F82D2}" presName="cycle" presStyleCnt="0">
        <dgm:presLayoutVars>
          <dgm:chMax val="1"/>
          <dgm:dir/>
          <dgm:animLvl val="ctr"/>
          <dgm:resizeHandles val="exact"/>
        </dgm:presLayoutVars>
      </dgm:prSet>
      <dgm:spPr/>
      <dgm:t>
        <a:bodyPr/>
        <a:lstStyle/>
        <a:p>
          <a:endParaRPr lang="zh-CN" altLang="en-US"/>
        </a:p>
      </dgm:t>
    </dgm:pt>
    <dgm:pt modelId="{E6549ACC-DFD8-4961-85C8-673252E20F80}" type="pres">
      <dgm:prSet presAssocID="{2CAA772E-63F2-4388-AB85-C2EAD9E46FFB}" presName="centerShape" presStyleLbl="node0" presStyleIdx="0" presStyleCnt="1"/>
      <dgm:spPr/>
      <dgm:t>
        <a:bodyPr/>
        <a:lstStyle/>
        <a:p>
          <a:endParaRPr lang="zh-CN" altLang="en-US"/>
        </a:p>
      </dgm:t>
    </dgm:pt>
    <dgm:pt modelId="{67478F17-3753-4F47-AFD0-904A02BA1A5C}" type="pres">
      <dgm:prSet presAssocID="{C8CC88F2-DE37-4B49-84F7-C1BBFF3C6F4F}" presName="parTrans" presStyleLbl="bgSibTrans2D1" presStyleIdx="0" presStyleCnt="2"/>
      <dgm:spPr/>
      <dgm:t>
        <a:bodyPr/>
        <a:lstStyle/>
        <a:p>
          <a:endParaRPr lang="zh-CN" altLang="en-US"/>
        </a:p>
      </dgm:t>
    </dgm:pt>
    <dgm:pt modelId="{88FFFEDD-89F9-422C-8967-3FA71F69DC0A}" type="pres">
      <dgm:prSet presAssocID="{58B48A81-0F43-4893-B25B-52600BEE8202}" presName="node" presStyleLbl="node1" presStyleIdx="0" presStyleCnt="2">
        <dgm:presLayoutVars>
          <dgm:bulletEnabled val="1"/>
        </dgm:presLayoutVars>
      </dgm:prSet>
      <dgm:spPr/>
      <dgm:t>
        <a:bodyPr/>
        <a:lstStyle/>
        <a:p>
          <a:endParaRPr lang="zh-CN" altLang="en-US"/>
        </a:p>
      </dgm:t>
    </dgm:pt>
    <dgm:pt modelId="{77C9C14C-09DE-42B5-8EE4-258631B289DF}" type="pres">
      <dgm:prSet presAssocID="{02AC1D83-CF83-4894-B202-7B644F9931A6}" presName="parTrans" presStyleLbl="bgSibTrans2D1" presStyleIdx="1" presStyleCnt="2"/>
      <dgm:spPr/>
      <dgm:t>
        <a:bodyPr/>
        <a:lstStyle/>
        <a:p>
          <a:endParaRPr lang="zh-CN" altLang="en-US"/>
        </a:p>
      </dgm:t>
    </dgm:pt>
    <dgm:pt modelId="{80B4C261-029D-44B8-8672-C2A977B64534}" type="pres">
      <dgm:prSet presAssocID="{3D174D30-2EFC-43CC-9E6E-FACC0FFCC299}" presName="node" presStyleLbl="node1" presStyleIdx="1" presStyleCnt="2">
        <dgm:presLayoutVars>
          <dgm:bulletEnabled val="1"/>
        </dgm:presLayoutVars>
      </dgm:prSet>
      <dgm:spPr/>
      <dgm:t>
        <a:bodyPr/>
        <a:lstStyle/>
        <a:p>
          <a:endParaRPr lang="zh-CN" altLang="en-US"/>
        </a:p>
      </dgm:t>
    </dgm:pt>
  </dgm:ptLst>
  <dgm:cxnLst>
    <dgm:cxn modelId="{4784FC72-49F2-47B4-BD5C-CCB253104F9B}" type="presOf" srcId="{58B48A81-0F43-4893-B25B-52600BEE8202}" destId="{88FFFEDD-89F9-422C-8967-3FA71F69DC0A}" srcOrd="0" destOrd="0" presId="urn:microsoft.com/office/officeart/2005/8/layout/radial4"/>
    <dgm:cxn modelId="{A4BE557B-D117-43C1-BFAD-8A1BF20242F2}" type="presOf" srcId="{3D174D30-2EFC-43CC-9E6E-FACC0FFCC299}" destId="{80B4C261-029D-44B8-8672-C2A977B64534}" srcOrd="0" destOrd="0" presId="urn:microsoft.com/office/officeart/2005/8/layout/radial4"/>
    <dgm:cxn modelId="{5D7A5EBF-EC82-4FCE-89B1-3E44D0B22546}" type="presOf" srcId="{02AC1D83-CF83-4894-B202-7B644F9931A6}" destId="{77C9C14C-09DE-42B5-8EE4-258631B289DF}" srcOrd="0" destOrd="0" presId="urn:microsoft.com/office/officeart/2005/8/layout/radial4"/>
    <dgm:cxn modelId="{038BFA12-92E2-4DA2-A65F-46B8374E24E8}" type="presOf" srcId="{2CAA772E-63F2-4388-AB85-C2EAD9E46FFB}" destId="{E6549ACC-DFD8-4961-85C8-673252E20F80}" srcOrd="0" destOrd="0" presId="urn:microsoft.com/office/officeart/2005/8/layout/radial4"/>
    <dgm:cxn modelId="{F5BB5694-7626-4E30-B108-9EDBCE6D88B9}" type="presOf" srcId="{0C83A235-2745-442C-A556-01B6C95F82D2}" destId="{F2FA1FB6-D11D-49D3-88A9-26BAAF1614C0}" srcOrd="0" destOrd="0" presId="urn:microsoft.com/office/officeart/2005/8/layout/radial4"/>
    <dgm:cxn modelId="{9AAFCF63-9B43-4AC2-AE8A-89B354726D1F}" srcId="{2CAA772E-63F2-4388-AB85-C2EAD9E46FFB}" destId="{58B48A81-0F43-4893-B25B-52600BEE8202}" srcOrd="0" destOrd="0" parTransId="{C8CC88F2-DE37-4B49-84F7-C1BBFF3C6F4F}" sibTransId="{CB671BBC-4A64-4618-B86D-FB0BF41582AD}"/>
    <dgm:cxn modelId="{705296A0-AF8D-4720-828B-FAF0F56F0BAF}" srcId="{2CAA772E-63F2-4388-AB85-C2EAD9E46FFB}" destId="{3D174D30-2EFC-43CC-9E6E-FACC0FFCC299}" srcOrd="1" destOrd="0" parTransId="{02AC1D83-CF83-4894-B202-7B644F9931A6}" sibTransId="{7DAFD24E-7695-4044-965E-85600373BDC0}"/>
    <dgm:cxn modelId="{E8F2494E-47F6-40B4-B747-E6E17CBB78CD}" srcId="{0C83A235-2745-442C-A556-01B6C95F82D2}" destId="{2CAA772E-63F2-4388-AB85-C2EAD9E46FFB}" srcOrd="0" destOrd="0" parTransId="{5DB36F19-A84B-447B-8C13-B95F6B76C7B0}" sibTransId="{2A8AA847-FBBB-4133-9132-10658BC87AFE}"/>
    <dgm:cxn modelId="{F4EF4EA1-EC3E-417C-B12C-5DA6E3B470EC}" type="presOf" srcId="{C8CC88F2-DE37-4B49-84F7-C1BBFF3C6F4F}" destId="{67478F17-3753-4F47-AFD0-904A02BA1A5C}" srcOrd="0" destOrd="0" presId="urn:microsoft.com/office/officeart/2005/8/layout/radial4"/>
    <dgm:cxn modelId="{0DBEC58B-285A-47D7-B1EF-3BFE837E98AF}" type="presParOf" srcId="{F2FA1FB6-D11D-49D3-88A9-26BAAF1614C0}" destId="{E6549ACC-DFD8-4961-85C8-673252E20F80}" srcOrd="0" destOrd="0" presId="urn:microsoft.com/office/officeart/2005/8/layout/radial4"/>
    <dgm:cxn modelId="{D18D60B3-30C4-471F-ADC2-6F6640B3E460}" type="presParOf" srcId="{F2FA1FB6-D11D-49D3-88A9-26BAAF1614C0}" destId="{67478F17-3753-4F47-AFD0-904A02BA1A5C}" srcOrd="1" destOrd="0" presId="urn:microsoft.com/office/officeart/2005/8/layout/radial4"/>
    <dgm:cxn modelId="{D94D0466-6FAE-4E94-AFFA-A93A1AA0A59D}" type="presParOf" srcId="{F2FA1FB6-D11D-49D3-88A9-26BAAF1614C0}" destId="{88FFFEDD-89F9-422C-8967-3FA71F69DC0A}" srcOrd="2" destOrd="0" presId="urn:microsoft.com/office/officeart/2005/8/layout/radial4"/>
    <dgm:cxn modelId="{3F406875-C275-47DD-A512-CEA03499CDA0}" type="presParOf" srcId="{F2FA1FB6-D11D-49D3-88A9-26BAAF1614C0}" destId="{77C9C14C-09DE-42B5-8EE4-258631B289DF}" srcOrd="3" destOrd="0" presId="urn:microsoft.com/office/officeart/2005/8/layout/radial4"/>
    <dgm:cxn modelId="{34EAFA40-F1AA-4AFF-B932-10C595FB56E6}" type="presParOf" srcId="{F2FA1FB6-D11D-49D3-88A9-26BAAF1614C0}" destId="{80B4C261-029D-44B8-8672-C2A977B64534}"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74E1AC-C29E-410B-8123-9E57F33A29AB}" type="doc">
      <dgm:prSet loTypeId="urn:microsoft.com/office/officeart/2005/8/layout/chart3#2" loCatId="relationship" qsTypeId="urn:microsoft.com/office/officeart/2005/8/quickstyle/simple2#2" qsCatId="simple" csTypeId="urn:microsoft.com/office/officeart/2005/8/colors/accent2_1" csCatId="accent2" phldr="1"/>
      <dgm:spPr/>
    </dgm:pt>
    <dgm:pt modelId="{6713A4A2-633E-4ABA-AB16-22579CBF300F}">
      <dgm:prSet phldrT="[文本]"/>
      <dgm:spPr/>
      <dgm:t>
        <a:bodyPr/>
        <a:lstStyle/>
        <a:p>
          <a:r>
            <a:rPr lang="zh-CN" altLang="en-US" b="1" dirty="0" smtClean="0">
              <a:latin typeface="华文中宋" panose="02010600040101010101" pitchFamily="2" charset="-122"/>
              <a:ea typeface="华文中宋" panose="02010600040101010101" pitchFamily="2" charset="-122"/>
            </a:rPr>
            <a:t>流水号</a:t>
          </a:r>
          <a:endParaRPr lang="zh-CN" altLang="en-US" b="1" dirty="0">
            <a:latin typeface="华文中宋" panose="02010600040101010101" pitchFamily="2" charset="-122"/>
            <a:ea typeface="华文中宋" panose="02010600040101010101" pitchFamily="2" charset="-122"/>
          </a:endParaRPr>
        </a:p>
      </dgm:t>
    </dgm:pt>
    <dgm:pt modelId="{78AB762A-E563-4BFC-BD47-ADD133621C8C}" type="parTrans" cxnId="{BA8838CF-BD24-4150-8321-74A6D5AA1363}">
      <dgm:prSet/>
      <dgm:spPr/>
      <dgm:t>
        <a:bodyPr/>
        <a:lstStyle/>
        <a:p>
          <a:endParaRPr lang="zh-CN" altLang="en-US" b="1">
            <a:latin typeface="华文中宋" panose="02010600040101010101" pitchFamily="2" charset="-122"/>
            <a:ea typeface="华文中宋" panose="02010600040101010101" pitchFamily="2" charset="-122"/>
          </a:endParaRPr>
        </a:p>
      </dgm:t>
    </dgm:pt>
    <dgm:pt modelId="{DD546C4E-A3A7-4B85-911C-FC2DA39D4160}" type="sibTrans" cxnId="{BA8838CF-BD24-4150-8321-74A6D5AA1363}">
      <dgm:prSet/>
      <dgm:spPr/>
      <dgm:t>
        <a:bodyPr/>
        <a:lstStyle/>
        <a:p>
          <a:endParaRPr lang="zh-CN" altLang="en-US" b="1">
            <a:latin typeface="华文中宋" panose="02010600040101010101" pitchFamily="2" charset="-122"/>
            <a:ea typeface="华文中宋" panose="02010600040101010101" pitchFamily="2" charset="-122"/>
          </a:endParaRPr>
        </a:p>
      </dgm:t>
    </dgm:pt>
    <dgm:pt modelId="{0854B372-4F29-4423-AC88-5C6B41CE4175}">
      <dgm:prSet phldrT="[文本]"/>
      <dgm:spPr/>
      <dgm:t>
        <a:bodyPr/>
        <a:lstStyle/>
        <a:p>
          <a:r>
            <a:rPr lang="zh-CN" altLang="en-US" b="1" dirty="0" smtClean="0">
              <a:latin typeface="华文中宋" panose="02010600040101010101" pitchFamily="2" charset="-122"/>
              <a:ea typeface="华文中宋" panose="02010600040101010101" pitchFamily="2" charset="-122"/>
            </a:rPr>
            <a:t>文献类型代码</a:t>
          </a:r>
          <a:endParaRPr lang="zh-CN" altLang="en-US" b="1" dirty="0">
            <a:latin typeface="华文中宋" panose="02010600040101010101" pitchFamily="2" charset="-122"/>
            <a:ea typeface="华文中宋" panose="02010600040101010101" pitchFamily="2" charset="-122"/>
          </a:endParaRPr>
        </a:p>
      </dgm:t>
    </dgm:pt>
    <dgm:pt modelId="{20252678-B762-4C59-B230-BD3216285EE4}" type="parTrans" cxnId="{EDC53ED5-5F08-43F7-90F9-F075453AB4D0}">
      <dgm:prSet/>
      <dgm:spPr/>
      <dgm:t>
        <a:bodyPr/>
        <a:lstStyle/>
        <a:p>
          <a:endParaRPr lang="zh-CN" altLang="en-US" b="1">
            <a:latin typeface="华文中宋" panose="02010600040101010101" pitchFamily="2" charset="-122"/>
            <a:ea typeface="华文中宋" panose="02010600040101010101" pitchFamily="2" charset="-122"/>
          </a:endParaRPr>
        </a:p>
      </dgm:t>
    </dgm:pt>
    <dgm:pt modelId="{521C86B6-67BA-4AB8-B5D9-CCEDAE91497D}" type="sibTrans" cxnId="{EDC53ED5-5F08-43F7-90F9-F075453AB4D0}">
      <dgm:prSet/>
      <dgm:spPr/>
      <dgm:t>
        <a:bodyPr/>
        <a:lstStyle/>
        <a:p>
          <a:endParaRPr lang="zh-CN" altLang="en-US" b="1">
            <a:latin typeface="华文中宋" panose="02010600040101010101" pitchFamily="2" charset="-122"/>
            <a:ea typeface="华文中宋" panose="02010600040101010101" pitchFamily="2" charset="-122"/>
          </a:endParaRPr>
        </a:p>
      </dgm:t>
    </dgm:pt>
    <dgm:pt modelId="{12F4D1BA-73DA-431B-8964-6D4D80A88D55}">
      <dgm:prSet phldrT="[文本]"/>
      <dgm:spPr/>
      <dgm:t>
        <a:bodyPr/>
        <a:lstStyle/>
        <a:p>
          <a:r>
            <a:rPr lang="zh-CN" altLang="en-US" b="1" dirty="0" smtClean="0">
              <a:latin typeface="华文中宋" panose="02010600040101010101" pitchFamily="2" charset="-122"/>
              <a:ea typeface="华文中宋" panose="02010600040101010101" pitchFamily="2" charset="-122"/>
            </a:rPr>
            <a:t>机构</a:t>
          </a:r>
          <a:r>
            <a:rPr lang="en-US" altLang="zh-CN" b="1" dirty="0" smtClean="0">
              <a:latin typeface="华文中宋" panose="02010600040101010101" pitchFamily="2" charset="-122"/>
              <a:ea typeface="华文中宋" panose="02010600040101010101" pitchFamily="2" charset="-122"/>
            </a:rPr>
            <a:t/>
          </a:r>
          <a:br>
            <a:rPr lang="en-US" altLang="zh-CN" b="1" dirty="0" smtClean="0">
              <a:latin typeface="华文中宋" panose="02010600040101010101" pitchFamily="2" charset="-122"/>
              <a:ea typeface="华文中宋" panose="02010600040101010101" pitchFamily="2" charset="-122"/>
            </a:rPr>
          </a:br>
          <a:r>
            <a:rPr lang="zh-CN" altLang="en-US" b="1" dirty="0" smtClean="0">
              <a:latin typeface="华文中宋" panose="02010600040101010101" pitchFamily="2" charset="-122"/>
              <a:ea typeface="华文中宋" panose="02010600040101010101" pitchFamily="2" charset="-122"/>
            </a:rPr>
            <a:t>代码</a:t>
          </a:r>
          <a:endParaRPr lang="zh-CN" altLang="en-US" b="1" dirty="0">
            <a:latin typeface="华文中宋" panose="02010600040101010101" pitchFamily="2" charset="-122"/>
            <a:ea typeface="华文中宋" panose="02010600040101010101" pitchFamily="2" charset="-122"/>
          </a:endParaRPr>
        </a:p>
      </dgm:t>
    </dgm:pt>
    <dgm:pt modelId="{BDC409AC-D30F-43D8-852D-A2C530597FF4}" type="parTrans" cxnId="{EC105387-EF21-4649-A431-9FBD7384B25D}">
      <dgm:prSet/>
      <dgm:spPr/>
      <dgm:t>
        <a:bodyPr/>
        <a:lstStyle/>
        <a:p>
          <a:endParaRPr lang="zh-CN" altLang="en-US" b="1">
            <a:latin typeface="华文中宋" panose="02010600040101010101" pitchFamily="2" charset="-122"/>
            <a:ea typeface="华文中宋" panose="02010600040101010101" pitchFamily="2" charset="-122"/>
          </a:endParaRPr>
        </a:p>
      </dgm:t>
    </dgm:pt>
    <dgm:pt modelId="{73B1C3CF-FFD9-4C27-A20F-25D1FBAC9BAA}" type="sibTrans" cxnId="{EC105387-EF21-4649-A431-9FBD7384B25D}">
      <dgm:prSet/>
      <dgm:spPr/>
      <dgm:t>
        <a:bodyPr/>
        <a:lstStyle/>
        <a:p>
          <a:endParaRPr lang="zh-CN" altLang="en-US" b="1">
            <a:latin typeface="华文中宋" panose="02010600040101010101" pitchFamily="2" charset="-122"/>
            <a:ea typeface="华文中宋" panose="02010600040101010101" pitchFamily="2" charset="-122"/>
          </a:endParaRPr>
        </a:p>
      </dgm:t>
    </dgm:pt>
    <dgm:pt modelId="{5A399F2B-D196-4750-86E8-A87B7C8C5FD1}" type="pres">
      <dgm:prSet presAssocID="{C674E1AC-C29E-410B-8123-9E57F33A29AB}" presName="compositeShape" presStyleCnt="0">
        <dgm:presLayoutVars>
          <dgm:chMax val="7"/>
          <dgm:dir/>
          <dgm:resizeHandles val="exact"/>
        </dgm:presLayoutVars>
      </dgm:prSet>
      <dgm:spPr/>
    </dgm:pt>
    <dgm:pt modelId="{CA7CA8D3-E575-410A-ACCA-1AEB96AF8E7C}" type="pres">
      <dgm:prSet presAssocID="{C674E1AC-C29E-410B-8123-9E57F33A29AB}" presName="wedge1" presStyleLbl="node1" presStyleIdx="0" presStyleCnt="3" custLinFactNeighborX="-964" custLinFactNeighborY="1447"/>
      <dgm:spPr/>
      <dgm:t>
        <a:bodyPr/>
        <a:lstStyle/>
        <a:p>
          <a:endParaRPr lang="zh-CN" altLang="en-US"/>
        </a:p>
      </dgm:t>
    </dgm:pt>
    <dgm:pt modelId="{A90CA129-9BB5-4689-9D5D-A502CA9560D7}" type="pres">
      <dgm:prSet presAssocID="{C674E1AC-C29E-410B-8123-9E57F33A29AB}" presName="wedge1Tx" presStyleLbl="node1" presStyleIdx="0" presStyleCnt="3">
        <dgm:presLayoutVars>
          <dgm:chMax val="0"/>
          <dgm:chPref val="0"/>
          <dgm:bulletEnabled val="1"/>
        </dgm:presLayoutVars>
      </dgm:prSet>
      <dgm:spPr/>
      <dgm:t>
        <a:bodyPr/>
        <a:lstStyle/>
        <a:p>
          <a:endParaRPr lang="zh-CN" altLang="en-US"/>
        </a:p>
      </dgm:t>
    </dgm:pt>
    <dgm:pt modelId="{8605DC5C-676D-4EAD-9FA0-28921B3E2FF3}" type="pres">
      <dgm:prSet presAssocID="{C674E1AC-C29E-410B-8123-9E57F33A29AB}" presName="wedge2" presStyleLbl="node1" presStyleIdx="1" presStyleCnt="3"/>
      <dgm:spPr/>
      <dgm:t>
        <a:bodyPr/>
        <a:lstStyle/>
        <a:p>
          <a:endParaRPr lang="zh-CN" altLang="en-US"/>
        </a:p>
      </dgm:t>
    </dgm:pt>
    <dgm:pt modelId="{79656326-69B8-40EC-8706-1175D7A24FB0}" type="pres">
      <dgm:prSet presAssocID="{C674E1AC-C29E-410B-8123-9E57F33A29AB}" presName="wedge2Tx" presStyleLbl="node1" presStyleIdx="1" presStyleCnt="3">
        <dgm:presLayoutVars>
          <dgm:chMax val="0"/>
          <dgm:chPref val="0"/>
          <dgm:bulletEnabled val="1"/>
        </dgm:presLayoutVars>
      </dgm:prSet>
      <dgm:spPr/>
      <dgm:t>
        <a:bodyPr/>
        <a:lstStyle/>
        <a:p>
          <a:endParaRPr lang="zh-CN" altLang="en-US"/>
        </a:p>
      </dgm:t>
    </dgm:pt>
    <dgm:pt modelId="{5B7ABA18-1499-469D-9480-BD44A85A591C}" type="pres">
      <dgm:prSet presAssocID="{C674E1AC-C29E-410B-8123-9E57F33A29AB}" presName="wedge3" presStyleLbl="node1" presStyleIdx="2" presStyleCnt="3"/>
      <dgm:spPr/>
      <dgm:t>
        <a:bodyPr/>
        <a:lstStyle/>
        <a:p>
          <a:endParaRPr lang="zh-CN" altLang="en-US"/>
        </a:p>
      </dgm:t>
    </dgm:pt>
    <dgm:pt modelId="{25536FA4-3531-4982-A8B0-81846ABC2634}" type="pres">
      <dgm:prSet presAssocID="{C674E1AC-C29E-410B-8123-9E57F33A29AB}" presName="wedge3Tx" presStyleLbl="node1" presStyleIdx="2" presStyleCnt="3">
        <dgm:presLayoutVars>
          <dgm:chMax val="0"/>
          <dgm:chPref val="0"/>
          <dgm:bulletEnabled val="1"/>
        </dgm:presLayoutVars>
      </dgm:prSet>
      <dgm:spPr/>
      <dgm:t>
        <a:bodyPr/>
        <a:lstStyle/>
        <a:p>
          <a:endParaRPr lang="zh-CN" altLang="en-US"/>
        </a:p>
      </dgm:t>
    </dgm:pt>
  </dgm:ptLst>
  <dgm:cxnLst>
    <dgm:cxn modelId="{BA8838CF-BD24-4150-8321-74A6D5AA1363}" srcId="{C674E1AC-C29E-410B-8123-9E57F33A29AB}" destId="{6713A4A2-633E-4ABA-AB16-22579CBF300F}" srcOrd="0" destOrd="0" parTransId="{78AB762A-E563-4BFC-BD47-ADD133621C8C}" sibTransId="{DD546C4E-A3A7-4B85-911C-FC2DA39D4160}"/>
    <dgm:cxn modelId="{BCC0ED01-CC28-47A6-8F67-CDD706EADA8B}" type="presOf" srcId="{12F4D1BA-73DA-431B-8964-6D4D80A88D55}" destId="{5B7ABA18-1499-469D-9480-BD44A85A591C}" srcOrd="0" destOrd="0" presId="urn:microsoft.com/office/officeart/2005/8/layout/chart3#2"/>
    <dgm:cxn modelId="{DE39D9A0-305B-4903-B5A5-562301C06963}" type="presOf" srcId="{0854B372-4F29-4423-AC88-5C6B41CE4175}" destId="{8605DC5C-676D-4EAD-9FA0-28921B3E2FF3}" srcOrd="0" destOrd="0" presId="urn:microsoft.com/office/officeart/2005/8/layout/chart3#2"/>
    <dgm:cxn modelId="{2D2E0326-1AEB-4DAC-B249-04444C06AA25}" type="presOf" srcId="{6713A4A2-633E-4ABA-AB16-22579CBF300F}" destId="{CA7CA8D3-E575-410A-ACCA-1AEB96AF8E7C}" srcOrd="0" destOrd="0" presId="urn:microsoft.com/office/officeart/2005/8/layout/chart3#2"/>
    <dgm:cxn modelId="{B93B6A61-A899-4D91-AB42-31A76099A60A}" type="presOf" srcId="{12F4D1BA-73DA-431B-8964-6D4D80A88D55}" destId="{25536FA4-3531-4982-A8B0-81846ABC2634}" srcOrd="1" destOrd="0" presId="urn:microsoft.com/office/officeart/2005/8/layout/chart3#2"/>
    <dgm:cxn modelId="{0296BAAE-4A47-460C-B304-0F4D27DCB126}" type="presOf" srcId="{0854B372-4F29-4423-AC88-5C6B41CE4175}" destId="{79656326-69B8-40EC-8706-1175D7A24FB0}" srcOrd="1" destOrd="0" presId="urn:microsoft.com/office/officeart/2005/8/layout/chart3#2"/>
    <dgm:cxn modelId="{9538A05C-FAFE-42FB-82C0-FA3324988C7E}" type="presOf" srcId="{C674E1AC-C29E-410B-8123-9E57F33A29AB}" destId="{5A399F2B-D196-4750-86E8-A87B7C8C5FD1}" srcOrd="0" destOrd="0" presId="urn:microsoft.com/office/officeart/2005/8/layout/chart3#2"/>
    <dgm:cxn modelId="{6B178040-9255-4DD3-9E3F-8D26E7AACC03}" type="presOf" srcId="{6713A4A2-633E-4ABA-AB16-22579CBF300F}" destId="{A90CA129-9BB5-4689-9D5D-A502CA9560D7}" srcOrd="1" destOrd="0" presId="urn:microsoft.com/office/officeart/2005/8/layout/chart3#2"/>
    <dgm:cxn modelId="{EC105387-EF21-4649-A431-9FBD7384B25D}" srcId="{C674E1AC-C29E-410B-8123-9E57F33A29AB}" destId="{12F4D1BA-73DA-431B-8964-6D4D80A88D55}" srcOrd="2" destOrd="0" parTransId="{BDC409AC-D30F-43D8-852D-A2C530597FF4}" sibTransId="{73B1C3CF-FFD9-4C27-A20F-25D1FBAC9BAA}"/>
    <dgm:cxn modelId="{EDC53ED5-5F08-43F7-90F9-F075453AB4D0}" srcId="{C674E1AC-C29E-410B-8123-9E57F33A29AB}" destId="{0854B372-4F29-4423-AC88-5C6B41CE4175}" srcOrd="1" destOrd="0" parTransId="{20252678-B762-4C59-B230-BD3216285EE4}" sibTransId="{521C86B6-67BA-4AB8-B5D9-CCEDAE91497D}"/>
    <dgm:cxn modelId="{DC93339E-06CE-4378-9108-68F590A183E3}" type="presParOf" srcId="{5A399F2B-D196-4750-86E8-A87B7C8C5FD1}" destId="{CA7CA8D3-E575-410A-ACCA-1AEB96AF8E7C}" srcOrd="0" destOrd="0" presId="urn:microsoft.com/office/officeart/2005/8/layout/chart3#2"/>
    <dgm:cxn modelId="{CCB69A4E-1E60-45BA-8797-239DFB5A2CEC}" type="presParOf" srcId="{5A399F2B-D196-4750-86E8-A87B7C8C5FD1}" destId="{A90CA129-9BB5-4689-9D5D-A502CA9560D7}" srcOrd="1" destOrd="0" presId="urn:microsoft.com/office/officeart/2005/8/layout/chart3#2"/>
    <dgm:cxn modelId="{D00DED7E-F9C3-4FEE-BEA2-E058C524B676}" type="presParOf" srcId="{5A399F2B-D196-4750-86E8-A87B7C8C5FD1}" destId="{8605DC5C-676D-4EAD-9FA0-28921B3E2FF3}" srcOrd="2" destOrd="0" presId="urn:microsoft.com/office/officeart/2005/8/layout/chart3#2"/>
    <dgm:cxn modelId="{0B37B9DB-B275-4676-85E6-F7105492C593}" type="presParOf" srcId="{5A399F2B-D196-4750-86E8-A87B7C8C5FD1}" destId="{79656326-69B8-40EC-8706-1175D7A24FB0}" srcOrd="3" destOrd="0" presId="urn:microsoft.com/office/officeart/2005/8/layout/chart3#2"/>
    <dgm:cxn modelId="{CB8FFA57-444F-419B-B3D4-8337D71555B5}" type="presParOf" srcId="{5A399F2B-D196-4750-86E8-A87B7C8C5FD1}" destId="{5B7ABA18-1499-469D-9480-BD44A85A591C}" srcOrd="4" destOrd="0" presId="urn:microsoft.com/office/officeart/2005/8/layout/chart3#2"/>
    <dgm:cxn modelId="{26A51B77-7019-4660-93F9-241EEF29A8B7}" type="presParOf" srcId="{5A399F2B-D196-4750-86E8-A87B7C8C5FD1}" destId="{25536FA4-3531-4982-A8B0-81846ABC2634}" srcOrd="5" destOrd="0" presId="urn:microsoft.com/office/officeart/2005/8/layout/char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56E5F8-B424-4024-8691-1C3314F14556}" type="doc">
      <dgm:prSet loTypeId="urn:microsoft.com/office/officeart/2005/8/layout/default#1" loCatId="list" qsTypeId="urn:microsoft.com/office/officeart/2005/8/quickstyle/simple5#1" qsCatId="simple" csTypeId="urn:microsoft.com/office/officeart/2005/8/colors/colorful3" csCatId="colorful" phldr="1"/>
      <dgm:spPr/>
      <dgm:t>
        <a:bodyPr/>
        <a:lstStyle/>
        <a:p>
          <a:endParaRPr lang="zh-CN" altLang="en-US"/>
        </a:p>
      </dgm:t>
    </dgm:pt>
    <dgm:pt modelId="{944EB1AA-68BB-4D6D-9B41-992F0C12EC6C}">
      <dgm:prSet phldrT="[文本]" custT="1"/>
      <dgm:spPr/>
      <dgm:t>
        <a:bodyPr/>
        <a:lstStyle/>
        <a:p>
          <a:r>
            <a:rPr lang="zh-CN" altLang="en-US" sz="1600" dirty="0" smtClean="0">
              <a:latin typeface="华文中宋" panose="02010600040101010101" pitchFamily="2" charset="-122"/>
              <a:ea typeface="华文中宋" panose="02010600040101010101" pitchFamily="2" charset="-122"/>
            </a:rPr>
            <a:t>掌握总量</a:t>
          </a:r>
          <a:r>
            <a:rPr lang="zh-CN" altLang="en-US" sz="1600" dirty="0">
              <a:latin typeface="华文中宋" panose="02010600040101010101" pitchFamily="2" charset="-122"/>
              <a:ea typeface="华文中宋" panose="02010600040101010101" pitchFamily="2" charset="-122"/>
            </a:rPr>
            <a:t>和状况</a:t>
          </a:r>
        </a:p>
      </dgm:t>
    </dgm:pt>
    <dgm:pt modelId="{1E22926A-8E5D-4759-80E2-F6BB0C7BE92D}" type="parTrans" cxnId="{1537E068-4C1D-4A6C-9EDE-A89C7AF599AE}">
      <dgm:prSet/>
      <dgm:spPr/>
      <dgm:t>
        <a:bodyPr/>
        <a:lstStyle/>
        <a:p>
          <a:endParaRPr lang="zh-CN" altLang="en-US" sz="1600">
            <a:latin typeface="华文中宋" panose="02010600040101010101" pitchFamily="2" charset="-122"/>
            <a:ea typeface="华文中宋" panose="02010600040101010101" pitchFamily="2" charset="-122"/>
          </a:endParaRPr>
        </a:p>
      </dgm:t>
    </dgm:pt>
    <dgm:pt modelId="{1D7452D0-770E-40DC-8B9F-94C56E6A9519}" type="sibTrans" cxnId="{1537E068-4C1D-4A6C-9EDE-A89C7AF599AE}">
      <dgm:prSet/>
      <dgm:spPr/>
      <dgm:t>
        <a:bodyPr/>
        <a:lstStyle/>
        <a:p>
          <a:endParaRPr lang="zh-CN" altLang="en-US" sz="1600">
            <a:latin typeface="华文中宋" panose="02010600040101010101" pitchFamily="2" charset="-122"/>
            <a:ea typeface="华文中宋" panose="02010600040101010101" pitchFamily="2" charset="-122"/>
          </a:endParaRPr>
        </a:p>
      </dgm:t>
    </dgm:pt>
    <dgm:pt modelId="{C7609629-0EAE-4BE8-A594-CE41EDBBD7B0}">
      <dgm:prSet phldrT="[文本]" custT="1"/>
      <dgm:spPr/>
      <dgm:t>
        <a:bodyPr/>
        <a:lstStyle/>
        <a:p>
          <a:r>
            <a:rPr lang="zh-CN" altLang="en-US" sz="1600" dirty="0" smtClean="0">
              <a:latin typeface="华文中宋" panose="02010600040101010101" pitchFamily="2" charset="-122"/>
              <a:ea typeface="华文中宋" panose="02010600040101010101" pitchFamily="2" charset="-122"/>
            </a:rPr>
            <a:t>管理增量</a:t>
          </a:r>
          <a:r>
            <a:rPr lang="zh-CN" altLang="en-US" sz="1600" dirty="0">
              <a:latin typeface="华文中宋" panose="02010600040101010101" pitchFamily="2" charset="-122"/>
              <a:ea typeface="华文中宋" panose="02010600040101010101" pitchFamily="2" charset="-122"/>
            </a:rPr>
            <a:t>和减量</a:t>
          </a:r>
        </a:p>
      </dgm:t>
    </dgm:pt>
    <dgm:pt modelId="{395DFA95-BA8F-41FC-9796-AEDE0737F2A0}" type="parTrans" cxnId="{AAD9CB94-C939-434B-AA00-FFF28B156AD7}">
      <dgm:prSet/>
      <dgm:spPr/>
      <dgm:t>
        <a:bodyPr/>
        <a:lstStyle/>
        <a:p>
          <a:endParaRPr lang="zh-CN" altLang="en-US" sz="1600">
            <a:latin typeface="华文中宋" panose="02010600040101010101" pitchFamily="2" charset="-122"/>
            <a:ea typeface="华文中宋" panose="02010600040101010101" pitchFamily="2" charset="-122"/>
          </a:endParaRPr>
        </a:p>
      </dgm:t>
    </dgm:pt>
    <dgm:pt modelId="{D7F93003-031F-47DD-843E-F9E9CD740943}" type="sibTrans" cxnId="{AAD9CB94-C939-434B-AA00-FFF28B156AD7}">
      <dgm:prSet/>
      <dgm:spPr/>
      <dgm:t>
        <a:bodyPr/>
        <a:lstStyle/>
        <a:p>
          <a:endParaRPr lang="zh-CN" altLang="en-US" sz="1600">
            <a:latin typeface="华文中宋" panose="02010600040101010101" pitchFamily="2" charset="-122"/>
            <a:ea typeface="华文中宋" panose="02010600040101010101" pitchFamily="2" charset="-122"/>
          </a:endParaRPr>
        </a:p>
      </dgm:t>
    </dgm:pt>
    <dgm:pt modelId="{6FA5100E-9EB9-46DA-BFCC-5CB0EC32B9DD}">
      <dgm:prSet phldrT="[文本]" custT="1"/>
      <dgm:spPr/>
      <dgm:t>
        <a:bodyPr/>
        <a:lstStyle/>
        <a:p>
          <a:r>
            <a:rPr lang="zh-CN" altLang="en-US" sz="1600" dirty="0" smtClean="0">
              <a:latin typeface="华文中宋" panose="02010600040101010101" pitchFamily="2" charset="-122"/>
              <a:ea typeface="华文中宋" panose="02010600040101010101" pitchFamily="2" charset="-122"/>
            </a:rPr>
            <a:t>统一</a:t>
          </a:r>
          <a:r>
            <a:rPr lang="zh-CN" altLang="en-US" sz="1600" dirty="0">
              <a:latin typeface="华文中宋" panose="02010600040101010101" pitchFamily="2" charset="-122"/>
              <a:ea typeface="华文中宋" panose="02010600040101010101" pitchFamily="2" charset="-122"/>
            </a:rPr>
            <a:t>分类</a:t>
          </a:r>
          <a:r>
            <a:rPr lang="zh-CN" altLang="en-US" sz="1600" dirty="0" smtClean="0">
              <a:latin typeface="华文中宋" panose="02010600040101010101" pitchFamily="2" charset="-122"/>
              <a:ea typeface="华文中宋" panose="02010600040101010101" pitchFamily="2" charset="-122"/>
            </a:rPr>
            <a:t>，利于聚类</a:t>
          </a:r>
          <a:r>
            <a:rPr lang="zh-CN" altLang="en-US" sz="1600" dirty="0">
              <a:latin typeface="华文中宋" panose="02010600040101010101" pitchFamily="2" charset="-122"/>
              <a:ea typeface="华文中宋" panose="02010600040101010101" pitchFamily="2" charset="-122"/>
            </a:rPr>
            <a:t>和重组</a:t>
          </a:r>
        </a:p>
      </dgm:t>
    </dgm:pt>
    <dgm:pt modelId="{AADD9B7B-CF35-4EB6-9F70-EBBC501866B8}" type="parTrans" cxnId="{E1FD2580-484C-4669-BFFC-BDCC33F99105}">
      <dgm:prSet/>
      <dgm:spPr/>
      <dgm:t>
        <a:bodyPr/>
        <a:lstStyle/>
        <a:p>
          <a:endParaRPr lang="zh-CN" altLang="en-US" sz="1600">
            <a:latin typeface="华文中宋" panose="02010600040101010101" pitchFamily="2" charset="-122"/>
            <a:ea typeface="华文中宋" panose="02010600040101010101" pitchFamily="2" charset="-122"/>
          </a:endParaRPr>
        </a:p>
      </dgm:t>
    </dgm:pt>
    <dgm:pt modelId="{0BE5FDD8-8B1B-43DD-91D5-14314D4ED0FB}" type="sibTrans" cxnId="{E1FD2580-484C-4669-BFFC-BDCC33F99105}">
      <dgm:prSet/>
      <dgm:spPr/>
      <dgm:t>
        <a:bodyPr/>
        <a:lstStyle/>
        <a:p>
          <a:endParaRPr lang="zh-CN" altLang="en-US" sz="1600">
            <a:latin typeface="华文中宋" panose="02010600040101010101" pitchFamily="2" charset="-122"/>
            <a:ea typeface="华文中宋" panose="02010600040101010101" pitchFamily="2" charset="-122"/>
          </a:endParaRPr>
        </a:p>
      </dgm:t>
    </dgm:pt>
    <dgm:pt modelId="{932652C1-C8B8-4437-B915-01D7A88C3C15}">
      <dgm:prSet phldrT="[文本]" custT="1"/>
      <dgm:spPr/>
      <dgm:t>
        <a:bodyPr/>
        <a:lstStyle/>
        <a:p>
          <a:r>
            <a:rPr lang="zh-CN" altLang="en-US" sz="1600" dirty="0">
              <a:latin typeface="华文中宋" panose="02010600040101010101" pitchFamily="2" charset="-122"/>
              <a:ea typeface="华文中宋" panose="02010600040101010101" pitchFamily="2" charset="-122"/>
            </a:rPr>
            <a:t>合并相同的资产数据</a:t>
          </a:r>
          <a:r>
            <a:rPr lang="zh-CN" altLang="en-US" sz="1600" dirty="0" smtClean="0">
              <a:latin typeface="华文中宋" panose="02010600040101010101" pitchFamily="2" charset="-122"/>
              <a:ea typeface="华文中宋" panose="02010600040101010101" pitchFamily="2" charset="-122"/>
            </a:rPr>
            <a:t>，区分</a:t>
          </a:r>
          <a:r>
            <a:rPr lang="zh-CN" altLang="en-US" sz="1600" dirty="0">
              <a:latin typeface="华文中宋" panose="02010600040101010101" pitchFamily="2" charset="-122"/>
              <a:ea typeface="华文中宋" panose="02010600040101010101" pitchFamily="2" charset="-122"/>
            </a:rPr>
            <a:t>不同馆藏</a:t>
          </a:r>
          <a:r>
            <a:rPr lang="zh-CN" altLang="en-US" sz="1600" dirty="0" smtClean="0">
              <a:latin typeface="华文中宋" panose="02010600040101010101" pitchFamily="2" charset="-122"/>
              <a:ea typeface="华文中宋" panose="02010600040101010101" pitchFamily="2" charset="-122"/>
            </a:rPr>
            <a:t>来源</a:t>
          </a:r>
          <a:endParaRPr lang="zh-CN" altLang="en-US" sz="1600" dirty="0">
            <a:latin typeface="华文中宋" panose="02010600040101010101" pitchFamily="2" charset="-122"/>
            <a:ea typeface="华文中宋" panose="02010600040101010101" pitchFamily="2" charset="-122"/>
          </a:endParaRPr>
        </a:p>
      </dgm:t>
    </dgm:pt>
    <dgm:pt modelId="{1C3965C3-05C0-4E1B-A5B4-739CB5630944}" type="parTrans" cxnId="{BA0C2787-9CC2-45BB-9BA7-F876DCF1B35F}">
      <dgm:prSet/>
      <dgm:spPr/>
      <dgm:t>
        <a:bodyPr/>
        <a:lstStyle/>
        <a:p>
          <a:endParaRPr lang="zh-CN" altLang="en-US" sz="1600">
            <a:latin typeface="华文中宋" panose="02010600040101010101" pitchFamily="2" charset="-122"/>
            <a:ea typeface="华文中宋" panose="02010600040101010101" pitchFamily="2" charset="-122"/>
          </a:endParaRPr>
        </a:p>
      </dgm:t>
    </dgm:pt>
    <dgm:pt modelId="{E4BB5087-9FD0-49D7-94EC-817BAEBBD1FA}" type="sibTrans" cxnId="{BA0C2787-9CC2-45BB-9BA7-F876DCF1B35F}">
      <dgm:prSet/>
      <dgm:spPr/>
      <dgm:t>
        <a:bodyPr/>
        <a:lstStyle/>
        <a:p>
          <a:endParaRPr lang="zh-CN" altLang="en-US" sz="1600">
            <a:latin typeface="华文中宋" panose="02010600040101010101" pitchFamily="2" charset="-122"/>
            <a:ea typeface="华文中宋" panose="02010600040101010101" pitchFamily="2" charset="-122"/>
          </a:endParaRPr>
        </a:p>
      </dgm:t>
    </dgm:pt>
    <dgm:pt modelId="{45F1FCC4-CC35-4E79-9AD6-BDD92E958D56}" type="pres">
      <dgm:prSet presAssocID="{1D56E5F8-B424-4024-8691-1C3314F14556}" presName="diagram" presStyleCnt="0">
        <dgm:presLayoutVars>
          <dgm:dir/>
          <dgm:resizeHandles val="exact"/>
        </dgm:presLayoutVars>
      </dgm:prSet>
      <dgm:spPr/>
      <dgm:t>
        <a:bodyPr/>
        <a:lstStyle/>
        <a:p>
          <a:endParaRPr lang="zh-CN" altLang="en-US"/>
        </a:p>
      </dgm:t>
    </dgm:pt>
    <dgm:pt modelId="{D57209AB-D466-4F3D-BFA7-D8F6B3CE3553}" type="pres">
      <dgm:prSet presAssocID="{944EB1AA-68BB-4D6D-9B41-992F0C12EC6C}" presName="node" presStyleLbl="node1" presStyleIdx="0" presStyleCnt="4">
        <dgm:presLayoutVars>
          <dgm:bulletEnabled val="1"/>
        </dgm:presLayoutVars>
      </dgm:prSet>
      <dgm:spPr/>
      <dgm:t>
        <a:bodyPr/>
        <a:lstStyle/>
        <a:p>
          <a:endParaRPr lang="zh-CN" altLang="en-US"/>
        </a:p>
      </dgm:t>
    </dgm:pt>
    <dgm:pt modelId="{262E5925-9104-47D1-87AA-C1AC60D04562}" type="pres">
      <dgm:prSet presAssocID="{1D7452D0-770E-40DC-8B9F-94C56E6A9519}" presName="sibTrans" presStyleCnt="0"/>
      <dgm:spPr/>
      <dgm:t>
        <a:bodyPr/>
        <a:lstStyle/>
        <a:p>
          <a:endParaRPr lang="zh-CN" altLang="en-US"/>
        </a:p>
      </dgm:t>
    </dgm:pt>
    <dgm:pt modelId="{E0B984E7-6045-4205-85EF-4C2A7B991F2F}" type="pres">
      <dgm:prSet presAssocID="{C7609629-0EAE-4BE8-A594-CE41EDBBD7B0}" presName="node" presStyleLbl="node1" presStyleIdx="1" presStyleCnt="4">
        <dgm:presLayoutVars>
          <dgm:bulletEnabled val="1"/>
        </dgm:presLayoutVars>
      </dgm:prSet>
      <dgm:spPr/>
      <dgm:t>
        <a:bodyPr/>
        <a:lstStyle/>
        <a:p>
          <a:endParaRPr lang="zh-CN" altLang="en-US"/>
        </a:p>
      </dgm:t>
    </dgm:pt>
    <dgm:pt modelId="{7725CFDF-747D-4FE9-AA55-B2A635CFDABE}" type="pres">
      <dgm:prSet presAssocID="{D7F93003-031F-47DD-843E-F9E9CD740943}" presName="sibTrans" presStyleCnt="0"/>
      <dgm:spPr/>
      <dgm:t>
        <a:bodyPr/>
        <a:lstStyle/>
        <a:p>
          <a:endParaRPr lang="zh-CN" altLang="en-US"/>
        </a:p>
      </dgm:t>
    </dgm:pt>
    <dgm:pt modelId="{0E46155D-CA83-41B5-8C18-66EB75CE17B5}" type="pres">
      <dgm:prSet presAssocID="{6FA5100E-9EB9-46DA-BFCC-5CB0EC32B9DD}" presName="node" presStyleLbl="node1" presStyleIdx="2" presStyleCnt="4">
        <dgm:presLayoutVars>
          <dgm:bulletEnabled val="1"/>
        </dgm:presLayoutVars>
      </dgm:prSet>
      <dgm:spPr/>
      <dgm:t>
        <a:bodyPr/>
        <a:lstStyle/>
        <a:p>
          <a:endParaRPr lang="zh-CN" altLang="en-US"/>
        </a:p>
      </dgm:t>
    </dgm:pt>
    <dgm:pt modelId="{A8031FAE-121F-4D61-B54A-BB0B875E9ACF}" type="pres">
      <dgm:prSet presAssocID="{0BE5FDD8-8B1B-43DD-91D5-14314D4ED0FB}" presName="sibTrans" presStyleCnt="0"/>
      <dgm:spPr/>
      <dgm:t>
        <a:bodyPr/>
        <a:lstStyle/>
        <a:p>
          <a:endParaRPr lang="zh-CN" altLang="en-US"/>
        </a:p>
      </dgm:t>
    </dgm:pt>
    <dgm:pt modelId="{52A3B388-8149-40E1-B2BB-EFEF8846AC39}" type="pres">
      <dgm:prSet presAssocID="{932652C1-C8B8-4437-B915-01D7A88C3C15}" presName="node" presStyleLbl="node1" presStyleIdx="3" presStyleCnt="4">
        <dgm:presLayoutVars>
          <dgm:bulletEnabled val="1"/>
        </dgm:presLayoutVars>
      </dgm:prSet>
      <dgm:spPr/>
      <dgm:t>
        <a:bodyPr/>
        <a:lstStyle/>
        <a:p>
          <a:endParaRPr lang="zh-CN" altLang="en-US"/>
        </a:p>
      </dgm:t>
    </dgm:pt>
  </dgm:ptLst>
  <dgm:cxnLst>
    <dgm:cxn modelId="{F2D4AFC3-3783-41D7-9706-8F684F2DD0B5}" type="presOf" srcId="{932652C1-C8B8-4437-B915-01D7A88C3C15}" destId="{52A3B388-8149-40E1-B2BB-EFEF8846AC39}" srcOrd="0" destOrd="0" presId="urn:microsoft.com/office/officeart/2005/8/layout/default#1"/>
    <dgm:cxn modelId="{E1FD2580-484C-4669-BFFC-BDCC33F99105}" srcId="{1D56E5F8-B424-4024-8691-1C3314F14556}" destId="{6FA5100E-9EB9-46DA-BFCC-5CB0EC32B9DD}" srcOrd="2" destOrd="0" parTransId="{AADD9B7B-CF35-4EB6-9F70-EBBC501866B8}" sibTransId="{0BE5FDD8-8B1B-43DD-91D5-14314D4ED0FB}"/>
    <dgm:cxn modelId="{518CAE17-2B2B-4C59-90AE-4DF12179D32A}" type="presOf" srcId="{6FA5100E-9EB9-46DA-BFCC-5CB0EC32B9DD}" destId="{0E46155D-CA83-41B5-8C18-66EB75CE17B5}" srcOrd="0" destOrd="0" presId="urn:microsoft.com/office/officeart/2005/8/layout/default#1"/>
    <dgm:cxn modelId="{D69CA9F4-16AC-467B-B08D-6ADCA156B75F}" type="presOf" srcId="{944EB1AA-68BB-4D6D-9B41-992F0C12EC6C}" destId="{D57209AB-D466-4F3D-BFA7-D8F6B3CE3553}" srcOrd="0" destOrd="0" presId="urn:microsoft.com/office/officeart/2005/8/layout/default#1"/>
    <dgm:cxn modelId="{AAD9CB94-C939-434B-AA00-FFF28B156AD7}" srcId="{1D56E5F8-B424-4024-8691-1C3314F14556}" destId="{C7609629-0EAE-4BE8-A594-CE41EDBBD7B0}" srcOrd="1" destOrd="0" parTransId="{395DFA95-BA8F-41FC-9796-AEDE0737F2A0}" sibTransId="{D7F93003-031F-47DD-843E-F9E9CD740943}"/>
    <dgm:cxn modelId="{B5D00CB9-EDB2-487A-A387-ADFE94842FF1}" type="presOf" srcId="{C7609629-0EAE-4BE8-A594-CE41EDBBD7B0}" destId="{E0B984E7-6045-4205-85EF-4C2A7B991F2F}" srcOrd="0" destOrd="0" presId="urn:microsoft.com/office/officeart/2005/8/layout/default#1"/>
    <dgm:cxn modelId="{BA0C2787-9CC2-45BB-9BA7-F876DCF1B35F}" srcId="{1D56E5F8-B424-4024-8691-1C3314F14556}" destId="{932652C1-C8B8-4437-B915-01D7A88C3C15}" srcOrd="3" destOrd="0" parTransId="{1C3965C3-05C0-4E1B-A5B4-739CB5630944}" sibTransId="{E4BB5087-9FD0-49D7-94EC-817BAEBBD1FA}"/>
    <dgm:cxn modelId="{1537E068-4C1D-4A6C-9EDE-A89C7AF599AE}" srcId="{1D56E5F8-B424-4024-8691-1C3314F14556}" destId="{944EB1AA-68BB-4D6D-9B41-992F0C12EC6C}" srcOrd="0" destOrd="0" parTransId="{1E22926A-8E5D-4759-80E2-F6BB0C7BE92D}" sibTransId="{1D7452D0-770E-40DC-8B9F-94C56E6A9519}"/>
    <dgm:cxn modelId="{56A89D8D-E2D0-4000-99B4-A121EBB4A61F}" type="presOf" srcId="{1D56E5F8-B424-4024-8691-1C3314F14556}" destId="{45F1FCC4-CC35-4E79-9AD6-BDD92E958D56}" srcOrd="0" destOrd="0" presId="urn:microsoft.com/office/officeart/2005/8/layout/default#1"/>
    <dgm:cxn modelId="{87CE3E11-C02D-4DBF-ADA3-3E6CD23DF21A}" type="presParOf" srcId="{45F1FCC4-CC35-4E79-9AD6-BDD92E958D56}" destId="{D57209AB-D466-4F3D-BFA7-D8F6B3CE3553}" srcOrd="0" destOrd="0" presId="urn:microsoft.com/office/officeart/2005/8/layout/default#1"/>
    <dgm:cxn modelId="{1E716228-A73B-4854-B9F6-B06A314D1227}" type="presParOf" srcId="{45F1FCC4-CC35-4E79-9AD6-BDD92E958D56}" destId="{262E5925-9104-47D1-87AA-C1AC60D04562}" srcOrd="1" destOrd="0" presId="urn:microsoft.com/office/officeart/2005/8/layout/default#1"/>
    <dgm:cxn modelId="{6E123257-AA28-439F-A1CB-5AB3CD33F84F}" type="presParOf" srcId="{45F1FCC4-CC35-4E79-9AD6-BDD92E958D56}" destId="{E0B984E7-6045-4205-85EF-4C2A7B991F2F}" srcOrd="2" destOrd="0" presId="urn:microsoft.com/office/officeart/2005/8/layout/default#1"/>
    <dgm:cxn modelId="{6C541C64-D2FE-4825-8305-7E03A160F9F1}" type="presParOf" srcId="{45F1FCC4-CC35-4E79-9AD6-BDD92E958D56}" destId="{7725CFDF-747D-4FE9-AA55-B2A635CFDABE}" srcOrd="3" destOrd="0" presId="urn:microsoft.com/office/officeart/2005/8/layout/default#1"/>
    <dgm:cxn modelId="{1F4ADC02-485B-479C-822F-802338CAC8EB}" type="presParOf" srcId="{45F1FCC4-CC35-4E79-9AD6-BDD92E958D56}" destId="{0E46155D-CA83-41B5-8C18-66EB75CE17B5}" srcOrd="4" destOrd="0" presId="urn:microsoft.com/office/officeart/2005/8/layout/default#1"/>
    <dgm:cxn modelId="{8940AA6A-2E83-4EE4-AFBC-5B5CC074B830}" type="presParOf" srcId="{45F1FCC4-CC35-4E79-9AD6-BDD92E958D56}" destId="{A8031FAE-121F-4D61-B54A-BB0B875E9ACF}" srcOrd="5" destOrd="0" presId="urn:microsoft.com/office/officeart/2005/8/layout/default#1"/>
    <dgm:cxn modelId="{CF4662D7-27E2-4E5D-B028-5C8E04403866}" type="presParOf" srcId="{45F1FCC4-CC35-4E79-9AD6-BDD92E958D56}" destId="{52A3B388-8149-40E1-B2BB-EFEF8846AC39}" srcOrd="6" destOrd="0" presId="urn:microsoft.com/office/officeart/2005/8/layout/defaul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5F525F-FF9E-49FE-A3E7-B909D327F68A}" type="doc">
      <dgm:prSet loTypeId="urn:microsoft.com/office/officeart/2005/8/layout/bProcess2" loCatId="process" qsTypeId="urn:microsoft.com/office/officeart/2005/8/quickstyle/simple1" qsCatId="simple" csTypeId="urn:microsoft.com/office/officeart/2005/8/colors/accent2_1" csCatId="accent2" phldr="1"/>
      <dgm:spPr/>
      <dgm:t>
        <a:bodyPr/>
        <a:lstStyle/>
        <a:p>
          <a:endParaRPr lang="zh-CN" altLang="en-US"/>
        </a:p>
      </dgm:t>
    </dgm:pt>
    <dgm:pt modelId="{9D87A656-A3B3-4A75-BBD2-90F4304C9BB2}">
      <dgm:prSet phldrT="[文本]"/>
      <dgm:spPr/>
      <dgm:t>
        <a:bodyPr/>
        <a:lstStyle/>
        <a:p>
          <a:r>
            <a:rPr lang="zh-CN" altLang="en-US" dirty="0" smtClean="0"/>
            <a:t>需求</a:t>
          </a:r>
          <a:endParaRPr lang="zh-CN" altLang="en-US" dirty="0"/>
        </a:p>
      </dgm:t>
    </dgm:pt>
    <dgm:pt modelId="{1051043A-5C53-4C7A-81E1-46856BDF4C1D}" type="parTrans" cxnId="{D1084541-7312-477B-974D-7B7C27F71FA3}">
      <dgm:prSet/>
      <dgm:spPr/>
      <dgm:t>
        <a:bodyPr/>
        <a:lstStyle/>
        <a:p>
          <a:endParaRPr lang="zh-CN" altLang="en-US"/>
        </a:p>
      </dgm:t>
    </dgm:pt>
    <dgm:pt modelId="{75648D40-BEC5-4431-8FD4-08622EDC7C9F}" type="sibTrans" cxnId="{D1084541-7312-477B-974D-7B7C27F71FA3}">
      <dgm:prSet/>
      <dgm:spPr/>
      <dgm:t>
        <a:bodyPr/>
        <a:lstStyle/>
        <a:p>
          <a:endParaRPr lang="zh-CN" altLang="en-US"/>
        </a:p>
      </dgm:t>
    </dgm:pt>
    <dgm:pt modelId="{FE22C997-958B-4BB4-B327-F80854911BD9}">
      <dgm:prSet phldrT="[文本]"/>
      <dgm:spPr/>
      <dgm:t>
        <a:bodyPr/>
        <a:lstStyle/>
        <a:p>
          <a:r>
            <a:rPr lang="zh-CN" altLang="en-US" dirty="0" smtClean="0"/>
            <a:t>评估</a:t>
          </a:r>
          <a:endParaRPr lang="zh-CN" altLang="en-US" dirty="0"/>
        </a:p>
      </dgm:t>
    </dgm:pt>
    <dgm:pt modelId="{158DA487-8E5C-43C3-9731-C6EF5A71C4DB}" type="parTrans" cxnId="{02F0FA1A-CA2A-41A3-B7BF-6728F10BC070}">
      <dgm:prSet/>
      <dgm:spPr/>
      <dgm:t>
        <a:bodyPr/>
        <a:lstStyle/>
        <a:p>
          <a:endParaRPr lang="zh-CN" altLang="en-US"/>
        </a:p>
      </dgm:t>
    </dgm:pt>
    <dgm:pt modelId="{064DE0AA-C3D2-4A8D-A409-78DA474AD505}" type="sibTrans" cxnId="{02F0FA1A-CA2A-41A3-B7BF-6728F10BC070}">
      <dgm:prSet/>
      <dgm:spPr/>
      <dgm:t>
        <a:bodyPr/>
        <a:lstStyle/>
        <a:p>
          <a:endParaRPr lang="zh-CN" altLang="en-US"/>
        </a:p>
      </dgm:t>
    </dgm:pt>
    <dgm:pt modelId="{2B8EED1E-5F2B-491B-8A5D-301FDC79B6DF}">
      <dgm:prSet phldrT="[文本]"/>
      <dgm:spPr/>
      <dgm:t>
        <a:bodyPr/>
        <a:lstStyle/>
        <a:p>
          <a:r>
            <a:rPr lang="zh-CN" altLang="en-US" dirty="0" smtClean="0"/>
            <a:t>试用</a:t>
          </a:r>
          <a:endParaRPr lang="zh-CN" altLang="en-US" dirty="0"/>
        </a:p>
      </dgm:t>
    </dgm:pt>
    <dgm:pt modelId="{FE2CEADB-6A8C-431B-829B-58E6E843676D}" type="parTrans" cxnId="{66C026B2-2F39-4B3D-9B47-14B4E5429624}">
      <dgm:prSet/>
      <dgm:spPr/>
      <dgm:t>
        <a:bodyPr/>
        <a:lstStyle/>
        <a:p>
          <a:endParaRPr lang="zh-CN" altLang="en-US"/>
        </a:p>
      </dgm:t>
    </dgm:pt>
    <dgm:pt modelId="{0695F5D9-C1A2-4DBA-A2A8-C711DDC3FFD5}" type="sibTrans" cxnId="{66C026B2-2F39-4B3D-9B47-14B4E5429624}">
      <dgm:prSet/>
      <dgm:spPr/>
      <dgm:t>
        <a:bodyPr/>
        <a:lstStyle/>
        <a:p>
          <a:endParaRPr lang="zh-CN" altLang="en-US"/>
        </a:p>
      </dgm:t>
    </dgm:pt>
    <dgm:pt modelId="{124E151F-0DB6-4527-A083-71AB61B1EAA5}">
      <dgm:prSet phldrT="[文本]"/>
      <dgm:spPr/>
      <dgm:t>
        <a:bodyPr/>
        <a:lstStyle/>
        <a:p>
          <a:r>
            <a:rPr lang="zh-CN" altLang="en-US" dirty="0" smtClean="0"/>
            <a:t>评估</a:t>
          </a:r>
          <a:endParaRPr lang="zh-CN" altLang="en-US" dirty="0"/>
        </a:p>
      </dgm:t>
    </dgm:pt>
    <dgm:pt modelId="{02DE7555-5960-4AAC-BF51-222586EA20B5}" type="parTrans" cxnId="{FEBFE115-7BA2-4237-9A41-7D079D73C83B}">
      <dgm:prSet/>
      <dgm:spPr/>
      <dgm:t>
        <a:bodyPr/>
        <a:lstStyle/>
        <a:p>
          <a:endParaRPr lang="zh-CN" altLang="en-US"/>
        </a:p>
      </dgm:t>
    </dgm:pt>
    <dgm:pt modelId="{4BD2A020-4DA6-4D1D-A003-E9EA62F18658}" type="sibTrans" cxnId="{FEBFE115-7BA2-4237-9A41-7D079D73C83B}">
      <dgm:prSet/>
      <dgm:spPr/>
      <dgm:t>
        <a:bodyPr/>
        <a:lstStyle/>
        <a:p>
          <a:endParaRPr lang="zh-CN" altLang="en-US"/>
        </a:p>
      </dgm:t>
    </dgm:pt>
    <dgm:pt modelId="{3D3DCB3D-29A1-44C9-9547-8E0D8E35B0B0}">
      <dgm:prSet phldrT="[文本]"/>
      <dgm:spPr/>
      <dgm:t>
        <a:bodyPr/>
        <a:lstStyle/>
        <a:p>
          <a:r>
            <a:rPr lang="zh-CN" altLang="en-US" dirty="0" smtClean="0"/>
            <a:t>采购</a:t>
          </a:r>
          <a:endParaRPr lang="zh-CN" altLang="en-US" dirty="0"/>
        </a:p>
      </dgm:t>
    </dgm:pt>
    <dgm:pt modelId="{24F3F80F-1618-4DE2-A9A2-E290A6A881E4}" type="parTrans" cxnId="{F2C12E21-8C54-4411-A467-ECE9CB6EB3B0}">
      <dgm:prSet/>
      <dgm:spPr/>
      <dgm:t>
        <a:bodyPr/>
        <a:lstStyle/>
        <a:p>
          <a:endParaRPr lang="zh-CN" altLang="en-US"/>
        </a:p>
      </dgm:t>
    </dgm:pt>
    <dgm:pt modelId="{2C05BCE7-5E15-4BB0-90B3-EA6768DC5963}" type="sibTrans" cxnId="{F2C12E21-8C54-4411-A467-ECE9CB6EB3B0}">
      <dgm:prSet/>
      <dgm:spPr/>
      <dgm:t>
        <a:bodyPr/>
        <a:lstStyle/>
        <a:p>
          <a:endParaRPr lang="zh-CN" altLang="en-US"/>
        </a:p>
      </dgm:t>
    </dgm:pt>
    <dgm:pt modelId="{2B3A3C35-4935-41B9-8B87-423C341D1143}">
      <dgm:prSet phldrT="[文本]"/>
      <dgm:spPr/>
      <dgm:t>
        <a:bodyPr/>
        <a:lstStyle/>
        <a:p>
          <a:r>
            <a:rPr lang="zh-CN" altLang="en-US" dirty="0" smtClean="0"/>
            <a:t>验收</a:t>
          </a:r>
          <a:endParaRPr lang="zh-CN" altLang="en-US" dirty="0"/>
        </a:p>
      </dgm:t>
    </dgm:pt>
    <dgm:pt modelId="{601BC370-8107-4162-8495-3E54E855D2BC}" type="parTrans" cxnId="{A536DBCC-A330-4D12-B595-B4B5486CCD73}">
      <dgm:prSet/>
      <dgm:spPr/>
      <dgm:t>
        <a:bodyPr/>
        <a:lstStyle/>
        <a:p>
          <a:endParaRPr lang="zh-CN" altLang="en-US"/>
        </a:p>
      </dgm:t>
    </dgm:pt>
    <dgm:pt modelId="{433AE9D6-F004-4D77-A09C-E20B20629A21}" type="sibTrans" cxnId="{A536DBCC-A330-4D12-B595-B4B5486CCD73}">
      <dgm:prSet/>
      <dgm:spPr/>
      <dgm:t>
        <a:bodyPr/>
        <a:lstStyle/>
        <a:p>
          <a:endParaRPr lang="zh-CN" altLang="en-US"/>
        </a:p>
      </dgm:t>
    </dgm:pt>
    <dgm:pt modelId="{252C9217-FF31-4C7B-B98F-F4F056EBCD90}">
      <dgm:prSet phldrT="[文本]"/>
      <dgm:spPr/>
      <dgm:t>
        <a:bodyPr/>
        <a:lstStyle/>
        <a:p>
          <a:r>
            <a:rPr lang="zh-CN" altLang="en-US" dirty="0" smtClean="0"/>
            <a:t>利用</a:t>
          </a:r>
          <a:endParaRPr lang="zh-CN" altLang="en-US" dirty="0"/>
        </a:p>
      </dgm:t>
    </dgm:pt>
    <dgm:pt modelId="{8EA59DC2-DB98-4EEA-88A6-85EB6F2C5C3E}" type="parTrans" cxnId="{5D8A174B-CE8D-4BF2-BB49-8EF66BFC65F1}">
      <dgm:prSet/>
      <dgm:spPr/>
      <dgm:t>
        <a:bodyPr/>
        <a:lstStyle/>
        <a:p>
          <a:endParaRPr lang="zh-CN" altLang="en-US"/>
        </a:p>
      </dgm:t>
    </dgm:pt>
    <dgm:pt modelId="{342BFC4C-C7C0-4CFD-9CB5-5184F8A5D61F}" type="sibTrans" cxnId="{5D8A174B-CE8D-4BF2-BB49-8EF66BFC65F1}">
      <dgm:prSet/>
      <dgm:spPr/>
      <dgm:t>
        <a:bodyPr/>
        <a:lstStyle/>
        <a:p>
          <a:endParaRPr lang="zh-CN" altLang="en-US"/>
        </a:p>
      </dgm:t>
    </dgm:pt>
    <dgm:pt modelId="{00C4136F-DA16-4E74-A526-03998333C3A3}">
      <dgm:prSet phldrT="[文本]"/>
      <dgm:spPr/>
      <dgm:t>
        <a:bodyPr/>
        <a:lstStyle/>
        <a:p>
          <a:r>
            <a:rPr lang="zh-CN" altLang="en-US" dirty="0" smtClean="0"/>
            <a:t>评估</a:t>
          </a:r>
          <a:endParaRPr lang="zh-CN" altLang="en-US" dirty="0"/>
        </a:p>
      </dgm:t>
    </dgm:pt>
    <dgm:pt modelId="{213AEABD-4EF2-4854-9642-0BC3470A0F04}" type="parTrans" cxnId="{6F31B36F-9541-49EA-A316-9A47AA15204C}">
      <dgm:prSet/>
      <dgm:spPr/>
      <dgm:t>
        <a:bodyPr/>
        <a:lstStyle/>
        <a:p>
          <a:endParaRPr lang="zh-CN" altLang="en-US"/>
        </a:p>
      </dgm:t>
    </dgm:pt>
    <dgm:pt modelId="{4DA85750-8F1F-4862-9809-22509E21635F}" type="sibTrans" cxnId="{6F31B36F-9541-49EA-A316-9A47AA15204C}">
      <dgm:prSet/>
      <dgm:spPr/>
      <dgm:t>
        <a:bodyPr/>
        <a:lstStyle/>
        <a:p>
          <a:endParaRPr lang="zh-CN" altLang="en-US"/>
        </a:p>
      </dgm:t>
    </dgm:pt>
    <dgm:pt modelId="{D2C121BA-1A37-4BDC-8338-FAC619CECAC1}">
      <dgm:prSet phldrT="[文本]"/>
      <dgm:spPr/>
      <dgm:t>
        <a:bodyPr/>
        <a:lstStyle/>
        <a:p>
          <a:r>
            <a:rPr lang="zh-CN" altLang="en-US" dirty="0" smtClean="0"/>
            <a:t>下一个周期</a:t>
          </a:r>
          <a:endParaRPr lang="zh-CN" altLang="en-US" dirty="0"/>
        </a:p>
      </dgm:t>
    </dgm:pt>
    <dgm:pt modelId="{EB01C2F3-7542-4A9A-9B3C-D4B4AECE7A69}" type="parTrans" cxnId="{7C38E925-E29C-407C-A2A5-1EE48F479659}">
      <dgm:prSet/>
      <dgm:spPr/>
      <dgm:t>
        <a:bodyPr/>
        <a:lstStyle/>
        <a:p>
          <a:endParaRPr lang="zh-CN" altLang="en-US"/>
        </a:p>
      </dgm:t>
    </dgm:pt>
    <dgm:pt modelId="{5712BE80-DF72-41D5-B775-800340721BE8}" type="sibTrans" cxnId="{7C38E925-E29C-407C-A2A5-1EE48F479659}">
      <dgm:prSet/>
      <dgm:spPr/>
      <dgm:t>
        <a:bodyPr/>
        <a:lstStyle/>
        <a:p>
          <a:endParaRPr lang="zh-CN" altLang="en-US"/>
        </a:p>
      </dgm:t>
    </dgm:pt>
    <dgm:pt modelId="{77199D0E-FD19-47D9-81FD-0562EE497D2D}" type="pres">
      <dgm:prSet presAssocID="{A15F525F-FF9E-49FE-A3E7-B909D327F68A}" presName="diagram" presStyleCnt="0">
        <dgm:presLayoutVars>
          <dgm:dir/>
          <dgm:resizeHandles/>
        </dgm:presLayoutVars>
      </dgm:prSet>
      <dgm:spPr/>
      <dgm:t>
        <a:bodyPr/>
        <a:lstStyle/>
        <a:p>
          <a:endParaRPr lang="zh-CN" altLang="en-US"/>
        </a:p>
      </dgm:t>
    </dgm:pt>
    <dgm:pt modelId="{3D9858C1-6193-4D3D-ABA2-D7BEA93EC820}" type="pres">
      <dgm:prSet presAssocID="{9D87A656-A3B3-4A75-BBD2-90F4304C9BB2}" presName="firstNode" presStyleLbl="node1" presStyleIdx="0" presStyleCnt="9">
        <dgm:presLayoutVars>
          <dgm:bulletEnabled val="1"/>
        </dgm:presLayoutVars>
      </dgm:prSet>
      <dgm:spPr/>
      <dgm:t>
        <a:bodyPr/>
        <a:lstStyle/>
        <a:p>
          <a:endParaRPr lang="zh-CN" altLang="en-US"/>
        </a:p>
      </dgm:t>
    </dgm:pt>
    <dgm:pt modelId="{80A76F09-E4F0-495D-9DC1-F3C5AD12C89A}" type="pres">
      <dgm:prSet presAssocID="{75648D40-BEC5-4431-8FD4-08622EDC7C9F}" presName="sibTrans" presStyleLbl="sibTrans2D1" presStyleIdx="0" presStyleCnt="8"/>
      <dgm:spPr/>
      <dgm:t>
        <a:bodyPr/>
        <a:lstStyle/>
        <a:p>
          <a:endParaRPr lang="zh-CN" altLang="en-US"/>
        </a:p>
      </dgm:t>
    </dgm:pt>
    <dgm:pt modelId="{BE18A137-1EA9-4534-8200-7FFB5FDCE5FC}" type="pres">
      <dgm:prSet presAssocID="{FE22C997-958B-4BB4-B327-F80854911BD9}" presName="middleNode" presStyleCnt="0"/>
      <dgm:spPr/>
    </dgm:pt>
    <dgm:pt modelId="{A89C3094-FB34-47A3-B7BB-A63DC729EFD3}" type="pres">
      <dgm:prSet presAssocID="{FE22C997-958B-4BB4-B327-F80854911BD9}" presName="padding" presStyleLbl="node1" presStyleIdx="0" presStyleCnt="9"/>
      <dgm:spPr/>
    </dgm:pt>
    <dgm:pt modelId="{A72981DC-8FB7-4E8E-8BCD-AC3EF41D08FB}" type="pres">
      <dgm:prSet presAssocID="{FE22C997-958B-4BB4-B327-F80854911BD9}" presName="shape" presStyleLbl="node1" presStyleIdx="1" presStyleCnt="9">
        <dgm:presLayoutVars>
          <dgm:bulletEnabled val="1"/>
        </dgm:presLayoutVars>
      </dgm:prSet>
      <dgm:spPr/>
      <dgm:t>
        <a:bodyPr/>
        <a:lstStyle/>
        <a:p>
          <a:endParaRPr lang="zh-CN" altLang="en-US"/>
        </a:p>
      </dgm:t>
    </dgm:pt>
    <dgm:pt modelId="{EC9B687F-9CB7-40B4-959F-325F11368F64}" type="pres">
      <dgm:prSet presAssocID="{064DE0AA-C3D2-4A8D-A409-78DA474AD505}" presName="sibTrans" presStyleLbl="sibTrans2D1" presStyleIdx="1" presStyleCnt="8"/>
      <dgm:spPr/>
      <dgm:t>
        <a:bodyPr/>
        <a:lstStyle/>
        <a:p>
          <a:endParaRPr lang="zh-CN" altLang="en-US"/>
        </a:p>
      </dgm:t>
    </dgm:pt>
    <dgm:pt modelId="{C4684C6A-A08C-4EE1-8F70-596DA7D197C9}" type="pres">
      <dgm:prSet presAssocID="{2B8EED1E-5F2B-491B-8A5D-301FDC79B6DF}" presName="middleNode" presStyleCnt="0"/>
      <dgm:spPr/>
    </dgm:pt>
    <dgm:pt modelId="{5B68F878-24B1-41A5-A559-93938B794810}" type="pres">
      <dgm:prSet presAssocID="{2B8EED1E-5F2B-491B-8A5D-301FDC79B6DF}" presName="padding" presStyleLbl="node1" presStyleIdx="1" presStyleCnt="9"/>
      <dgm:spPr/>
    </dgm:pt>
    <dgm:pt modelId="{38507ADC-FE4F-428C-A48A-FB87C95780A8}" type="pres">
      <dgm:prSet presAssocID="{2B8EED1E-5F2B-491B-8A5D-301FDC79B6DF}" presName="shape" presStyleLbl="node1" presStyleIdx="2" presStyleCnt="9">
        <dgm:presLayoutVars>
          <dgm:bulletEnabled val="1"/>
        </dgm:presLayoutVars>
      </dgm:prSet>
      <dgm:spPr/>
      <dgm:t>
        <a:bodyPr/>
        <a:lstStyle/>
        <a:p>
          <a:endParaRPr lang="zh-CN" altLang="en-US"/>
        </a:p>
      </dgm:t>
    </dgm:pt>
    <dgm:pt modelId="{22C9B8CB-DA76-4F19-B690-E382A3EA9E03}" type="pres">
      <dgm:prSet presAssocID="{0695F5D9-C1A2-4DBA-A2A8-C711DDC3FFD5}" presName="sibTrans" presStyleLbl="sibTrans2D1" presStyleIdx="2" presStyleCnt="8"/>
      <dgm:spPr/>
      <dgm:t>
        <a:bodyPr/>
        <a:lstStyle/>
        <a:p>
          <a:endParaRPr lang="zh-CN" altLang="en-US"/>
        </a:p>
      </dgm:t>
    </dgm:pt>
    <dgm:pt modelId="{FD30FF17-0133-4AA8-8400-7E3D68ABF131}" type="pres">
      <dgm:prSet presAssocID="{124E151F-0DB6-4527-A083-71AB61B1EAA5}" presName="middleNode" presStyleCnt="0"/>
      <dgm:spPr/>
    </dgm:pt>
    <dgm:pt modelId="{BD3B5B83-8A46-4A97-ABC6-D5F9836ECD2C}" type="pres">
      <dgm:prSet presAssocID="{124E151F-0DB6-4527-A083-71AB61B1EAA5}" presName="padding" presStyleLbl="node1" presStyleIdx="2" presStyleCnt="9"/>
      <dgm:spPr/>
    </dgm:pt>
    <dgm:pt modelId="{AA7B0D3C-B11C-4113-A49A-5DF59B9C3DA3}" type="pres">
      <dgm:prSet presAssocID="{124E151F-0DB6-4527-A083-71AB61B1EAA5}" presName="shape" presStyleLbl="node1" presStyleIdx="3" presStyleCnt="9">
        <dgm:presLayoutVars>
          <dgm:bulletEnabled val="1"/>
        </dgm:presLayoutVars>
      </dgm:prSet>
      <dgm:spPr/>
      <dgm:t>
        <a:bodyPr/>
        <a:lstStyle/>
        <a:p>
          <a:endParaRPr lang="zh-CN" altLang="en-US"/>
        </a:p>
      </dgm:t>
    </dgm:pt>
    <dgm:pt modelId="{8A356E08-C3EF-4DBC-A0FF-F11BD614DDE1}" type="pres">
      <dgm:prSet presAssocID="{4BD2A020-4DA6-4D1D-A003-E9EA62F18658}" presName="sibTrans" presStyleLbl="sibTrans2D1" presStyleIdx="3" presStyleCnt="8"/>
      <dgm:spPr/>
      <dgm:t>
        <a:bodyPr/>
        <a:lstStyle/>
        <a:p>
          <a:endParaRPr lang="zh-CN" altLang="en-US"/>
        </a:p>
      </dgm:t>
    </dgm:pt>
    <dgm:pt modelId="{88C51782-3622-4503-ABF0-C153ECCCB8AD}" type="pres">
      <dgm:prSet presAssocID="{3D3DCB3D-29A1-44C9-9547-8E0D8E35B0B0}" presName="middleNode" presStyleCnt="0"/>
      <dgm:spPr/>
    </dgm:pt>
    <dgm:pt modelId="{7F242B51-E8C5-4D6F-A200-B221B476193A}" type="pres">
      <dgm:prSet presAssocID="{3D3DCB3D-29A1-44C9-9547-8E0D8E35B0B0}" presName="padding" presStyleLbl="node1" presStyleIdx="3" presStyleCnt="9"/>
      <dgm:spPr/>
    </dgm:pt>
    <dgm:pt modelId="{31E83337-A0DD-4C19-BE56-137757E38681}" type="pres">
      <dgm:prSet presAssocID="{3D3DCB3D-29A1-44C9-9547-8E0D8E35B0B0}" presName="shape" presStyleLbl="node1" presStyleIdx="4" presStyleCnt="9">
        <dgm:presLayoutVars>
          <dgm:bulletEnabled val="1"/>
        </dgm:presLayoutVars>
      </dgm:prSet>
      <dgm:spPr/>
      <dgm:t>
        <a:bodyPr/>
        <a:lstStyle/>
        <a:p>
          <a:endParaRPr lang="zh-CN" altLang="en-US"/>
        </a:p>
      </dgm:t>
    </dgm:pt>
    <dgm:pt modelId="{F4DA3D62-73FF-4BE5-B1BD-0D51315B5D2D}" type="pres">
      <dgm:prSet presAssocID="{2C05BCE7-5E15-4BB0-90B3-EA6768DC5963}" presName="sibTrans" presStyleLbl="sibTrans2D1" presStyleIdx="4" presStyleCnt="8"/>
      <dgm:spPr/>
      <dgm:t>
        <a:bodyPr/>
        <a:lstStyle/>
        <a:p>
          <a:endParaRPr lang="zh-CN" altLang="en-US"/>
        </a:p>
      </dgm:t>
    </dgm:pt>
    <dgm:pt modelId="{8649C245-1A98-4870-A4C6-00EA002C5ECF}" type="pres">
      <dgm:prSet presAssocID="{2B3A3C35-4935-41B9-8B87-423C341D1143}" presName="middleNode" presStyleCnt="0"/>
      <dgm:spPr/>
    </dgm:pt>
    <dgm:pt modelId="{F27985F7-CC0E-4883-B5C1-B5218124BE48}" type="pres">
      <dgm:prSet presAssocID="{2B3A3C35-4935-41B9-8B87-423C341D1143}" presName="padding" presStyleLbl="node1" presStyleIdx="4" presStyleCnt="9"/>
      <dgm:spPr/>
    </dgm:pt>
    <dgm:pt modelId="{4C77C8FF-D95B-4600-B836-96429998FDC4}" type="pres">
      <dgm:prSet presAssocID="{2B3A3C35-4935-41B9-8B87-423C341D1143}" presName="shape" presStyleLbl="node1" presStyleIdx="5" presStyleCnt="9">
        <dgm:presLayoutVars>
          <dgm:bulletEnabled val="1"/>
        </dgm:presLayoutVars>
      </dgm:prSet>
      <dgm:spPr/>
      <dgm:t>
        <a:bodyPr/>
        <a:lstStyle/>
        <a:p>
          <a:endParaRPr lang="zh-CN" altLang="en-US"/>
        </a:p>
      </dgm:t>
    </dgm:pt>
    <dgm:pt modelId="{FEABC6C5-17C8-4FC7-B1C9-DD0751DBA793}" type="pres">
      <dgm:prSet presAssocID="{433AE9D6-F004-4D77-A09C-E20B20629A21}" presName="sibTrans" presStyleLbl="sibTrans2D1" presStyleIdx="5" presStyleCnt="8"/>
      <dgm:spPr/>
      <dgm:t>
        <a:bodyPr/>
        <a:lstStyle/>
        <a:p>
          <a:endParaRPr lang="zh-CN" altLang="en-US"/>
        </a:p>
      </dgm:t>
    </dgm:pt>
    <dgm:pt modelId="{17A4FA7C-D0DF-4CBC-9888-75F882B8A37A}" type="pres">
      <dgm:prSet presAssocID="{252C9217-FF31-4C7B-B98F-F4F056EBCD90}" presName="middleNode" presStyleCnt="0"/>
      <dgm:spPr/>
    </dgm:pt>
    <dgm:pt modelId="{30D34200-8559-4EFB-99B8-BED0557CF044}" type="pres">
      <dgm:prSet presAssocID="{252C9217-FF31-4C7B-B98F-F4F056EBCD90}" presName="padding" presStyleLbl="node1" presStyleIdx="5" presStyleCnt="9"/>
      <dgm:spPr/>
    </dgm:pt>
    <dgm:pt modelId="{FB0C41A2-476A-4944-BA6C-D2FEBDA1D825}" type="pres">
      <dgm:prSet presAssocID="{252C9217-FF31-4C7B-B98F-F4F056EBCD90}" presName="shape" presStyleLbl="node1" presStyleIdx="6" presStyleCnt="9">
        <dgm:presLayoutVars>
          <dgm:bulletEnabled val="1"/>
        </dgm:presLayoutVars>
      </dgm:prSet>
      <dgm:spPr/>
      <dgm:t>
        <a:bodyPr/>
        <a:lstStyle/>
        <a:p>
          <a:endParaRPr lang="zh-CN" altLang="en-US"/>
        </a:p>
      </dgm:t>
    </dgm:pt>
    <dgm:pt modelId="{C3B320D9-9AAF-4B32-97C7-F012EB3A2196}" type="pres">
      <dgm:prSet presAssocID="{342BFC4C-C7C0-4CFD-9CB5-5184F8A5D61F}" presName="sibTrans" presStyleLbl="sibTrans2D1" presStyleIdx="6" presStyleCnt="8"/>
      <dgm:spPr/>
      <dgm:t>
        <a:bodyPr/>
        <a:lstStyle/>
        <a:p>
          <a:endParaRPr lang="zh-CN" altLang="en-US"/>
        </a:p>
      </dgm:t>
    </dgm:pt>
    <dgm:pt modelId="{5A426334-31D7-4648-95C3-A92E7630262B}" type="pres">
      <dgm:prSet presAssocID="{00C4136F-DA16-4E74-A526-03998333C3A3}" presName="middleNode" presStyleCnt="0"/>
      <dgm:spPr/>
    </dgm:pt>
    <dgm:pt modelId="{303C4E8A-7695-44C4-8391-287134D744EC}" type="pres">
      <dgm:prSet presAssocID="{00C4136F-DA16-4E74-A526-03998333C3A3}" presName="padding" presStyleLbl="node1" presStyleIdx="6" presStyleCnt="9"/>
      <dgm:spPr/>
    </dgm:pt>
    <dgm:pt modelId="{61C6212E-8745-40F9-B506-9960A93F67DD}" type="pres">
      <dgm:prSet presAssocID="{00C4136F-DA16-4E74-A526-03998333C3A3}" presName="shape" presStyleLbl="node1" presStyleIdx="7" presStyleCnt="9">
        <dgm:presLayoutVars>
          <dgm:bulletEnabled val="1"/>
        </dgm:presLayoutVars>
      </dgm:prSet>
      <dgm:spPr/>
      <dgm:t>
        <a:bodyPr/>
        <a:lstStyle/>
        <a:p>
          <a:endParaRPr lang="zh-CN" altLang="en-US"/>
        </a:p>
      </dgm:t>
    </dgm:pt>
    <dgm:pt modelId="{D1E32499-99A9-4D0B-80A4-9D418788670E}" type="pres">
      <dgm:prSet presAssocID="{4DA85750-8F1F-4862-9809-22509E21635F}" presName="sibTrans" presStyleLbl="sibTrans2D1" presStyleIdx="7" presStyleCnt="8"/>
      <dgm:spPr/>
      <dgm:t>
        <a:bodyPr/>
        <a:lstStyle/>
        <a:p>
          <a:endParaRPr lang="zh-CN" altLang="en-US"/>
        </a:p>
      </dgm:t>
    </dgm:pt>
    <dgm:pt modelId="{EBB6DC8E-1C5B-41F1-B3C7-9CC6F47119C9}" type="pres">
      <dgm:prSet presAssocID="{D2C121BA-1A37-4BDC-8338-FAC619CECAC1}" presName="lastNode" presStyleLbl="node1" presStyleIdx="8" presStyleCnt="9">
        <dgm:presLayoutVars>
          <dgm:bulletEnabled val="1"/>
        </dgm:presLayoutVars>
      </dgm:prSet>
      <dgm:spPr/>
      <dgm:t>
        <a:bodyPr/>
        <a:lstStyle/>
        <a:p>
          <a:endParaRPr lang="zh-CN" altLang="en-US"/>
        </a:p>
      </dgm:t>
    </dgm:pt>
  </dgm:ptLst>
  <dgm:cxnLst>
    <dgm:cxn modelId="{EA4A83AA-71F7-4C7E-AC71-B85FD35F09F3}" type="presOf" srcId="{4BD2A020-4DA6-4D1D-A003-E9EA62F18658}" destId="{8A356E08-C3EF-4DBC-A0FF-F11BD614DDE1}" srcOrd="0" destOrd="0" presId="urn:microsoft.com/office/officeart/2005/8/layout/bProcess2"/>
    <dgm:cxn modelId="{350B1263-E5F9-47BE-A54C-2E8C6F59F34E}" type="presOf" srcId="{FE22C997-958B-4BB4-B327-F80854911BD9}" destId="{A72981DC-8FB7-4E8E-8BCD-AC3EF41D08FB}" srcOrd="0" destOrd="0" presId="urn:microsoft.com/office/officeart/2005/8/layout/bProcess2"/>
    <dgm:cxn modelId="{C38BA899-AD56-403E-86CB-2B5AA258518A}" type="presOf" srcId="{0695F5D9-C1A2-4DBA-A2A8-C711DDC3FFD5}" destId="{22C9B8CB-DA76-4F19-B690-E382A3EA9E03}" srcOrd="0" destOrd="0" presId="urn:microsoft.com/office/officeart/2005/8/layout/bProcess2"/>
    <dgm:cxn modelId="{838249F0-2F4F-4D84-9407-90C3532A8C7B}" type="presOf" srcId="{342BFC4C-C7C0-4CFD-9CB5-5184F8A5D61F}" destId="{C3B320D9-9AAF-4B32-97C7-F012EB3A2196}" srcOrd="0" destOrd="0" presId="urn:microsoft.com/office/officeart/2005/8/layout/bProcess2"/>
    <dgm:cxn modelId="{FEBFE115-7BA2-4237-9A41-7D079D73C83B}" srcId="{A15F525F-FF9E-49FE-A3E7-B909D327F68A}" destId="{124E151F-0DB6-4527-A083-71AB61B1EAA5}" srcOrd="3" destOrd="0" parTransId="{02DE7555-5960-4AAC-BF51-222586EA20B5}" sibTransId="{4BD2A020-4DA6-4D1D-A003-E9EA62F18658}"/>
    <dgm:cxn modelId="{F2C12E21-8C54-4411-A467-ECE9CB6EB3B0}" srcId="{A15F525F-FF9E-49FE-A3E7-B909D327F68A}" destId="{3D3DCB3D-29A1-44C9-9547-8E0D8E35B0B0}" srcOrd="4" destOrd="0" parTransId="{24F3F80F-1618-4DE2-A9A2-E290A6A881E4}" sibTransId="{2C05BCE7-5E15-4BB0-90B3-EA6768DC5963}"/>
    <dgm:cxn modelId="{755ECA18-9F40-4C9B-ACEF-0F7F60383911}" type="presOf" srcId="{064DE0AA-C3D2-4A8D-A409-78DA474AD505}" destId="{EC9B687F-9CB7-40B4-959F-325F11368F64}" srcOrd="0" destOrd="0" presId="urn:microsoft.com/office/officeart/2005/8/layout/bProcess2"/>
    <dgm:cxn modelId="{7B7154DE-4D29-4F0E-A25F-CF0FA915B959}" type="presOf" srcId="{2B3A3C35-4935-41B9-8B87-423C341D1143}" destId="{4C77C8FF-D95B-4600-B836-96429998FDC4}" srcOrd="0" destOrd="0" presId="urn:microsoft.com/office/officeart/2005/8/layout/bProcess2"/>
    <dgm:cxn modelId="{9C4ED498-C427-41D0-AFEB-3C43E05F89AF}" type="presOf" srcId="{D2C121BA-1A37-4BDC-8338-FAC619CECAC1}" destId="{EBB6DC8E-1C5B-41F1-B3C7-9CC6F47119C9}" srcOrd="0" destOrd="0" presId="urn:microsoft.com/office/officeart/2005/8/layout/bProcess2"/>
    <dgm:cxn modelId="{7C38E925-E29C-407C-A2A5-1EE48F479659}" srcId="{A15F525F-FF9E-49FE-A3E7-B909D327F68A}" destId="{D2C121BA-1A37-4BDC-8338-FAC619CECAC1}" srcOrd="8" destOrd="0" parTransId="{EB01C2F3-7542-4A9A-9B3C-D4B4AECE7A69}" sibTransId="{5712BE80-DF72-41D5-B775-800340721BE8}"/>
    <dgm:cxn modelId="{718BD8EB-92C1-4B0A-8CEB-7DBCDBE1FC75}" type="presOf" srcId="{75648D40-BEC5-4431-8FD4-08622EDC7C9F}" destId="{80A76F09-E4F0-495D-9DC1-F3C5AD12C89A}" srcOrd="0" destOrd="0" presId="urn:microsoft.com/office/officeart/2005/8/layout/bProcess2"/>
    <dgm:cxn modelId="{25B1165C-976F-47E4-8BA9-802D2903A6B3}" type="presOf" srcId="{4DA85750-8F1F-4862-9809-22509E21635F}" destId="{D1E32499-99A9-4D0B-80A4-9D418788670E}" srcOrd="0" destOrd="0" presId="urn:microsoft.com/office/officeart/2005/8/layout/bProcess2"/>
    <dgm:cxn modelId="{D2BB5755-45EE-48C4-8CEB-11D5BAB26B35}" type="presOf" srcId="{433AE9D6-F004-4D77-A09C-E20B20629A21}" destId="{FEABC6C5-17C8-4FC7-B1C9-DD0751DBA793}" srcOrd="0" destOrd="0" presId="urn:microsoft.com/office/officeart/2005/8/layout/bProcess2"/>
    <dgm:cxn modelId="{B19B91AF-A585-405B-AC33-3D63E29EEBE7}" type="presOf" srcId="{2B8EED1E-5F2B-491B-8A5D-301FDC79B6DF}" destId="{38507ADC-FE4F-428C-A48A-FB87C95780A8}" srcOrd="0" destOrd="0" presId="urn:microsoft.com/office/officeart/2005/8/layout/bProcess2"/>
    <dgm:cxn modelId="{E7886CB6-1CEB-457B-A48A-3DFB937A1740}" type="presOf" srcId="{252C9217-FF31-4C7B-B98F-F4F056EBCD90}" destId="{FB0C41A2-476A-4944-BA6C-D2FEBDA1D825}" srcOrd="0" destOrd="0" presId="urn:microsoft.com/office/officeart/2005/8/layout/bProcess2"/>
    <dgm:cxn modelId="{162170EC-A21C-4632-9E02-D8B74ED1C4D4}" type="presOf" srcId="{3D3DCB3D-29A1-44C9-9547-8E0D8E35B0B0}" destId="{31E83337-A0DD-4C19-BE56-137757E38681}" srcOrd="0" destOrd="0" presId="urn:microsoft.com/office/officeart/2005/8/layout/bProcess2"/>
    <dgm:cxn modelId="{02F0FA1A-CA2A-41A3-B7BF-6728F10BC070}" srcId="{A15F525F-FF9E-49FE-A3E7-B909D327F68A}" destId="{FE22C997-958B-4BB4-B327-F80854911BD9}" srcOrd="1" destOrd="0" parTransId="{158DA487-8E5C-43C3-9731-C6EF5A71C4DB}" sibTransId="{064DE0AA-C3D2-4A8D-A409-78DA474AD505}"/>
    <dgm:cxn modelId="{EF8FB52F-6DFD-4327-8F88-102EA59AFD26}" type="presOf" srcId="{9D87A656-A3B3-4A75-BBD2-90F4304C9BB2}" destId="{3D9858C1-6193-4D3D-ABA2-D7BEA93EC820}" srcOrd="0" destOrd="0" presId="urn:microsoft.com/office/officeart/2005/8/layout/bProcess2"/>
    <dgm:cxn modelId="{A536DBCC-A330-4D12-B595-B4B5486CCD73}" srcId="{A15F525F-FF9E-49FE-A3E7-B909D327F68A}" destId="{2B3A3C35-4935-41B9-8B87-423C341D1143}" srcOrd="5" destOrd="0" parTransId="{601BC370-8107-4162-8495-3E54E855D2BC}" sibTransId="{433AE9D6-F004-4D77-A09C-E20B20629A21}"/>
    <dgm:cxn modelId="{834638C0-818D-4DC6-84D4-0DB44AB15085}" type="presOf" srcId="{124E151F-0DB6-4527-A083-71AB61B1EAA5}" destId="{AA7B0D3C-B11C-4113-A49A-5DF59B9C3DA3}" srcOrd="0" destOrd="0" presId="urn:microsoft.com/office/officeart/2005/8/layout/bProcess2"/>
    <dgm:cxn modelId="{AD14426D-D319-4732-886E-21E31E82BD9D}" type="presOf" srcId="{00C4136F-DA16-4E74-A526-03998333C3A3}" destId="{61C6212E-8745-40F9-B506-9960A93F67DD}" srcOrd="0" destOrd="0" presId="urn:microsoft.com/office/officeart/2005/8/layout/bProcess2"/>
    <dgm:cxn modelId="{6EA619BD-9B89-4882-801C-16CD7E7C4893}" type="presOf" srcId="{2C05BCE7-5E15-4BB0-90B3-EA6768DC5963}" destId="{F4DA3D62-73FF-4BE5-B1BD-0D51315B5D2D}" srcOrd="0" destOrd="0" presId="urn:microsoft.com/office/officeart/2005/8/layout/bProcess2"/>
    <dgm:cxn modelId="{6F31B36F-9541-49EA-A316-9A47AA15204C}" srcId="{A15F525F-FF9E-49FE-A3E7-B909D327F68A}" destId="{00C4136F-DA16-4E74-A526-03998333C3A3}" srcOrd="7" destOrd="0" parTransId="{213AEABD-4EF2-4854-9642-0BC3470A0F04}" sibTransId="{4DA85750-8F1F-4862-9809-22509E21635F}"/>
    <dgm:cxn modelId="{D1084541-7312-477B-974D-7B7C27F71FA3}" srcId="{A15F525F-FF9E-49FE-A3E7-B909D327F68A}" destId="{9D87A656-A3B3-4A75-BBD2-90F4304C9BB2}" srcOrd="0" destOrd="0" parTransId="{1051043A-5C53-4C7A-81E1-46856BDF4C1D}" sibTransId="{75648D40-BEC5-4431-8FD4-08622EDC7C9F}"/>
    <dgm:cxn modelId="{5D8A174B-CE8D-4BF2-BB49-8EF66BFC65F1}" srcId="{A15F525F-FF9E-49FE-A3E7-B909D327F68A}" destId="{252C9217-FF31-4C7B-B98F-F4F056EBCD90}" srcOrd="6" destOrd="0" parTransId="{8EA59DC2-DB98-4EEA-88A6-85EB6F2C5C3E}" sibTransId="{342BFC4C-C7C0-4CFD-9CB5-5184F8A5D61F}"/>
    <dgm:cxn modelId="{901D6EAE-C30B-4B43-A6ED-522B6279BB49}" type="presOf" srcId="{A15F525F-FF9E-49FE-A3E7-B909D327F68A}" destId="{77199D0E-FD19-47D9-81FD-0562EE497D2D}" srcOrd="0" destOrd="0" presId="urn:microsoft.com/office/officeart/2005/8/layout/bProcess2"/>
    <dgm:cxn modelId="{66C026B2-2F39-4B3D-9B47-14B4E5429624}" srcId="{A15F525F-FF9E-49FE-A3E7-B909D327F68A}" destId="{2B8EED1E-5F2B-491B-8A5D-301FDC79B6DF}" srcOrd="2" destOrd="0" parTransId="{FE2CEADB-6A8C-431B-829B-58E6E843676D}" sibTransId="{0695F5D9-C1A2-4DBA-A2A8-C711DDC3FFD5}"/>
    <dgm:cxn modelId="{1E21BA1C-0535-46E2-8614-C46B53A3B494}" type="presParOf" srcId="{77199D0E-FD19-47D9-81FD-0562EE497D2D}" destId="{3D9858C1-6193-4D3D-ABA2-D7BEA93EC820}" srcOrd="0" destOrd="0" presId="urn:microsoft.com/office/officeart/2005/8/layout/bProcess2"/>
    <dgm:cxn modelId="{56EFE454-E527-408D-ACCE-034E1B37B922}" type="presParOf" srcId="{77199D0E-FD19-47D9-81FD-0562EE497D2D}" destId="{80A76F09-E4F0-495D-9DC1-F3C5AD12C89A}" srcOrd="1" destOrd="0" presId="urn:microsoft.com/office/officeart/2005/8/layout/bProcess2"/>
    <dgm:cxn modelId="{819978B8-F1AF-43F6-B1A6-239E25F15697}" type="presParOf" srcId="{77199D0E-FD19-47D9-81FD-0562EE497D2D}" destId="{BE18A137-1EA9-4534-8200-7FFB5FDCE5FC}" srcOrd="2" destOrd="0" presId="urn:microsoft.com/office/officeart/2005/8/layout/bProcess2"/>
    <dgm:cxn modelId="{1CE48007-B018-4704-A57B-2105B631E7FB}" type="presParOf" srcId="{BE18A137-1EA9-4534-8200-7FFB5FDCE5FC}" destId="{A89C3094-FB34-47A3-B7BB-A63DC729EFD3}" srcOrd="0" destOrd="0" presId="urn:microsoft.com/office/officeart/2005/8/layout/bProcess2"/>
    <dgm:cxn modelId="{A9E7CBA7-982D-4DEF-AE39-52FA7DAB2E74}" type="presParOf" srcId="{BE18A137-1EA9-4534-8200-7FFB5FDCE5FC}" destId="{A72981DC-8FB7-4E8E-8BCD-AC3EF41D08FB}" srcOrd="1" destOrd="0" presId="urn:microsoft.com/office/officeart/2005/8/layout/bProcess2"/>
    <dgm:cxn modelId="{AE9F2D3C-0C1F-47C8-A6E9-5C1EF6E22991}" type="presParOf" srcId="{77199D0E-FD19-47D9-81FD-0562EE497D2D}" destId="{EC9B687F-9CB7-40B4-959F-325F11368F64}" srcOrd="3" destOrd="0" presId="urn:microsoft.com/office/officeart/2005/8/layout/bProcess2"/>
    <dgm:cxn modelId="{62CCDC89-6122-462F-8E7C-699FD9A95B75}" type="presParOf" srcId="{77199D0E-FD19-47D9-81FD-0562EE497D2D}" destId="{C4684C6A-A08C-4EE1-8F70-596DA7D197C9}" srcOrd="4" destOrd="0" presId="urn:microsoft.com/office/officeart/2005/8/layout/bProcess2"/>
    <dgm:cxn modelId="{2458B76B-FBF5-475F-A4CE-0C1E1439C60E}" type="presParOf" srcId="{C4684C6A-A08C-4EE1-8F70-596DA7D197C9}" destId="{5B68F878-24B1-41A5-A559-93938B794810}" srcOrd="0" destOrd="0" presId="urn:microsoft.com/office/officeart/2005/8/layout/bProcess2"/>
    <dgm:cxn modelId="{9C0C974D-E8DC-47F4-B31D-D9A1CE5CF47D}" type="presParOf" srcId="{C4684C6A-A08C-4EE1-8F70-596DA7D197C9}" destId="{38507ADC-FE4F-428C-A48A-FB87C95780A8}" srcOrd="1" destOrd="0" presId="urn:microsoft.com/office/officeart/2005/8/layout/bProcess2"/>
    <dgm:cxn modelId="{28926661-0E31-4EBA-A83E-18884140905F}" type="presParOf" srcId="{77199D0E-FD19-47D9-81FD-0562EE497D2D}" destId="{22C9B8CB-DA76-4F19-B690-E382A3EA9E03}" srcOrd="5" destOrd="0" presId="urn:microsoft.com/office/officeart/2005/8/layout/bProcess2"/>
    <dgm:cxn modelId="{3FE7981E-310D-4A57-8173-A8BCDA2F274F}" type="presParOf" srcId="{77199D0E-FD19-47D9-81FD-0562EE497D2D}" destId="{FD30FF17-0133-4AA8-8400-7E3D68ABF131}" srcOrd="6" destOrd="0" presId="urn:microsoft.com/office/officeart/2005/8/layout/bProcess2"/>
    <dgm:cxn modelId="{02D9D623-A78E-4D1C-839E-EEA92784ED4A}" type="presParOf" srcId="{FD30FF17-0133-4AA8-8400-7E3D68ABF131}" destId="{BD3B5B83-8A46-4A97-ABC6-D5F9836ECD2C}" srcOrd="0" destOrd="0" presId="urn:microsoft.com/office/officeart/2005/8/layout/bProcess2"/>
    <dgm:cxn modelId="{DD9DAF8E-ACD7-4824-BB7B-98E59A49963F}" type="presParOf" srcId="{FD30FF17-0133-4AA8-8400-7E3D68ABF131}" destId="{AA7B0D3C-B11C-4113-A49A-5DF59B9C3DA3}" srcOrd="1" destOrd="0" presId="urn:microsoft.com/office/officeart/2005/8/layout/bProcess2"/>
    <dgm:cxn modelId="{07E0A62D-8521-4DA7-A3D0-BB645C2CD749}" type="presParOf" srcId="{77199D0E-FD19-47D9-81FD-0562EE497D2D}" destId="{8A356E08-C3EF-4DBC-A0FF-F11BD614DDE1}" srcOrd="7" destOrd="0" presId="urn:microsoft.com/office/officeart/2005/8/layout/bProcess2"/>
    <dgm:cxn modelId="{8137310E-9F84-4CD7-94AE-9F1EF3FCCAD5}" type="presParOf" srcId="{77199D0E-FD19-47D9-81FD-0562EE497D2D}" destId="{88C51782-3622-4503-ABF0-C153ECCCB8AD}" srcOrd="8" destOrd="0" presId="urn:microsoft.com/office/officeart/2005/8/layout/bProcess2"/>
    <dgm:cxn modelId="{3397F248-8591-4DE3-948F-268439714057}" type="presParOf" srcId="{88C51782-3622-4503-ABF0-C153ECCCB8AD}" destId="{7F242B51-E8C5-4D6F-A200-B221B476193A}" srcOrd="0" destOrd="0" presId="urn:microsoft.com/office/officeart/2005/8/layout/bProcess2"/>
    <dgm:cxn modelId="{F572FFD4-BAAE-41AD-BC6F-8C38D68EADBF}" type="presParOf" srcId="{88C51782-3622-4503-ABF0-C153ECCCB8AD}" destId="{31E83337-A0DD-4C19-BE56-137757E38681}" srcOrd="1" destOrd="0" presId="urn:microsoft.com/office/officeart/2005/8/layout/bProcess2"/>
    <dgm:cxn modelId="{F4FDD7A4-7CE2-4170-90DE-676CB691F623}" type="presParOf" srcId="{77199D0E-FD19-47D9-81FD-0562EE497D2D}" destId="{F4DA3D62-73FF-4BE5-B1BD-0D51315B5D2D}" srcOrd="9" destOrd="0" presId="urn:microsoft.com/office/officeart/2005/8/layout/bProcess2"/>
    <dgm:cxn modelId="{A14B2E23-A963-48A3-A5E8-44D4DA1894A6}" type="presParOf" srcId="{77199D0E-FD19-47D9-81FD-0562EE497D2D}" destId="{8649C245-1A98-4870-A4C6-00EA002C5ECF}" srcOrd="10" destOrd="0" presId="urn:microsoft.com/office/officeart/2005/8/layout/bProcess2"/>
    <dgm:cxn modelId="{577E1EC5-2EFB-46A1-9AEC-C920F9D37BA4}" type="presParOf" srcId="{8649C245-1A98-4870-A4C6-00EA002C5ECF}" destId="{F27985F7-CC0E-4883-B5C1-B5218124BE48}" srcOrd="0" destOrd="0" presId="urn:microsoft.com/office/officeart/2005/8/layout/bProcess2"/>
    <dgm:cxn modelId="{1BAF6EDE-2F4A-4DDD-B01D-E6ED2D190917}" type="presParOf" srcId="{8649C245-1A98-4870-A4C6-00EA002C5ECF}" destId="{4C77C8FF-D95B-4600-B836-96429998FDC4}" srcOrd="1" destOrd="0" presId="urn:microsoft.com/office/officeart/2005/8/layout/bProcess2"/>
    <dgm:cxn modelId="{8A5673EE-92FC-4DF6-A8A4-E597D01C42D5}" type="presParOf" srcId="{77199D0E-FD19-47D9-81FD-0562EE497D2D}" destId="{FEABC6C5-17C8-4FC7-B1C9-DD0751DBA793}" srcOrd="11" destOrd="0" presId="urn:microsoft.com/office/officeart/2005/8/layout/bProcess2"/>
    <dgm:cxn modelId="{63A8584C-171F-4ED5-9FE4-2FC33FBD9B66}" type="presParOf" srcId="{77199D0E-FD19-47D9-81FD-0562EE497D2D}" destId="{17A4FA7C-D0DF-4CBC-9888-75F882B8A37A}" srcOrd="12" destOrd="0" presId="urn:microsoft.com/office/officeart/2005/8/layout/bProcess2"/>
    <dgm:cxn modelId="{420C05B6-7B03-498F-8388-4BC1CA9C08D2}" type="presParOf" srcId="{17A4FA7C-D0DF-4CBC-9888-75F882B8A37A}" destId="{30D34200-8559-4EFB-99B8-BED0557CF044}" srcOrd="0" destOrd="0" presId="urn:microsoft.com/office/officeart/2005/8/layout/bProcess2"/>
    <dgm:cxn modelId="{3FFB78A9-603A-4422-8FE5-AEB2CA2BF56F}" type="presParOf" srcId="{17A4FA7C-D0DF-4CBC-9888-75F882B8A37A}" destId="{FB0C41A2-476A-4944-BA6C-D2FEBDA1D825}" srcOrd="1" destOrd="0" presId="urn:microsoft.com/office/officeart/2005/8/layout/bProcess2"/>
    <dgm:cxn modelId="{B12F8E30-3869-491C-9F1A-F2893A4A322C}" type="presParOf" srcId="{77199D0E-FD19-47D9-81FD-0562EE497D2D}" destId="{C3B320D9-9AAF-4B32-97C7-F012EB3A2196}" srcOrd="13" destOrd="0" presId="urn:microsoft.com/office/officeart/2005/8/layout/bProcess2"/>
    <dgm:cxn modelId="{8351143D-1B2A-40A1-8271-FBDF8112FB3C}" type="presParOf" srcId="{77199D0E-FD19-47D9-81FD-0562EE497D2D}" destId="{5A426334-31D7-4648-95C3-A92E7630262B}" srcOrd="14" destOrd="0" presId="urn:microsoft.com/office/officeart/2005/8/layout/bProcess2"/>
    <dgm:cxn modelId="{A30A37C5-F997-4EF4-BE9A-A6DABAD056C0}" type="presParOf" srcId="{5A426334-31D7-4648-95C3-A92E7630262B}" destId="{303C4E8A-7695-44C4-8391-287134D744EC}" srcOrd="0" destOrd="0" presId="urn:microsoft.com/office/officeart/2005/8/layout/bProcess2"/>
    <dgm:cxn modelId="{5DD30FB1-6A3F-411B-96E2-1C584DD6B6E3}" type="presParOf" srcId="{5A426334-31D7-4648-95C3-A92E7630262B}" destId="{61C6212E-8745-40F9-B506-9960A93F67DD}" srcOrd="1" destOrd="0" presId="urn:microsoft.com/office/officeart/2005/8/layout/bProcess2"/>
    <dgm:cxn modelId="{60811F95-ED63-498D-B498-4BB6D8BB0320}" type="presParOf" srcId="{77199D0E-FD19-47D9-81FD-0562EE497D2D}" destId="{D1E32499-99A9-4D0B-80A4-9D418788670E}" srcOrd="15" destOrd="0" presId="urn:microsoft.com/office/officeart/2005/8/layout/bProcess2"/>
    <dgm:cxn modelId="{47772E97-4734-4514-AFD0-1CA470E38308}" type="presParOf" srcId="{77199D0E-FD19-47D9-81FD-0562EE497D2D}" destId="{EBB6DC8E-1C5B-41F1-B3C7-9CC6F47119C9}" srcOrd="16"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49ACC-DFD8-4961-85C8-673252E20F80}">
      <dsp:nvSpPr>
        <dsp:cNvPr id="0" name=""/>
        <dsp:cNvSpPr/>
      </dsp:nvSpPr>
      <dsp:spPr>
        <a:xfrm>
          <a:off x="2511626" y="1718360"/>
          <a:ext cx="2316660" cy="231666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zh-CN" altLang="en-US" sz="4100" kern="1200" dirty="0" smtClean="0"/>
            <a:t>智慧</a:t>
          </a:r>
          <a:endParaRPr lang="en-US" altLang="zh-CN" sz="4100" kern="1200" dirty="0" smtClean="0"/>
        </a:p>
        <a:p>
          <a:pPr lvl="0" algn="ctr" defTabSz="1822450">
            <a:lnSpc>
              <a:spcPct val="90000"/>
            </a:lnSpc>
            <a:spcBef>
              <a:spcPct val="0"/>
            </a:spcBef>
            <a:spcAft>
              <a:spcPct val="35000"/>
            </a:spcAft>
          </a:pPr>
          <a:r>
            <a:rPr lang="zh-CN" altLang="en-US" sz="4100" kern="1200" dirty="0" smtClean="0"/>
            <a:t>图书馆</a:t>
          </a:r>
          <a:endParaRPr lang="zh-CN" altLang="en-US" sz="4100" kern="1200" dirty="0"/>
        </a:p>
      </dsp:txBody>
      <dsp:txXfrm>
        <a:off x="2850893" y="2057627"/>
        <a:ext cx="1638126" cy="1638126"/>
      </dsp:txXfrm>
    </dsp:sp>
    <dsp:sp modelId="{67478F17-3753-4F47-AFD0-904A02BA1A5C}">
      <dsp:nvSpPr>
        <dsp:cNvPr id="0" name=""/>
        <dsp:cNvSpPr/>
      </dsp:nvSpPr>
      <dsp:spPr>
        <a:xfrm rot="12900000">
          <a:off x="936435" y="1285257"/>
          <a:ext cx="1864371" cy="660248"/>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8FFFEDD-89F9-422C-8967-3FA71F69DC0A}">
      <dsp:nvSpPr>
        <dsp:cNvPr id="0" name=""/>
        <dsp:cNvSpPr/>
      </dsp:nvSpPr>
      <dsp:spPr>
        <a:xfrm>
          <a:off x="4605" y="200370"/>
          <a:ext cx="2200827" cy="176066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2400300">
            <a:lnSpc>
              <a:spcPct val="90000"/>
            </a:lnSpc>
            <a:spcBef>
              <a:spcPct val="0"/>
            </a:spcBef>
            <a:spcAft>
              <a:spcPct val="35000"/>
            </a:spcAft>
          </a:pPr>
          <a:r>
            <a:rPr lang="zh-CN" altLang="en-US" sz="5400" kern="1200" dirty="0" smtClean="0"/>
            <a:t>资源模式</a:t>
          </a:r>
          <a:endParaRPr lang="zh-CN" altLang="en-US" sz="5400" kern="1200" dirty="0"/>
        </a:p>
      </dsp:txBody>
      <dsp:txXfrm>
        <a:off x="56173" y="251938"/>
        <a:ext cx="2097691" cy="1657525"/>
      </dsp:txXfrm>
    </dsp:sp>
    <dsp:sp modelId="{77C9C14C-09DE-42B5-8EE4-258631B289DF}">
      <dsp:nvSpPr>
        <dsp:cNvPr id="0" name=""/>
        <dsp:cNvSpPr/>
      </dsp:nvSpPr>
      <dsp:spPr>
        <a:xfrm rot="19500000">
          <a:off x="4539105" y="1285257"/>
          <a:ext cx="1864371" cy="660248"/>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0B4C261-029D-44B8-8672-C2A977B64534}">
      <dsp:nvSpPr>
        <dsp:cNvPr id="0" name=""/>
        <dsp:cNvSpPr/>
      </dsp:nvSpPr>
      <dsp:spPr>
        <a:xfrm>
          <a:off x="5134480" y="200370"/>
          <a:ext cx="2200827" cy="1760661"/>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2400300">
            <a:lnSpc>
              <a:spcPct val="90000"/>
            </a:lnSpc>
            <a:spcBef>
              <a:spcPct val="0"/>
            </a:spcBef>
            <a:spcAft>
              <a:spcPct val="35000"/>
            </a:spcAft>
          </a:pPr>
          <a:r>
            <a:rPr lang="zh-CN" altLang="en-US" sz="5400" kern="1200" dirty="0" smtClean="0"/>
            <a:t>服务模式</a:t>
          </a:r>
          <a:endParaRPr lang="zh-CN" altLang="en-US" sz="5400" kern="1200" dirty="0"/>
        </a:p>
      </dsp:txBody>
      <dsp:txXfrm>
        <a:off x="5186048" y="251938"/>
        <a:ext cx="2097691" cy="1657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CA8D3-E575-410A-ACCA-1AEB96AF8E7C}">
      <dsp:nvSpPr>
        <dsp:cNvPr id="0" name=""/>
        <dsp:cNvSpPr/>
      </dsp:nvSpPr>
      <dsp:spPr>
        <a:xfrm>
          <a:off x="1255309" y="243008"/>
          <a:ext cx="2562651" cy="2562651"/>
        </a:xfrm>
        <a:prstGeom prst="pie">
          <a:avLst>
            <a:gd name="adj1" fmla="val 16200000"/>
            <a:gd name="adj2" fmla="val 18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华文中宋" panose="02010600040101010101" pitchFamily="2" charset="-122"/>
              <a:ea typeface="华文中宋" panose="02010600040101010101" pitchFamily="2" charset="-122"/>
            </a:rPr>
            <a:t>流水号</a:t>
          </a:r>
          <a:endParaRPr lang="zh-CN" altLang="en-US" sz="1800" b="1" kern="1200" dirty="0">
            <a:latin typeface="华文中宋" panose="02010600040101010101" pitchFamily="2" charset="-122"/>
            <a:ea typeface="华文中宋" panose="02010600040101010101" pitchFamily="2" charset="-122"/>
          </a:endParaRPr>
        </a:p>
      </dsp:txBody>
      <dsp:txXfrm>
        <a:off x="2648598" y="715878"/>
        <a:ext cx="869470" cy="854217"/>
      </dsp:txXfrm>
    </dsp:sp>
    <dsp:sp modelId="{8605DC5C-676D-4EAD-9FA0-28921B3E2FF3}">
      <dsp:nvSpPr>
        <dsp:cNvPr id="0" name=""/>
        <dsp:cNvSpPr/>
      </dsp:nvSpPr>
      <dsp:spPr>
        <a:xfrm>
          <a:off x="1147914" y="282196"/>
          <a:ext cx="2562651" cy="2562651"/>
        </a:xfrm>
        <a:prstGeom prst="pie">
          <a:avLst>
            <a:gd name="adj1" fmla="val 1800000"/>
            <a:gd name="adj2" fmla="val 90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华文中宋" panose="02010600040101010101" pitchFamily="2" charset="-122"/>
              <a:ea typeface="华文中宋" panose="02010600040101010101" pitchFamily="2" charset="-122"/>
            </a:rPr>
            <a:t>文献类型代码</a:t>
          </a:r>
          <a:endParaRPr lang="zh-CN" altLang="en-US" sz="1800" b="1" kern="1200" dirty="0">
            <a:latin typeface="华文中宋" panose="02010600040101010101" pitchFamily="2" charset="-122"/>
            <a:ea typeface="华文中宋" panose="02010600040101010101" pitchFamily="2" charset="-122"/>
          </a:endParaRPr>
        </a:p>
      </dsp:txBody>
      <dsp:txXfrm>
        <a:off x="1849592" y="1899107"/>
        <a:ext cx="1159294" cy="793201"/>
      </dsp:txXfrm>
    </dsp:sp>
    <dsp:sp modelId="{5B7ABA18-1499-469D-9480-BD44A85A591C}">
      <dsp:nvSpPr>
        <dsp:cNvPr id="0" name=""/>
        <dsp:cNvSpPr/>
      </dsp:nvSpPr>
      <dsp:spPr>
        <a:xfrm>
          <a:off x="1147914" y="282196"/>
          <a:ext cx="2562651" cy="2562651"/>
        </a:xfrm>
        <a:prstGeom prst="pie">
          <a:avLst>
            <a:gd name="adj1" fmla="val 9000000"/>
            <a:gd name="adj2" fmla="val 1620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华文中宋" panose="02010600040101010101" pitchFamily="2" charset="-122"/>
              <a:ea typeface="华文中宋" panose="02010600040101010101" pitchFamily="2" charset="-122"/>
            </a:rPr>
            <a:t>机构</a:t>
          </a:r>
          <a:r>
            <a:rPr lang="en-US" altLang="zh-CN" sz="1800" b="1" kern="1200" dirty="0" smtClean="0">
              <a:latin typeface="华文中宋" panose="02010600040101010101" pitchFamily="2" charset="-122"/>
              <a:ea typeface="华文中宋" panose="02010600040101010101" pitchFamily="2" charset="-122"/>
            </a:rPr>
            <a:t/>
          </a:r>
          <a:br>
            <a:rPr lang="en-US" altLang="zh-CN" sz="1800" b="1" kern="1200" dirty="0" smtClean="0">
              <a:latin typeface="华文中宋" panose="02010600040101010101" pitchFamily="2" charset="-122"/>
              <a:ea typeface="华文中宋" panose="02010600040101010101" pitchFamily="2" charset="-122"/>
            </a:rPr>
          </a:br>
          <a:r>
            <a:rPr lang="zh-CN" altLang="en-US" sz="1800" b="1" kern="1200" dirty="0" smtClean="0">
              <a:latin typeface="华文中宋" panose="02010600040101010101" pitchFamily="2" charset="-122"/>
              <a:ea typeface="华文中宋" panose="02010600040101010101" pitchFamily="2" charset="-122"/>
            </a:rPr>
            <a:t>代码</a:t>
          </a:r>
          <a:endParaRPr lang="zh-CN" altLang="en-US" sz="1800" b="1" kern="1200" dirty="0">
            <a:latin typeface="华文中宋" panose="02010600040101010101" pitchFamily="2" charset="-122"/>
            <a:ea typeface="华文中宋" panose="02010600040101010101" pitchFamily="2" charset="-122"/>
          </a:endParaRPr>
        </a:p>
      </dsp:txBody>
      <dsp:txXfrm>
        <a:off x="1422484" y="785574"/>
        <a:ext cx="869470" cy="854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209AB-D466-4F3D-BFA7-D8F6B3CE3553}">
      <dsp:nvSpPr>
        <dsp:cNvPr id="0" name=""/>
        <dsp:cNvSpPr/>
      </dsp:nvSpPr>
      <dsp:spPr>
        <a:xfrm>
          <a:off x="1180621" y="591"/>
          <a:ext cx="1589730" cy="95383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掌握总量</a:t>
          </a:r>
          <a:r>
            <a:rPr lang="zh-CN" altLang="en-US" sz="1600" kern="1200" dirty="0">
              <a:latin typeface="华文中宋" panose="02010600040101010101" pitchFamily="2" charset="-122"/>
              <a:ea typeface="华文中宋" panose="02010600040101010101" pitchFamily="2" charset="-122"/>
            </a:rPr>
            <a:t>和状况</a:t>
          </a:r>
        </a:p>
      </dsp:txBody>
      <dsp:txXfrm>
        <a:off x="1180621" y="591"/>
        <a:ext cx="1589730" cy="953838"/>
      </dsp:txXfrm>
    </dsp:sp>
    <dsp:sp modelId="{E0B984E7-6045-4205-85EF-4C2A7B991F2F}">
      <dsp:nvSpPr>
        <dsp:cNvPr id="0" name=""/>
        <dsp:cNvSpPr/>
      </dsp:nvSpPr>
      <dsp:spPr>
        <a:xfrm>
          <a:off x="2929324" y="591"/>
          <a:ext cx="1589730" cy="953838"/>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管理增量</a:t>
          </a:r>
          <a:r>
            <a:rPr lang="zh-CN" altLang="en-US" sz="1600" kern="1200" dirty="0">
              <a:latin typeface="华文中宋" panose="02010600040101010101" pitchFamily="2" charset="-122"/>
              <a:ea typeface="华文中宋" panose="02010600040101010101" pitchFamily="2" charset="-122"/>
            </a:rPr>
            <a:t>和减量</a:t>
          </a:r>
        </a:p>
      </dsp:txBody>
      <dsp:txXfrm>
        <a:off x="2929324" y="591"/>
        <a:ext cx="1589730" cy="953838"/>
      </dsp:txXfrm>
    </dsp:sp>
    <dsp:sp modelId="{0E46155D-CA83-41B5-8C18-66EB75CE17B5}">
      <dsp:nvSpPr>
        <dsp:cNvPr id="0" name=""/>
        <dsp:cNvSpPr/>
      </dsp:nvSpPr>
      <dsp:spPr>
        <a:xfrm>
          <a:off x="4678028" y="591"/>
          <a:ext cx="1589730" cy="953838"/>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华文中宋" panose="02010600040101010101" pitchFamily="2" charset="-122"/>
              <a:ea typeface="华文中宋" panose="02010600040101010101" pitchFamily="2" charset="-122"/>
            </a:rPr>
            <a:t>统一</a:t>
          </a:r>
          <a:r>
            <a:rPr lang="zh-CN" altLang="en-US" sz="1600" kern="1200" dirty="0">
              <a:latin typeface="华文中宋" panose="02010600040101010101" pitchFamily="2" charset="-122"/>
              <a:ea typeface="华文中宋" panose="02010600040101010101" pitchFamily="2" charset="-122"/>
            </a:rPr>
            <a:t>分类</a:t>
          </a:r>
          <a:r>
            <a:rPr lang="zh-CN" altLang="en-US" sz="1600" kern="1200" dirty="0" smtClean="0">
              <a:latin typeface="华文中宋" panose="02010600040101010101" pitchFamily="2" charset="-122"/>
              <a:ea typeface="华文中宋" panose="02010600040101010101" pitchFamily="2" charset="-122"/>
            </a:rPr>
            <a:t>，利于聚类</a:t>
          </a:r>
          <a:r>
            <a:rPr lang="zh-CN" altLang="en-US" sz="1600" kern="1200" dirty="0">
              <a:latin typeface="华文中宋" panose="02010600040101010101" pitchFamily="2" charset="-122"/>
              <a:ea typeface="华文中宋" panose="02010600040101010101" pitchFamily="2" charset="-122"/>
            </a:rPr>
            <a:t>和重组</a:t>
          </a:r>
        </a:p>
      </dsp:txBody>
      <dsp:txXfrm>
        <a:off x="4678028" y="591"/>
        <a:ext cx="1589730" cy="953838"/>
      </dsp:txXfrm>
    </dsp:sp>
    <dsp:sp modelId="{52A3B388-8149-40E1-B2BB-EFEF8846AC39}">
      <dsp:nvSpPr>
        <dsp:cNvPr id="0" name=""/>
        <dsp:cNvSpPr/>
      </dsp:nvSpPr>
      <dsp:spPr>
        <a:xfrm>
          <a:off x="6426731" y="591"/>
          <a:ext cx="1589730" cy="953838"/>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a:latin typeface="华文中宋" panose="02010600040101010101" pitchFamily="2" charset="-122"/>
              <a:ea typeface="华文中宋" panose="02010600040101010101" pitchFamily="2" charset="-122"/>
            </a:rPr>
            <a:t>合并相同的资产数据</a:t>
          </a:r>
          <a:r>
            <a:rPr lang="zh-CN" altLang="en-US" sz="1600" kern="1200" dirty="0" smtClean="0">
              <a:latin typeface="华文中宋" panose="02010600040101010101" pitchFamily="2" charset="-122"/>
              <a:ea typeface="华文中宋" panose="02010600040101010101" pitchFamily="2" charset="-122"/>
            </a:rPr>
            <a:t>，区分</a:t>
          </a:r>
          <a:r>
            <a:rPr lang="zh-CN" altLang="en-US" sz="1600" kern="1200" dirty="0">
              <a:latin typeface="华文中宋" panose="02010600040101010101" pitchFamily="2" charset="-122"/>
              <a:ea typeface="华文中宋" panose="02010600040101010101" pitchFamily="2" charset="-122"/>
            </a:rPr>
            <a:t>不同馆藏</a:t>
          </a:r>
          <a:r>
            <a:rPr lang="zh-CN" altLang="en-US" sz="1600" kern="1200" dirty="0" smtClean="0">
              <a:latin typeface="华文中宋" panose="02010600040101010101" pitchFamily="2" charset="-122"/>
              <a:ea typeface="华文中宋" panose="02010600040101010101" pitchFamily="2" charset="-122"/>
            </a:rPr>
            <a:t>来源</a:t>
          </a:r>
          <a:endParaRPr lang="zh-CN" altLang="en-US" sz="1600" kern="1200" dirty="0">
            <a:latin typeface="华文中宋" panose="02010600040101010101" pitchFamily="2" charset="-122"/>
            <a:ea typeface="华文中宋" panose="02010600040101010101" pitchFamily="2" charset="-122"/>
          </a:endParaRPr>
        </a:p>
      </dsp:txBody>
      <dsp:txXfrm>
        <a:off x="6426731" y="591"/>
        <a:ext cx="1589730" cy="9538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858C1-6193-4D3D-ABA2-D7BEA93EC820}">
      <dsp:nvSpPr>
        <dsp:cNvPr id="0" name=""/>
        <dsp:cNvSpPr/>
      </dsp:nvSpPr>
      <dsp:spPr>
        <a:xfrm>
          <a:off x="1194665" y="354"/>
          <a:ext cx="1145313" cy="114531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需求</a:t>
          </a:r>
          <a:endParaRPr lang="zh-CN" altLang="en-US" sz="1900" kern="1200" dirty="0"/>
        </a:p>
      </dsp:txBody>
      <dsp:txXfrm>
        <a:off x="1362392" y="168081"/>
        <a:ext cx="809859" cy="809859"/>
      </dsp:txXfrm>
    </dsp:sp>
    <dsp:sp modelId="{80A76F09-E4F0-495D-9DC1-F3C5AD12C89A}">
      <dsp:nvSpPr>
        <dsp:cNvPr id="0" name=""/>
        <dsp:cNvSpPr/>
      </dsp:nvSpPr>
      <dsp:spPr>
        <a:xfrm rot="10800000">
          <a:off x="1566892" y="1293556"/>
          <a:ext cx="400859" cy="313523"/>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2981DC-8FB7-4E8E-8BCD-AC3EF41D08FB}">
      <dsp:nvSpPr>
        <dsp:cNvPr id="0" name=""/>
        <dsp:cNvSpPr/>
      </dsp:nvSpPr>
      <dsp:spPr>
        <a:xfrm>
          <a:off x="1385360" y="1737222"/>
          <a:ext cx="763923" cy="76392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评估</a:t>
          </a:r>
          <a:endParaRPr lang="zh-CN" altLang="en-US" sz="1900" kern="1200" dirty="0"/>
        </a:p>
      </dsp:txBody>
      <dsp:txXfrm>
        <a:off x="1497234" y="1849096"/>
        <a:ext cx="540175" cy="540175"/>
      </dsp:txXfrm>
    </dsp:sp>
    <dsp:sp modelId="{EC9B687F-9CB7-40B4-959F-325F11368F64}">
      <dsp:nvSpPr>
        <dsp:cNvPr id="0" name=""/>
        <dsp:cNvSpPr/>
      </dsp:nvSpPr>
      <dsp:spPr>
        <a:xfrm rot="10800000">
          <a:off x="1566892" y="2744381"/>
          <a:ext cx="400859" cy="313523"/>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507ADC-FE4F-428C-A48A-FB87C95780A8}">
      <dsp:nvSpPr>
        <dsp:cNvPr id="0" name=""/>
        <dsp:cNvSpPr/>
      </dsp:nvSpPr>
      <dsp:spPr>
        <a:xfrm>
          <a:off x="1385360" y="3283394"/>
          <a:ext cx="763923" cy="76392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试用</a:t>
          </a:r>
          <a:endParaRPr lang="zh-CN" altLang="en-US" sz="1900" kern="1200" dirty="0"/>
        </a:p>
      </dsp:txBody>
      <dsp:txXfrm>
        <a:off x="1497234" y="3395268"/>
        <a:ext cx="540175" cy="540175"/>
      </dsp:txXfrm>
    </dsp:sp>
    <dsp:sp modelId="{22C9B8CB-DA76-4F19-B690-E382A3EA9E03}">
      <dsp:nvSpPr>
        <dsp:cNvPr id="0" name=""/>
        <dsp:cNvSpPr/>
      </dsp:nvSpPr>
      <dsp:spPr>
        <a:xfrm rot="5400000">
          <a:off x="2434750" y="3508594"/>
          <a:ext cx="400859" cy="313523"/>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7B0D3C-B11C-4113-A49A-5DF59B9C3DA3}">
      <dsp:nvSpPr>
        <dsp:cNvPr id="0" name=""/>
        <dsp:cNvSpPr/>
      </dsp:nvSpPr>
      <dsp:spPr>
        <a:xfrm>
          <a:off x="3103330" y="3283394"/>
          <a:ext cx="763923" cy="76392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评估</a:t>
          </a:r>
          <a:endParaRPr lang="zh-CN" altLang="en-US" sz="1900" kern="1200" dirty="0"/>
        </a:p>
      </dsp:txBody>
      <dsp:txXfrm>
        <a:off x="3215204" y="3395268"/>
        <a:ext cx="540175" cy="540175"/>
      </dsp:txXfrm>
    </dsp:sp>
    <dsp:sp modelId="{8A356E08-C3EF-4DBC-A0FF-F11BD614DDE1}">
      <dsp:nvSpPr>
        <dsp:cNvPr id="0" name=""/>
        <dsp:cNvSpPr/>
      </dsp:nvSpPr>
      <dsp:spPr>
        <a:xfrm>
          <a:off x="3284862" y="2726635"/>
          <a:ext cx="400859" cy="313523"/>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E83337-A0DD-4C19-BE56-137757E38681}">
      <dsp:nvSpPr>
        <dsp:cNvPr id="0" name=""/>
        <dsp:cNvSpPr/>
      </dsp:nvSpPr>
      <dsp:spPr>
        <a:xfrm>
          <a:off x="3103330" y="1737222"/>
          <a:ext cx="763923" cy="76392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采购</a:t>
          </a:r>
          <a:endParaRPr lang="zh-CN" altLang="en-US" sz="1900" kern="1200" dirty="0"/>
        </a:p>
      </dsp:txBody>
      <dsp:txXfrm>
        <a:off x="3215204" y="1849096"/>
        <a:ext cx="540175" cy="540175"/>
      </dsp:txXfrm>
    </dsp:sp>
    <dsp:sp modelId="{F4DA3D62-73FF-4BE5-B1BD-0D51315B5D2D}">
      <dsp:nvSpPr>
        <dsp:cNvPr id="0" name=""/>
        <dsp:cNvSpPr/>
      </dsp:nvSpPr>
      <dsp:spPr>
        <a:xfrm>
          <a:off x="3284862" y="1180462"/>
          <a:ext cx="400859" cy="313523"/>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7C8FF-D95B-4600-B836-96429998FDC4}">
      <dsp:nvSpPr>
        <dsp:cNvPr id="0" name=""/>
        <dsp:cNvSpPr/>
      </dsp:nvSpPr>
      <dsp:spPr>
        <a:xfrm>
          <a:off x="3103330" y="191049"/>
          <a:ext cx="763923" cy="76392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验收</a:t>
          </a:r>
          <a:endParaRPr lang="zh-CN" altLang="en-US" sz="1900" kern="1200" dirty="0"/>
        </a:p>
      </dsp:txBody>
      <dsp:txXfrm>
        <a:off x="3215204" y="302923"/>
        <a:ext cx="540175" cy="540175"/>
      </dsp:txXfrm>
    </dsp:sp>
    <dsp:sp modelId="{FEABC6C5-17C8-4FC7-B1C9-DD0751DBA793}">
      <dsp:nvSpPr>
        <dsp:cNvPr id="0" name=""/>
        <dsp:cNvSpPr/>
      </dsp:nvSpPr>
      <dsp:spPr>
        <a:xfrm rot="5400000">
          <a:off x="4152720" y="416249"/>
          <a:ext cx="400859" cy="313523"/>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0C41A2-476A-4944-BA6C-D2FEBDA1D825}">
      <dsp:nvSpPr>
        <dsp:cNvPr id="0" name=""/>
        <dsp:cNvSpPr/>
      </dsp:nvSpPr>
      <dsp:spPr>
        <a:xfrm>
          <a:off x="4821299" y="191049"/>
          <a:ext cx="763923" cy="76392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利用</a:t>
          </a:r>
          <a:endParaRPr lang="zh-CN" altLang="en-US" sz="1900" kern="1200" dirty="0"/>
        </a:p>
      </dsp:txBody>
      <dsp:txXfrm>
        <a:off x="4933173" y="302923"/>
        <a:ext cx="540175" cy="540175"/>
      </dsp:txXfrm>
    </dsp:sp>
    <dsp:sp modelId="{C3B320D9-9AAF-4B32-97C7-F012EB3A2196}">
      <dsp:nvSpPr>
        <dsp:cNvPr id="0" name=""/>
        <dsp:cNvSpPr/>
      </dsp:nvSpPr>
      <dsp:spPr>
        <a:xfrm rot="10800000">
          <a:off x="5002832" y="1198208"/>
          <a:ext cx="400859" cy="313523"/>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C6212E-8745-40F9-B506-9960A93F67DD}">
      <dsp:nvSpPr>
        <dsp:cNvPr id="0" name=""/>
        <dsp:cNvSpPr/>
      </dsp:nvSpPr>
      <dsp:spPr>
        <a:xfrm>
          <a:off x="4821299" y="1737222"/>
          <a:ext cx="763923" cy="76392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评估</a:t>
          </a:r>
          <a:endParaRPr lang="zh-CN" altLang="en-US" sz="1900" kern="1200" dirty="0"/>
        </a:p>
      </dsp:txBody>
      <dsp:txXfrm>
        <a:off x="4933173" y="1849096"/>
        <a:ext cx="540175" cy="540175"/>
      </dsp:txXfrm>
    </dsp:sp>
    <dsp:sp modelId="{D1E32499-99A9-4D0B-80A4-9D418788670E}">
      <dsp:nvSpPr>
        <dsp:cNvPr id="0" name=""/>
        <dsp:cNvSpPr/>
      </dsp:nvSpPr>
      <dsp:spPr>
        <a:xfrm rot="10800000">
          <a:off x="5002832" y="2649034"/>
          <a:ext cx="400859" cy="313523"/>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B6DC8E-1C5B-41F1-B3C7-9CC6F47119C9}">
      <dsp:nvSpPr>
        <dsp:cNvPr id="0" name=""/>
        <dsp:cNvSpPr/>
      </dsp:nvSpPr>
      <dsp:spPr>
        <a:xfrm>
          <a:off x="4630605" y="3092700"/>
          <a:ext cx="1145313" cy="1145313"/>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下一个周期</a:t>
          </a:r>
          <a:endParaRPr lang="zh-CN" altLang="en-US" sz="1900" kern="1200" dirty="0"/>
        </a:p>
      </dsp:txBody>
      <dsp:txXfrm>
        <a:off x="4798332" y="3260427"/>
        <a:ext cx="809859" cy="80985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2">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2018/10/18</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pPr/>
              <a:t>2</a:t>
            </a:fld>
            <a:endParaRPr lang="zh-CN" altLang="en-US"/>
          </a:p>
        </p:txBody>
      </p:sp>
    </p:spTree>
    <p:extLst>
      <p:ext uri="{BB962C8B-B14F-4D97-AF65-F5344CB8AC3E}">
        <p14:creationId xmlns:p14="http://schemas.microsoft.com/office/powerpoint/2010/main" val="716233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r>
              <a:rPr lang="zh-CN" altLang="en-US" dirty="0" smtClean="0"/>
              <a:t>资源模式：行动准则是购买；</a:t>
            </a:r>
            <a:endParaRPr lang="en-US" altLang="zh-CN" dirty="0" smtClean="0"/>
          </a:p>
          <a:p>
            <a:r>
              <a:rPr lang="zh-CN" altLang="en-US" dirty="0" smtClean="0"/>
              <a:t>服务模式：行动准则是研究、设计、组织；作为组织，引导并帮助客户完成服务模式的升级，是尤其重要的。培训、交流，创建一个智慧图书馆建设的社群。</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r>
              <a:rPr lang="zh-CN" altLang="en-US" dirty="0" smtClean="0"/>
              <a:t>管理及服务，好的管理才能换来好的服务。用户，跟空间、文献一样都是图书馆的资源，都需要图书馆进行必要的管理。</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6837353-30EB-4A48-80EB-173D804AEFBD}" type="slidenum">
              <a:rPr lang="zh-CN" altLang="en-US" smtClean="0"/>
              <a:pPr/>
              <a:t>24</a:t>
            </a:fld>
            <a:endParaRPr lang="zh-CN" altLang="en-US"/>
          </a:p>
        </p:txBody>
      </p:sp>
    </p:spTree>
    <p:extLst>
      <p:ext uri="{BB962C8B-B14F-4D97-AF65-F5344CB8AC3E}">
        <p14:creationId xmlns:p14="http://schemas.microsoft.com/office/powerpoint/2010/main" val="436008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smtClean="0"/>
              <a:t>找准定位，建立并积累核心优势，在局部形成竞争优势。</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smtClean="0"/>
              <a:t>找准定位，建立并积累核心优势，在局部形成竞争优势。</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维普智图业务的核心是倡导“数据体系”的建设。维普的数据体系的理解分为数据管理、数据服务两个层级来进行</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dirty="0">
                <a:sym typeface="+mn-ea"/>
              </a:rPr>
              <a:t>通过对数字资源的数据整合和深度处理，打破信息孤岛，图书馆完全掌握了数据真实全貌，拥有对这些数据进行管理的能力，在数据库采购评估、数据库查重对比、学科资源建设绩效评估、数据资源权限控制与推荐策略等拥有了能力和数据支撑，有效地提升了图书馆的数据管理和数据服务能力</a:t>
            </a:r>
            <a:endParaRPr lang="zh-CN" altLang="en-US" dirty="0"/>
          </a:p>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baseline="0" dirty="0" smtClean="0">
                <a:solidFill>
                  <a:schemeClr val="tx1"/>
                </a:solidFill>
                <a:latin typeface="+mn-lt"/>
                <a:ea typeface="+mn-ea"/>
                <a:cs typeface="+mn-cs"/>
              </a:rPr>
              <a:t>显示</a:t>
            </a:r>
            <a:r>
              <a:rPr lang="en-US" altLang="zh-CN" sz="1200" kern="1200" baseline="0" dirty="0" smtClean="0">
                <a:solidFill>
                  <a:schemeClr val="tx1"/>
                </a:solidFill>
                <a:latin typeface="+mn-lt"/>
                <a:ea typeface="+mn-ea"/>
                <a:cs typeface="+mn-cs"/>
              </a:rPr>
              <a:t>5 8 </a:t>
            </a:r>
            <a:r>
              <a:rPr lang="zh-CN" altLang="en-US" sz="1200" kern="1200" baseline="0" dirty="0" smtClean="0">
                <a:solidFill>
                  <a:schemeClr val="tx1"/>
                </a:solidFill>
                <a:latin typeface="+mn-lt"/>
                <a:ea typeface="+mn-ea"/>
                <a:cs typeface="+mn-cs"/>
              </a:rPr>
              <a:t>位作者仅形成了 </a:t>
            </a:r>
            <a:r>
              <a:rPr lang="en-US" altLang="zh-CN" sz="1200" kern="1200" baseline="0" dirty="0" smtClean="0">
                <a:solidFill>
                  <a:schemeClr val="tx1"/>
                </a:solidFill>
                <a:latin typeface="+mn-lt"/>
                <a:ea typeface="+mn-ea"/>
                <a:cs typeface="+mn-cs"/>
              </a:rPr>
              <a:t>4 </a:t>
            </a:r>
            <a:r>
              <a:rPr lang="zh-CN" altLang="en-US" sz="1200" kern="1200" baseline="0" dirty="0" smtClean="0">
                <a:solidFill>
                  <a:schemeClr val="tx1"/>
                </a:solidFill>
                <a:latin typeface="+mn-lt"/>
                <a:ea typeface="+mn-ea"/>
                <a:cs typeface="+mn-cs"/>
              </a:rPr>
              <a:t>个团队，其中合作频率最高的团队是由马方方、张倬胜、薛静远、艾浩军等组成（武汉大学计算机学院），该团队主要针对定位技术在智慧图书馆中的应用进行了研究，如该团队曾以</a:t>
            </a:r>
            <a:r>
              <a:rPr lang="en-US" altLang="zh-CN" sz="1200" kern="1200" baseline="0" dirty="0" err="1" smtClean="0">
                <a:solidFill>
                  <a:schemeClr val="tx1"/>
                </a:solidFill>
                <a:latin typeface="+mn-lt"/>
                <a:ea typeface="+mn-ea"/>
                <a:cs typeface="+mn-cs"/>
              </a:rPr>
              <a:t>iBeacon</a:t>
            </a:r>
            <a:r>
              <a:rPr lang="zh-CN" altLang="en-US" sz="1200" kern="1200" baseline="0" dirty="0" smtClean="0">
                <a:solidFill>
                  <a:schemeClr val="tx1"/>
                </a:solidFill>
                <a:latin typeface="+mn-lt"/>
                <a:ea typeface="+mn-ea"/>
                <a:cs typeface="+mn-cs"/>
              </a:rPr>
              <a:t>设备及技术规范为基础提出加权指纹算法，并以此为基础提供了图书馆位置服务解决方案。第二个团队是由陈力军、邵波、沈奎林等人组成，主要对智慧图书馆中的</a:t>
            </a:r>
            <a:r>
              <a:rPr lang="en-US" altLang="zh-CN" sz="1200" kern="1200" baseline="0" dirty="0" smtClean="0">
                <a:solidFill>
                  <a:schemeClr val="tx1"/>
                </a:solidFill>
                <a:latin typeface="+mn-lt"/>
                <a:ea typeface="+mn-ea"/>
                <a:cs typeface="+mn-cs"/>
              </a:rPr>
              <a:t>RFID</a:t>
            </a:r>
            <a:r>
              <a:rPr lang="zh-CN" altLang="en-US" sz="1200" kern="1200" baseline="0" dirty="0" smtClean="0">
                <a:solidFill>
                  <a:schemeClr val="tx1"/>
                </a:solidFill>
                <a:latin typeface="+mn-lt"/>
                <a:ea typeface="+mn-ea"/>
                <a:cs typeface="+mn-cs"/>
              </a:rPr>
              <a:t>技术进行了研究与实践，该团队曾联合南京大学计算机科学系，在依托前人成果的基础上，研究并找出图书馆在应用</a:t>
            </a:r>
            <a:r>
              <a:rPr lang="en-US" altLang="zh-CN" sz="1200" kern="1200" baseline="0" dirty="0" smtClean="0">
                <a:solidFill>
                  <a:schemeClr val="tx1"/>
                </a:solidFill>
                <a:latin typeface="+mn-lt"/>
                <a:ea typeface="+mn-ea"/>
                <a:cs typeface="+mn-cs"/>
              </a:rPr>
              <a:t>RFID</a:t>
            </a:r>
            <a:r>
              <a:rPr lang="zh-CN" altLang="en-US" sz="1200" kern="1200" baseline="0" dirty="0" smtClean="0">
                <a:solidFill>
                  <a:schemeClr val="tx1"/>
                </a:solidFill>
                <a:latin typeface="+mn-lt"/>
                <a:ea typeface="+mn-ea"/>
                <a:cs typeface="+mn-cs"/>
              </a:rPr>
              <a:t>技术上的不足，解决了绝大部分问题</a:t>
            </a:r>
            <a:r>
              <a:rPr lang="en-US" altLang="zh-CN" sz="1200" kern="1200" baseline="0" dirty="0" smtClean="0">
                <a:solidFill>
                  <a:schemeClr val="tx1"/>
                </a:solidFill>
                <a:latin typeface="+mn-lt"/>
                <a:ea typeface="+mn-ea"/>
                <a:cs typeface="+mn-cs"/>
              </a:rPr>
              <a:t>[221</a:t>
            </a:r>
            <a:r>
              <a:rPr lang="zh-CN" altLang="en-US" sz="1200" kern="1200" baseline="0" dirty="0" smtClean="0">
                <a:solidFill>
                  <a:schemeClr val="tx1"/>
                </a:solidFill>
                <a:latin typeface="+mn-lt"/>
                <a:ea typeface="+mn-ea"/>
                <a:cs typeface="+mn-cs"/>
              </a:rPr>
              <a:t>。第三个团队包括刘伟、靳国艳、徐锐等（绥化学院），该团队针对应用型地方高校的智慧图书馆建设存在的问题进行了分析，并提出了应用型地方高校智慧图书馆的建设路径</a:t>
            </a:r>
            <a:r>
              <a:rPr lang="en-US" altLang="zh-CN" sz="1200" kern="1200" baseline="0" dirty="0" smtClean="0">
                <a:solidFill>
                  <a:schemeClr val="tx1"/>
                </a:solidFill>
                <a:latin typeface="+mn-lt"/>
                <a:ea typeface="+mn-ea"/>
                <a:cs typeface="+mn-cs"/>
              </a:rPr>
              <a:t>[23)</a:t>
            </a:r>
            <a:r>
              <a:rPr lang="zh-CN" altLang="en-US" sz="1200" kern="1200" baseline="0" dirty="0" smtClean="0">
                <a:solidFill>
                  <a:schemeClr val="tx1"/>
                </a:solidFill>
                <a:latin typeface="+mn-lt"/>
                <a:ea typeface="+mn-ea"/>
                <a:cs typeface="+mn-cs"/>
              </a:rPr>
              <a:t>。第四个团队由魏群义、杨新涯、许天才等组成，该团队主要针对智慧图书馆系统特征进行了研究。</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DC3997-1E7C-4D5C-B74A-2A09716ACCBC}" type="slidenum">
              <a:rPr lang="en-US" altLang="zh-CN" smtClean="0"/>
              <a:pPr/>
              <a:t>33</a:t>
            </a:fld>
            <a:endParaRPr lang="en-US" altLang="zh-CN"/>
          </a:p>
        </p:txBody>
      </p:sp>
    </p:spTree>
    <p:extLst>
      <p:ext uri="{BB962C8B-B14F-4D97-AF65-F5344CB8AC3E}">
        <p14:creationId xmlns:p14="http://schemas.microsoft.com/office/powerpoint/2010/main" val="3078837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DC3997-1E7C-4D5C-B74A-2A09716ACCBC}" type="slidenum">
              <a:rPr lang="en-US" altLang="zh-CN" smtClean="0"/>
              <a:pPr/>
              <a:t>34</a:t>
            </a:fld>
            <a:endParaRPr lang="en-US" altLang="zh-CN"/>
          </a:p>
        </p:txBody>
      </p:sp>
    </p:spTree>
    <p:extLst>
      <p:ext uri="{BB962C8B-B14F-4D97-AF65-F5344CB8AC3E}">
        <p14:creationId xmlns:p14="http://schemas.microsoft.com/office/powerpoint/2010/main" val="3078837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DC3997-1E7C-4D5C-B74A-2A09716ACCBC}" type="slidenum">
              <a:rPr lang="en-US" altLang="zh-CN" smtClean="0"/>
              <a:pPr/>
              <a:t>36</a:t>
            </a:fld>
            <a:endParaRPr lang="en-US" altLang="zh-CN"/>
          </a:p>
        </p:txBody>
      </p:sp>
    </p:spTree>
    <p:extLst>
      <p:ext uri="{BB962C8B-B14F-4D97-AF65-F5344CB8AC3E}">
        <p14:creationId xmlns:p14="http://schemas.microsoft.com/office/powerpoint/2010/main" val="3078837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DC3997-1E7C-4D5C-B74A-2A09716ACCBC}" type="slidenum">
              <a:rPr lang="en-US" altLang="zh-CN" smtClean="0"/>
              <a:pPr/>
              <a:t>37</a:t>
            </a:fld>
            <a:endParaRPr lang="en-US" altLang="zh-CN"/>
          </a:p>
        </p:txBody>
      </p:sp>
    </p:spTree>
    <p:extLst>
      <p:ext uri="{BB962C8B-B14F-4D97-AF65-F5344CB8AC3E}">
        <p14:creationId xmlns:p14="http://schemas.microsoft.com/office/powerpoint/2010/main" val="3078837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xfrm>
            <a:off x="2593975" y="576263"/>
            <a:ext cx="5114925" cy="2878137"/>
          </a:xfrm>
          <a:noFill/>
          <a:ln>
            <a:solidFill>
              <a:srgbClr val="000000"/>
            </a:solidFill>
            <a:miter lim="800000"/>
            <a:headEnd/>
            <a:tailEnd/>
          </a:ln>
        </p:spPr>
      </p:sp>
      <p:sp>
        <p:nvSpPr>
          <p:cNvPr id="26627" name="备注占位符 2"/>
          <p:cNvSpPr>
            <a:spLocks noGrp="1"/>
          </p:cNvSpPr>
          <p:nvPr>
            <p:ph type="body" idx="1"/>
          </p:nvPr>
        </p:nvSpPr>
        <p:spPr bwMode="auto">
          <a:noFill/>
        </p:spPr>
        <p:txBody>
          <a:bodyPr wrap="square" numCol="1" anchor="t" anchorCtr="0" compatLnSpc="1">
            <a:prstTxWarp prst="textNoShape">
              <a:avLst/>
            </a:prstTxWarp>
          </a:bodyPr>
          <a:lstStyle/>
          <a:p>
            <a:pPr marL="247688" indent="-247688" defTabSz="990752" eaLnBrk="0" fontAlgn="base" hangingPunct="0">
              <a:spcBef>
                <a:spcPct val="30000"/>
              </a:spcBef>
              <a:spcAft>
                <a:spcPct val="0"/>
              </a:spcAft>
              <a:buFont typeface="+mj-lt"/>
              <a:buAutoNum type="arabicPeriod"/>
              <a:defRPr/>
            </a:pPr>
            <a:endParaRPr lang="en-US" altLang="zh-CN" sz="1300" dirty="0" smtClean="0"/>
          </a:p>
        </p:txBody>
      </p:sp>
      <p:sp>
        <p:nvSpPr>
          <p:cNvPr id="2662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EC131C-3AE9-4A67-B6F5-EF27EC1C6CA0}" type="slidenum">
              <a:rPr lang="zh-CN" altLang="en-US" smtClean="0"/>
              <a:pPr fontAlgn="base">
                <a:spcBef>
                  <a:spcPct val="0"/>
                </a:spcBef>
                <a:spcAft>
                  <a:spcPct val="0"/>
                </a:spcAft>
                <a:defRPr/>
              </a:pPr>
              <a:t>41</a:t>
            </a:fld>
            <a:endParaRPr lang="zh-CN" altLang="en-US" smtClean="0"/>
          </a:p>
        </p:txBody>
      </p:sp>
    </p:spTree>
    <p:extLst>
      <p:ext uri="{BB962C8B-B14F-4D97-AF65-F5344CB8AC3E}">
        <p14:creationId xmlns:p14="http://schemas.microsoft.com/office/powerpoint/2010/main" val="4152091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DC3997-1E7C-4D5C-B74A-2A09716ACCBC}" type="slidenum">
              <a:rPr lang="en-US" altLang="zh-CN" smtClean="0"/>
              <a:pPr/>
              <a:t>42</a:t>
            </a:fld>
            <a:endParaRPr lang="en-US" altLang="zh-CN"/>
          </a:p>
        </p:txBody>
      </p:sp>
    </p:spTree>
    <p:extLst>
      <p:ext uri="{BB962C8B-B14F-4D97-AF65-F5344CB8AC3E}">
        <p14:creationId xmlns:p14="http://schemas.microsoft.com/office/powerpoint/2010/main" val="3078837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DC3997-1E7C-4D5C-B74A-2A09716ACCBC}" type="slidenum">
              <a:rPr lang="en-US" altLang="zh-CN" smtClean="0"/>
              <a:pPr/>
              <a:t>44</a:t>
            </a:fld>
            <a:endParaRPr lang="en-US" altLang="zh-CN"/>
          </a:p>
        </p:txBody>
      </p:sp>
    </p:spTree>
    <p:extLst>
      <p:ext uri="{BB962C8B-B14F-4D97-AF65-F5344CB8AC3E}">
        <p14:creationId xmlns:p14="http://schemas.microsoft.com/office/powerpoint/2010/main" val="3078837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61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r>
              <a:rPr lang="zh-CN" altLang="en-US" smtClean="0"/>
              <a:t>我认为，有什么方法来衡量图书馆的数据体系的建设成果呢。我想主要有一下三个指标：第一：能不能建立并形成资源之间的数据关联网络。第二：能不能实现基于资源新的服务。第三：能不能优化业务流程和效率，支持科学决策。</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smtClean="0"/>
              <a:t>对图情界的与维普携手打造智慧图书馆的群体，表示由衷的敬意！</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r>
              <a:rPr lang="zh-CN" altLang="en-US" dirty="0" smtClean="0"/>
              <a:t>将空间、文献、个人资源进行数据关联，也就是我们常说的画像。</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64</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在数据关联中，去发现新的使用价值。其中最为核心的是“推荐价值”</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65</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r>
              <a:rPr lang="zh-CN" altLang="en-US" dirty="0" smtClean="0"/>
              <a:t>用数据挖掘分析的结果，实证和指导业务流程过程。</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66</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smtClean="0"/>
              <a:t>数据的保持不重要，数据的可交换性才重要。</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67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70</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smtClean="0"/>
              <a:t>我们没有办法，在如今想清楚，弄明白所有的问题，虽然我们努力尝试这样做，并让自己主动做出选择。支撑这样的选择背后，是对趋势的笃定。我说过，在智图这一轮的建设周期下，我认为趋势是确定的，模式不确定。我们要去找到我们自己的发展模式。这一切，是需要我们持续不断的学习和努力的。我认为供应商也好，图书馆也罢，都应该认识到智慧图书馆不是一天建成的。</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73</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smtClean="0"/>
              <a:t>什么是智慧图书馆概念不重要，“智慧”方向上的实践才重要。“数据管理为图书馆的工作减负”、“数据应用服务为图书馆的工作赋能”。智慧图书馆：趋势确定，模式不确定。</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smtClean="0"/>
              <a:t>什么是智慧图书馆概念不重要，“智慧”方向上的实践才重要。。</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normAutofit/>
          </a:bodyPr>
          <a:lstStyle/>
          <a:p>
            <a:r>
              <a:rPr lang="zh-CN" altLang="en-US" dirty="0" smtClean="0"/>
              <a:t>需求很重要。客户的需求是什么？</a:t>
            </a:r>
            <a:r>
              <a:rPr lang="en-US" altLang="zh-CN" dirty="0" smtClean="0"/>
              <a:t>1</a:t>
            </a:r>
            <a:r>
              <a:rPr lang="zh-CN" altLang="en-US" dirty="0" smtClean="0"/>
              <a:t>、对传统的图书馆业务系统进行升级？</a:t>
            </a:r>
            <a:r>
              <a:rPr lang="en-US" altLang="zh-CN" dirty="0" smtClean="0"/>
              <a:t>2</a:t>
            </a:r>
            <a:r>
              <a:rPr lang="zh-CN" altLang="en-US" dirty="0" smtClean="0"/>
              <a:t>、对纸电文献资源进行一站式管理？</a:t>
            </a:r>
            <a:r>
              <a:rPr lang="en-US" altLang="zh-CN" dirty="0" smtClean="0"/>
              <a:t>3</a:t>
            </a:r>
            <a:r>
              <a:rPr lang="zh-CN" altLang="en-US" dirty="0" smtClean="0"/>
              <a:t>、如何提升图书馆的数据服务能力，是阅读推广？还是双一流评估？</a:t>
            </a:r>
            <a:r>
              <a:rPr lang="en-US" altLang="zh-CN" dirty="0" smtClean="0"/>
              <a:t>4</a:t>
            </a:r>
            <a:r>
              <a:rPr lang="zh-CN" altLang="en-US" dirty="0" smtClean="0"/>
              <a:t>、如何实现图书馆的空间管理和空间服务？</a:t>
            </a:r>
            <a:r>
              <a:rPr lang="en-US" altLang="zh-CN" dirty="0" smtClean="0"/>
              <a:t>5</a:t>
            </a:r>
            <a:r>
              <a:rPr lang="zh-CN" altLang="en-US" dirty="0" smtClean="0"/>
              <a:t>、如何更好的实现智能馆配？选择怎样的合作伙伴，取决于图书馆自身的需要满足什么样的需求？</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直角三角形 6"/>
          <p:cNvSpPr/>
          <p:nvPr/>
        </p:nvSpPr>
        <p:spPr>
          <a:xfrm flipV="1">
            <a:off x="-1" y="-1"/>
            <a:ext cx="4332849" cy="6858000"/>
          </a:xfrm>
          <a:prstGeom prst="rtTriangle">
            <a:avLst/>
          </a:prstGeom>
          <a:solidFill>
            <a:srgbClr val="E90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5"/>
          <p:cNvSpPr/>
          <p:nvPr/>
        </p:nvSpPr>
        <p:spPr>
          <a:xfrm rot="3889513" flipH="1" flipV="1">
            <a:off x="6561705" y="-3562451"/>
            <a:ext cx="3358335" cy="7128454"/>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 name="connsiteX0-25" fmla="*/ 263254 w 3358335"/>
              <a:gd name="connsiteY0-26" fmla="*/ 2631627 h 7128454"/>
              <a:gd name="connsiteX1-27" fmla="*/ 3358335 w 3358335"/>
              <a:gd name="connsiteY1-28" fmla="*/ 0 h 7128454"/>
              <a:gd name="connsiteX2-29" fmla="*/ 0 w 3358335"/>
              <a:gd name="connsiteY2-30" fmla="*/ 7128454 h 7128454"/>
              <a:gd name="connsiteX3-31" fmla="*/ 263254 w 3358335"/>
              <a:gd name="connsiteY3-32" fmla="*/ 2631627 h 7128454"/>
            </a:gdLst>
            <a:ahLst/>
            <a:cxnLst>
              <a:cxn ang="0">
                <a:pos x="connsiteX0-1" y="connsiteY0-2"/>
              </a:cxn>
              <a:cxn ang="0">
                <a:pos x="connsiteX1-3" y="connsiteY1-4"/>
              </a:cxn>
              <a:cxn ang="0">
                <a:pos x="connsiteX2-5" y="connsiteY2-6"/>
              </a:cxn>
              <a:cxn ang="0">
                <a:pos x="connsiteX3-7" y="connsiteY3-8"/>
              </a:cxn>
            </a:cxnLst>
            <a:rect l="l" t="t" r="r" b="b"/>
            <a:pathLst>
              <a:path w="3358335" h="7128454">
                <a:moveTo>
                  <a:pt x="263254" y="2631627"/>
                </a:moveTo>
                <a:lnTo>
                  <a:pt x="3358335" y="0"/>
                </a:lnTo>
                <a:lnTo>
                  <a:pt x="0" y="7128454"/>
                </a:lnTo>
                <a:lnTo>
                  <a:pt x="263254" y="2631627"/>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V="1">
            <a:off x="-17871" y="-14068"/>
            <a:ext cx="4332849" cy="6858000"/>
          </a:xfrm>
          <a:prstGeom prst="rtTriangle">
            <a:avLst/>
          </a:prstGeom>
          <a:gradFill>
            <a:gsLst>
              <a:gs pos="0">
                <a:srgbClr val="0F2437"/>
              </a:gs>
              <a:gs pos="100000">
                <a:srgbClr val="284D7A"/>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rot="3889513" flipH="1" flipV="1">
            <a:off x="143291" y="-282765"/>
            <a:ext cx="4649292" cy="7422333"/>
          </a:xfrm>
          <a:custGeom>
            <a:avLst/>
            <a:gdLst>
              <a:gd name="connsiteX0" fmla="*/ 4649292 w 4649292"/>
              <a:gd name="connsiteY0" fmla="*/ 6824994 h 7422333"/>
              <a:gd name="connsiteX1" fmla="*/ 4634186 w 4649292"/>
              <a:gd name="connsiteY1" fmla="*/ 6857133 h 7422333"/>
              <a:gd name="connsiteX2" fmla="*/ 0 w 4649292"/>
              <a:gd name="connsiteY2" fmla="*/ 7422333 h 7422333"/>
              <a:gd name="connsiteX3" fmla="*/ 310532 w 4649292"/>
              <a:gd name="connsiteY3" fmla="*/ 0 h 7422333"/>
            </a:gdLst>
            <a:ahLst/>
            <a:cxnLst>
              <a:cxn ang="0">
                <a:pos x="connsiteX0" y="connsiteY0"/>
              </a:cxn>
              <a:cxn ang="0">
                <a:pos x="connsiteX1" y="connsiteY1"/>
              </a:cxn>
              <a:cxn ang="0">
                <a:pos x="connsiteX2" y="connsiteY2"/>
              </a:cxn>
              <a:cxn ang="0">
                <a:pos x="connsiteX3" y="connsiteY3"/>
              </a:cxn>
            </a:cxnLst>
            <a:rect l="l" t="t" r="r" b="b"/>
            <a:pathLst>
              <a:path w="4649292" h="7422333">
                <a:moveTo>
                  <a:pt x="4649292" y="6824994"/>
                </a:moveTo>
                <a:lnTo>
                  <a:pt x="4634186" y="6857133"/>
                </a:lnTo>
                <a:lnTo>
                  <a:pt x="0" y="7422333"/>
                </a:lnTo>
                <a:lnTo>
                  <a:pt x="310532" y="0"/>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5"/>
          <p:cNvSpPr/>
          <p:nvPr/>
        </p:nvSpPr>
        <p:spPr>
          <a:xfrm rot="3889513">
            <a:off x="4150818" y="209083"/>
            <a:ext cx="4667167" cy="2631627"/>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Lst>
            <a:ahLst/>
            <a:cxnLst>
              <a:cxn ang="0">
                <a:pos x="connsiteX0-1" y="connsiteY0-2"/>
              </a:cxn>
              <a:cxn ang="0">
                <a:pos x="connsiteX1-3" y="connsiteY1-4"/>
              </a:cxn>
              <a:cxn ang="0">
                <a:pos x="connsiteX2-5" y="connsiteY2-6"/>
              </a:cxn>
              <a:cxn ang="0">
                <a:pos x="connsiteX3-7" y="connsiteY3-8"/>
              </a:cxn>
            </a:cxnLst>
            <a:rect l="l" t="t" r="r" b="b"/>
            <a:pathLst>
              <a:path w="4667167" h="2631627">
                <a:moveTo>
                  <a:pt x="0" y="2631627"/>
                </a:moveTo>
                <a:lnTo>
                  <a:pt x="3095081" y="0"/>
                </a:lnTo>
                <a:lnTo>
                  <a:pt x="4667167" y="2062405"/>
                </a:lnTo>
                <a:lnTo>
                  <a:pt x="0" y="2631627"/>
                </a:lnTo>
                <a:close/>
              </a:path>
            </a:pathLst>
          </a:custGeom>
          <a:gradFill>
            <a:gsLst>
              <a:gs pos="0">
                <a:srgbClr val="0F2437"/>
              </a:gs>
              <a:gs pos="100000">
                <a:srgbClr val="284D7A"/>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nvPr>
        </p:nvSpPr>
        <p:spPr>
          <a:xfrm>
            <a:off x="5252556" y="4737433"/>
            <a:ext cx="6716087" cy="919945"/>
          </a:xfrm>
        </p:spPr>
        <p:txBody>
          <a:bodyPr anchor="ctr">
            <a:normAutofit/>
          </a:bodyPr>
          <a:lstStyle>
            <a:lvl1pPr algn="ctr">
              <a:defRPr sz="4400"/>
            </a:lvl1pPr>
          </a:lstStyle>
          <a:p>
            <a:r>
              <a:rPr lang="zh-CN" altLang="en-US" dirty="0" smtClean="0"/>
              <a:t>编辑标题</a:t>
            </a:r>
            <a:endParaRPr lang="zh-CN" altLang="en-US" dirty="0"/>
          </a:p>
        </p:txBody>
      </p:sp>
      <p:sp>
        <p:nvSpPr>
          <p:cNvPr id="4" name="日期占位符 3"/>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55320C-EE8D-4A48-AEB9-94443C137EC7}" type="slidenum">
              <a:rPr lang="zh-CN" altLang="en-US" smtClean="0"/>
              <a:pPr/>
              <a:t>‹#›</a:t>
            </a:fld>
            <a:endParaRPr lang="zh-CN" altLang="en-US"/>
          </a:p>
        </p:txBody>
      </p:sp>
      <p:sp>
        <p:nvSpPr>
          <p:cNvPr id="7" name="内容占位符 6"/>
          <p:cNvSpPr>
            <a:spLocks noGrp="1"/>
          </p:cNvSpPr>
          <p:nvPr>
            <p:ph sz="quarter" idx="13"/>
          </p:nvPr>
        </p:nvSpPr>
        <p:spPr>
          <a:xfrm>
            <a:off x="838200" y="571500"/>
            <a:ext cx="10382250" cy="55435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ain">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31671"/>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pPr/>
              <a:t>2018/10/18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681486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自定义版式">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72549"/>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自定义版式">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72549"/>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任意多边形 6"/>
          <p:cNvSpPr/>
          <p:nvPr/>
        </p:nvSpPr>
        <p:spPr>
          <a:xfrm>
            <a:off x="4039835" y="-3498"/>
            <a:ext cx="3991106" cy="787747"/>
          </a:xfrm>
          <a:custGeom>
            <a:avLst/>
            <a:gdLst>
              <a:gd name="connsiteX0" fmla="*/ 0 w 6165821"/>
              <a:gd name="connsiteY0" fmla="*/ 0 h 1216983"/>
              <a:gd name="connsiteX1" fmla="*/ 6165821 w 6165821"/>
              <a:gd name="connsiteY1" fmla="*/ 0 h 1216983"/>
              <a:gd name="connsiteX2" fmla="*/ 5459970 w 6165821"/>
              <a:gd name="connsiteY2" fmla="*/ 1216983 h 1216983"/>
              <a:gd name="connsiteX3" fmla="*/ 0 w 6165821"/>
              <a:gd name="connsiteY3" fmla="*/ 1216983 h 1216983"/>
            </a:gdLst>
            <a:ahLst/>
            <a:cxnLst>
              <a:cxn ang="0">
                <a:pos x="connsiteX0" y="connsiteY0"/>
              </a:cxn>
              <a:cxn ang="0">
                <a:pos x="connsiteX1" y="connsiteY1"/>
              </a:cxn>
              <a:cxn ang="0">
                <a:pos x="connsiteX2" y="connsiteY2"/>
              </a:cxn>
              <a:cxn ang="0">
                <a:pos x="connsiteX3" y="connsiteY3"/>
              </a:cxn>
            </a:cxnLst>
            <a:rect l="l" t="t" r="r" b="b"/>
            <a:pathLst>
              <a:path w="6165821" h="1216983">
                <a:moveTo>
                  <a:pt x="0" y="0"/>
                </a:moveTo>
                <a:lnTo>
                  <a:pt x="6165821" y="0"/>
                </a:lnTo>
                <a:lnTo>
                  <a:pt x="5459970" y="1216983"/>
                </a:lnTo>
                <a:lnTo>
                  <a:pt x="0" y="1216983"/>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3686192" y="-1406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flipV="1">
            <a:off x="3223168"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8035070"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4333876" y="68580"/>
            <a:ext cx="3238170" cy="625175"/>
          </a:xfrm>
        </p:spPr>
        <p:txBody>
          <a:bodyPr>
            <a:normAutofit/>
          </a:bodyPr>
          <a:lstStyle>
            <a:lvl1pPr algn="ctr">
              <a:defRPr sz="2200">
                <a:solidFill>
                  <a:schemeClr val="bg1"/>
                </a:solidFill>
              </a:defRPr>
            </a:lvl1pPr>
          </a:lstStyle>
          <a:p>
            <a:r>
              <a:rPr lang="zh-CN" altLang="en-US" dirty="0" smtClean="0"/>
              <a:t>编辑标题</a:t>
            </a:r>
            <a:endParaRPr lang="zh-CN" altLang="en-US" dirty="0"/>
          </a:p>
        </p:txBody>
      </p:sp>
      <p:sp>
        <p:nvSpPr>
          <p:cNvPr id="3" name="内容占位符 2"/>
          <p:cNvSpPr>
            <a:spLocks noGrp="1"/>
          </p:cNvSpPr>
          <p:nvPr>
            <p:ph idx="1"/>
          </p:nvPr>
        </p:nvSpPr>
        <p:spPr>
          <a:xfrm>
            <a:off x="838200" y="1390650"/>
            <a:ext cx="10515600" cy="47863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直角三角形 6"/>
          <p:cNvSpPr/>
          <p:nvPr/>
        </p:nvSpPr>
        <p:spPr>
          <a:xfrm rot="10800000" flipH="1" flipV="1">
            <a:off x="0" y="1955409"/>
            <a:ext cx="4009286" cy="4916659"/>
          </a:xfrm>
          <a:prstGeom prst="rtTriangle">
            <a:avLst/>
          </a:prstGeom>
          <a:gradFill>
            <a:gsLst>
              <a:gs pos="0">
                <a:srgbClr val="0F2437"/>
              </a:gs>
              <a:gs pos="100000">
                <a:srgbClr val="284D7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1"/>
          <p:cNvSpPr/>
          <p:nvPr/>
        </p:nvSpPr>
        <p:spPr>
          <a:xfrm rot="20282389" flipV="1">
            <a:off x="341455" y="458837"/>
            <a:ext cx="5570361" cy="3869928"/>
          </a:xfrm>
          <a:custGeom>
            <a:avLst/>
            <a:gdLst>
              <a:gd name="connsiteX0" fmla="*/ 0 w 8257735"/>
              <a:gd name="connsiteY0" fmla="*/ 2700996 h 2700996"/>
              <a:gd name="connsiteX1" fmla="*/ 4300381 w 8257735"/>
              <a:gd name="connsiteY1" fmla="*/ 0 h 2700996"/>
              <a:gd name="connsiteX2" fmla="*/ 8257735 w 8257735"/>
              <a:gd name="connsiteY2" fmla="*/ 2700996 h 2700996"/>
              <a:gd name="connsiteX3" fmla="*/ 0 w 8257735"/>
              <a:gd name="connsiteY3" fmla="*/ 2700996 h 2700996"/>
              <a:gd name="connsiteX0-1" fmla="*/ 0 w 8257735"/>
              <a:gd name="connsiteY0-2" fmla="*/ 3488224 h 3488224"/>
              <a:gd name="connsiteX1-3" fmla="*/ 5575622 w 8257735"/>
              <a:gd name="connsiteY1-4" fmla="*/ 0 h 3488224"/>
              <a:gd name="connsiteX2-5" fmla="*/ 8257735 w 8257735"/>
              <a:gd name="connsiteY2-6" fmla="*/ 3488224 h 3488224"/>
              <a:gd name="connsiteX3-7" fmla="*/ 0 w 8257735"/>
              <a:gd name="connsiteY3-8" fmla="*/ 3488224 h 3488224"/>
              <a:gd name="connsiteX0-9" fmla="*/ 0 w 5575622"/>
              <a:gd name="connsiteY0-10" fmla="*/ 3488224 h 3867403"/>
              <a:gd name="connsiteX1-11" fmla="*/ 5575622 w 5575622"/>
              <a:gd name="connsiteY1-12" fmla="*/ 0 h 3867403"/>
              <a:gd name="connsiteX2-13" fmla="*/ 4345538 w 5575622"/>
              <a:gd name="connsiteY2-14" fmla="*/ 3867403 h 3867403"/>
              <a:gd name="connsiteX3-15" fmla="*/ 0 w 5575622"/>
              <a:gd name="connsiteY3-16" fmla="*/ 3488224 h 3867403"/>
              <a:gd name="connsiteX0-17" fmla="*/ 0 w 5575622"/>
              <a:gd name="connsiteY0-18" fmla="*/ 3488224 h 3867403"/>
              <a:gd name="connsiteX1-19" fmla="*/ 5575622 w 5575622"/>
              <a:gd name="connsiteY1-20" fmla="*/ 0 h 3867403"/>
              <a:gd name="connsiteX2-21" fmla="*/ 4345538 w 5575622"/>
              <a:gd name="connsiteY2-22" fmla="*/ 3867403 h 3867403"/>
              <a:gd name="connsiteX3-23" fmla="*/ 0 w 5575622"/>
              <a:gd name="connsiteY3-24" fmla="*/ 3488224 h 3867403"/>
              <a:gd name="connsiteX0-25" fmla="*/ 0 w 5575622"/>
              <a:gd name="connsiteY0-26" fmla="*/ 3488224 h 3867403"/>
              <a:gd name="connsiteX1-27" fmla="*/ 5575622 w 5575622"/>
              <a:gd name="connsiteY1-28" fmla="*/ 0 h 3867403"/>
              <a:gd name="connsiteX2-29" fmla="*/ 4345538 w 5575622"/>
              <a:gd name="connsiteY2-30" fmla="*/ 3867403 h 3867403"/>
              <a:gd name="connsiteX3-31" fmla="*/ 0 w 5575622"/>
              <a:gd name="connsiteY3-32" fmla="*/ 3488224 h 3867403"/>
              <a:gd name="connsiteX0-33" fmla="*/ 0 w 5531220"/>
              <a:gd name="connsiteY0-34" fmla="*/ 3485488 h 3864667"/>
              <a:gd name="connsiteX1-35" fmla="*/ 5531220 w 5531220"/>
              <a:gd name="connsiteY1-36" fmla="*/ 0 h 3864667"/>
              <a:gd name="connsiteX2-37" fmla="*/ 4345538 w 5531220"/>
              <a:gd name="connsiteY2-38" fmla="*/ 3864667 h 3864667"/>
              <a:gd name="connsiteX3-39" fmla="*/ 0 w 5531220"/>
              <a:gd name="connsiteY3-40" fmla="*/ 3485488 h 3864667"/>
              <a:gd name="connsiteX0-41" fmla="*/ 0 w 5544267"/>
              <a:gd name="connsiteY0-42" fmla="*/ 3490749 h 3869928"/>
              <a:gd name="connsiteX1-43" fmla="*/ 5544267 w 5544267"/>
              <a:gd name="connsiteY1-44" fmla="*/ 0 h 3869928"/>
              <a:gd name="connsiteX2-45" fmla="*/ 4345538 w 5544267"/>
              <a:gd name="connsiteY2-46" fmla="*/ 3869928 h 3869928"/>
              <a:gd name="connsiteX3-47" fmla="*/ 0 w 5544267"/>
              <a:gd name="connsiteY3-48" fmla="*/ 3490749 h 3869928"/>
              <a:gd name="connsiteX0-49" fmla="*/ 0 w 5570361"/>
              <a:gd name="connsiteY0-50" fmla="*/ 3501271 h 3869928"/>
              <a:gd name="connsiteX1-51" fmla="*/ 5570361 w 5570361"/>
              <a:gd name="connsiteY1-52" fmla="*/ 0 h 3869928"/>
              <a:gd name="connsiteX2-53" fmla="*/ 4371632 w 5570361"/>
              <a:gd name="connsiteY2-54" fmla="*/ 3869928 h 3869928"/>
              <a:gd name="connsiteX3-55" fmla="*/ 0 w 5570361"/>
              <a:gd name="connsiteY3-56" fmla="*/ 3501271 h 3869928"/>
            </a:gdLst>
            <a:ahLst/>
            <a:cxnLst>
              <a:cxn ang="0">
                <a:pos x="connsiteX0-1" y="connsiteY0-2"/>
              </a:cxn>
              <a:cxn ang="0">
                <a:pos x="connsiteX1-3" y="connsiteY1-4"/>
              </a:cxn>
              <a:cxn ang="0">
                <a:pos x="connsiteX2-5" y="connsiteY2-6"/>
              </a:cxn>
              <a:cxn ang="0">
                <a:pos x="connsiteX3-7" y="connsiteY3-8"/>
              </a:cxn>
            </a:cxnLst>
            <a:rect l="l" t="t" r="r" b="b"/>
            <a:pathLst>
              <a:path w="5570361" h="3869928">
                <a:moveTo>
                  <a:pt x="0" y="3501271"/>
                </a:moveTo>
                <a:lnTo>
                  <a:pt x="5570361" y="0"/>
                </a:lnTo>
                <a:lnTo>
                  <a:pt x="4371632" y="3869928"/>
                </a:lnTo>
                <a:lnTo>
                  <a:pt x="0" y="3501271"/>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5"/>
          <p:cNvSpPr/>
          <p:nvPr/>
        </p:nvSpPr>
        <p:spPr>
          <a:xfrm rot="6838803" flipV="1">
            <a:off x="436654" y="690738"/>
            <a:ext cx="4414336" cy="6343020"/>
          </a:xfrm>
          <a:custGeom>
            <a:avLst/>
            <a:gdLst>
              <a:gd name="connsiteX0" fmla="*/ 0 w 9741512"/>
              <a:gd name="connsiteY0" fmla="*/ 2284174 h 2284174"/>
              <a:gd name="connsiteX1" fmla="*/ 5073087 w 9741512"/>
              <a:gd name="connsiteY1" fmla="*/ 0 h 2284174"/>
              <a:gd name="connsiteX2" fmla="*/ 9741512 w 9741512"/>
              <a:gd name="connsiteY2" fmla="*/ 2284174 h 2284174"/>
              <a:gd name="connsiteX3" fmla="*/ 0 w 9741512"/>
              <a:gd name="connsiteY3" fmla="*/ 2284174 h 2284174"/>
              <a:gd name="connsiteX0-1" fmla="*/ 0 w 9741512"/>
              <a:gd name="connsiteY0-2" fmla="*/ 2398464 h 2398464"/>
              <a:gd name="connsiteX1-3" fmla="*/ 5383852 w 9741512"/>
              <a:gd name="connsiteY1-4" fmla="*/ 0 h 2398464"/>
              <a:gd name="connsiteX2-5" fmla="*/ 9741512 w 9741512"/>
              <a:gd name="connsiteY2-6" fmla="*/ 2398464 h 2398464"/>
              <a:gd name="connsiteX3-7" fmla="*/ 0 w 9741512"/>
              <a:gd name="connsiteY3-8" fmla="*/ 2398464 h 2398464"/>
              <a:gd name="connsiteX0-9" fmla="*/ 0 w 9724276"/>
              <a:gd name="connsiteY0-10" fmla="*/ 2398464 h 2398464"/>
              <a:gd name="connsiteX1-11" fmla="*/ 5383852 w 9724276"/>
              <a:gd name="connsiteY1-12" fmla="*/ 0 h 2398464"/>
              <a:gd name="connsiteX2-13" fmla="*/ 9724276 w 9724276"/>
              <a:gd name="connsiteY2-14" fmla="*/ 2292723 h 2398464"/>
              <a:gd name="connsiteX3-15" fmla="*/ 0 w 9724276"/>
              <a:gd name="connsiteY3-16" fmla="*/ 2398464 h 2398464"/>
              <a:gd name="connsiteX0-17" fmla="*/ 0 w 9673565"/>
              <a:gd name="connsiteY0-18" fmla="*/ 2398464 h 2398464"/>
              <a:gd name="connsiteX1-19" fmla="*/ 5383852 w 9673565"/>
              <a:gd name="connsiteY1-20" fmla="*/ 0 h 2398464"/>
              <a:gd name="connsiteX2-21" fmla="*/ 9673565 w 9673565"/>
              <a:gd name="connsiteY2-22" fmla="*/ 2291631 h 2398464"/>
              <a:gd name="connsiteX3-23" fmla="*/ 0 w 9673565"/>
              <a:gd name="connsiteY3-24" fmla="*/ 2398464 h 2398464"/>
              <a:gd name="connsiteX0-25" fmla="*/ 0 w 9649825"/>
              <a:gd name="connsiteY0-26" fmla="*/ 2398464 h 2398464"/>
              <a:gd name="connsiteX1-27" fmla="*/ 5383852 w 9649825"/>
              <a:gd name="connsiteY1-28" fmla="*/ 0 h 2398464"/>
              <a:gd name="connsiteX2-29" fmla="*/ 9649825 w 9649825"/>
              <a:gd name="connsiteY2-30" fmla="*/ 2306731 h 2398464"/>
              <a:gd name="connsiteX3-31" fmla="*/ 0 w 9649825"/>
              <a:gd name="connsiteY3-32" fmla="*/ 2398464 h 2398464"/>
              <a:gd name="connsiteX0-33" fmla="*/ 0 w 9657375"/>
              <a:gd name="connsiteY0-34" fmla="*/ 2386594 h 2386594"/>
              <a:gd name="connsiteX1-35" fmla="*/ 5391402 w 9657375"/>
              <a:gd name="connsiteY1-36" fmla="*/ 0 h 2386594"/>
              <a:gd name="connsiteX2-37" fmla="*/ 9657375 w 9657375"/>
              <a:gd name="connsiteY2-38" fmla="*/ 2306731 h 2386594"/>
              <a:gd name="connsiteX3-39" fmla="*/ 0 w 9657375"/>
              <a:gd name="connsiteY3-40" fmla="*/ 2386594 h 2386594"/>
              <a:gd name="connsiteX0-41" fmla="*/ 0 w 9657375"/>
              <a:gd name="connsiteY0-42" fmla="*/ 2366082 h 2366082"/>
              <a:gd name="connsiteX1-43" fmla="*/ 5437791 w 9657375"/>
              <a:gd name="connsiteY1-44" fmla="*/ 0 h 2366082"/>
              <a:gd name="connsiteX2-45" fmla="*/ 9657375 w 9657375"/>
              <a:gd name="connsiteY2-46" fmla="*/ 2286219 h 2366082"/>
              <a:gd name="connsiteX3-47" fmla="*/ 0 w 9657375"/>
              <a:gd name="connsiteY3-48" fmla="*/ 2366082 h 2366082"/>
              <a:gd name="connsiteX0-49" fmla="*/ 0 w 9657375"/>
              <a:gd name="connsiteY0-50" fmla="*/ 5892252 h 5892252"/>
              <a:gd name="connsiteX1-51" fmla="*/ 5285955 w 9657375"/>
              <a:gd name="connsiteY1-52" fmla="*/ 0 h 5892252"/>
              <a:gd name="connsiteX2-53" fmla="*/ 9657375 w 9657375"/>
              <a:gd name="connsiteY2-54" fmla="*/ 5812389 h 5892252"/>
              <a:gd name="connsiteX3-55" fmla="*/ 0 w 9657375"/>
              <a:gd name="connsiteY3-56" fmla="*/ 5892252 h 5892252"/>
              <a:gd name="connsiteX0-57" fmla="*/ 0 w 9596882"/>
              <a:gd name="connsiteY0-58" fmla="*/ 5892252 h 5892252"/>
              <a:gd name="connsiteX1-59" fmla="*/ 5285955 w 9596882"/>
              <a:gd name="connsiteY1-60" fmla="*/ 0 h 5892252"/>
              <a:gd name="connsiteX2-61" fmla="*/ 9596882 w 9596882"/>
              <a:gd name="connsiteY2-62" fmla="*/ 5763141 h 5892252"/>
              <a:gd name="connsiteX3-63" fmla="*/ 0 w 9596882"/>
              <a:gd name="connsiteY3-64" fmla="*/ 5892252 h 5892252"/>
              <a:gd name="connsiteX0-65" fmla="*/ 0 w 9532095"/>
              <a:gd name="connsiteY0-66" fmla="*/ 6005217 h 6005217"/>
              <a:gd name="connsiteX1-67" fmla="*/ 5221168 w 9532095"/>
              <a:gd name="connsiteY1-68" fmla="*/ 0 h 6005217"/>
              <a:gd name="connsiteX2-69" fmla="*/ 9532095 w 9532095"/>
              <a:gd name="connsiteY2-70" fmla="*/ 5763141 h 6005217"/>
              <a:gd name="connsiteX3-71" fmla="*/ 0 w 9532095"/>
              <a:gd name="connsiteY3-72" fmla="*/ 6005217 h 6005217"/>
              <a:gd name="connsiteX0-73" fmla="*/ 0 w 9538598"/>
              <a:gd name="connsiteY0-74" fmla="*/ 6005217 h 6005217"/>
              <a:gd name="connsiteX1-75" fmla="*/ 5221168 w 9538598"/>
              <a:gd name="connsiteY1-76" fmla="*/ 0 h 6005217"/>
              <a:gd name="connsiteX2-77" fmla="*/ 9538599 w 9538598"/>
              <a:gd name="connsiteY2-78" fmla="*/ 5718252 h 6005217"/>
              <a:gd name="connsiteX3-79" fmla="*/ 0 w 9538598"/>
              <a:gd name="connsiteY3-80" fmla="*/ 6005217 h 6005217"/>
              <a:gd name="connsiteX0-81" fmla="*/ 0 w 6679425"/>
              <a:gd name="connsiteY0-82" fmla="*/ 6435892 h 6435892"/>
              <a:gd name="connsiteX1-83" fmla="*/ 2361994 w 6679425"/>
              <a:gd name="connsiteY1-84" fmla="*/ 0 h 6435892"/>
              <a:gd name="connsiteX2-85" fmla="*/ 6679425 w 6679425"/>
              <a:gd name="connsiteY2-86" fmla="*/ 5718252 h 6435892"/>
              <a:gd name="connsiteX3-87" fmla="*/ 0 w 6679425"/>
              <a:gd name="connsiteY3-88" fmla="*/ 6435892 h 6435892"/>
            </a:gdLst>
            <a:ahLst/>
            <a:cxnLst>
              <a:cxn ang="0">
                <a:pos x="connsiteX0-1" y="connsiteY0-2"/>
              </a:cxn>
              <a:cxn ang="0">
                <a:pos x="connsiteX1-3" y="connsiteY1-4"/>
              </a:cxn>
              <a:cxn ang="0">
                <a:pos x="connsiteX2-5" y="connsiteY2-6"/>
              </a:cxn>
              <a:cxn ang="0">
                <a:pos x="connsiteX3-7" y="connsiteY3-8"/>
              </a:cxn>
            </a:cxnLst>
            <a:rect l="l" t="t" r="r" b="b"/>
            <a:pathLst>
              <a:path w="6679425" h="6435892">
                <a:moveTo>
                  <a:pt x="0" y="6435892"/>
                </a:moveTo>
                <a:lnTo>
                  <a:pt x="2361994" y="0"/>
                </a:lnTo>
                <a:lnTo>
                  <a:pt x="6679425" y="5718252"/>
                </a:lnTo>
                <a:lnTo>
                  <a:pt x="0" y="6435892"/>
                </a:lnTo>
                <a:close/>
              </a:path>
            </a:pathLst>
          </a:custGeom>
          <a:gradFill>
            <a:gsLst>
              <a:gs pos="0">
                <a:srgbClr val="0F2437"/>
              </a:gs>
              <a:gs pos="100000">
                <a:srgbClr val="284D7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10800000" flipH="1">
            <a:off x="-18188" y="-2"/>
            <a:ext cx="3914939" cy="1983541"/>
          </a:xfrm>
          <a:prstGeom prst="rtTriangle">
            <a:avLst/>
          </a:prstGeom>
          <a:gradFill>
            <a:gsLst>
              <a:gs pos="0">
                <a:srgbClr val="0F2437"/>
              </a:gs>
              <a:gs pos="100000">
                <a:srgbClr val="284D7A"/>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2"/>
          <p:cNvSpPr/>
          <p:nvPr/>
        </p:nvSpPr>
        <p:spPr>
          <a:xfrm flipV="1">
            <a:off x="3868614" y="1"/>
            <a:ext cx="8323386" cy="3151162"/>
          </a:xfrm>
          <a:custGeom>
            <a:avLst/>
            <a:gdLst>
              <a:gd name="connsiteX0" fmla="*/ 0 w 8323386"/>
              <a:gd name="connsiteY0" fmla="*/ 2700996 h 2700996"/>
              <a:gd name="connsiteX1" fmla="*/ 2203117 w 8323386"/>
              <a:gd name="connsiteY1" fmla="*/ 0 h 2700996"/>
              <a:gd name="connsiteX2" fmla="*/ 8323386 w 8323386"/>
              <a:gd name="connsiteY2" fmla="*/ 2700996 h 2700996"/>
              <a:gd name="connsiteX3" fmla="*/ 0 w 8323386"/>
              <a:gd name="connsiteY3" fmla="*/ 2700996 h 2700996"/>
              <a:gd name="connsiteX0-1" fmla="*/ 0 w 8323386"/>
              <a:gd name="connsiteY0-2" fmla="*/ 3123027 h 3123027"/>
              <a:gd name="connsiteX1-3" fmla="*/ 2554809 w 8323386"/>
              <a:gd name="connsiteY1-4" fmla="*/ 0 h 3123027"/>
              <a:gd name="connsiteX2-5" fmla="*/ 8323386 w 8323386"/>
              <a:gd name="connsiteY2-6" fmla="*/ 3123027 h 3123027"/>
              <a:gd name="connsiteX3-7" fmla="*/ 0 w 8323386"/>
              <a:gd name="connsiteY3-8" fmla="*/ 3123027 h 3123027"/>
              <a:gd name="connsiteX0-9" fmla="*/ 0 w 8323386"/>
              <a:gd name="connsiteY0-10" fmla="*/ 3123027 h 3123027"/>
              <a:gd name="connsiteX1-11" fmla="*/ 2526674 w 8323386"/>
              <a:gd name="connsiteY1-12" fmla="*/ 0 h 3123027"/>
              <a:gd name="connsiteX2-13" fmla="*/ 8323386 w 8323386"/>
              <a:gd name="connsiteY2-14" fmla="*/ 3123027 h 3123027"/>
              <a:gd name="connsiteX3-15" fmla="*/ 0 w 8323386"/>
              <a:gd name="connsiteY3-16" fmla="*/ 3123027 h 3123027"/>
              <a:gd name="connsiteX0-17" fmla="*/ 0 w 8323386"/>
              <a:gd name="connsiteY0-18" fmla="*/ 3165230 h 3165230"/>
              <a:gd name="connsiteX1-19" fmla="*/ 2512606 w 8323386"/>
              <a:gd name="connsiteY1-20" fmla="*/ 0 h 3165230"/>
              <a:gd name="connsiteX2-21" fmla="*/ 8323386 w 8323386"/>
              <a:gd name="connsiteY2-22" fmla="*/ 3165230 h 3165230"/>
              <a:gd name="connsiteX3-23" fmla="*/ 0 w 8323386"/>
              <a:gd name="connsiteY3-24" fmla="*/ 3165230 h 3165230"/>
              <a:gd name="connsiteX0-25" fmla="*/ 0 w 8323386"/>
              <a:gd name="connsiteY0-26" fmla="*/ 3151162 h 3151162"/>
              <a:gd name="connsiteX1-27" fmla="*/ 2498538 w 8323386"/>
              <a:gd name="connsiteY1-28" fmla="*/ 0 h 3151162"/>
              <a:gd name="connsiteX2-29" fmla="*/ 8323386 w 8323386"/>
              <a:gd name="connsiteY2-30" fmla="*/ 3151162 h 3151162"/>
              <a:gd name="connsiteX3-31" fmla="*/ 0 w 8323386"/>
              <a:gd name="connsiteY3-32" fmla="*/ 3151162 h 3151162"/>
              <a:gd name="connsiteX0-33" fmla="*/ 0 w 8323386"/>
              <a:gd name="connsiteY0-34" fmla="*/ 3151162 h 3151162"/>
              <a:gd name="connsiteX1-35" fmla="*/ 2526673 w 8323386"/>
              <a:gd name="connsiteY1-36" fmla="*/ 0 h 3151162"/>
              <a:gd name="connsiteX2-37" fmla="*/ 8323386 w 8323386"/>
              <a:gd name="connsiteY2-38" fmla="*/ 3151162 h 3151162"/>
              <a:gd name="connsiteX3-39" fmla="*/ 0 w 8323386"/>
              <a:gd name="connsiteY3-40" fmla="*/ 3151162 h 3151162"/>
            </a:gdLst>
            <a:ahLst/>
            <a:cxnLst>
              <a:cxn ang="0">
                <a:pos x="connsiteX0-1" y="connsiteY0-2"/>
              </a:cxn>
              <a:cxn ang="0">
                <a:pos x="connsiteX1-3" y="connsiteY1-4"/>
              </a:cxn>
              <a:cxn ang="0">
                <a:pos x="connsiteX2-5" y="connsiteY2-6"/>
              </a:cxn>
              <a:cxn ang="0">
                <a:pos x="connsiteX3-7" y="connsiteY3-8"/>
              </a:cxn>
            </a:cxnLst>
            <a:rect l="l" t="t" r="r" b="b"/>
            <a:pathLst>
              <a:path w="8323386" h="3151162">
                <a:moveTo>
                  <a:pt x="0" y="3151162"/>
                </a:moveTo>
                <a:lnTo>
                  <a:pt x="2526673" y="0"/>
                </a:lnTo>
                <a:lnTo>
                  <a:pt x="8323386" y="3151162"/>
                </a:lnTo>
                <a:lnTo>
                  <a:pt x="0" y="3151162"/>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rot="5400000">
            <a:off x="8588375" y="2488471"/>
            <a:ext cx="0" cy="4680000"/>
          </a:xfrm>
          <a:prstGeom prst="line">
            <a:avLst/>
          </a:prstGeom>
          <a:ln w="12700">
            <a:solidFill>
              <a:srgbClr val="24477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6248375" y="3898288"/>
            <a:ext cx="4680000" cy="854687"/>
          </a:xfrm>
        </p:spPr>
        <p:txBody>
          <a:bodyPr anchor="b">
            <a:normAutofit/>
          </a:bodyPr>
          <a:lstStyle>
            <a:lvl1pPr algn="ctr">
              <a:defRPr sz="3200"/>
            </a:lvl1pPr>
          </a:lstStyle>
          <a:p>
            <a:r>
              <a:rPr lang="zh-CN" altLang="en-US" dirty="0" smtClean="0"/>
              <a:t>编辑标题</a:t>
            </a:r>
            <a:endParaRPr lang="zh-CN" altLang="en-US" dirty="0"/>
          </a:p>
        </p:txBody>
      </p:sp>
      <p:sp>
        <p:nvSpPr>
          <p:cNvPr id="3" name="文本占位符 2"/>
          <p:cNvSpPr>
            <a:spLocks noGrp="1"/>
          </p:cNvSpPr>
          <p:nvPr>
            <p:ph type="body" idx="1"/>
          </p:nvPr>
        </p:nvSpPr>
        <p:spPr>
          <a:xfrm>
            <a:off x="6248375" y="4881538"/>
            <a:ext cx="4680000" cy="1144612"/>
          </a:xfrm>
        </p:spPr>
        <p:txBody>
          <a:bodyPr>
            <a:norm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任意多边形 7"/>
          <p:cNvSpPr/>
          <p:nvPr/>
        </p:nvSpPr>
        <p:spPr>
          <a:xfrm>
            <a:off x="4039835" y="-3498"/>
            <a:ext cx="3991106" cy="787747"/>
          </a:xfrm>
          <a:custGeom>
            <a:avLst/>
            <a:gdLst>
              <a:gd name="connsiteX0" fmla="*/ 0 w 6165821"/>
              <a:gd name="connsiteY0" fmla="*/ 0 h 1216983"/>
              <a:gd name="connsiteX1" fmla="*/ 6165821 w 6165821"/>
              <a:gd name="connsiteY1" fmla="*/ 0 h 1216983"/>
              <a:gd name="connsiteX2" fmla="*/ 5459970 w 6165821"/>
              <a:gd name="connsiteY2" fmla="*/ 1216983 h 1216983"/>
              <a:gd name="connsiteX3" fmla="*/ 0 w 6165821"/>
              <a:gd name="connsiteY3" fmla="*/ 1216983 h 1216983"/>
            </a:gdLst>
            <a:ahLst/>
            <a:cxnLst>
              <a:cxn ang="0">
                <a:pos x="connsiteX0" y="connsiteY0"/>
              </a:cxn>
              <a:cxn ang="0">
                <a:pos x="connsiteX1" y="connsiteY1"/>
              </a:cxn>
              <a:cxn ang="0">
                <a:pos x="connsiteX2" y="connsiteY2"/>
              </a:cxn>
              <a:cxn ang="0">
                <a:pos x="connsiteX3" y="connsiteY3"/>
              </a:cxn>
            </a:cxnLst>
            <a:rect l="l" t="t" r="r" b="b"/>
            <a:pathLst>
              <a:path w="6165821" h="1216983">
                <a:moveTo>
                  <a:pt x="0" y="0"/>
                </a:moveTo>
                <a:lnTo>
                  <a:pt x="6165821" y="0"/>
                </a:lnTo>
                <a:lnTo>
                  <a:pt x="5459970" y="1216983"/>
                </a:lnTo>
                <a:lnTo>
                  <a:pt x="0" y="1216983"/>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a:off x="3686192" y="-1406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3223168"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flipV="1">
            <a:off x="8035070"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4333876" y="85725"/>
            <a:ext cx="3238170" cy="598511"/>
          </a:xfrm>
        </p:spPr>
        <p:txBody>
          <a:bodyPr>
            <a:normAutofit/>
          </a:bodyPr>
          <a:lstStyle>
            <a:lvl1pPr algn="ctr">
              <a:defRPr sz="2200">
                <a:solidFill>
                  <a:schemeClr val="bg1"/>
                </a:solidFill>
              </a:defRPr>
            </a:lvl1pPr>
          </a:lstStyle>
          <a:p>
            <a:r>
              <a:rPr lang="zh-CN" altLang="en-US" dirty="0" smtClean="0"/>
              <a:t>编辑标题</a:t>
            </a:r>
            <a:endParaRPr lang="zh-CN" altLang="en-US" dirty="0"/>
          </a:p>
        </p:txBody>
      </p:sp>
      <p:sp>
        <p:nvSpPr>
          <p:cNvPr id="3" name="内容占位符 2"/>
          <p:cNvSpPr>
            <a:spLocks noGrp="1"/>
          </p:cNvSpPr>
          <p:nvPr>
            <p:ph sz="half" idx="1"/>
          </p:nvPr>
        </p:nvSpPr>
        <p:spPr>
          <a:xfrm>
            <a:off x="838200" y="1244600"/>
            <a:ext cx="5181600" cy="4932363"/>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6172200" y="1244600"/>
            <a:ext cx="5181600" cy="4932363"/>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5320C-EE8D-4A48-AEB9-94443C137EC7}"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55320C-EE8D-4A48-AEB9-94443C137EC7}"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6" name="组合 5"/>
          <p:cNvGrpSpPr/>
          <p:nvPr/>
        </p:nvGrpSpPr>
        <p:grpSpPr>
          <a:xfrm flipH="1" flipV="1">
            <a:off x="352925" y="14068"/>
            <a:ext cx="13062398" cy="8521324"/>
            <a:chOff x="-1243230" y="-1677392"/>
            <a:chExt cx="13062398" cy="8521324"/>
          </a:xfrm>
        </p:grpSpPr>
        <p:sp>
          <p:nvSpPr>
            <p:cNvPr id="7" name="直角三角形 5"/>
            <p:cNvSpPr/>
            <p:nvPr/>
          </p:nvSpPr>
          <p:spPr>
            <a:xfrm rot="3889513" flipH="1" flipV="1">
              <a:off x="6575773" y="-3562451"/>
              <a:ext cx="3358335" cy="7128454"/>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 name="connsiteX0-25" fmla="*/ 263254 w 3358335"/>
                <a:gd name="connsiteY0-26" fmla="*/ 2631627 h 7128454"/>
                <a:gd name="connsiteX1-27" fmla="*/ 3358335 w 3358335"/>
                <a:gd name="connsiteY1-28" fmla="*/ 0 h 7128454"/>
                <a:gd name="connsiteX2-29" fmla="*/ 0 w 3358335"/>
                <a:gd name="connsiteY2-30" fmla="*/ 7128454 h 7128454"/>
                <a:gd name="connsiteX3-31" fmla="*/ 263254 w 3358335"/>
                <a:gd name="connsiteY3-32" fmla="*/ 2631627 h 7128454"/>
              </a:gdLst>
              <a:ahLst/>
              <a:cxnLst>
                <a:cxn ang="0">
                  <a:pos x="connsiteX0-1" y="connsiteY0-2"/>
                </a:cxn>
                <a:cxn ang="0">
                  <a:pos x="connsiteX1-3" y="connsiteY1-4"/>
                </a:cxn>
                <a:cxn ang="0">
                  <a:pos x="connsiteX2-5" y="connsiteY2-6"/>
                </a:cxn>
                <a:cxn ang="0">
                  <a:pos x="connsiteX3-7" y="connsiteY3-8"/>
                </a:cxn>
              </a:cxnLst>
              <a:rect l="l" t="t" r="r" b="b"/>
              <a:pathLst>
                <a:path w="3358335" h="7128454">
                  <a:moveTo>
                    <a:pt x="263254" y="2631627"/>
                  </a:moveTo>
                  <a:lnTo>
                    <a:pt x="3358335" y="0"/>
                  </a:lnTo>
                  <a:lnTo>
                    <a:pt x="0" y="7128454"/>
                  </a:lnTo>
                  <a:lnTo>
                    <a:pt x="263254" y="2631627"/>
                  </a:lnTo>
                  <a:close/>
                </a:path>
              </a:pathLst>
            </a:custGeom>
            <a:gradFill>
              <a:gsLst>
                <a:gs pos="0">
                  <a:srgbClr val="0F2437"/>
                </a:gs>
                <a:gs pos="100000">
                  <a:srgbClr val="284D7A"/>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flipV="1">
              <a:off x="-17871" y="-14068"/>
              <a:ext cx="4332849" cy="6858000"/>
            </a:xfrm>
            <a:prstGeom prst="r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rot="3889513" flipH="1" flipV="1">
              <a:off x="143291" y="-282765"/>
              <a:ext cx="4649292" cy="7422333"/>
            </a:xfrm>
            <a:custGeom>
              <a:avLst/>
              <a:gdLst>
                <a:gd name="connsiteX0" fmla="*/ 4649292 w 4649292"/>
                <a:gd name="connsiteY0" fmla="*/ 6824994 h 7422333"/>
                <a:gd name="connsiteX1" fmla="*/ 4634186 w 4649292"/>
                <a:gd name="connsiteY1" fmla="*/ 6857133 h 7422333"/>
                <a:gd name="connsiteX2" fmla="*/ 0 w 4649292"/>
                <a:gd name="connsiteY2" fmla="*/ 7422333 h 7422333"/>
                <a:gd name="connsiteX3" fmla="*/ 310532 w 4649292"/>
                <a:gd name="connsiteY3" fmla="*/ 0 h 7422333"/>
              </a:gdLst>
              <a:ahLst/>
              <a:cxnLst>
                <a:cxn ang="0">
                  <a:pos x="connsiteX0" y="connsiteY0"/>
                </a:cxn>
                <a:cxn ang="0">
                  <a:pos x="connsiteX1" y="connsiteY1"/>
                </a:cxn>
                <a:cxn ang="0">
                  <a:pos x="connsiteX2" y="connsiteY2"/>
                </a:cxn>
                <a:cxn ang="0">
                  <a:pos x="connsiteX3" y="connsiteY3"/>
                </a:cxn>
              </a:cxnLst>
              <a:rect l="l" t="t" r="r" b="b"/>
              <a:pathLst>
                <a:path w="4649292" h="7422333">
                  <a:moveTo>
                    <a:pt x="4649292" y="6824994"/>
                  </a:moveTo>
                  <a:lnTo>
                    <a:pt x="4634186" y="6857133"/>
                  </a:lnTo>
                  <a:lnTo>
                    <a:pt x="0" y="7422333"/>
                  </a:lnTo>
                  <a:lnTo>
                    <a:pt x="310532" y="0"/>
                  </a:lnTo>
                  <a:close/>
                </a:path>
              </a:pathLst>
            </a:custGeom>
            <a:gradFill>
              <a:gsLst>
                <a:gs pos="0">
                  <a:srgbClr val="0F2437"/>
                </a:gs>
                <a:gs pos="100000">
                  <a:srgbClr val="284D7A"/>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5"/>
            <p:cNvSpPr/>
            <p:nvPr/>
          </p:nvSpPr>
          <p:spPr>
            <a:xfrm rot="3889513">
              <a:off x="4164886" y="209083"/>
              <a:ext cx="4667167" cy="2631627"/>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Lst>
              <a:ahLst/>
              <a:cxnLst>
                <a:cxn ang="0">
                  <a:pos x="connsiteX0-1" y="connsiteY0-2"/>
                </a:cxn>
                <a:cxn ang="0">
                  <a:pos x="connsiteX1-3" y="connsiteY1-4"/>
                </a:cxn>
                <a:cxn ang="0">
                  <a:pos x="connsiteX2-5" y="connsiteY2-6"/>
                </a:cxn>
                <a:cxn ang="0">
                  <a:pos x="connsiteX3-7" y="connsiteY3-8"/>
                </a:cxn>
              </a:cxnLst>
              <a:rect l="l" t="t" r="r" b="b"/>
              <a:pathLst>
                <a:path w="4667167" h="2631627">
                  <a:moveTo>
                    <a:pt x="0" y="2631627"/>
                  </a:moveTo>
                  <a:lnTo>
                    <a:pt x="3095081" y="0"/>
                  </a:lnTo>
                  <a:lnTo>
                    <a:pt x="4667167" y="2062405"/>
                  </a:lnTo>
                  <a:lnTo>
                    <a:pt x="0" y="2631627"/>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nvPr>
        </p:nvSpPr>
        <p:spPr>
          <a:xfrm>
            <a:off x="749300" y="1106016"/>
            <a:ext cx="5949950" cy="1325563"/>
          </a:xfrm>
        </p:spPr>
        <p:txBody>
          <a:bodyPr>
            <a:normAutofit/>
          </a:bodyPr>
          <a:lstStyle>
            <a:lvl1pPr algn="ctr">
              <a:defRPr sz="6600"/>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55320C-EE8D-4A48-AEB9-94443C137EC7}"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4"/>
          <p:cNvSpPr/>
          <p:nvPr/>
        </p:nvSpPr>
        <p:spPr>
          <a:xfrm>
            <a:off x="4039835" y="-3498"/>
            <a:ext cx="3991106" cy="787747"/>
          </a:xfrm>
          <a:custGeom>
            <a:avLst/>
            <a:gdLst>
              <a:gd name="connsiteX0" fmla="*/ 0 w 6165821"/>
              <a:gd name="connsiteY0" fmla="*/ 0 h 1216983"/>
              <a:gd name="connsiteX1" fmla="*/ 6165821 w 6165821"/>
              <a:gd name="connsiteY1" fmla="*/ 0 h 1216983"/>
              <a:gd name="connsiteX2" fmla="*/ 5459970 w 6165821"/>
              <a:gd name="connsiteY2" fmla="*/ 1216983 h 1216983"/>
              <a:gd name="connsiteX3" fmla="*/ 0 w 6165821"/>
              <a:gd name="connsiteY3" fmla="*/ 1216983 h 1216983"/>
            </a:gdLst>
            <a:ahLst/>
            <a:cxnLst>
              <a:cxn ang="0">
                <a:pos x="connsiteX0" y="connsiteY0"/>
              </a:cxn>
              <a:cxn ang="0">
                <a:pos x="connsiteX1" y="connsiteY1"/>
              </a:cxn>
              <a:cxn ang="0">
                <a:pos x="connsiteX2" y="connsiteY2"/>
              </a:cxn>
              <a:cxn ang="0">
                <a:pos x="connsiteX3" y="connsiteY3"/>
              </a:cxn>
            </a:cxnLst>
            <a:rect l="l" t="t" r="r" b="b"/>
            <a:pathLst>
              <a:path w="6165821" h="1216983">
                <a:moveTo>
                  <a:pt x="0" y="0"/>
                </a:moveTo>
                <a:lnTo>
                  <a:pt x="6165821" y="0"/>
                </a:lnTo>
                <a:lnTo>
                  <a:pt x="5459970" y="1216983"/>
                </a:lnTo>
                <a:lnTo>
                  <a:pt x="0" y="1216983"/>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3686192" y="-1406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flipV="1">
            <a:off x="3223168"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flipV="1">
            <a:off x="8035070"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55320C-EE8D-4A48-AEB9-94443C137EC7}"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5320C-EE8D-4A48-AEB9-94443C137EC7}"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53600" y="365125"/>
            <a:ext cx="16002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199" y="365125"/>
            <a:ext cx="8727831"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6700F1-3B3F-46A2-95F2-4A3EC646683E}" type="datetimeFigureOut">
              <a:rPr lang="zh-CN" altLang="en-US" smtClean="0"/>
              <a:pPr/>
              <a:t>2018/10/18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1.xml"/><Relationship Id="rId17" Type="http://schemas.openxmlformats.org/officeDocument/2006/relationships/tags" Target="../tags/tag2.xml"/><Relationship Id="rId18"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62">
              <a:srgbClr val="E3E7E5"/>
            </a:gs>
            <a:gs pos="56000">
              <a:srgbClr val="F7F7F7"/>
            </a:gs>
            <a:gs pos="100000">
              <a:srgbClr val="E3E7E5"/>
            </a:gs>
          </a:gsLst>
          <a:lin ang="108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700F1-3B3F-46A2-95F2-4A3EC646683E}" type="datetimeFigureOut">
              <a:rPr lang="zh-CN" altLang="en-US" smtClean="0"/>
              <a:pPr/>
              <a:t>2018/10/18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5320C-EE8D-4A48-AEB9-94443C137EC7}" type="slidenum">
              <a:rPr lang="zh-CN" altLang="en-US" smtClean="0"/>
              <a:pPr/>
              <a:t>‹#›</a:t>
            </a:fld>
            <a:endParaRPr lang="zh-CN" altLang="en-US"/>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emf"/><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baike.baidu.com/item/%E7%BB%BC%E5%90%88%E8%83%BD%E5%8A%9B/5172103" TargetMode="External"/><Relationship Id="rId4" Type="http://schemas.openxmlformats.org/officeDocument/2006/relationships/hyperlink" Target="https://baike.baidu.com/item/%E6%84%9F%E7%9F%A5/10752910" TargetMode="External"/><Relationship Id="rId5" Type="http://schemas.openxmlformats.org/officeDocument/2006/relationships/hyperlink" Target="https://baike.baidu.com/item/%E7%9F%A5%E8%AF%86/74245" TargetMode="External"/><Relationship Id="rId6" Type="http://schemas.openxmlformats.org/officeDocument/2006/relationships/hyperlink" Target="https://baike.baidu.com/item/%E8%AE%B0%E5%BF%86/34494" TargetMode="External"/><Relationship Id="rId7" Type="http://schemas.openxmlformats.org/officeDocument/2006/relationships/hyperlink" Target="https://baike.baidu.com/item/%E7%90%86%E8%A7%A3/1065948" TargetMode="External"/><Relationship Id="rId8" Type="http://schemas.openxmlformats.org/officeDocument/2006/relationships/hyperlink" Target="https://baike.baidu.com/item/%E6%99%BA/13680607" TargetMode="External"/><Relationship Id="rId1" Type="http://schemas.openxmlformats.org/officeDocument/2006/relationships/slideLayout" Target="../slideLayouts/slideLayout7.xml"/><Relationship Id="rId2" Type="http://schemas.openxmlformats.org/officeDocument/2006/relationships/hyperlink" Target="https://baike.baidu.com/item/%E7%A5%9E%E7%BB%8F/104036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7.xml"/><Relationship Id="rId3"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 Type="http://schemas.openxmlformats.org/officeDocument/2006/relationships/tags" Target="../tags/tag15.xml"/><Relationship Id="rId2" Type="http://schemas.openxmlformats.org/officeDocument/2006/relationships/slideLayout" Target="../slideLayouts/slideLayout7.xml"/><Relationship Id="rId3" Type="http://schemas.openxmlformats.org/officeDocument/2006/relationships/notesSlide" Target="../notesSlides/notesSlide8.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7.xml"/><Relationship Id="rId3"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7.xml"/><Relationship Id="rId3"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tags" Target="../tags/tag18.xml"/><Relationship Id="rId2"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7.xml"/><Relationship Id="rId3"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jpeg"/><Relationship Id="rId1" Type="http://schemas.openxmlformats.org/officeDocument/2006/relationships/tags" Target="../tags/tag21.x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Layout" Target="../slideLayouts/slideLayout7.xml"/><Relationship Id="rId3"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Layout" Target="../slideLayouts/slideLayout7.xml"/><Relationship Id="rId3"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Layout" Target="../slideLayouts/slideLayout7.xml"/><Relationship Id="rId3"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Layout" Target="../slideLayouts/slideLayout7.xml"/><Relationship Id="rId3"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1" Type="http://schemas.openxmlformats.org/officeDocument/2006/relationships/diagramQuickStyle" Target="../diagrams/quickStyle3.xml"/><Relationship Id="rId12" Type="http://schemas.openxmlformats.org/officeDocument/2006/relationships/diagramColors" Target="../diagrams/colors3.xml"/><Relationship Id="rId13" Type="http://schemas.microsoft.com/office/2007/relationships/diagramDrawing" Target="../diagrams/drawing3.xml"/><Relationship Id="rId1" Type="http://schemas.openxmlformats.org/officeDocument/2006/relationships/tags" Target="../tags/tag27.xml"/><Relationship Id="rId2" Type="http://schemas.openxmlformats.org/officeDocument/2006/relationships/slideLayout" Target="../slideLayouts/slideLayout7.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33.png"/><Relationship Id="rId9" Type="http://schemas.openxmlformats.org/officeDocument/2006/relationships/diagramData" Target="../diagrams/data3.xml"/><Relationship Id="rId10"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microsoft.com/office/2007/relationships/hdphoto" Target="../media/hdphoto1.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 Id="rId3" Type="http://schemas.openxmlformats.org/officeDocument/2006/relationships/image" Target="../media/image5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61.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Layout" Target="../slideLayouts/slideLayout7.xml"/><Relationship Id="rId3"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9.xml"/><Relationship Id="rId5" Type="http://schemas.openxmlformats.org/officeDocument/2006/relationships/image" Target="../media/image61.png"/><Relationship Id="rId1" Type="http://schemas.openxmlformats.org/officeDocument/2006/relationships/tags" Target="../tags/tag30.xml"/><Relationship Id="rId2" Type="http://schemas.openxmlformats.org/officeDocument/2006/relationships/tags" Target="../tags/tag31.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slideLayout" Target="../slideLayouts/slideLayout7.xml"/><Relationship Id="rId3" Type="http://schemas.openxmlformats.org/officeDocument/2006/relationships/notesSlide" Target="../notesSlides/notesSlide3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7.xml.rels><?xml version="1.0" encoding="UTF-8" standalone="yes"?>
<Relationships xmlns="http://schemas.openxmlformats.org/package/2006/relationships"><Relationship Id="rId1" Type="http://schemas.openxmlformats.org/officeDocument/2006/relationships/tags" Target="../tags/tag33.xml"/><Relationship Id="rId2" Type="http://schemas.openxmlformats.org/officeDocument/2006/relationships/slideLayout" Target="../slideLayouts/slideLayout7.xml"/><Relationship Id="rId3"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1" Type="http://schemas.openxmlformats.org/officeDocument/2006/relationships/tags" Target="../tags/tag34.xml"/><Relationship Id="rId2"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7.xml"/><Relationship Id="rId3"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tags" Target="../tags/tag35.xml"/><Relationship Id="rId2" Type="http://schemas.openxmlformats.org/officeDocument/2006/relationships/slideLayout" Target="../slideLayouts/slideLayout7.xml"/><Relationship Id="rId3" Type="http://schemas.openxmlformats.org/officeDocument/2006/relationships/notesSlide" Target="../notesSlides/notesSlide3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5.jpeg"/></Relationships>
</file>

<file path=ppt/slides/_rels/slide75.xml.rels><?xml version="1.0" encoding="UTF-8" standalone="yes"?>
<Relationships xmlns="http://schemas.openxmlformats.org/package/2006/relationships"><Relationship Id="rId1" Type="http://schemas.openxmlformats.org/officeDocument/2006/relationships/tags" Target="../tags/tag36.x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tags" Target="../tags/tag10.x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262682" y="4145820"/>
            <a:ext cx="8995718" cy="1455381"/>
          </a:xfrm>
        </p:spPr>
        <p:txBody>
          <a:bodyPr>
            <a:normAutofit/>
          </a:bodyPr>
          <a:lstStyle/>
          <a:p>
            <a:r>
              <a:rPr lang="zh-CN" altLang="en-US" sz="4000" b="1" dirty="0" smtClean="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rPr>
              <a:t>智慧图书馆建设的逻辑辨析</a:t>
            </a:r>
            <a:endParaRPr lang="zh-CN" altLang="en-US" sz="4000" b="1" dirty="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endParaRPr>
          </a:p>
        </p:txBody>
      </p:sp>
      <p:sp>
        <p:nvSpPr>
          <p:cNvPr id="3" name="TextBox 2"/>
          <p:cNvSpPr txBox="1"/>
          <p:nvPr/>
        </p:nvSpPr>
        <p:spPr>
          <a:xfrm>
            <a:off x="5501148" y="6135329"/>
            <a:ext cx="6518787" cy="461665"/>
          </a:xfrm>
          <a:prstGeom prst="rect">
            <a:avLst/>
          </a:prstGeom>
          <a:noFill/>
        </p:spPr>
        <p:txBody>
          <a:bodyPr wrap="square" rtlCol="0">
            <a:spAutoFit/>
          </a:bodyPr>
          <a:lstStyle/>
          <a:p>
            <a:pPr algn="r"/>
            <a:r>
              <a:rPr lang="zh-CN" altLang="en-US" sz="2400" b="1" dirty="0" smtClean="0"/>
              <a:t>数字图书馆创新服务论坛  </a:t>
            </a:r>
            <a:r>
              <a:rPr lang="zh-CN" altLang="en-US" sz="2400" b="1" smtClean="0"/>
              <a:t>长春   </a:t>
            </a:r>
            <a:r>
              <a:rPr lang="zh-CN" altLang="en-US" sz="2400" smtClean="0"/>
              <a:t> </a:t>
            </a:r>
            <a:endParaRPr lang="zh-CN" altLang="en-US" sz="2400" dirty="0"/>
          </a:p>
        </p:txBody>
      </p:sp>
      <p:sp>
        <p:nvSpPr>
          <p:cNvPr id="5" name="文本框 4"/>
          <p:cNvSpPr txBox="1"/>
          <p:nvPr/>
        </p:nvSpPr>
        <p:spPr>
          <a:xfrm>
            <a:off x="10840065" y="5370369"/>
            <a:ext cx="1351935" cy="461665"/>
          </a:xfrm>
          <a:prstGeom prst="rect">
            <a:avLst/>
          </a:prstGeom>
          <a:noFill/>
        </p:spPr>
        <p:txBody>
          <a:bodyPr wrap="square" rtlCol="0">
            <a:spAutoFit/>
          </a:bodyPr>
          <a:lstStyle/>
          <a:p>
            <a:r>
              <a:rPr kumimoji="1" lang="zh-CN" altLang="en-US" sz="2400" dirty="0" smtClean="0"/>
              <a:t>卓应忠</a:t>
            </a:r>
            <a:endParaRPr kumimoji="1" lang="zh-CN" altLang="en-US" sz="2400"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39618" y="5550195"/>
            <a:ext cx="5262679" cy="891609"/>
          </a:xfrm>
          <a:prstGeom prst="rect">
            <a:avLst/>
          </a:prstGeom>
        </p:spPr>
        <p:txBody>
          <a:bodyPr vert="horz" lIns="91440" tIns="45720" rIns="91440" bIns="45720" rtlCol="0">
            <a:norm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800" dirty="0" smtClean="0"/>
              <a:t>上海交通大学  陈进  </a:t>
            </a:r>
            <a:r>
              <a:rPr lang="en-US" altLang="zh-CN" sz="1800" dirty="0" smtClean="0"/>
              <a:t>《</a:t>
            </a:r>
            <a:r>
              <a:rPr lang="zh-CN" altLang="en-US" sz="1800" dirty="0" smtClean="0"/>
              <a:t>智慧图书馆服务平台设计</a:t>
            </a:r>
            <a:r>
              <a:rPr lang="en-US" altLang="zh-CN" sz="1800" dirty="0" smtClean="0"/>
              <a:t>》</a:t>
            </a:r>
            <a:r>
              <a:rPr lang="zh-CN" altLang="en-US" sz="1800" dirty="0" smtClean="0"/>
              <a:t>  </a:t>
            </a:r>
            <a:endParaRPr lang="zh-CN" altLang="en-US" sz="1800" dirty="0"/>
          </a:p>
        </p:txBody>
      </p:sp>
      <p:pic>
        <p:nvPicPr>
          <p:cNvPr id="8" name="图片 7"/>
          <p:cNvPicPr/>
          <p:nvPr/>
        </p:nvPicPr>
        <p:blipFill>
          <a:blip r:embed="rId4" cstate="print"/>
          <a:srcRect/>
          <a:stretch>
            <a:fillRect/>
          </a:stretch>
        </p:blipFill>
        <p:spPr bwMode="auto">
          <a:xfrm>
            <a:off x="931304" y="1221995"/>
            <a:ext cx="10006989" cy="2012911"/>
          </a:xfrm>
          <a:prstGeom prst="rect">
            <a:avLst/>
          </a:prstGeom>
          <a:noFill/>
          <a:ln w="9525">
            <a:noFill/>
            <a:miter lim="800000"/>
            <a:headEnd/>
            <a:tailEnd/>
          </a:ln>
        </p:spPr>
      </p:pic>
      <p:pic>
        <p:nvPicPr>
          <p:cNvPr id="9" name="图片 8"/>
          <p:cNvPicPr/>
          <p:nvPr/>
        </p:nvPicPr>
        <p:blipFill>
          <a:blip r:embed="rId5" cstate="print"/>
          <a:srcRect/>
          <a:stretch>
            <a:fillRect/>
          </a:stretch>
        </p:blipFill>
        <p:spPr bwMode="auto">
          <a:xfrm>
            <a:off x="931654" y="3206071"/>
            <a:ext cx="9998014" cy="2073296"/>
          </a:xfrm>
          <a:prstGeom prst="rect">
            <a:avLst/>
          </a:prstGeom>
          <a:noFill/>
          <a:ln w="9525">
            <a:noFill/>
            <a:miter lim="800000"/>
            <a:headEnd/>
            <a:tailEnd/>
          </a:ln>
        </p:spPr>
      </p:pic>
      <p:pic>
        <p:nvPicPr>
          <p:cNvPr id="10" name="图片 9"/>
          <p:cNvPicPr/>
          <p:nvPr/>
        </p:nvPicPr>
        <p:blipFill>
          <a:blip r:embed="rId6" cstate="print"/>
          <a:srcRect/>
          <a:stretch>
            <a:fillRect/>
          </a:stretch>
        </p:blipFill>
        <p:spPr bwMode="auto">
          <a:xfrm>
            <a:off x="931653" y="1233578"/>
            <a:ext cx="10015268" cy="1915063"/>
          </a:xfrm>
          <a:prstGeom prst="rect">
            <a:avLst/>
          </a:prstGeom>
          <a:noFill/>
          <a:ln w="9525">
            <a:noFill/>
            <a:miter lim="800000"/>
            <a:headEnd/>
            <a:tailEnd/>
          </a:ln>
        </p:spPr>
      </p:pic>
      <p:pic>
        <p:nvPicPr>
          <p:cNvPr id="11" name="图片 10"/>
          <p:cNvPicPr/>
          <p:nvPr/>
        </p:nvPicPr>
        <p:blipFill>
          <a:blip r:embed="rId7" cstate="print"/>
          <a:srcRect/>
          <a:stretch>
            <a:fillRect/>
          </a:stretch>
        </p:blipFill>
        <p:spPr bwMode="auto">
          <a:xfrm>
            <a:off x="931305" y="3137059"/>
            <a:ext cx="10015616" cy="2081922"/>
          </a:xfrm>
          <a:prstGeom prst="rect">
            <a:avLst/>
          </a:prstGeom>
          <a:noFill/>
          <a:ln w="9525">
            <a:noFill/>
            <a:miter lim="800000"/>
            <a:headEnd/>
            <a:tailEnd/>
          </a:ln>
        </p:spPr>
      </p:pic>
      <p:sp>
        <p:nvSpPr>
          <p:cNvPr id="13" name="文本框 4"/>
          <p:cNvSpPr txBox="1"/>
          <p:nvPr/>
        </p:nvSpPr>
        <p:spPr>
          <a:xfrm>
            <a:off x="4806720" y="184591"/>
            <a:ext cx="2358338" cy="584775"/>
          </a:xfrm>
          <a:prstGeom prst="rect">
            <a:avLst/>
          </a:prstGeom>
          <a:noFill/>
          <a:effectLst/>
        </p:spPr>
        <p:txBody>
          <a:bodyPr wrap="none" rtlCol="0">
            <a:spAutoFit/>
          </a:bodyPr>
          <a:lstStyle/>
          <a:p>
            <a:r>
              <a:rPr lang="en-US" altLang="zh-CN" sz="3200" b="1" dirty="0" smtClean="0">
                <a:solidFill>
                  <a:schemeClr val="bg1"/>
                </a:solidFill>
              </a:rPr>
              <a:t> </a:t>
            </a:r>
            <a:r>
              <a:rPr lang="zh-CN" altLang="en-US" sz="3200" b="1" dirty="0" smtClean="0">
                <a:solidFill>
                  <a:schemeClr val="bg1"/>
                </a:solidFill>
              </a:rPr>
              <a:t>定义与设计</a:t>
            </a:r>
            <a:endParaRPr lang="en-US" altLang="zh-CN" sz="2200" b="1" dirty="0" smtClean="0">
              <a:solidFill>
                <a:schemeClr val="bg1"/>
              </a:solidFill>
              <a:latin typeface="华文仿宋" pitchFamily="2" charset="-122"/>
              <a:ea typeface="华文仿宋"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984075" y="1483955"/>
            <a:ext cx="8505647" cy="337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50000"/>
              </a:lnSpc>
              <a:spcBef>
                <a:spcPct val="0"/>
              </a:spcBef>
              <a:spcAft>
                <a:spcPct val="0"/>
              </a:spcAft>
              <a:buClrTx/>
              <a:buSzTx/>
              <a:buFontTx/>
              <a:buNone/>
              <a:tabLst/>
            </a:pPr>
            <a:r>
              <a:rPr kumimoji="0" lang="zh-CN" b="1"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智慧</a:t>
            </a:r>
            <a:r>
              <a:rPr kumimoji="0" lang="zh-CN"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（狭义的），它是生物所具有的基于</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2"/>
              </a:rPr>
              <a:t>神经</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器官（物质基础）一种高级的</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3"/>
              </a:rPr>
              <a:t>综合能力</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，包含有：</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4"/>
              </a:rPr>
              <a:t>感知</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5"/>
              </a:rPr>
              <a:t>知识</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6"/>
              </a:rPr>
              <a:t>记忆</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7"/>
              </a:rPr>
              <a:t>理解</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、联想、情感、逻辑、辨别、计算、分析、判断、文化、中庸、包容、决定等多种能力。</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慧让人可以深刻地理解人、事、物、社会、宇宙、现状、过去、将来，拥有思考、分析、探求真理的能力。</a:t>
            </a:r>
            <a:endParaRPr kumimoji="0" lang="zh-CN" altLang="en-US" b="0" i="0" u="none" strike="noStrike" cap="none" normalizeH="0" baseline="0" dirty="0" smtClean="0">
              <a:ln>
                <a:noFill/>
              </a:ln>
              <a:solidFill>
                <a:schemeClr val="tx1"/>
              </a:solidFill>
              <a:effectLst/>
              <a:latin typeface="华文楷体" pitchFamily="2" charset="-122"/>
              <a:ea typeface="华文楷体" pitchFamily="2" charset="-122"/>
              <a:cs typeface="宋体" pitchFamily="2" charset="-122"/>
            </a:endParaRPr>
          </a:p>
          <a:p>
            <a:pPr marL="0" marR="0" lvl="0" indent="266700" algn="l" defTabSz="914400" rtl="0" eaLnBrk="0" fontAlgn="base" latinLnBrk="0" hangingPunct="0">
              <a:lnSpc>
                <a:spcPct val="150000"/>
              </a:lnSpc>
              <a:spcBef>
                <a:spcPct val="0"/>
              </a:spcBef>
              <a:spcAft>
                <a:spcPct val="0"/>
              </a:spcAft>
              <a:buClrTx/>
              <a:buSzTx/>
              <a:buFontTx/>
              <a:buNone/>
              <a:tabLst/>
            </a:pP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慧是由</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力系统、知识系统、方法与技能系统、非</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力系统、观念与思想系统、审美与评价系统等多个子系统构成的复杂体系蕴育出的能力。包括遗传</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慧与获得</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慧、生理机能与心理机能、直观与思维、意向与认识、情感与理性、道德与美感、</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力与非</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力、显意识与潜意识、已具有的</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慧与</a:t>
            </a:r>
            <a:r>
              <a:rPr kumimoji="0" lang="zh-CN" altLang="en-US" b="0" i="0" u="none" strike="noStrike" cap="none" normalizeH="0" baseline="0" dirty="0" smtClean="0">
                <a:ln>
                  <a:noFill/>
                </a:ln>
                <a:solidFill>
                  <a:srgbClr val="136EC2"/>
                </a:solidFill>
                <a:effectLst/>
                <a:latin typeface="华文楷体" pitchFamily="2" charset="-122"/>
                <a:ea typeface="华文楷体" pitchFamily="2" charset="-122"/>
                <a:cs typeface="Arial" pitchFamily="34" charset="0"/>
                <a:hlinkClick r:id="rId8"/>
              </a:rPr>
              <a:t>智</a:t>
            </a:r>
            <a:r>
              <a:rPr kumimoji="0" lang="zh-CN" altLang="en-US" b="0" i="0" u="none" strike="noStrike" cap="none" normalizeH="0" baseline="0" dirty="0" smtClean="0">
                <a:ln>
                  <a:noFill/>
                </a:ln>
                <a:solidFill>
                  <a:srgbClr val="333333"/>
                </a:solidFill>
                <a:effectLst/>
                <a:latin typeface="华文楷体" pitchFamily="2" charset="-122"/>
                <a:ea typeface="华文楷体" pitchFamily="2" charset="-122"/>
                <a:cs typeface="Arial" pitchFamily="34" charset="0"/>
              </a:rPr>
              <a:t>慧潜能等等众多要素。</a:t>
            </a:r>
            <a:endParaRPr kumimoji="0" lang="zh-CN" altLang="en-US" b="0" i="0" u="none" strike="noStrike" cap="none" normalizeH="0" baseline="0" dirty="0" smtClean="0">
              <a:ln>
                <a:noFill/>
              </a:ln>
              <a:solidFill>
                <a:schemeClr val="tx1"/>
              </a:solidFill>
              <a:effectLst/>
              <a:latin typeface="华文楷体" pitchFamily="2" charset="-122"/>
              <a:ea typeface="华文楷体" pitchFamily="2" charset="-122"/>
              <a:cs typeface="宋体" pitchFamily="2" charset="-122"/>
            </a:endParaRPr>
          </a:p>
        </p:txBody>
      </p:sp>
      <p:sp>
        <p:nvSpPr>
          <p:cNvPr id="5" name="TextBox 4"/>
          <p:cNvSpPr txBox="1"/>
          <p:nvPr/>
        </p:nvSpPr>
        <p:spPr>
          <a:xfrm>
            <a:off x="7921040" y="5279201"/>
            <a:ext cx="2292635" cy="369332"/>
          </a:xfrm>
          <a:prstGeom prst="rect">
            <a:avLst/>
          </a:prstGeom>
          <a:noFill/>
        </p:spPr>
        <p:txBody>
          <a:bodyPr wrap="square" rtlCol="0">
            <a:spAutoFit/>
          </a:bodyPr>
          <a:lstStyle/>
          <a:p>
            <a:r>
              <a:rPr lang="zh-CN" altLang="en-US" dirty="0" smtClean="0"/>
              <a:t>百度百科   “智慧”</a:t>
            </a:r>
            <a:endParaRPr lang="zh-CN" altLang="en-US" dirty="0"/>
          </a:p>
        </p:txBody>
      </p:sp>
      <p:sp>
        <p:nvSpPr>
          <p:cNvPr id="6" name="文本框 4"/>
          <p:cNvSpPr txBox="1"/>
          <p:nvPr/>
        </p:nvSpPr>
        <p:spPr>
          <a:xfrm>
            <a:off x="4683153" y="184591"/>
            <a:ext cx="2358338" cy="584775"/>
          </a:xfrm>
          <a:prstGeom prst="rect">
            <a:avLst/>
          </a:prstGeom>
          <a:noFill/>
          <a:effectLst/>
        </p:spPr>
        <p:txBody>
          <a:bodyPr wrap="none" rtlCol="0">
            <a:spAutoFit/>
          </a:bodyPr>
          <a:lstStyle/>
          <a:p>
            <a:r>
              <a:rPr lang="en-US" altLang="zh-CN" sz="3200" b="1" dirty="0" smtClean="0">
                <a:solidFill>
                  <a:schemeClr val="bg1"/>
                </a:solidFill>
              </a:rPr>
              <a:t> </a:t>
            </a:r>
            <a:r>
              <a:rPr lang="zh-CN" altLang="en-US" sz="3200" b="1" dirty="0" smtClean="0">
                <a:solidFill>
                  <a:schemeClr val="bg1"/>
                </a:solidFill>
              </a:rPr>
              <a:t>定义与设计</a:t>
            </a:r>
            <a:endParaRPr lang="en-US" altLang="zh-CN" sz="2200" b="1" dirty="0" smtClean="0">
              <a:solidFill>
                <a:schemeClr val="bg1"/>
              </a:solidFill>
              <a:latin typeface="华文仿宋" pitchFamily="2" charset="-122"/>
              <a:ea typeface="华文仿宋"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475117" y="2089026"/>
            <a:ext cx="9510040"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US" altLang="zh-CN" dirty="0" smtClean="0">
                <a:solidFill>
                  <a:srgbClr val="333333"/>
                </a:solidFill>
                <a:latin typeface="华文楷体" pitchFamily="2" charset="-122"/>
                <a:ea typeface="华文楷体" pitchFamily="2" charset="-122"/>
                <a:cs typeface="Arial" pitchFamily="34" charset="0"/>
              </a:rPr>
              <a:t>    </a:t>
            </a:r>
            <a:r>
              <a:rPr lang="zh-CN" altLang="zh-CN" dirty="0" smtClean="0">
                <a:solidFill>
                  <a:srgbClr val="333333"/>
                </a:solidFill>
                <a:latin typeface="华文楷体" pitchFamily="2" charset="-122"/>
                <a:ea typeface="华文楷体" pitchFamily="2" charset="-122"/>
                <a:cs typeface="Arial" pitchFamily="34" charset="0"/>
              </a:rPr>
              <a:t>智慧图书馆</a:t>
            </a:r>
            <a:r>
              <a:rPr lang="zh-CN" altLang="en-US" dirty="0" smtClean="0">
                <a:solidFill>
                  <a:srgbClr val="333333"/>
                </a:solidFill>
                <a:latin typeface="华文楷体" pitchFamily="2" charset="-122"/>
                <a:ea typeface="华文楷体" pitchFamily="2" charset="-122"/>
                <a:cs typeface="Arial" pitchFamily="34" charset="0"/>
              </a:rPr>
              <a:t>：</a:t>
            </a:r>
            <a:r>
              <a:rPr lang="zh-CN" altLang="zh-CN" dirty="0" smtClean="0">
                <a:solidFill>
                  <a:srgbClr val="333333"/>
                </a:solidFill>
                <a:latin typeface="华文楷体" pitchFamily="2" charset="-122"/>
                <a:ea typeface="华文楷体" pitchFamily="2" charset="-122"/>
                <a:cs typeface="Arial" pitchFamily="34" charset="0"/>
              </a:rPr>
              <a:t>基于图书馆学术资源、空间资源、读者资源、设备资源的建设和完善，运用最新的大数据、云计算、移动互联、人工智能等技术，整合图书馆的文献、用户、业务数据，建立图书馆“大数据”中心，通过对智能设备的建设和空间的智慧改造为基础实现从数字图书馆到到智慧图书馆的转型与升级，挖掘和提升图书馆在教学、科研各业务场境的服务能力，以满足日益增长的管理诉求和服务诉求，实现图书馆的智慧管理与智慧运营。</a:t>
            </a:r>
          </a:p>
        </p:txBody>
      </p:sp>
      <p:sp>
        <p:nvSpPr>
          <p:cNvPr id="5" name="TextBox 4"/>
          <p:cNvSpPr txBox="1"/>
          <p:nvPr/>
        </p:nvSpPr>
        <p:spPr>
          <a:xfrm>
            <a:off x="7537621" y="5316272"/>
            <a:ext cx="3775805" cy="369332"/>
          </a:xfrm>
          <a:prstGeom prst="rect">
            <a:avLst/>
          </a:prstGeom>
          <a:noFill/>
        </p:spPr>
        <p:txBody>
          <a:bodyPr wrap="square" rtlCol="0">
            <a:spAutoFit/>
          </a:bodyPr>
          <a:lstStyle/>
          <a:p>
            <a:r>
              <a:rPr lang="en-US" altLang="zh-CN" dirty="0" smtClean="0"/>
              <a:t>—— </a:t>
            </a:r>
            <a:r>
              <a:rPr lang="zh-CN" altLang="en-US" dirty="0" smtClean="0"/>
              <a:t>维普资讯   研发总监  戴勇</a:t>
            </a:r>
            <a:endParaRPr lang="zh-CN" altLang="en-US" dirty="0"/>
          </a:p>
        </p:txBody>
      </p:sp>
      <p:sp>
        <p:nvSpPr>
          <p:cNvPr id="6" name="文本框 4"/>
          <p:cNvSpPr txBox="1"/>
          <p:nvPr/>
        </p:nvSpPr>
        <p:spPr>
          <a:xfrm>
            <a:off x="4720223" y="185351"/>
            <a:ext cx="2358338" cy="584775"/>
          </a:xfrm>
          <a:prstGeom prst="rect">
            <a:avLst/>
          </a:prstGeom>
          <a:noFill/>
          <a:effectLst/>
        </p:spPr>
        <p:txBody>
          <a:bodyPr wrap="none" rtlCol="0">
            <a:spAutoFit/>
          </a:bodyPr>
          <a:lstStyle/>
          <a:p>
            <a:r>
              <a:rPr lang="en-US" altLang="zh-CN" sz="3200" b="1" dirty="0" smtClean="0">
                <a:solidFill>
                  <a:schemeClr val="bg1"/>
                </a:solidFill>
              </a:rPr>
              <a:t> </a:t>
            </a:r>
            <a:r>
              <a:rPr lang="zh-CN" altLang="en-US" sz="3200" b="1" dirty="0" smtClean="0">
                <a:solidFill>
                  <a:schemeClr val="bg1"/>
                </a:solidFill>
              </a:rPr>
              <a:t>定义与设计</a:t>
            </a:r>
            <a:endParaRPr lang="en-US" altLang="zh-CN" sz="2200" b="1" dirty="0" smtClean="0">
              <a:solidFill>
                <a:schemeClr val="bg1"/>
              </a:solidFill>
              <a:latin typeface="华文仿宋" pitchFamily="2" charset="-122"/>
              <a:ea typeface="华文仿宋"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4"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5"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19539" y="2621490"/>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t>概念不重要，</a:t>
            </a:r>
            <a:r>
              <a:rPr lang="zh-CN" altLang="en-US" sz="4400" dirty="0" smtClean="0">
                <a:solidFill>
                  <a:srgbClr val="FF0000"/>
                </a:solidFill>
              </a:rPr>
              <a:t>方向</a:t>
            </a:r>
            <a:r>
              <a:rPr lang="zh-CN" altLang="en-US" sz="4400" dirty="0" smtClean="0"/>
              <a:t>很重要</a:t>
            </a:r>
            <a:endParaRPr lang="zh-CN" altLang="en-US" sz="4400" dirty="0"/>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3"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4"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19539" y="2621490"/>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t>趋势</a:t>
            </a:r>
            <a:r>
              <a:rPr lang="zh-CN" altLang="en-US" sz="4400" dirty="0" smtClean="0">
                <a:solidFill>
                  <a:srgbClr val="FF0000"/>
                </a:solidFill>
              </a:rPr>
              <a:t>确定</a:t>
            </a:r>
            <a:r>
              <a:rPr lang="zh-CN" altLang="en-US" sz="4400" dirty="0" smtClean="0"/>
              <a:t>，模式不确定</a:t>
            </a:r>
            <a:endParaRPr lang="zh-CN" altLang="en-US" sz="4400" dirty="0"/>
          </a:p>
        </p:txBody>
      </p:sp>
      <p:sp>
        <p:nvSpPr>
          <p:cNvPr id="11" name="TextBox 10"/>
          <p:cNvSpPr txBox="1"/>
          <p:nvPr/>
        </p:nvSpPr>
        <p:spPr>
          <a:xfrm>
            <a:off x="2347784" y="1940011"/>
            <a:ext cx="2471351" cy="369332"/>
          </a:xfrm>
          <a:prstGeom prst="rect">
            <a:avLst/>
          </a:prstGeom>
          <a:noFill/>
        </p:spPr>
        <p:txBody>
          <a:bodyPr wrap="square" rtlCol="0">
            <a:spAutoFit/>
          </a:bodyPr>
          <a:lstStyle/>
          <a:p>
            <a:r>
              <a:rPr lang="zh-CN" altLang="en-US" dirty="0" smtClean="0"/>
              <a:t>智慧图书馆的方向</a:t>
            </a:r>
            <a:endParaRPr lang="zh-CN" altLang="en-US" dirty="0"/>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78626" y="4960969"/>
            <a:ext cx="7426411" cy="854687"/>
          </a:xfrm>
        </p:spPr>
        <p:txBody>
          <a:bodyPr>
            <a:normAutofit/>
          </a:bodyPr>
          <a:lstStyle/>
          <a:p>
            <a:r>
              <a:rPr lang="en-US" altLang="zh-CN" sz="5400" b="1" dirty="0"/>
              <a:t> </a:t>
            </a:r>
            <a:r>
              <a:rPr lang="zh-CN" altLang="en-US" sz="4400" b="1" dirty="0" smtClean="0"/>
              <a:t>智慧</a:t>
            </a:r>
            <a:r>
              <a:rPr lang="zh-CN" altLang="en-US" sz="4400" b="1" dirty="0" smtClean="0"/>
              <a:t>图书馆的流派选型</a:t>
            </a:r>
            <a:endParaRPr lang="zh-CN" altLang="en-US" sz="4400" dirty="0"/>
          </a:p>
        </p:txBody>
      </p:sp>
      <p:sp>
        <p:nvSpPr>
          <p:cNvPr id="3" name="文本占位符 2"/>
          <p:cNvSpPr>
            <a:spLocks noGrp="1"/>
          </p:cNvSpPr>
          <p:nvPr>
            <p:ph type="body" idx="1"/>
          </p:nvPr>
        </p:nvSpPr>
        <p:spPr>
          <a:xfrm>
            <a:off x="6421369" y="4004208"/>
            <a:ext cx="4680000" cy="555435"/>
          </a:xfrm>
        </p:spPr>
        <p:txBody>
          <a:bodyPr>
            <a:normAutofit/>
          </a:bodyPr>
          <a:lstStyle/>
          <a:p>
            <a:r>
              <a:rPr lang="zh-CN" altLang="en-US" sz="2000" dirty="0" smtClean="0">
                <a:solidFill>
                  <a:schemeClr val="tx1">
                    <a:lumMod val="75000"/>
                    <a:lumOff val="25000"/>
                  </a:schemeClr>
                </a:solidFill>
                <a:latin typeface="方正姚体" panose="02010601030101010101" pitchFamily="2" charset="-122"/>
                <a:ea typeface="方正姚体" panose="02010601030101010101" pitchFamily="2" charset="-122"/>
              </a:rPr>
              <a:t>第三部分</a:t>
            </a:r>
            <a:endParaRPr lang="en-US" altLang="zh-CN" sz="2000" dirty="0">
              <a:solidFill>
                <a:schemeClr val="tx1">
                  <a:lumMod val="75000"/>
                  <a:lumOff val="25000"/>
                </a:schemeClr>
              </a:solidFill>
              <a:latin typeface="方正姚体" panose="02010601030101010101" pitchFamily="2" charset="-122"/>
              <a:ea typeface="方正姚体" panose="02010601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5003709" y="166844"/>
            <a:ext cx="1313180" cy="430887"/>
          </a:xfrm>
          <a:prstGeom prst="rect">
            <a:avLst/>
          </a:prstGeom>
          <a:noFill/>
          <a:effectLst/>
        </p:spPr>
        <p:txBody>
          <a:bodyPr wrap="none" rtlCol="0">
            <a:spAutoFit/>
          </a:bodyPr>
          <a:lstStyle/>
          <a:p>
            <a:r>
              <a:rPr lang="zh-CN" altLang="en-US" sz="2200" b="1" dirty="0" smtClean="0">
                <a:solidFill>
                  <a:schemeClr val="bg1"/>
                </a:solidFill>
                <a:latin typeface="方正姚体" panose="02010601030101010101" pitchFamily="2" charset="-122"/>
              </a:rPr>
              <a:t>流派选型</a:t>
            </a:r>
            <a:endParaRPr lang="en-US" altLang="zh-CN" sz="2200" b="1" dirty="0" smtClean="0">
              <a:solidFill>
                <a:schemeClr val="bg1"/>
              </a:solidFill>
              <a:latin typeface="方正姚体" panose="02010601030101010101" pitchFamily="2" charset="-122"/>
            </a:endParaRPr>
          </a:p>
        </p:txBody>
      </p:sp>
      <p:sp>
        <p:nvSpPr>
          <p:cNvPr id="11" name="矩形 10"/>
          <p:cNvSpPr>
            <a:spLocks noChangeAspect="1"/>
          </p:cNvSpPr>
          <p:nvPr/>
        </p:nvSpPr>
        <p:spPr>
          <a:xfrm rot="2700000">
            <a:off x="3859986" y="1874884"/>
            <a:ext cx="1638091" cy="1638090"/>
          </a:xfrm>
          <a:prstGeom prst="rect">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a:spLocks noChangeAspect="1"/>
          </p:cNvSpPr>
          <p:nvPr/>
        </p:nvSpPr>
        <p:spPr>
          <a:xfrm rot="2700000">
            <a:off x="3859987" y="4191494"/>
            <a:ext cx="1638091" cy="1638090"/>
          </a:xfrm>
          <a:prstGeom prst="rect">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a:spLocks noChangeAspect="1"/>
          </p:cNvSpPr>
          <p:nvPr/>
        </p:nvSpPr>
        <p:spPr>
          <a:xfrm rot="2700000">
            <a:off x="6190663" y="1903019"/>
            <a:ext cx="1638091" cy="1638090"/>
          </a:xfrm>
          <a:prstGeom prst="rect">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a:spLocks noChangeAspect="1"/>
          </p:cNvSpPr>
          <p:nvPr/>
        </p:nvSpPr>
        <p:spPr>
          <a:xfrm rot="2700000">
            <a:off x="6204730" y="4205564"/>
            <a:ext cx="1638091" cy="1638090"/>
          </a:xfrm>
          <a:prstGeom prst="rect">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025936" y="2697237"/>
            <a:ext cx="1156086" cy="400110"/>
          </a:xfrm>
          <a:prstGeom prst="rect">
            <a:avLst/>
          </a:prstGeom>
          <a:noFill/>
          <a:effectLst/>
        </p:spPr>
        <p:txBody>
          <a:bodyPr wrap="none" rtlCol="0">
            <a:spAutoFit/>
          </a:bodyPr>
          <a:lstStyle/>
          <a:p>
            <a:r>
              <a:rPr lang="en-US" altLang="zh-CN" sz="2000" b="1" dirty="0" smtClean="0">
                <a:solidFill>
                  <a:schemeClr val="bg1"/>
                </a:solidFill>
                <a:latin typeface="方正姚体" panose="02010601030101010101" pitchFamily="2" charset="-122"/>
                <a:ea typeface="方正姚体" panose="02010601030101010101" pitchFamily="2" charset="-122"/>
              </a:rPr>
              <a:t>   </a:t>
            </a:r>
            <a:r>
              <a:rPr lang="zh-CN" altLang="en-US" sz="2000" b="1" dirty="0" smtClean="0">
                <a:solidFill>
                  <a:schemeClr val="bg1"/>
                </a:solidFill>
                <a:latin typeface="方正姚体" panose="02010601030101010101" pitchFamily="2" charset="-122"/>
                <a:ea typeface="方正姚体" panose="02010601030101010101" pitchFamily="2" charset="-122"/>
              </a:rPr>
              <a:t>馆配商</a:t>
            </a:r>
            <a:endParaRPr lang="en-US" altLang="zh-CN" sz="1600" b="1" dirty="0" smtClean="0">
              <a:solidFill>
                <a:schemeClr val="bg1"/>
              </a:solidFill>
              <a:latin typeface="方正姚体" panose="02010601030101010101" pitchFamily="2" charset="-122"/>
              <a:ea typeface="方正姚体" panose="02010601030101010101" pitchFamily="2" charset="-122"/>
            </a:endParaRPr>
          </a:p>
        </p:txBody>
      </p:sp>
      <p:sp>
        <p:nvSpPr>
          <p:cNvPr id="16" name="文本框 15"/>
          <p:cNvSpPr txBox="1"/>
          <p:nvPr/>
        </p:nvSpPr>
        <p:spPr>
          <a:xfrm>
            <a:off x="6496008" y="2658794"/>
            <a:ext cx="1156818" cy="400110"/>
          </a:xfrm>
          <a:prstGeom prst="rect">
            <a:avLst/>
          </a:prstGeom>
          <a:noFill/>
          <a:effectLst/>
        </p:spPr>
        <p:txBody>
          <a:bodyPr wrap="square" rtlCol="0">
            <a:spAutoFit/>
          </a:bodyPr>
          <a:lstStyle/>
          <a:p>
            <a:r>
              <a:rPr lang="zh-CN" altLang="en-US" sz="2000" b="1" dirty="0" smtClean="0">
                <a:solidFill>
                  <a:schemeClr val="bg1"/>
                </a:solidFill>
                <a:latin typeface="方正姚体" panose="02010601030101010101" pitchFamily="2" charset="-122"/>
                <a:ea typeface="方正姚体" panose="02010601030101010101" pitchFamily="2" charset="-122"/>
              </a:rPr>
              <a:t>资源商</a:t>
            </a:r>
            <a:endParaRPr lang="en-US" altLang="zh-CN" sz="2000" b="1" dirty="0" smtClean="0">
              <a:solidFill>
                <a:schemeClr val="bg1"/>
              </a:solidFill>
              <a:latin typeface="方正姚体" panose="02010601030101010101" pitchFamily="2" charset="-122"/>
              <a:ea typeface="方正姚体" panose="02010601030101010101" pitchFamily="2" charset="-122"/>
            </a:endParaRPr>
          </a:p>
        </p:txBody>
      </p:sp>
      <p:sp>
        <p:nvSpPr>
          <p:cNvPr id="17" name="文本框 16"/>
          <p:cNvSpPr txBox="1"/>
          <p:nvPr/>
        </p:nvSpPr>
        <p:spPr>
          <a:xfrm>
            <a:off x="6510075" y="4998944"/>
            <a:ext cx="958917" cy="400110"/>
          </a:xfrm>
          <a:prstGeom prst="rect">
            <a:avLst/>
          </a:prstGeom>
          <a:noFill/>
          <a:effectLst/>
        </p:spPr>
        <p:txBody>
          <a:bodyPr wrap="none" rtlCol="0">
            <a:spAutoFit/>
          </a:bodyPr>
          <a:lstStyle/>
          <a:p>
            <a:r>
              <a:rPr lang="zh-CN" altLang="en-US" sz="2000" b="1" dirty="0" smtClean="0">
                <a:solidFill>
                  <a:schemeClr val="bg1"/>
                </a:solidFill>
                <a:latin typeface="方正姚体" panose="02010601030101010101" pitchFamily="2" charset="-122"/>
                <a:ea typeface="方正姚体" panose="02010601030101010101" pitchFamily="2" charset="-122"/>
              </a:rPr>
              <a:t>硬件商</a:t>
            </a:r>
            <a:endParaRPr lang="en-US" altLang="zh-CN" sz="2000" b="1" dirty="0" smtClean="0">
              <a:solidFill>
                <a:schemeClr val="bg1"/>
              </a:solidFill>
              <a:latin typeface="方正姚体" panose="02010601030101010101" pitchFamily="2" charset="-122"/>
              <a:ea typeface="方正姚体" panose="02010601030101010101" pitchFamily="2" charset="-122"/>
            </a:endParaRPr>
          </a:p>
        </p:txBody>
      </p:sp>
      <p:sp>
        <p:nvSpPr>
          <p:cNvPr id="18" name="文本框 17"/>
          <p:cNvSpPr txBox="1"/>
          <p:nvPr/>
        </p:nvSpPr>
        <p:spPr>
          <a:xfrm>
            <a:off x="4180681" y="5056050"/>
            <a:ext cx="958917" cy="400110"/>
          </a:xfrm>
          <a:prstGeom prst="rect">
            <a:avLst/>
          </a:prstGeom>
          <a:noFill/>
          <a:effectLst/>
        </p:spPr>
        <p:txBody>
          <a:bodyPr wrap="none" rtlCol="0">
            <a:spAutoFit/>
          </a:bodyPr>
          <a:lstStyle/>
          <a:p>
            <a:r>
              <a:rPr lang="zh-CN" altLang="en-US" sz="2000" b="1" dirty="0" smtClean="0">
                <a:solidFill>
                  <a:schemeClr val="bg1"/>
                </a:solidFill>
                <a:latin typeface="方正姚体" panose="02010601030101010101" pitchFamily="2" charset="-122"/>
                <a:ea typeface="方正姚体" panose="02010601030101010101" pitchFamily="2" charset="-122"/>
              </a:rPr>
              <a:t>系统商</a:t>
            </a:r>
            <a:endParaRPr lang="en-US" altLang="zh-CN" sz="2000" b="1" dirty="0" smtClean="0">
              <a:solidFill>
                <a:schemeClr val="bg1"/>
              </a:solidFill>
              <a:latin typeface="方正姚体" panose="02010601030101010101" pitchFamily="2" charset="-122"/>
              <a:ea typeface="方正姚体" panose="02010601030101010101" pitchFamily="2" charset="-122"/>
            </a:endParaRPr>
          </a:p>
        </p:txBody>
      </p:sp>
      <p:grpSp>
        <p:nvGrpSpPr>
          <p:cNvPr id="19" name="组合 18"/>
          <p:cNvGrpSpPr/>
          <p:nvPr/>
        </p:nvGrpSpPr>
        <p:grpSpPr>
          <a:xfrm>
            <a:off x="6761240" y="4254185"/>
            <a:ext cx="421720" cy="539326"/>
            <a:chOff x="1605186" y="572440"/>
            <a:chExt cx="563562" cy="720725"/>
          </a:xfrm>
          <a:solidFill>
            <a:schemeClr val="bg1"/>
          </a:solidFill>
          <a:effectLst/>
        </p:grpSpPr>
        <p:sp>
          <p:nvSpPr>
            <p:cNvPr id="20" name="Freeform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3" name="Freeform 223"/>
          <p:cNvSpPr/>
          <p:nvPr/>
        </p:nvSpPr>
        <p:spPr bwMode="auto">
          <a:xfrm>
            <a:off x="4412903" y="2072832"/>
            <a:ext cx="532256" cy="431672"/>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chemeClr val="bg1"/>
          </a:solidFill>
          <a:ln>
            <a:noFill/>
          </a:ln>
          <a:effectLst/>
        </p:spPr>
        <p:txBody>
          <a:bodyPr vert="horz" wrap="square" lIns="91440" tIns="45720" rIns="91440" bIns="45720" numCol="1" anchor="t" anchorCtr="0" compatLnSpc="1"/>
          <a:lstStyle/>
          <a:p>
            <a:endParaRPr lang="zh-CN" altLang="en-US">
              <a:solidFill>
                <a:prstClr val="black"/>
              </a:solidFill>
            </a:endParaRPr>
          </a:p>
        </p:txBody>
      </p:sp>
      <p:grpSp>
        <p:nvGrpSpPr>
          <p:cNvPr id="24" name="组合 23"/>
          <p:cNvGrpSpPr/>
          <p:nvPr/>
        </p:nvGrpSpPr>
        <p:grpSpPr>
          <a:xfrm>
            <a:off x="6725010" y="1944936"/>
            <a:ext cx="494182" cy="491807"/>
            <a:chOff x="-136302" y="1682102"/>
            <a:chExt cx="660401" cy="657225"/>
          </a:xfrm>
          <a:solidFill>
            <a:schemeClr val="bg1"/>
          </a:solidFill>
          <a:effectLst/>
        </p:grpSpPr>
        <p:sp>
          <p:nvSpPr>
            <p:cNvPr id="25" name="Freeform 36"/>
            <p:cNvSpPr/>
            <p:nvPr/>
          </p:nvSpPr>
          <p:spPr bwMode="auto">
            <a:xfrm>
              <a:off x="214536" y="1682102"/>
              <a:ext cx="309563" cy="309563"/>
            </a:xfrm>
            <a:custGeom>
              <a:avLst/>
              <a:gdLst>
                <a:gd name="T0" fmla="*/ 0 w 138"/>
                <a:gd name="T1" fmla="*/ 0 h 138"/>
                <a:gd name="T2" fmla="*/ 0 w 138"/>
                <a:gd name="T3" fmla="*/ 138 h 138"/>
                <a:gd name="T4" fmla="*/ 138 w 138"/>
                <a:gd name="T5" fmla="*/ 138 h 138"/>
                <a:gd name="T6" fmla="*/ 0 w 138"/>
                <a:gd name="T7" fmla="*/ 0 h 138"/>
              </a:gdLst>
              <a:ahLst/>
              <a:cxnLst>
                <a:cxn ang="0">
                  <a:pos x="T0" y="T1"/>
                </a:cxn>
                <a:cxn ang="0">
                  <a:pos x="T2" y="T3"/>
                </a:cxn>
                <a:cxn ang="0">
                  <a:pos x="T4" y="T5"/>
                </a:cxn>
                <a:cxn ang="0">
                  <a:pos x="T6" y="T7"/>
                </a:cxn>
              </a:cxnLst>
              <a:rect l="0" t="0" r="r" b="b"/>
              <a:pathLst>
                <a:path w="138" h="138">
                  <a:moveTo>
                    <a:pt x="0" y="0"/>
                  </a:moveTo>
                  <a:cubicBezTo>
                    <a:pt x="0" y="138"/>
                    <a:pt x="0" y="138"/>
                    <a:pt x="0" y="138"/>
                  </a:cubicBezTo>
                  <a:cubicBezTo>
                    <a:pt x="138" y="138"/>
                    <a:pt x="138" y="138"/>
                    <a:pt x="138" y="138"/>
                  </a:cubicBezTo>
                  <a:cubicBezTo>
                    <a:pt x="134" y="63"/>
                    <a:pt x="74"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37"/>
            <p:cNvSpPr/>
            <p:nvPr/>
          </p:nvSpPr>
          <p:spPr bwMode="auto">
            <a:xfrm>
              <a:off x="-136302" y="1682102"/>
              <a:ext cx="660400" cy="657225"/>
            </a:xfrm>
            <a:custGeom>
              <a:avLst/>
              <a:gdLst>
                <a:gd name="T0" fmla="*/ 139 w 294"/>
                <a:gd name="T1" fmla="*/ 154 h 293"/>
                <a:gd name="T2" fmla="*/ 139 w 294"/>
                <a:gd name="T3" fmla="*/ 0 h 293"/>
                <a:gd name="T4" fmla="*/ 0 w 294"/>
                <a:gd name="T5" fmla="*/ 146 h 293"/>
                <a:gd name="T6" fmla="*/ 147 w 294"/>
                <a:gd name="T7" fmla="*/ 293 h 293"/>
                <a:gd name="T8" fmla="*/ 294 w 294"/>
                <a:gd name="T9" fmla="*/ 154 h 293"/>
                <a:gd name="T10" fmla="*/ 139 w 294"/>
                <a:gd name="T11" fmla="*/ 154 h 293"/>
              </a:gdLst>
              <a:ahLst/>
              <a:cxnLst>
                <a:cxn ang="0">
                  <a:pos x="T0" y="T1"/>
                </a:cxn>
                <a:cxn ang="0">
                  <a:pos x="T2" y="T3"/>
                </a:cxn>
                <a:cxn ang="0">
                  <a:pos x="T4" y="T5"/>
                </a:cxn>
                <a:cxn ang="0">
                  <a:pos x="T6" y="T7"/>
                </a:cxn>
                <a:cxn ang="0">
                  <a:pos x="T8" y="T9"/>
                </a:cxn>
                <a:cxn ang="0">
                  <a:pos x="T10" y="T11"/>
                </a:cxn>
              </a:cxnLst>
              <a:rect l="0" t="0" r="r" b="b"/>
              <a:pathLst>
                <a:path w="294" h="293">
                  <a:moveTo>
                    <a:pt x="139" y="154"/>
                  </a:moveTo>
                  <a:cubicBezTo>
                    <a:pt x="139" y="0"/>
                    <a:pt x="139" y="0"/>
                    <a:pt x="139" y="0"/>
                  </a:cubicBezTo>
                  <a:cubicBezTo>
                    <a:pt x="61" y="4"/>
                    <a:pt x="0" y="68"/>
                    <a:pt x="0" y="146"/>
                  </a:cubicBezTo>
                  <a:cubicBezTo>
                    <a:pt x="0" y="227"/>
                    <a:pt x="66" y="293"/>
                    <a:pt x="147" y="293"/>
                  </a:cubicBezTo>
                  <a:cubicBezTo>
                    <a:pt x="226" y="293"/>
                    <a:pt x="289" y="232"/>
                    <a:pt x="294" y="154"/>
                  </a:cubicBezTo>
                  <a:lnTo>
                    <a:pt x="139" y="1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7" name="组合 26"/>
          <p:cNvGrpSpPr/>
          <p:nvPr/>
        </p:nvGrpSpPr>
        <p:grpSpPr>
          <a:xfrm>
            <a:off x="4402276" y="4260193"/>
            <a:ext cx="493548" cy="474638"/>
            <a:chOff x="9791183" y="5224434"/>
            <a:chExt cx="645684" cy="620945"/>
          </a:xfrm>
          <a:effectLst/>
        </p:grpSpPr>
        <p:sp>
          <p:nvSpPr>
            <p:cNvPr id="28" name="Oval 131"/>
            <p:cNvSpPr>
              <a:spLocks noChangeArrowheads="1"/>
            </p:cNvSpPr>
            <p:nvPr/>
          </p:nvSpPr>
          <p:spPr bwMode="auto">
            <a:xfrm>
              <a:off x="9968746" y="5224434"/>
              <a:ext cx="290558" cy="2942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0" name="TextBox 29"/>
          <p:cNvSpPr txBox="1"/>
          <p:nvPr/>
        </p:nvSpPr>
        <p:spPr>
          <a:xfrm>
            <a:off x="1927274" y="3235569"/>
            <a:ext cx="2883877" cy="369332"/>
          </a:xfrm>
          <a:prstGeom prst="rect">
            <a:avLst/>
          </a:prstGeom>
          <a:noFill/>
        </p:spPr>
        <p:txBody>
          <a:bodyPr wrap="square" rtlCol="0">
            <a:spAutoFit/>
          </a:bodyPr>
          <a:lstStyle/>
          <a:p>
            <a:r>
              <a:rPr lang="zh-CN" altLang="en-US" dirty="0" smtClean="0"/>
              <a:t>优势：馆配智慧</a:t>
            </a:r>
            <a:endParaRPr lang="zh-CN" altLang="en-US" dirty="0"/>
          </a:p>
        </p:txBody>
      </p:sp>
      <p:sp>
        <p:nvSpPr>
          <p:cNvPr id="31" name="TextBox 30"/>
          <p:cNvSpPr txBox="1"/>
          <p:nvPr/>
        </p:nvSpPr>
        <p:spPr>
          <a:xfrm>
            <a:off x="8074855" y="5500467"/>
            <a:ext cx="2965939" cy="369332"/>
          </a:xfrm>
          <a:prstGeom prst="rect">
            <a:avLst/>
          </a:prstGeom>
          <a:noFill/>
        </p:spPr>
        <p:txBody>
          <a:bodyPr wrap="square" rtlCol="0">
            <a:spAutoFit/>
          </a:bodyPr>
          <a:lstStyle/>
          <a:p>
            <a:r>
              <a:rPr lang="zh-CN" altLang="en-US" dirty="0" smtClean="0"/>
              <a:t>优势：空间智慧</a:t>
            </a:r>
            <a:endParaRPr lang="zh-CN" altLang="en-US" dirty="0"/>
          </a:p>
        </p:txBody>
      </p:sp>
      <p:sp>
        <p:nvSpPr>
          <p:cNvPr id="32" name="TextBox 31"/>
          <p:cNvSpPr txBox="1"/>
          <p:nvPr/>
        </p:nvSpPr>
        <p:spPr>
          <a:xfrm>
            <a:off x="8056099" y="3301218"/>
            <a:ext cx="2883877" cy="369332"/>
          </a:xfrm>
          <a:prstGeom prst="rect">
            <a:avLst/>
          </a:prstGeom>
          <a:noFill/>
        </p:spPr>
        <p:txBody>
          <a:bodyPr wrap="square" rtlCol="0">
            <a:spAutoFit/>
          </a:bodyPr>
          <a:lstStyle/>
          <a:p>
            <a:r>
              <a:rPr lang="zh-CN" altLang="en-US" dirty="0" smtClean="0"/>
              <a:t>优势：数据智慧</a:t>
            </a:r>
            <a:endParaRPr lang="zh-CN" altLang="en-US" dirty="0"/>
          </a:p>
        </p:txBody>
      </p:sp>
      <p:sp>
        <p:nvSpPr>
          <p:cNvPr id="33" name="TextBox 32"/>
          <p:cNvSpPr txBox="1"/>
          <p:nvPr/>
        </p:nvSpPr>
        <p:spPr>
          <a:xfrm>
            <a:off x="1854591" y="5427784"/>
            <a:ext cx="2883877" cy="369332"/>
          </a:xfrm>
          <a:prstGeom prst="rect">
            <a:avLst/>
          </a:prstGeom>
          <a:noFill/>
        </p:spPr>
        <p:txBody>
          <a:bodyPr wrap="square" rtlCol="0">
            <a:spAutoFit/>
          </a:bodyPr>
          <a:lstStyle/>
          <a:p>
            <a:r>
              <a:rPr lang="zh-CN" altLang="en-US" dirty="0" smtClean="0"/>
              <a:t>优势：系统智慧</a:t>
            </a:r>
            <a:endParaRPr lang="zh-CN" altLang="en-US" dirty="0"/>
          </a:p>
        </p:txBody>
      </p:sp>
      <p:pic>
        <p:nvPicPr>
          <p:cNvPr id="2050" name="Picture 2"/>
          <p:cNvPicPr>
            <a:picLocks noChangeAspect="1" noChangeArrowheads="1"/>
          </p:cNvPicPr>
          <p:nvPr/>
        </p:nvPicPr>
        <p:blipFill>
          <a:blip r:embed="rId4" cstate="print"/>
          <a:srcRect/>
          <a:stretch>
            <a:fillRect/>
          </a:stretch>
        </p:blipFill>
        <p:spPr bwMode="auto">
          <a:xfrm>
            <a:off x="8143360" y="3714622"/>
            <a:ext cx="971550" cy="499032"/>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9208358" y="3720412"/>
            <a:ext cx="1485900" cy="517955"/>
          </a:xfrm>
          <a:prstGeom prst="rect">
            <a:avLst/>
          </a:prstGeom>
          <a:noFill/>
          <a:ln w="9525">
            <a:noFill/>
            <a:miter lim="800000"/>
            <a:headEnd/>
            <a:tailEnd/>
          </a:ln>
        </p:spPr>
      </p:pic>
      <p:pic>
        <p:nvPicPr>
          <p:cNvPr id="34" name="图片 33"/>
          <p:cNvPicPr/>
          <p:nvPr/>
        </p:nvPicPr>
        <p:blipFill>
          <a:blip r:embed="rId6" cstate="print"/>
          <a:srcRect/>
          <a:stretch>
            <a:fillRect/>
          </a:stretch>
        </p:blipFill>
        <p:spPr bwMode="auto">
          <a:xfrm>
            <a:off x="10834817" y="3756454"/>
            <a:ext cx="483972" cy="481913"/>
          </a:xfrm>
          <a:prstGeom prst="rect">
            <a:avLst/>
          </a:prstGeom>
          <a:noFill/>
          <a:ln w="9525">
            <a:noFill/>
            <a:miter lim="800000"/>
            <a:headEnd/>
            <a:tailEnd/>
          </a:ln>
        </p:spPr>
      </p:pic>
      <p:pic>
        <p:nvPicPr>
          <p:cNvPr id="35" name="图片 34" descr="公司logo(大).png"/>
          <p:cNvPicPr/>
          <p:nvPr/>
        </p:nvPicPr>
        <p:blipFill>
          <a:blip r:embed="rId7" cstate="print"/>
          <a:stretch>
            <a:fillRect/>
          </a:stretch>
        </p:blipFill>
        <p:spPr>
          <a:xfrm>
            <a:off x="7364628" y="3731740"/>
            <a:ext cx="704334" cy="444844"/>
          </a:xfrm>
          <a:prstGeom prst="rect">
            <a:avLst/>
          </a:prstGeom>
        </p:spPr>
      </p:pic>
      <p:pic>
        <p:nvPicPr>
          <p:cNvPr id="2052" name="Picture 4"/>
          <p:cNvPicPr>
            <a:picLocks noChangeAspect="1" noChangeArrowheads="1"/>
          </p:cNvPicPr>
          <p:nvPr/>
        </p:nvPicPr>
        <p:blipFill>
          <a:blip r:embed="rId8" cstate="print"/>
          <a:srcRect/>
          <a:stretch>
            <a:fillRect/>
          </a:stretch>
        </p:blipFill>
        <p:spPr bwMode="auto">
          <a:xfrm>
            <a:off x="1407383" y="5942700"/>
            <a:ext cx="1543050" cy="594025"/>
          </a:xfrm>
          <a:prstGeom prst="rect">
            <a:avLst/>
          </a:prstGeom>
          <a:noFill/>
          <a:ln w="9525">
            <a:noFill/>
            <a:miter lim="800000"/>
            <a:headEnd/>
            <a:tailEnd/>
          </a:ln>
        </p:spPr>
      </p:pic>
      <p:pic>
        <p:nvPicPr>
          <p:cNvPr id="2053" name="Picture 5"/>
          <p:cNvPicPr>
            <a:picLocks noChangeAspect="1" noChangeArrowheads="1"/>
          </p:cNvPicPr>
          <p:nvPr/>
        </p:nvPicPr>
        <p:blipFill>
          <a:blip r:embed="rId9" cstate="print"/>
          <a:srcRect/>
          <a:stretch>
            <a:fillRect/>
          </a:stretch>
        </p:blipFill>
        <p:spPr bwMode="auto">
          <a:xfrm>
            <a:off x="2985832" y="5925638"/>
            <a:ext cx="1462602" cy="586374"/>
          </a:xfrm>
          <a:prstGeom prst="rect">
            <a:avLst/>
          </a:prstGeom>
          <a:noFill/>
          <a:ln w="9525">
            <a:noFill/>
            <a:miter lim="800000"/>
            <a:headEnd/>
            <a:tailEnd/>
          </a:ln>
        </p:spPr>
      </p:pic>
      <p:pic>
        <p:nvPicPr>
          <p:cNvPr id="2054" name="Picture 6"/>
          <p:cNvPicPr>
            <a:picLocks noChangeAspect="1" noChangeArrowheads="1"/>
          </p:cNvPicPr>
          <p:nvPr/>
        </p:nvPicPr>
        <p:blipFill>
          <a:blip r:embed="rId10" cstate="print"/>
          <a:srcRect/>
          <a:stretch>
            <a:fillRect/>
          </a:stretch>
        </p:blipFill>
        <p:spPr bwMode="auto">
          <a:xfrm>
            <a:off x="7476868" y="6034860"/>
            <a:ext cx="1123611" cy="477151"/>
          </a:xfrm>
          <a:prstGeom prst="rect">
            <a:avLst/>
          </a:prstGeom>
          <a:noFill/>
          <a:ln w="9525">
            <a:noFill/>
            <a:miter lim="800000"/>
            <a:headEnd/>
            <a:tailEnd/>
          </a:ln>
        </p:spPr>
      </p:pic>
      <p:pic>
        <p:nvPicPr>
          <p:cNvPr id="2055" name="Picture 7"/>
          <p:cNvPicPr>
            <a:picLocks noChangeAspect="1" noChangeArrowheads="1"/>
          </p:cNvPicPr>
          <p:nvPr/>
        </p:nvPicPr>
        <p:blipFill>
          <a:blip r:embed="rId11" cstate="print"/>
          <a:srcRect/>
          <a:stretch>
            <a:fillRect/>
          </a:stretch>
        </p:blipFill>
        <p:spPr bwMode="auto">
          <a:xfrm>
            <a:off x="8666720" y="6026108"/>
            <a:ext cx="1333500" cy="485903"/>
          </a:xfrm>
          <a:prstGeom prst="rect">
            <a:avLst/>
          </a:prstGeom>
          <a:noFill/>
          <a:ln w="9525">
            <a:noFill/>
            <a:miter lim="800000"/>
            <a:headEnd/>
            <a:tailEnd/>
          </a:ln>
        </p:spPr>
      </p:pic>
      <p:pic>
        <p:nvPicPr>
          <p:cNvPr id="2056" name="Picture 8"/>
          <p:cNvPicPr>
            <a:picLocks noChangeAspect="1" noChangeArrowheads="1"/>
          </p:cNvPicPr>
          <p:nvPr/>
        </p:nvPicPr>
        <p:blipFill>
          <a:blip r:embed="rId12" cstate="print"/>
          <a:srcRect/>
          <a:stretch>
            <a:fillRect/>
          </a:stretch>
        </p:blipFill>
        <p:spPr bwMode="auto">
          <a:xfrm>
            <a:off x="10064578" y="6004074"/>
            <a:ext cx="1513703" cy="507937"/>
          </a:xfrm>
          <a:prstGeom prst="rect">
            <a:avLst/>
          </a:prstGeom>
          <a:noFill/>
          <a:ln w="9525">
            <a:noFill/>
            <a:miter lim="800000"/>
            <a:headEnd/>
            <a:tailEnd/>
          </a:ln>
        </p:spPr>
      </p:pic>
      <p:pic>
        <p:nvPicPr>
          <p:cNvPr id="2057" name="Picture 9"/>
          <p:cNvPicPr>
            <a:picLocks noChangeAspect="1" noChangeArrowheads="1"/>
          </p:cNvPicPr>
          <p:nvPr/>
        </p:nvPicPr>
        <p:blipFill>
          <a:blip r:embed="rId13" cstate="print"/>
          <a:srcRect/>
          <a:stretch>
            <a:fillRect/>
          </a:stretch>
        </p:blipFill>
        <p:spPr bwMode="auto">
          <a:xfrm>
            <a:off x="0" y="5927381"/>
            <a:ext cx="1371600" cy="621700"/>
          </a:xfrm>
          <a:prstGeom prst="rect">
            <a:avLst/>
          </a:prstGeom>
          <a:noFill/>
          <a:ln w="9525">
            <a:noFill/>
            <a:miter lim="800000"/>
            <a:headEnd/>
            <a:tailEnd/>
          </a:ln>
        </p:spPr>
      </p:pic>
      <p:pic>
        <p:nvPicPr>
          <p:cNvPr id="2058" name="Picture 10"/>
          <p:cNvPicPr>
            <a:picLocks noChangeAspect="1" noChangeArrowheads="1"/>
          </p:cNvPicPr>
          <p:nvPr/>
        </p:nvPicPr>
        <p:blipFill>
          <a:blip r:embed="rId14" cstate="print"/>
          <a:srcRect/>
          <a:stretch>
            <a:fillRect/>
          </a:stretch>
        </p:blipFill>
        <p:spPr bwMode="auto">
          <a:xfrm>
            <a:off x="2264505" y="3549220"/>
            <a:ext cx="1781175" cy="615007"/>
          </a:xfrm>
          <a:prstGeom prst="rect">
            <a:avLst/>
          </a:prstGeom>
          <a:noFill/>
          <a:ln w="9525">
            <a:noFill/>
            <a:miter lim="800000"/>
            <a:headEnd/>
            <a:tailEnd/>
          </a:ln>
        </p:spPr>
      </p:pic>
      <p:pic>
        <p:nvPicPr>
          <p:cNvPr id="1026" name="Picture 2"/>
          <p:cNvPicPr>
            <a:picLocks noChangeAspect="1" noChangeArrowheads="1"/>
          </p:cNvPicPr>
          <p:nvPr/>
        </p:nvPicPr>
        <p:blipFill>
          <a:blip r:embed="rId15" cstate="print"/>
          <a:srcRect/>
          <a:stretch>
            <a:fillRect/>
          </a:stretch>
        </p:blipFill>
        <p:spPr bwMode="auto">
          <a:xfrm>
            <a:off x="6301818" y="6046571"/>
            <a:ext cx="1161663" cy="490154"/>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4"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5"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19539" y="2621490"/>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t>纬度不重要，</a:t>
            </a:r>
            <a:r>
              <a:rPr lang="zh-CN" altLang="en-US" sz="4400" dirty="0" smtClean="0">
                <a:solidFill>
                  <a:srgbClr val="FF0000"/>
                </a:solidFill>
              </a:rPr>
              <a:t>需求</a:t>
            </a:r>
            <a:r>
              <a:rPr lang="zh-CN" altLang="en-US" sz="4400" dirty="0" smtClean="0"/>
              <a:t>很重要</a:t>
            </a:r>
            <a:endParaRPr lang="zh-CN" altLang="en-US" sz="4400" dirty="0"/>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78626" y="3898288"/>
            <a:ext cx="7426411" cy="854687"/>
          </a:xfrm>
        </p:spPr>
        <p:txBody>
          <a:bodyPr>
            <a:normAutofit/>
          </a:bodyPr>
          <a:lstStyle/>
          <a:p>
            <a:r>
              <a:rPr lang="en-US" altLang="zh-CN" sz="5400" b="1" dirty="0"/>
              <a:t> </a:t>
            </a:r>
            <a:r>
              <a:rPr lang="zh-CN" altLang="en-US" sz="4400" b="1" dirty="0" smtClean="0"/>
              <a:t>智慧图书馆的建设模式</a:t>
            </a:r>
            <a:endParaRPr lang="zh-CN" altLang="en-US" sz="4400" dirty="0"/>
          </a:p>
        </p:txBody>
      </p:sp>
      <p:sp>
        <p:nvSpPr>
          <p:cNvPr id="3" name="文本占位符 2"/>
          <p:cNvSpPr>
            <a:spLocks noGrp="1"/>
          </p:cNvSpPr>
          <p:nvPr>
            <p:ph type="body" idx="1"/>
          </p:nvPr>
        </p:nvSpPr>
        <p:spPr>
          <a:xfrm>
            <a:off x="6594364" y="3485224"/>
            <a:ext cx="4680000" cy="555435"/>
          </a:xfrm>
        </p:spPr>
        <p:txBody>
          <a:bodyPr>
            <a:normAutofit/>
          </a:bodyPr>
          <a:lstStyle/>
          <a:p>
            <a:r>
              <a:rPr lang="zh-CN" altLang="en-US" sz="2000" dirty="0" smtClean="0">
                <a:solidFill>
                  <a:schemeClr val="tx1">
                    <a:lumMod val="75000"/>
                    <a:lumOff val="25000"/>
                  </a:schemeClr>
                </a:solidFill>
                <a:latin typeface="方正姚体" panose="02010601030101010101" pitchFamily="2" charset="-122"/>
                <a:ea typeface="方正姚体" panose="02010601030101010101" pitchFamily="2" charset="-122"/>
              </a:rPr>
              <a:t>第四部分</a:t>
            </a:r>
            <a:endParaRPr lang="en-US" altLang="zh-CN" sz="2000" dirty="0">
              <a:solidFill>
                <a:schemeClr val="tx1">
                  <a:lumMod val="75000"/>
                  <a:lumOff val="25000"/>
                </a:schemeClr>
              </a:solidFill>
              <a:latin typeface="方正姚体" panose="02010601030101010101" pitchFamily="2" charset="-122"/>
              <a:ea typeface="方正姚体" panose="02010601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2347784" y="1322173"/>
          <a:ext cx="7339913" cy="4235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856205" y="160637"/>
            <a:ext cx="2063579" cy="584775"/>
          </a:xfrm>
          <a:prstGeom prst="rect">
            <a:avLst/>
          </a:prstGeom>
          <a:noFill/>
        </p:spPr>
        <p:txBody>
          <a:bodyPr wrap="square" rtlCol="0">
            <a:spAutoFit/>
          </a:bodyPr>
          <a:lstStyle/>
          <a:p>
            <a:r>
              <a:rPr lang="zh-CN" altLang="en-US" sz="3200" dirty="0" smtClean="0">
                <a:solidFill>
                  <a:schemeClr val="bg1"/>
                </a:solidFill>
              </a:rPr>
              <a:t>建设模式</a:t>
            </a:r>
            <a:endParaRPr lang="zh-CN" altLang="en-US" sz="3200" dirty="0">
              <a:solidFill>
                <a:schemeClr val="bg1"/>
              </a:solidFill>
            </a:endParaRPr>
          </a:p>
        </p:txBody>
      </p:sp>
      <p:sp>
        <p:nvSpPr>
          <p:cNvPr id="4" name="TextBox 3"/>
          <p:cNvSpPr txBox="1"/>
          <p:nvPr/>
        </p:nvSpPr>
        <p:spPr>
          <a:xfrm>
            <a:off x="3089189" y="3867665"/>
            <a:ext cx="926757" cy="1200329"/>
          </a:xfrm>
          <a:prstGeom prst="rect">
            <a:avLst/>
          </a:prstGeom>
          <a:noFill/>
        </p:spPr>
        <p:txBody>
          <a:bodyPr wrap="square" rtlCol="0">
            <a:spAutoFit/>
          </a:bodyPr>
          <a:lstStyle/>
          <a:p>
            <a:r>
              <a:rPr lang="zh-CN" altLang="en-US" sz="3600" dirty="0" smtClean="0"/>
              <a:t>购买</a:t>
            </a:r>
            <a:endParaRPr lang="zh-CN" altLang="en-US" sz="3600" dirty="0"/>
          </a:p>
        </p:txBody>
      </p:sp>
      <p:grpSp>
        <p:nvGrpSpPr>
          <p:cNvPr id="8" name="组合 7"/>
          <p:cNvGrpSpPr/>
          <p:nvPr/>
        </p:nvGrpSpPr>
        <p:grpSpPr>
          <a:xfrm>
            <a:off x="7636475" y="3822356"/>
            <a:ext cx="2310713" cy="1245637"/>
            <a:chOff x="7784757" y="3834713"/>
            <a:chExt cx="2310713" cy="1245637"/>
          </a:xfrm>
        </p:grpSpPr>
        <p:sp>
          <p:nvSpPr>
            <p:cNvPr id="5" name="TextBox 4"/>
            <p:cNvSpPr txBox="1"/>
            <p:nvPr/>
          </p:nvSpPr>
          <p:spPr>
            <a:xfrm>
              <a:off x="7784757" y="3880021"/>
              <a:ext cx="877329" cy="1200329"/>
            </a:xfrm>
            <a:prstGeom prst="rect">
              <a:avLst/>
            </a:prstGeom>
            <a:noFill/>
          </p:spPr>
          <p:txBody>
            <a:bodyPr wrap="square" rtlCol="0">
              <a:spAutoFit/>
            </a:bodyPr>
            <a:lstStyle/>
            <a:p>
              <a:r>
                <a:rPr lang="zh-CN" altLang="en-US" sz="3600" dirty="0" smtClean="0"/>
                <a:t>研究</a:t>
              </a:r>
              <a:endParaRPr lang="zh-CN" altLang="en-US" sz="3600" dirty="0"/>
            </a:p>
          </p:txBody>
        </p:sp>
        <p:sp>
          <p:nvSpPr>
            <p:cNvPr id="6" name="TextBox 5"/>
            <p:cNvSpPr txBox="1"/>
            <p:nvPr/>
          </p:nvSpPr>
          <p:spPr>
            <a:xfrm>
              <a:off x="9197546" y="3834713"/>
              <a:ext cx="897924" cy="1200329"/>
            </a:xfrm>
            <a:prstGeom prst="rect">
              <a:avLst/>
            </a:prstGeom>
            <a:noFill/>
          </p:spPr>
          <p:txBody>
            <a:bodyPr wrap="square" rtlCol="0">
              <a:spAutoFit/>
            </a:bodyPr>
            <a:lstStyle/>
            <a:p>
              <a:r>
                <a:rPr lang="zh-CN" altLang="en-US" sz="3600" dirty="0" smtClean="0"/>
                <a:t>组织</a:t>
              </a:r>
              <a:endParaRPr lang="zh-CN" altLang="en-US" sz="3600" dirty="0"/>
            </a:p>
          </p:txBody>
        </p:sp>
        <p:sp>
          <p:nvSpPr>
            <p:cNvPr id="7" name="TextBox 6"/>
            <p:cNvSpPr txBox="1"/>
            <p:nvPr/>
          </p:nvSpPr>
          <p:spPr>
            <a:xfrm>
              <a:off x="8497332" y="3851189"/>
              <a:ext cx="733166" cy="1200329"/>
            </a:xfrm>
            <a:prstGeom prst="rect">
              <a:avLst/>
            </a:prstGeom>
            <a:noFill/>
          </p:spPr>
          <p:txBody>
            <a:bodyPr wrap="square" rtlCol="0">
              <a:spAutoFit/>
            </a:bodyPr>
            <a:lstStyle/>
            <a:p>
              <a:r>
                <a:rPr lang="zh-CN" altLang="en-US" sz="3600" dirty="0" smtClean="0"/>
                <a:t>设计</a:t>
              </a:r>
              <a:endParaRPr lang="zh-CN" altLang="en-US" sz="3600" dirty="0"/>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直角三角形 8"/>
          <p:cNvSpPr/>
          <p:nvPr/>
        </p:nvSpPr>
        <p:spPr>
          <a:xfrm rot="10800000" flipV="1">
            <a:off x="4009286" y="1758461"/>
            <a:ext cx="8182707" cy="5099539"/>
          </a:xfrm>
          <a:prstGeom prst="rtTriangle">
            <a:avLst/>
          </a:prstGeom>
          <a:gradFill>
            <a:gsLst>
              <a:gs pos="0">
                <a:srgbClr val="0F2437"/>
              </a:gs>
              <a:gs pos="100000">
                <a:srgbClr val="284D7A"/>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0" y="0"/>
            <a:ext cx="12192000" cy="2700996"/>
          </a:xfrm>
          <a:prstGeom prst="triangle">
            <a:avLst>
              <a:gd name="adj" fmla="val 52077"/>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4"/>
          <p:cNvSpPr/>
          <p:nvPr/>
        </p:nvSpPr>
        <p:spPr>
          <a:xfrm rot="10800000" flipV="1">
            <a:off x="6316394" y="0"/>
            <a:ext cx="5875606" cy="2708030"/>
          </a:xfrm>
          <a:custGeom>
            <a:avLst/>
            <a:gdLst>
              <a:gd name="connsiteX0" fmla="*/ 0 w 8182707"/>
              <a:gd name="connsiteY0" fmla="*/ 5057335 h 5057335"/>
              <a:gd name="connsiteX1" fmla="*/ 0 w 8182707"/>
              <a:gd name="connsiteY1" fmla="*/ 0 h 5057335"/>
              <a:gd name="connsiteX2" fmla="*/ 8182707 w 8182707"/>
              <a:gd name="connsiteY2" fmla="*/ 5057335 h 5057335"/>
              <a:gd name="connsiteX3" fmla="*/ 0 w 8182707"/>
              <a:gd name="connsiteY3" fmla="*/ 5057335 h 5057335"/>
              <a:gd name="connsiteX0-1" fmla="*/ 0 w 5819335"/>
              <a:gd name="connsiteY0-2" fmla="*/ 5057335 h 5057335"/>
              <a:gd name="connsiteX1-3" fmla="*/ 0 w 5819335"/>
              <a:gd name="connsiteY1-4" fmla="*/ 0 h 5057335"/>
              <a:gd name="connsiteX2-5" fmla="*/ 5819335 w 5819335"/>
              <a:gd name="connsiteY2-6" fmla="*/ 2708030 h 5057335"/>
              <a:gd name="connsiteX3-7" fmla="*/ 0 w 5819335"/>
              <a:gd name="connsiteY3-8" fmla="*/ 5057335 h 5057335"/>
              <a:gd name="connsiteX0-9" fmla="*/ 0 w 5819335"/>
              <a:gd name="connsiteY0-10" fmla="*/ 2356339 h 2708030"/>
              <a:gd name="connsiteX1-11" fmla="*/ 0 w 5819335"/>
              <a:gd name="connsiteY1-12" fmla="*/ 0 h 2708030"/>
              <a:gd name="connsiteX2-13" fmla="*/ 5819335 w 5819335"/>
              <a:gd name="connsiteY2-14" fmla="*/ 2708030 h 2708030"/>
              <a:gd name="connsiteX3-15" fmla="*/ 0 w 5819335"/>
              <a:gd name="connsiteY3-16" fmla="*/ 2356339 h 2708030"/>
              <a:gd name="connsiteX0-17" fmla="*/ 14067 w 5819335"/>
              <a:gd name="connsiteY0-18" fmla="*/ 1765496 h 2708030"/>
              <a:gd name="connsiteX1-19" fmla="*/ 0 w 5819335"/>
              <a:gd name="connsiteY1-20" fmla="*/ 0 h 2708030"/>
              <a:gd name="connsiteX2-21" fmla="*/ 5819335 w 5819335"/>
              <a:gd name="connsiteY2-22" fmla="*/ 2708030 h 2708030"/>
              <a:gd name="connsiteX3-23" fmla="*/ 14067 w 5819335"/>
              <a:gd name="connsiteY3-24" fmla="*/ 1765496 h 2708030"/>
              <a:gd name="connsiteX0-25" fmla="*/ 0 w 5819335"/>
              <a:gd name="connsiteY0-26" fmla="*/ 1779564 h 2708030"/>
              <a:gd name="connsiteX1-27" fmla="*/ 0 w 5819335"/>
              <a:gd name="connsiteY1-28" fmla="*/ 0 h 2708030"/>
              <a:gd name="connsiteX2-29" fmla="*/ 5819335 w 5819335"/>
              <a:gd name="connsiteY2-30" fmla="*/ 2708030 h 2708030"/>
              <a:gd name="connsiteX3-31" fmla="*/ 0 w 5819335"/>
              <a:gd name="connsiteY3-32" fmla="*/ 1779564 h 2708030"/>
            </a:gdLst>
            <a:ahLst/>
            <a:cxnLst>
              <a:cxn ang="0">
                <a:pos x="connsiteX0-1" y="connsiteY0-2"/>
              </a:cxn>
              <a:cxn ang="0">
                <a:pos x="connsiteX1-3" y="connsiteY1-4"/>
              </a:cxn>
              <a:cxn ang="0">
                <a:pos x="connsiteX2-5" y="connsiteY2-6"/>
              </a:cxn>
              <a:cxn ang="0">
                <a:pos x="connsiteX3-7" y="connsiteY3-8"/>
              </a:cxn>
            </a:cxnLst>
            <a:rect l="l" t="t" r="r" b="b"/>
            <a:pathLst>
              <a:path w="5819335" h="2708030">
                <a:moveTo>
                  <a:pt x="0" y="1779564"/>
                </a:moveTo>
                <a:lnTo>
                  <a:pt x="0" y="0"/>
                </a:lnTo>
                <a:lnTo>
                  <a:pt x="5819335" y="2708030"/>
                </a:lnTo>
                <a:lnTo>
                  <a:pt x="0" y="1779564"/>
                </a:lnTo>
                <a:close/>
              </a:path>
            </a:pathLst>
          </a:custGeom>
          <a:gradFill>
            <a:gsLst>
              <a:gs pos="0">
                <a:srgbClr val="0F2437"/>
              </a:gs>
              <a:gs pos="100000">
                <a:srgbClr val="284D7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5"/>
          <p:cNvSpPr/>
          <p:nvPr/>
        </p:nvSpPr>
        <p:spPr>
          <a:xfrm rot="8852587" flipV="1">
            <a:off x="2653986" y="2168562"/>
            <a:ext cx="9657375" cy="2366082"/>
          </a:xfrm>
          <a:custGeom>
            <a:avLst/>
            <a:gdLst>
              <a:gd name="connsiteX0" fmla="*/ 0 w 9741512"/>
              <a:gd name="connsiteY0" fmla="*/ 2284174 h 2284174"/>
              <a:gd name="connsiteX1" fmla="*/ 5073087 w 9741512"/>
              <a:gd name="connsiteY1" fmla="*/ 0 h 2284174"/>
              <a:gd name="connsiteX2" fmla="*/ 9741512 w 9741512"/>
              <a:gd name="connsiteY2" fmla="*/ 2284174 h 2284174"/>
              <a:gd name="connsiteX3" fmla="*/ 0 w 9741512"/>
              <a:gd name="connsiteY3" fmla="*/ 2284174 h 2284174"/>
              <a:gd name="connsiteX0-1" fmla="*/ 0 w 9741512"/>
              <a:gd name="connsiteY0-2" fmla="*/ 2398464 h 2398464"/>
              <a:gd name="connsiteX1-3" fmla="*/ 5383852 w 9741512"/>
              <a:gd name="connsiteY1-4" fmla="*/ 0 h 2398464"/>
              <a:gd name="connsiteX2-5" fmla="*/ 9741512 w 9741512"/>
              <a:gd name="connsiteY2-6" fmla="*/ 2398464 h 2398464"/>
              <a:gd name="connsiteX3-7" fmla="*/ 0 w 9741512"/>
              <a:gd name="connsiteY3-8" fmla="*/ 2398464 h 2398464"/>
              <a:gd name="connsiteX0-9" fmla="*/ 0 w 9724276"/>
              <a:gd name="connsiteY0-10" fmla="*/ 2398464 h 2398464"/>
              <a:gd name="connsiteX1-11" fmla="*/ 5383852 w 9724276"/>
              <a:gd name="connsiteY1-12" fmla="*/ 0 h 2398464"/>
              <a:gd name="connsiteX2-13" fmla="*/ 9724276 w 9724276"/>
              <a:gd name="connsiteY2-14" fmla="*/ 2292723 h 2398464"/>
              <a:gd name="connsiteX3-15" fmla="*/ 0 w 9724276"/>
              <a:gd name="connsiteY3-16" fmla="*/ 2398464 h 2398464"/>
              <a:gd name="connsiteX0-17" fmla="*/ 0 w 9673565"/>
              <a:gd name="connsiteY0-18" fmla="*/ 2398464 h 2398464"/>
              <a:gd name="connsiteX1-19" fmla="*/ 5383852 w 9673565"/>
              <a:gd name="connsiteY1-20" fmla="*/ 0 h 2398464"/>
              <a:gd name="connsiteX2-21" fmla="*/ 9673565 w 9673565"/>
              <a:gd name="connsiteY2-22" fmla="*/ 2291631 h 2398464"/>
              <a:gd name="connsiteX3-23" fmla="*/ 0 w 9673565"/>
              <a:gd name="connsiteY3-24" fmla="*/ 2398464 h 2398464"/>
              <a:gd name="connsiteX0-25" fmla="*/ 0 w 9649825"/>
              <a:gd name="connsiteY0-26" fmla="*/ 2398464 h 2398464"/>
              <a:gd name="connsiteX1-27" fmla="*/ 5383852 w 9649825"/>
              <a:gd name="connsiteY1-28" fmla="*/ 0 h 2398464"/>
              <a:gd name="connsiteX2-29" fmla="*/ 9649825 w 9649825"/>
              <a:gd name="connsiteY2-30" fmla="*/ 2306731 h 2398464"/>
              <a:gd name="connsiteX3-31" fmla="*/ 0 w 9649825"/>
              <a:gd name="connsiteY3-32" fmla="*/ 2398464 h 2398464"/>
              <a:gd name="connsiteX0-33" fmla="*/ 0 w 9657375"/>
              <a:gd name="connsiteY0-34" fmla="*/ 2386594 h 2386594"/>
              <a:gd name="connsiteX1-35" fmla="*/ 5391402 w 9657375"/>
              <a:gd name="connsiteY1-36" fmla="*/ 0 h 2386594"/>
              <a:gd name="connsiteX2-37" fmla="*/ 9657375 w 9657375"/>
              <a:gd name="connsiteY2-38" fmla="*/ 2306731 h 2386594"/>
              <a:gd name="connsiteX3-39" fmla="*/ 0 w 9657375"/>
              <a:gd name="connsiteY3-40" fmla="*/ 2386594 h 2386594"/>
              <a:gd name="connsiteX0-41" fmla="*/ 0 w 9657375"/>
              <a:gd name="connsiteY0-42" fmla="*/ 2366082 h 2366082"/>
              <a:gd name="connsiteX1-43" fmla="*/ 5437791 w 9657375"/>
              <a:gd name="connsiteY1-44" fmla="*/ 0 h 2366082"/>
              <a:gd name="connsiteX2-45" fmla="*/ 9657375 w 9657375"/>
              <a:gd name="connsiteY2-46" fmla="*/ 2286219 h 2366082"/>
              <a:gd name="connsiteX3-47" fmla="*/ 0 w 9657375"/>
              <a:gd name="connsiteY3-48" fmla="*/ 2366082 h 2366082"/>
            </a:gdLst>
            <a:ahLst/>
            <a:cxnLst>
              <a:cxn ang="0">
                <a:pos x="connsiteX0-1" y="connsiteY0-2"/>
              </a:cxn>
              <a:cxn ang="0">
                <a:pos x="connsiteX1-3" y="connsiteY1-4"/>
              </a:cxn>
              <a:cxn ang="0">
                <a:pos x="connsiteX2-5" y="connsiteY2-6"/>
              </a:cxn>
              <a:cxn ang="0">
                <a:pos x="connsiteX3-7" y="connsiteY3-8"/>
              </a:cxn>
            </a:cxnLst>
            <a:rect l="l" t="t" r="r" b="b"/>
            <a:pathLst>
              <a:path w="9657375" h="2366082">
                <a:moveTo>
                  <a:pt x="0" y="2366082"/>
                </a:moveTo>
                <a:lnTo>
                  <a:pt x="5437791" y="0"/>
                </a:lnTo>
                <a:lnTo>
                  <a:pt x="9657375" y="2286219"/>
                </a:lnTo>
                <a:lnTo>
                  <a:pt x="0" y="2366082"/>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773347" y="3127298"/>
            <a:ext cx="1422184" cy="830997"/>
          </a:xfrm>
          <a:prstGeom prst="rect">
            <a:avLst/>
          </a:prstGeom>
          <a:noFill/>
        </p:spPr>
        <p:txBody>
          <a:bodyPr wrap="none" rtlCol="0">
            <a:spAutoFit/>
          </a:bodyPr>
          <a:lstStyle/>
          <a:p>
            <a:r>
              <a:rPr lang="zh-CN" altLang="en-US" sz="4800" b="1" dirty="0" smtClean="0">
                <a:solidFill>
                  <a:schemeClr val="tx1">
                    <a:lumMod val="75000"/>
                    <a:lumOff val="25000"/>
                  </a:schemeClr>
                </a:solidFill>
                <a:effectLst>
                  <a:outerShdw blurRad="50800" dist="381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rPr>
              <a:t>纲要</a:t>
            </a:r>
            <a:endParaRPr lang="zh-CN" altLang="en-US" sz="4800" b="1" dirty="0">
              <a:solidFill>
                <a:schemeClr val="tx1">
                  <a:lumMod val="75000"/>
                  <a:lumOff val="25000"/>
                </a:schemeClr>
              </a:solidFill>
              <a:effectLst>
                <a:outerShdw blurRad="50800" dist="381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endParaRPr>
          </a:p>
        </p:txBody>
      </p:sp>
      <p:sp>
        <p:nvSpPr>
          <p:cNvPr id="14" name="文本框 13"/>
          <p:cNvSpPr txBox="1"/>
          <p:nvPr/>
        </p:nvSpPr>
        <p:spPr>
          <a:xfrm>
            <a:off x="7213216" y="3197321"/>
            <a:ext cx="1723549" cy="2554545"/>
          </a:xfrm>
          <a:prstGeom prst="rect">
            <a:avLst/>
          </a:prstGeom>
          <a:noFill/>
        </p:spPr>
        <p:txBody>
          <a:bodyPr wrap="none" rtlCol="0">
            <a:spAutoFit/>
          </a:bodyPr>
          <a:lstStyle/>
          <a:p>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一、研究现状</a:t>
            </a:r>
            <a:endParaRPr lang="en-US" altLang="zh-CN"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endParaRPr>
          </a:p>
          <a:p>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二</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概念认知</a:t>
            </a:r>
            <a:endParaRPr lang="en-US" altLang="zh-CN"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endParaRPr>
          </a:p>
          <a:p>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三、选型流派</a:t>
            </a:r>
            <a:endParaRPr lang="en-US" altLang="zh-CN"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endParaRPr>
          </a:p>
          <a:p>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四</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建设模式</a:t>
            </a:r>
            <a:endParaRPr lang="en-US" altLang="zh-CN"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endParaRPr>
          </a:p>
          <a:p>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五</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、根本价值</a:t>
            </a:r>
            <a:endParaRPr lang="en-US" altLang="zh-CN"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endParaRPr>
          </a:p>
          <a:p>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六</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建设体系</a:t>
            </a:r>
            <a:endParaRPr lang="en-US" altLang="zh-CN"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endParaRPr>
          </a:p>
          <a:p>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七</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建设</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原则</a:t>
            </a:r>
            <a:endParaRPr lang="en-US" altLang="zh-CN" sz="2000" b="1" dirty="0">
              <a:solidFill>
                <a:schemeClr val="bg1"/>
              </a:solidFill>
              <a:latin typeface="Kartika" panose="02020503030404060203" pitchFamily="18" charset="0"/>
              <a:ea typeface="方正姚体" panose="02010601030101010101" pitchFamily="2" charset="-122"/>
              <a:cs typeface="Kartika" panose="02020503030404060203" pitchFamily="18" charset="0"/>
            </a:endParaRPr>
          </a:p>
          <a:p>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八</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a:t>
            </a:r>
            <a:r>
              <a:rPr lang="zh-CN" altLang="en-US" sz="2000" b="1" dirty="0" smtClean="0">
                <a:solidFill>
                  <a:schemeClr val="bg1"/>
                </a:solidFill>
                <a:latin typeface="Kartika" panose="02020503030404060203" pitchFamily="18" charset="0"/>
                <a:ea typeface="方正姚体" panose="02010601030101010101" pitchFamily="2" charset="-122"/>
                <a:cs typeface="Kartika" panose="02020503030404060203" pitchFamily="18" charset="0"/>
              </a:rPr>
              <a:t>建设体会</a:t>
            </a:r>
            <a:endParaRPr lang="zh-CN" altLang="en-US" sz="2000" b="1" dirty="0">
              <a:solidFill>
                <a:schemeClr val="bg1"/>
              </a:solidFill>
              <a:latin typeface="Kartika" panose="02020503030404060203" pitchFamily="18" charset="0"/>
              <a:ea typeface="方正姚体" panose="02010601030101010101" pitchFamily="2" charset="-122"/>
              <a:cs typeface="Kartika" panose="02020503030404060203" pitchFamily="18" charset="0"/>
            </a:endParaRP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half" idx="2"/>
          </p:nvPr>
        </p:nvSpPr>
        <p:spPr>
          <a:xfrm>
            <a:off x="1537661" y="1354109"/>
            <a:ext cx="3830686" cy="4321542"/>
          </a:xfrm>
        </p:spPr>
        <p:txBody>
          <a:bodyPr>
            <a:normAutofit/>
          </a:bodyPr>
          <a:lstStyle/>
          <a:p>
            <a:pPr marL="342900" indent="-342900">
              <a:buFont typeface="Arial" panose="020B0604020202020204" pitchFamily="34" charset="0"/>
              <a:buChar char="•"/>
            </a:pPr>
            <a:r>
              <a:rPr lang="zh-CN" altLang="zh-CN" sz="1800" dirty="0" smtClean="0">
                <a:latin typeface="华文仿宋" pitchFamily="2" charset="-122"/>
                <a:ea typeface="华文仿宋" pitchFamily="2" charset="-122"/>
              </a:rPr>
              <a:t>互联网</a:t>
            </a:r>
            <a:r>
              <a:rPr lang="en-US" altLang="zh-CN" sz="1800" dirty="0" smtClean="0">
                <a:latin typeface="华文仿宋" pitchFamily="2" charset="-122"/>
                <a:ea typeface="华文仿宋" pitchFamily="2" charset="-122"/>
              </a:rPr>
              <a:t>+</a:t>
            </a:r>
            <a:r>
              <a:rPr lang="zh-CN" altLang="en-US" sz="1800" dirty="0" smtClean="0">
                <a:latin typeface="华文仿宋" pitchFamily="2" charset="-122"/>
                <a:ea typeface="华文仿宋" pitchFamily="2" charset="-122"/>
              </a:rPr>
              <a:t>时代</a:t>
            </a:r>
            <a:r>
              <a:rPr lang="zh-CN" altLang="zh-CN" sz="1800" dirty="0" smtClean="0">
                <a:latin typeface="华文仿宋" pitchFamily="2" charset="-122"/>
                <a:ea typeface="华文仿宋" pitchFamily="2" charset="-122"/>
              </a:rPr>
              <a:t>，图书馆负责业务顶层设计，供应商做数据与服务的配套支撑。</a:t>
            </a:r>
            <a:r>
              <a:rPr lang="en-US" altLang="zh-CN" sz="1800" dirty="0" smtClean="0">
                <a:latin typeface="微软雅黑" pitchFamily="34" charset="-122"/>
                <a:ea typeface="微软雅黑" pitchFamily="34" charset="-122"/>
              </a:rPr>
              <a:t/>
            </a:r>
            <a:br>
              <a:rPr lang="en-US" altLang="zh-CN" sz="1800" dirty="0" smtClean="0">
                <a:latin typeface="微软雅黑" pitchFamily="34" charset="-122"/>
                <a:ea typeface="微软雅黑" pitchFamily="34" charset="-122"/>
              </a:rPr>
            </a:br>
            <a:r>
              <a:rPr lang="en-US" altLang="zh-CN" sz="2400" dirty="0" smtClean="0">
                <a:latin typeface="微软雅黑" pitchFamily="34" charset="-122"/>
                <a:ea typeface="微软雅黑" pitchFamily="34" charset="-122"/>
              </a:rPr>
              <a:t/>
            </a:r>
            <a:br>
              <a:rPr lang="en-US" altLang="zh-CN" sz="2400" dirty="0" smtClean="0">
                <a:latin typeface="微软雅黑" pitchFamily="34" charset="-122"/>
                <a:ea typeface="微软雅黑" pitchFamily="34" charset="-122"/>
              </a:rPr>
            </a:br>
            <a:r>
              <a:rPr lang="en-US" altLang="zh-CN" sz="2400" dirty="0" smtClean="0">
                <a:latin typeface="微软雅黑" pitchFamily="34" charset="-122"/>
                <a:ea typeface="微软雅黑" pitchFamily="34" charset="-122"/>
              </a:rPr>
              <a:t>       </a:t>
            </a:r>
            <a:r>
              <a:rPr lang="zh-CN" altLang="zh-CN"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 </a:t>
            </a:r>
            <a:r>
              <a:rPr lang="zh-CN" altLang="zh-CN" sz="1600" dirty="0" smtClean="0">
                <a:latin typeface="微软雅黑" pitchFamily="34" charset="-122"/>
                <a:ea typeface="微软雅黑" pitchFamily="34" charset="-122"/>
              </a:rPr>
              <a:t>重庆大学图书馆</a:t>
            </a:r>
            <a:r>
              <a:rPr lang="en-US" altLang="zh-CN" sz="1600" dirty="0" smtClean="0">
                <a:latin typeface="微软雅黑" pitchFamily="34" charset="-122"/>
                <a:ea typeface="微软雅黑" pitchFamily="34" charset="-122"/>
              </a:rPr>
              <a:t>  </a:t>
            </a:r>
            <a:r>
              <a:rPr lang="zh-CN" altLang="zh-CN" sz="1600" dirty="0" smtClean="0">
                <a:latin typeface="微软雅黑" pitchFamily="34" charset="-122"/>
                <a:ea typeface="微软雅黑" pitchFamily="34" charset="-122"/>
              </a:rPr>
              <a:t>杨新涯</a:t>
            </a:r>
            <a:endParaRPr lang="en-US" altLang="zh-CN" sz="1600" dirty="0" smtClean="0">
              <a:latin typeface="微软雅黑" pitchFamily="34" charset="-122"/>
              <a:ea typeface="微软雅黑" pitchFamily="34" charset="-122"/>
            </a:endParaRPr>
          </a:p>
          <a:p>
            <a:pPr marL="342900" indent="-342900">
              <a:buFont typeface="Arial" panose="020B0604020202020204" pitchFamily="34" charset="0"/>
              <a:buChar char="•"/>
            </a:pPr>
            <a:endParaRPr lang="en-US" altLang="zh-CN" sz="1800" dirty="0" smtClean="0">
              <a:latin typeface="微软雅黑" pitchFamily="34" charset="-122"/>
              <a:ea typeface="微软雅黑" pitchFamily="34" charset="-122"/>
            </a:endParaRPr>
          </a:p>
          <a:p>
            <a:pPr marL="342900" indent="-342900">
              <a:buFont typeface="Arial" panose="020B0604020202020204" pitchFamily="34" charset="0"/>
              <a:buChar char="•"/>
            </a:pPr>
            <a:endParaRPr lang="en-US" altLang="zh-CN" sz="1800" dirty="0" smtClean="0">
              <a:latin typeface="微软雅黑" pitchFamily="34" charset="-122"/>
              <a:ea typeface="微软雅黑" pitchFamily="34" charset="-122"/>
            </a:endParaRPr>
          </a:p>
          <a:p>
            <a:pPr marL="342900" indent="-342900">
              <a:buFont typeface="Arial" panose="020B0604020202020204" pitchFamily="34" charset="0"/>
              <a:buChar char="•"/>
            </a:pPr>
            <a:r>
              <a:rPr lang="zh-CN" altLang="zh-CN" sz="1800" dirty="0" smtClean="0">
                <a:latin typeface="华文仿宋" pitchFamily="2" charset="-122"/>
                <a:ea typeface="华文仿宋" pitchFamily="2" charset="-122"/>
              </a:rPr>
              <a:t>基于研究的服务和基于服务的研究是图书馆的立馆之本</a:t>
            </a:r>
            <a:r>
              <a:rPr lang="zh-CN" altLang="en-US" sz="1800" dirty="0" smtClean="0">
                <a:latin typeface="华文仿宋" pitchFamily="2" charset="-122"/>
                <a:ea typeface="华文仿宋" pitchFamily="2" charset="-122"/>
              </a:rPr>
              <a:t>。</a:t>
            </a:r>
            <a:endParaRPr lang="en-US" altLang="zh-CN" sz="1800" dirty="0" smtClean="0">
              <a:latin typeface="华文仿宋" pitchFamily="2" charset="-122"/>
              <a:ea typeface="华文仿宋" pitchFamily="2" charset="-122"/>
            </a:endParaRPr>
          </a:p>
          <a:p>
            <a:pPr marL="342900" indent="-342900"/>
            <a:r>
              <a:rPr lang="en-US" altLang="zh-CN" sz="1600" dirty="0" smtClean="0">
                <a:latin typeface="微软雅黑" pitchFamily="34" charset="-122"/>
                <a:ea typeface="微软雅黑" pitchFamily="34" charset="-122"/>
              </a:rPr>
              <a:t>                     —— </a:t>
            </a:r>
            <a:r>
              <a:rPr lang="zh-CN" altLang="en-US" sz="1600" dirty="0" smtClean="0">
                <a:latin typeface="微软雅黑" pitchFamily="34" charset="-122"/>
                <a:ea typeface="微软雅黑" pitchFamily="34" charset="-122"/>
              </a:rPr>
              <a:t>中国科学院   初景利</a:t>
            </a:r>
            <a:endParaRPr lang="en-US" altLang="zh-CN" sz="1600" dirty="0">
              <a:latin typeface="微软雅黑" pitchFamily="34" charset="-122"/>
              <a:ea typeface="微软雅黑" pitchFamily="34" charset="-122"/>
            </a:endParaRPr>
          </a:p>
        </p:txBody>
      </p:sp>
      <p:pic>
        <p:nvPicPr>
          <p:cNvPr id="1026" name="Picture 2" descr="D:\我的文档\WXWork\1688853051296101\Cache\File\2018-07\yxy.png"/>
          <p:cNvPicPr>
            <a:picLocks noChangeAspect="1" noChangeArrowheads="1"/>
          </p:cNvPicPr>
          <p:nvPr/>
        </p:nvPicPr>
        <p:blipFill>
          <a:blip r:embed="rId4" cstate="print"/>
          <a:srcRect/>
          <a:stretch>
            <a:fillRect/>
          </a:stretch>
        </p:blipFill>
        <p:spPr bwMode="auto">
          <a:xfrm>
            <a:off x="7759872" y="879997"/>
            <a:ext cx="2137890" cy="2170076"/>
          </a:xfrm>
          <a:prstGeom prst="rect">
            <a:avLst/>
          </a:prstGeom>
          <a:noFill/>
        </p:spPr>
      </p:pic>
      <p:pic>
        <p:nvPicPr>
          <p:cNvPr id="1027" name="Picture 3" descr="D:\我的文档\WXWork\1688853051296101\Cache\File\2018-07\cjl.png"/>
          <p:cNvPicPr>
            <a:picLocks noChangeAspect="1" noChangeArrowheads="1"/>
          </p:cNvPicPr>
          <p:nvPr/>
        </p:nvPicPr>
        <p:blipFill>
          <a:blip r:embed="rId5" cstate="print"/>
          <a:srcRect/>
          <a:stretch>
            <a:fillRect/>
          </a:stretch>
        </p:blipFill>
        <p:spPr bwMode="auto">
          <a:xfrm>
            <a:off x="7957580" y="3329146"/>
            <a:ext cx="2039037" cy="2069734"/>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4"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5"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19539" y="2621490"/>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t>财力不重要，</a:t>
            </a:r>
            <a:r>
              <a:rPr lang="zh-CN" altLang="en-US" sz="4400" dirty="0" smtClean="0">
                <a:solidFill>
                  <a:srgbClr val="FF0000"/>
                </a:solidFill>
              </a:rPr>
              <a:t>能力</a:t>
            </a:r>
            <a:r>
              <a:rPr lang="zh-CN" altLang="en-US" sz="4400" dirty="0" smtClean="0"/>
              <a:t>很重要</a:t>
            </a:r>
            <a:endParaRPr lang="zh-CN" altLang="en-US" sz="4400" dirty="0"/>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78626" y="3898288"/>
            <a:ext cx="7426411" cy="854687"/>
          </a:xfrm>
        </p:spPr>
        <p:txBody>
          <a:bodyPr>
            <a:normAutofit/>
          </a:bodyPr>
          <a:lstStyle/>
          <a:p>
            <a:r>
              <a:rPr lang="en-US" altLang="zh-CN" sz="5400" b="1" dirty="0"/>
              <a:t> </a:t>
            </a:r>
            <a:r>
              <a:rPr lang="zh-CN" altLang="en-US" sz="4400" b="1" dirty="0" smtClean="0"/>
              <a:t>智慧图书馆</a:t>
            </a:r>
            <a:r>
              <a:rPr lang="zh-CN" altLang="en-US" sz="4400" b="1" dirty="0" smtClean="0"/>
              <a:t>的</a:t>
            </a:r>
            <a:r>
              <a:rPr lang="zh-CN" altLang="en-US" sz="4400" b="1" dirty="0" smtClean="0"/>
              <a:t>根本价值</a:t>
            </a:r>
            <a:endParaRPr lang="zh-CN" altLang="en-US" sz="4400" dirty="0"/>
          </a:p>
        </p:txBody>
      </p:sp>
      <p:sp>
        <p:nvSpPr>
          <p:cNvPr id="3" name="文本占位符 2"/>
          <p:cNvSpPr>
            <a:spLocks noGrp="1"/>
          </p:cNvSpPr>
          <p:nvPr>
            <p:ph type="body" idx="1"/>
          </p:nvPr>
        </p:nvSpPr>
        <p:spPr>
          <a:xfrm>
            <a:off x="6594364" y="3485224"/>
            <a:ext cx="4680000" cy="555435"/>
          </a:xfrm>
        </p:spPr>
        <p:txBody>
          <a:bodyPr>
            <a:normAutofit/>
          </a:bodyPr>
          <a:lstStyle/>
          <a:p>
            <a:r>
              <a:rPr lang="zh-CN" altLang="en-US" sz="2000" dirty="0" smtClean="0">
                <a:solidFill>
                  <a:schemeClr val="tx1">
                    <a:lumMod val="75000"/>
                    <a:lumOff val="25000"/>
                  </a:schemeClr>
                </a:solidFill>
                <a:latin typeface="方正姚体" panose="02010601030101010101" pitchFamily="2" charset="-122"/>
                <a:ea typeface="方正姚体" panose="02010601030101010101" pitchFamily="2" charset="-122"/>
              </a:rPr>
              <a:t>第五部分</a:t>
            </a:r>
            <a:endParaRPr lang="en-US" altLang="zh-CN" sz="2000" dirty="0">
              <a:solidFill>
                <a:schemeClr val="tx1">
                  <a:lumMod val="75000"/>
                  <a:lumOff val="25000"/>
                </a:schemeClr>
              </a:solidFill>
              <a:latin typeface="方正姚体" panose="02010601030101010101" pitchFamily="2" charset="-122"/>
              <a:ea typeface="方正姚体" panose="02010601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481262" y="4844648"/>
            <a:ext cx="1204473" cy="1354217"/>
          </a:xfrm>
          <a:prstGeom prst="rect">
            <a:avLst/>
          </a:prstGeom>
          <a:noFill/>
          <a:effectLst/>
        </p:spPr>
        <p:txBody>
          <a:bodyPr wrap="square" rtlCol="0">
            <a:spAutoFit/>
          </a:bodyPr>
          <a:lstStyle/>
          <a:p>
            <a:r>
              <a:rPr lang="zh-CN" altLang="en-US" sz="1400" dirty="0" smtClean="0">
                <a:solidFill>
                  <a:schemeClr val="tx1">
                    <a:lumMod val="85000"/>
                    <a:lumOff val="15000"/>
                  </a:schemeClr>
                </a:solidFill>
                <a:latin typeface="方正姚体" panose="02010601030101010101" pitchFamily="2" charset="-122"/>
                <a:ea typeface="方正姚体" panose="02010601030101010101" pitchFamily="2" charset="-122"/>
              </a:rPr>
              <a:t>收集与保存</a:t>
            </a:r>
            <a:endParaRPr lang="en-US" altLang="zh-CN" sz="14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a:solidFill>
                <a:schemeClr val="tx1">
                  <a:lumMod val="85000"/>
                  <a:lumOff val="15000"/>
                </a:schemeClr>
              </a:solidFill>
              <a:latin typeface="微软雅黑" panose="020B0503020204020204" charset="-122"/>
              <a:ea typeface="微软雅黑" panose="020B0503020204020204" charset="-122"/>
            </a:endParaRPr>
          </a:p>
          <a:p>
            <a:endParaRPr lang="en-US" altLang="zh-CN" dirty="0" smtClean="0">
              <a:solidFill>
                <a:schemeClr val="tx1">
                  <a:lumMod val="85000"/>
                  <a:lumOff val="15000"/>
                </a:schemeClr>
              </a:solidFill>
            </a:endParaRPr>
          </a:p>
          <a:p>
            <a:endParaRPr lang="en-US" altLang="zh-CN" dirty="0" smtClean="0">
              <a:solidFill>
                <a:schemeClr val="tx1">
                  <a:lumMod val="85000"/>
                  <a:lumOff val="15000"/>
                </a:schemeClr>
              </a:solidFill>
              <a:latin typeface="微软雅黑" panose="020B0503020204020204" charset="-122"/>
              <a:ea typeface="微软雅黑" panose="020B0503020204020204" charset="-122"/>
            </a:endParaRPr>
          </a:p>
        </p:txBody>
      </p:sp>
      <p:sp>
        <p:nvSpPr>
          <p:cNvPr id="13" name="矩形 12"/>
          <p:cNvSpPr/>
          <p:nvPr/>
        </p:nvSpPr>
        <p:spPr>
          <a:xfrm>
            <a:off x="1473437" y="1533378"/>
            <a:ext cx="9316483" cy="2391508"/>
          </a:xfrm>
          <a:prstGeom prst="rect">
            <a:avLst/>
          </a:prstGeom>
          <a:noFill/>
          <a:ln>
            <a:solidFill>
              <a:srgbClr val="274B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677364" y="4121832"/>
            <a:ext cx="962587" cy="369332"/>
          </a:xfrm>
          <a:prstGeom prst="rect">
            <a:avLst/>
          </a:prstGeom>
        </p:spPr>
        <p:txBody>
          <a:bodyPr wrap="square">
            <a:spAutoFit/>
          </a:bodyPr>
          <a:lstStyle/>
          <a:p>
            <a:r>
              <a:rPr lang="zh-CN" altLang="en-US" dirty="0" smtClean="0">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rPr>
              <a:t>图书馆</a:t>
            </a:r>
            <a:r>
              <a:rPr lang="en-US" altLang="zh-CN" dirty="0" smtClean="0">
                <a:solidFill>
                  <a:schemeClr val="bg1"/>
                </a:solidFill>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rPr>
              <a:t>                      </a:t>
            </a:r>
            <a:endParaRPr lang="zh-CN" altLang="en-US" sz="1600" dirty="0" smtClean="0">
              <a:solidFill>
                <a:schemeClr val="bg1"/>
              </a:solidFill>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endParaRPr>
          </a:p>
        </p:txBody>
      </p:sp>
      <p:sp>
        <p:nvSpPr>
          <p:cNvPr id="15" name="矩形 14"/>
          <p:cNvSpPr>
            <a:spLocks noChangeAspect="1"/>
          </p:cNvSpPr>
          <p:nvPr/>
        </p:nvSpPr>
        <p:spPr>
          <a:xfrm>
            <a:off x="4614264" y="6026044"/>
            <a:ext cx="576000" cy="576000"/>
          </a:xfrm>
          <a:prstGeom prst="rect">
            <a:avLst/>
          </a:prstGeom>
          <a:solidFill>
            <a:srgbClr val="FEFEF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a:grpSpLocks noChangeAspect="1"/>
          </p:cNvGrpSpPr>
          <p:nvPr/>
        </p:nvGrpSpPr>
        <p:grpSpPr>
          <a:xfrm>
            <a:off x="4781201" y="6143366"/>
            <a:ext cx="292600" cy="327224"/>
            <a:chOff x="5999255" y="3275006"/>
            <a:chExt cx="402656" cy="450303"/>
          </a:xfrm>
          <a:solidFill>
            <a:srgbClr val="FEFEFE"/>
          </a:solidFill>
          <a:effectLst/>
        </p:grpSpPr>
        <p:sp>
          <p:nvSpPr>
            <p:cNvPr id="17"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2" name="矩形 21"/>
          <p:cNvSpPr>
            <a:spLocks noChangeAspect="1"/>
          </p:cNvSpPr>
          <p:nvPr/>
        </p:nvSpPr>
        <p:spPr>
          <a:xfrm>
            <a:off x="5791021" y="5111644"/>
            <a:ext cx="576000" cy="576000"/>
          </a:xfrm>
          <a:prstGeom prst="rect">
            <a:avLst/>
          </a:prstGeom>
          <a:solidFill>
            <a:srgbClr val="FEFEF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6332383" y="6175057"/>
            <a:ext cx="279062" cy="276184"/>
            <a:chOff x="6967126" y="4092464"/>
            <a:chExt cx="453105" cy="448433"/>
          </a:xfrm>
          <a:solidFill>
            <a:srgbClr val="FEFEFE"/>
          </a:solidFill>
          <a:effectLst/>
        </p:grpSpPr>
        <p:sp>
          <p:nvSpPr>
            <p:cNvPr id="34"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6" name="矩形 35"/>
          <p:cNvSpPr>
            <a:spLocks noChangeAspect="1"/>
          </p:cNvSpPr>
          <p:nvPr/>
        </p:nvSpPr>
        <p:spPr>
          <a:xfrm>
            <a:off x="6970702" y="6026044"/>
            <a:ext cx="576000" cy="576000"/>
          </a:xfrm>
          <a:prstGeom prst="rect">
            <a:avLst/>
          </a:prstGeom>
          <a:solidFill>
            <a:srgbClr val="FEFEF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7136115" y="6172488"/>
            <a:ext cx="290668" cy="312804"/>
            <a:chOff x="7005429" y="4859473"/>
            <a:chExt cx="466184" cy="501686"/>
          </a:xfrm>
          <a:solidFill>
            <a:srgbClr val="FEFEFE"/>
          </a:solidFill>
          <a:effectLst/>
        </p:grpSpPr>
        <p:sp>
          <p:nvSpPr>
            <p:cNvPr id="38"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5" name="矩形 44"/>
          <p:cNvSpPr/>
          <p:nvPr/>
        </p:nvSpPr>
        <p:spPr>
          <a:xfrm>
            <a:off x="2650465" y="4119488"/>
            <a:ext cx="962587" cy="369332"/>
          </a:xfrm>
          <a:prstGeom prst="rect">
            <a:avLst/>
          </a:prstGeom>
        </p:spPr>
        <p:txBody>
          <a:bodyPr wrap="square">
            <a:spAutoFit/>
          </a:bodyPr>
          <a:lstStyle/>
          <a:p>
            <a:r>
              <a:rPr lang="zh-CN" altLang="en-US" dirty="0" smtClean="0">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rPr>
              <a:t>藏书楼</a:t>
            </a:r>
            <a:r>
              <a:rPr lang="en-US" altLang="zh-CN" dirty="0" smtClean="0">
                <a:solidFill>
                  <a:schemeClr val="bg1"/>
                </a:solidFill>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rPr>
              <a:t>                      </a:t>
            </a:r>
            <a:endParaRPr lang="zh-CN" altLang="en-US" sz="1600" dirty="0" smtClean="0">
              <a:solidFill>
                <a:schemeClr val="bg1"/>
              </a:solidFill>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endParaRPr>
          </a:p>
        </p:txBody>
      </p:sp>
      <p:sp>
        <p:nvSpPr>
          <p:cNvPr id="46" name="矩形 45"/>
          <p:cNvSpPr/>
          <p:nvPr/>
        </p:nvSpPr>
        <p:spPr>
          <a:xfrm>
            <a:off x="8671437" y="4119487"/>
            <a:ext cx="1485437" cy="369332"/>
          </a:xfrm>
          <a:prstGeom prst="rect">
            <a:avLst/>
          </a:prstGeom>
        </p:spPr>
        <p:txBody>
          <a:bodyPr wrap="square">
            <a:spAutoFit/>
          </a:bodyPr>
          <a:lstStyle/>
          <a:p>
            <a:r>
              <a:rPr lang="zh-CN" altLang="en-US" dirty="0" smtClean="0">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rPr>
              <a:t>智慧图书馆</a:t>
            </a:r>
            <a:r>
              <a:rPr lang="en-US" altLang="zh-CN" dirty="0" smtClean="0">
                <a:solidFill>
                  <a:schemeClr val="bg1"/>
                </a:solidFill>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rPr>
              <a:t>                      </a:t>
            </a:r>
            <a:endParaRPr lang="zh-CN" altLang="en-US" sz="1600" dirty="0" smtClean="0">
              <a:solidFill>
                <a:schemeClr val="bg1"/>
              </a:solidFill>
              <a:effectLst>
                <a:outerShdw blurRad="50800" dist="25400" dir="2700000" algn="tl" rotWithShape="0">
                  <a:prstClr val="black">
                    <a:alpha val="40000"/>
                  </a:prstClr>
                </a:outerShdw>
              </a:effectLst>
              <a:latin typeface="Impact" panose="020B0806030902050204" pitchFamily="34" charset="0"/>
              <a:ea typeface="方正姚体" panose="02010601030101010101" pitchFamily="2" charset="-122"/>
            </a:endParaRPr>
          </a:p>
        </p:txBody>
      </p:sp>
      <p:sp>
        <p:nvSpPr>
          <p:cNvPr id="47" name="文本框 8"/>
          <p:cNvSpPr txBox="1"/>
          <p:nvPr/>
        </p:nvSpPr>
        <p:spPr>
          <a:xfrm>
            <a:off x="5587877" y="4898575"/>
            <a:ext cx="1204473" cy="1354217"/>
          </a:xfrm>
          <a:prstGeom prst="rect">
            <a:avLst/>
          </a:prstGeom>
          <a:noFill/>
          <a:effectLst/>
        </p:spPr>
        <p:txBody>
          <a:bodyPr wrap="square" rtlCol="0">
            <a:spAutoFit/>
          </a:bodyPr>
          <a:lstStyle/>
          <a:p>
            <a:r>
              <a:rPr lang="zh-CN" altLang="en-US" sz="1400" dirty="0" smtClean="0">
                <a:solidFill>
                  <a:schemeClr val="tx1">
                    <a:lumMod val="85000"/>
                    <a:lumOff val="15000"/>
                  </a:schemeClr>
                </a:solidFill>
                <a:latin typeface="方正姚体" panose="02010601030101010101" pitchFamily="2" charset="-122"/>
                <a:ea typeface="方正姚体" panose="02010601030101010101" pitchFamily="2" charset="-122"/>
              </a:rPr>
              <a:t>检索与获得</a:t>
            </a:r>
            <a:endParaRPr lang="en-US" altLang="zh-CN" sz="14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a:solidFill>
                <a:schemeClr val="tx1">
                  <a:lumMod val="85000"/>
                  <a:lumOff val="15000"/>
                </a:schemeClr>
              </a:solidFill>
              <a:latin typeface="微软雅黑" panose="020B0503020204020204" charset="-122"/>
              <a:ea typeface="微软雅黑" panose="020B0503020204020204" charset="-122"/>
            </a:endParaRPr>
          </a:p>
          <a:p>
            <a:endParaRPr lang="en-US" altLang="zh-CN" dirty="0" smtClean="0">
              <a:solidFill>
                <a:schemeClr val="tx1">
                  <a:lumMod val="85000"/>
                  <a:lumOff val="15000"/>
                </a:schemeClr>
              </a:solidFill>
            </a:endParaRPr>
          </a:p>
          <a:p>
            <a:endParaRPr lang="en-US" altLang="zh-CN" dirty="0" smtClean="0">
              <a:solidFill>
                <a:schemeClr val="tx1">
                  <a:lumMod val="85000"/>
                  <a:lumOff val="15000"/>
                </a:schemeClr>
              </a:solidFill>
              <a:latin typeface="微软雅黑" panose="020B0503020204020204" charset="-122"/>
              <a:ea typeface="微软雅黑" panose="020B0503020204020204" charset="-122"/>
            </a:endParaRPr>
          </a:p>
        </p:txBody>
      </p:sp>
      <p:sp>
        <p:nvSpPr>
          <p:cNvPr id="48" name="文本框 8"/>
          <p:cNvSpPr txBox="1"/>
          <p:nvPr/>
        </p:nvSpPr>
        <p:spPr>
          <a:xfrm>
            <a:off x="8778898" y="4938433"/>
            <a:ext cx="1204473" cy="1354217"/>
          </a:xfrm>
          <a:prstGeom prst="rect">
            <a:avLst/>
          </a:prstGeom>
          <a:noFill/>
          <a:effectLst/>
        </p:spPr>
        <p:txBody>
          <a:bodyPr wrap="square" rtlCol="0">
            <a:spAutoFit/>
          </a:bodyPr>
          <a:lstStyle/>
          <a:p>
            <a:r>
              <a:rPr lang="zh-CN" altLang="en-US" sz="1400" dirty="0" smtClean="0">
                <a:solidFill>
                  <a:srgbClr val="FF0000"/>
                </a:solidFill>
                <a:latin typeface="方正姚体" panose="02010601030101010101" pitchFamily="2" charset="-122"/>
                <a:ea typeface="方正姚体" panose="02010601030101010101" pitchFamily="2" charset="-122"/>
              </a:rPr>
              <a:t>管理</a:t>
            </a:r>
            <a:r>
              <a:rPr lang="zh-CN" altLang="en-US" sz="1400" dirty="0" smtClean="0">
                <a:solidFill>
                  <a:schemeClr val="tx1">
                    <a:lumMod val="85000"/>
                    <a:lumOff val="15000"/>
                  </a:schemeClr>
                </a:solidFill>
                <a:latin typeface="方正姚体" panose="02010601030101010101" pitchFamily="2" charset="-122"/>
                <a:ea typeface="方正姚体" panose="02010601030101010101" pitchFamily="2" charset="-122"/>
              </a:rPr>
              <a:t>与</a:t>
            </a:r>
            <a:r>
              <a:rPr lang="zh-CN" altLang="en-US" sz="1400" dirty="0" smtClean="0">
                <a:solidFill>
                  <a:srgbClr val="FF0000"/>
                </a:solidFill>
                <a:latin typeface="方正姚体" panose="02010601030101010101" pitchFamily="2" charset="-122"/>
                <a:ea typeface="方正姚体" panose="02010601030101010101" pitchFamily="2" charset="-122"/>
              </a:rPr>
              <a:t>服务</a:t>
            </a:r>
            <a:endParaRPr lang="en-US" altLang="zh-CN" sz="1400" dirty="0" smtClean="0">
              <a:solidFill>
                <a:srgbClr val="FF0000"/>
              </a:solidFill>
              <a:latin typeface="方正姚体" panose="02010601030101010101" pitchFamily="2" charset="-122"/>
              <a:ea typeface="方正姚体" panose="02010601030101010101" pitchFamily="2" charset="-122"/>
            </a:endParaRPr>
          </a:p>
          <a:p>
            <a:endParaRPr lang="en-US" altLang="zh-CN" sz="1400" dirty="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a:solidFill>
                <a:schemeClr val="tx1">
                  <a:lumMod val="85000"/>
                  <a:lumOff val="15000"/>
                </a:schemeClr>
              </a:solidFill>
              <a:latin typeface="微软雅黑" panose="020B0503020204020204" charset="-122"/>
              <a:ea typeface="微软雅黑" panose="020B0503020204020204" charset="-122"/>
            </a:endParaRPr>
          </a:p>
          <a:p>
            <a:endParaRPr lang="en-US" altLang="zh-CN" dirty="0" smtClean="0">
              <a:solidFill>
                <a:schemeClr val="tx1">
                  <a:lumMod val="85000"/>
                  <a:lumOff val="15000"/>
                </a:schemeClr>
              </a:solidFill>
            </a:endParaRPr>
          </a:p>
          <a:p>
            <a:endParaRPr lang="en-US" altLang="zh-CN" dirty="0" smtClean="0">
              <a:solidFill>
                <a:schemeClr val="tx1">
                  <a:lumMod val="85000"/>
                  <a:lumOff val="15000"/>
                </a:schemeClr>
              </a:solidFill>
              <a:latin typeface="微软雅黑" panose="020B0503020204020204" charset="-122"/>
              <a:ea typeface="微软雅黑" panose="020B0503020204020204" charset="-122"/>
            </a:endParaRPr>
          </a:p>
        </p:txBody>
      </p:sp>
      <p:pic>
        <p:nvPicPr>
          <p:cNvPr id="1026" name="Picture 2"/>
          <p:cNvPicPr>
            <a:picLocks noChangeAspect="1" noChangeArrowheads="1"/>
          </p:cNvPicPr>
          <p:nvPr/>
        </p:nvPicPr>
        <p:blipFill>
          <a:blip r:embed="rId4" cstate="print"/>
          <a:srcRect/>
          <a:stretch>
            <a:fillRect/>
          </a:stretch>
        </p:blipFill>
        <p:spPr bwMode="auto">
          <a:xfrm>
            <a:off x="7779434" y="1916221"/>
            <a:ext cx="2912013" cy="1893759"/>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726965" y="1875484"/>
            <a:ext cx="2602303" cy="1937668"/>
          </a:xfrm>
          <a:prstGeom prst="rect">
            <a:avLst/>
          </a:prstGeom>
          <a:noFill/>
          <a:ln w="9525">
            <a:noFill/>
            <a:miter lim="800000"/>
            <a:headEnd/>
            <a:tailEnd/>
          </a:ln>
        </p:spPr>
      </p:pic>
      <p:pic>
        <p:nvPicPr>
          <p:cNvPr id="1029" name="Picture 5" descr="浙江宁波天一阁"/>
          <p:cNvPicPr>
            <a:picLocks noChangeAspect="1" noChangeArrowheads="1"/>
          </p:cNvPicPr>
          <p:nvPr/>
        </p:nvPicPr>
        <p:blipFill>
          <a:blip r:embed="rId6" cstate="print"/>
          <a:srcRect/>
          <a:stretch>
            <a:fillRect/>
          </a:stretch>
        </p:blipFill>
        <p:spPr bwMode="auto">
          <a:xfrm>
            <a:off x="1744395" y="1871003"/>
            <a:ext cx="2622356" cy="1950128"/>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4978995" y="166844"/>
            <a:ext cx="2060179" cy="584775"/>
          </a:xfrm>
          <a:prstGeom prst="rect">
            <a:avLst/>
          </a:prstGeom>
          <a:noFill/>
          <a:effectLst/>
        </p:spPr>
        <p:txBody>
          <a:bodyPr wrap="none" rtlCol="0">
            <a:spAutoFit/>
          </a:bodyPr>
          <a:lstStyle/>
          <a:p>
            <a:r>
              <a:rPr lang="en-US" altLang="zh-CN" sz="3200" b="1" dirty="0" smtClean="0"/>
              <a:t>  </a:t>
            </a:r>
            <a:r>
              <a:rPr lang="zh-CN" altLang="en-US" sz="3200" b="1" dirty="0" smtClean="0">
                <a:solidFill>
                  <a:schemeClr val="bg1"/>
                </a:solidFill>
              </a:rPr>
              <a:t>价值述求</a:t>
            </a:r>
            <a:endParaRPr lang="en-US" altLang="zh-CN" sz="2200" b="1" dirty="0" smtClean="0">
              <a:solidFill>
                <a:schemeClr val="bg1"/>
              </a:solidFill>
              <a:latin typeface="方正姚体" panose="02010601030101010101" pitchFamily="2" charset="-122"/>
            </a:endParaRPr>
          </a:p>
        </p:txBody>
      </p:sp>
      <p:sp>
        <p:nvSpPr>
          <p:cNvPr id="9" name="任意多边形 8"/>
          <p:cNvSpPr/>
          <p:nvPr/>
        </p:nvSpPr>
        <p:spPr bwMode="auto">
          <a:xfrm>
            <a:off x="1077042" y="2100767"/>
            <a:ext cx="4770579" cy="1309351"/>
          </a:xfrm>
          <a:custGeom>
            <a:avLst/>
            <a:gdLst>
              <a:gd name="connsiteX0" fmla="*/ 1682690 w 5285686"/>
              <a:gd name="connsiteY0" fmla="*/ 75642 h 1450730"/>
              <a:gd name="connsiteX1" fmla="*/ 1486848 w 5285686"/>
              <a:gd name="connsiteY1" fmla="*/ 184380 h 1450730"/>
              <a:gd name="connsiteX2" fmla="*/ 1440622 w 5285686"/>
              <a:gd name="connsiteY2" fmla="*/ 261698 h 1450730"/>
              <a:gd name="connsiteX3" fmla="*/ 1403668 w 5285686"/>
              <a:gd name="connsiteY3" fmla="*/ 323510 h 1450730"/>
              <a:gd name="connsiteX4" fmla="*/ 1416107 w 5285686"/>
              <a:gd name="connsiteY4" fmla="*/ 345056 h 1450730"/>
              <a:gd name="connsiteX5" fmla="*/ 1566076 w 5285686"/>
              <a:gd name="connsiteY5" fmla="*/ 604809 h 1450730"/>
              <a:gd name="connsiteX6" fmla="*/ 1566202 w 5285686"/>
              <a:gd name="connsiteY6" fmla="*/ 845505 h 1450730"/>
              <a:gd name="connsiteX7" fmla="*/ 1404639 w 5285686"/>
              <a:gd name="connsiteY7" fmla="*/ 1125431 h 1450730"/>
              <a:gd name="connsiteX8" fmla="*/ 1399807 w 5285686"/>
              <a:gd name="connsiteY8" fmla="*/ 1133804 h 1450730"/>
              <a:gd name="connsiteX9" fmla="*/ 1401513 w 5285686"/>
              <a:gd name="connsiteY9" fmla="*/ 1136649 h 1450730"/>
              <a:gd name="connsiteX10" fmla="*/ 1486848 w 5285686"/>
              <a:gd name="connsiteY10" fmla="*/ 1278918 h 1450730"/>
              <a:gd name="connsiteX11" fmla="*/ 1682690 w 5285686"/>
              <a:gd name="connsiteY11" fmla="*/ 1387655 h 1450730"/>
              <a:gd name="connsiteX12" fmla="*/ 4728641 w 5285686"/>
              <a:gd name="connsiteY12" fmla="*/ 1387655 h 1450730"/>
              <a:gd name="connsiteX13" fmla="*/ 4923000 w 5285686"/>
              <a:gd name="connsiteY13" fmla="*/ 1278918 h 1450730"/>
              <a:gd name="connsiteX14" fmla="*/ 5187091 w 5285686"/>
              <a:gd name="connsiteY14" fmla="*/ 841103 h 1450730"/>
              <a:gd name="connsiteX15" fmla="*/ 5187091 w 5285686"/>
              <a:gd name="connsiteY15" fmla="*/ 623626 h 1450730"/>
              <a:gd name="connsiteX16" fmla="*/ 4923000 w 5285686"/>
              <a:gd name="connsiteY16" fmla="*/ 184380 h 1450730"/>
              <a:gd name="connsiteX17" fmla="*/ 4728641 w 5285686"/>
              <a:gd name="connsiteY17" fmla="*/ 75642 h 1450730"/>
              <a:gd name="connsiteX18" fmla="*/ 1682690 w 5285686"/>
              <a:gd name="connsiteY18" fmla="*/ 75642 h 1450730"/>
              <a:gd name="connsiteX19" fmla="*/ 519038 w 5285686"/>
              <a:gd name="connsiteY19" fmla="*/ 0 h 1450730"/>
              <a:gd name="connsiteX20" fmla="*/ 1078094 w 5285686"/>
              <a:gd name="connsiteY20" fmla="*/ 78 h 1450730"/>
              <a:gd name="connsiteX21" fmla="*/ 1286480 w 5285686"/>
              <a:gd name="connsiteY21" fmla="*/ 120535 h 1450730"/>
              <a:gd name="connsiteX22" fmla="*/ 1335696 w 5285686"/>
              <a:gd name="connsiteY22" fmla="*/ 205780 h 1450730"/>
              <a:gd name="connsiteX23" fmla="*/ 1363074 w 5285686"/>
              <a:gd name="connsiteY23" fmla="*/ 253199 h 1450730"/>
              <a:gd name="connsiteX24" fmla="*/ 1378497 w 5285686"/>
              <a:gd name="connsiteY24" fmla="*/ 226409 h 1450730"/>
              <a:gd name="connsiteX25" fmla="*/ 1426350 w 5285686"/>
              <a:gd name="connsiteY25" fmla="*/ 143284 h 1450730"/>
              <a:gd name="connsiteX26" fmla="*/ 1629089 w 5285686"/>
              <a:gd name="connsiteY26" fmla="*/ 26380 h 1450730"/>
              <a:gd name="connsiteX27" fmla="*/ 4782295 w 5285686"/>
              <a:gd name="connsiteY27" fmla="*/ 26380 h 1450730"/>
              <a:gd name="connsiteX28" fmla="*/ 4983498 w 5285686"/>
              <a:gd name="connsiteY28" fmla="*/ 143284 h 1450730"/>
              <a:gd name="connsiteX29" fmla="*/ 5256889 w 5285686"/>
              <a:gd name="connsiteY29" fmla="*/ 615514 h 1450730"/>
              <a:gd name="connsiteX30" fmla="*/ 5256889 w 5285686"/>
              <a:gd name="connsiteY30" fmla="*/ 849322 h 1450730"/>
              <a:gd name="connsiteX31" fmla="*/ 4983498 w 5285686"/>
              <a:gd name="connsiteY31" fmla="*/ 1320014 h 1450730"/>
              <a:gd name="connsiteX32" fmla="*/ 4782295 w 5285686"/>
              <a:gd name="connsiteY32" fmla="*/ 1436918 h 1450730"/>
              <a:gd name="connsiteX33" fmla="*/ 1629089 w 5285686"/>
              <a:gd name="connsiteY33" fmla="*/ 1436918 h 1450730"/>
              <a:gd name="connsiteX34" fmla="*/ 1426350 w 5285686"/>
              <a:gd name="connsiteY34" fmla="*/ 1320014 h 1450730"/>
              <a:gd name="connsiteX35" fmla="*/ 1359979 w 5285686"/>
              <a:gd name="connsiteY35" fmla="*/ 1205099 h 1450730"/>
              <a:gd name="connsiteX36" fmla="*/ 1359318 w 5285686"/>
              <a:gd name="connsiteY36" fmla="*/ 1203954 h 1450730"/>
              <a:gd name="connsiteX37" fmla="*/ 1354969 w 5285686"/>
              <a:gd name="connsiteY37" fmla="*/ 1211489 h 1450730"/>
              <a:gd name="connsiteX38" fmla="*/ 1286741 w 5285686"/>
              <a:gd name="connsiteY38" fmla="*/ 1329701 h 1450730"/>
              <a:gd name="connsiteX39" fmla="*/ 1077112 w 5285686"/>
              <a:gd name="connsiteY39" fmla="*/ 1450730 h 1450730"/>
              <a:gd name="connsiteX40" fmla="*/ 518056 w 5285686"/>
              <a:gd name="connsiteY40" fmla="*/ 1450653 h 1450730"/>
              <a:gd name="connsiteX41" fmla="*/ 309670 w 5285686"/>
              <a:gd name="connsiteY41" fmla="*/ 1330195 h 1450730"/>
              <a:gd name="connsiteX42" fmla="*/ 30075 w 5285686"/>
              <a:gd name="connsiteY42" fmla="*/ 845921 h 1450730"/>
              <a:gd name="connsiteX43" fmla="*/ 29948 w 5285686"/>
              <a:gd name="connsiteY43" fmla="*/ 605225 h 1450730"/>
              <a:gd name="connsiteX44" fmla="*/ 309409 w 5285686"/>
              <a:gd name="connsiteY44" fmla="*/ 121029 h 1450730"/>
              <a:gd name="connsiteX45" fmla="*/ 519038 w 5285686"/>
              <a:gd name="connsiteY45" fmla="*/ 0 h 145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0">
                <a:moveTo>
                  <a:pt x="1682690" y="75642"/>
                </a:moveTo>
                <a:cubicBezTo>
                  <a:pt x="1607024" y="75642"/>
                  <a:pt x="1523940" y="121426"/>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6"/>
                  <a:pt x="4804308" y="75642"/>
                  <a:pt x="4728641" y="75642"/>
                </a:cubicBezTo>
                <a:cubicBezTo>
                  <a:pt x="1682690" y="75642"/>
                  <a:pt x="1682690" y="75642"/>
                  <a:pt x="1682690" y="75642"/>
                </a:cubicBezTo>
                <a:close/>
                <a:moveTo>
                  <a:pt x="519038" y="0"/>
                </a:moveTo>
                <a:cubicBezTo>
                  <a:pt x="1078094" y="78"/>
                  <a:pt x="1078094" y="78"/>
                  <a:pt x="1078094" y="78"/>
                </a:cubicBezTo>
                <a:cubicBezTo>
                  <a:pt x="1158915" y="840"/>
                  <a:pt x="1246199" y="50767"/>
                  <a:pt x="1286480" y="120535"/>
                </a:cubicBezTo>
                <a:cubicBezTo>
                  <a:pt x="1303955" y="150802"/>
                  <a:pt x="1320338" y="179178"/>
                  <a:pt x="1335696" y="205780"/>
                </a:cubicBezTo>
                <a:lnTo>
                  <a:pt x="1363074" y="253199"/>
                </a:lnTo>
                <a:lnTo>
                  <a:pt x="1378497" y="226409"/>
                </a:lnTo>
                <a:cubicBezTo>
                  <a:pt x="1393430" y="200468"/>
                  <a:pt x="1409359" y="172798"/>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0"/>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charset="-122"/>
            </a:endParaRPr>
          </a:p>
        </p:txBody>
      </p:sp>
      <p:sp>
        <p:nvSpPr>
          <p:cNvPr id="10" name="Freeform 15"/>
          <p:cNvSpPr/>
          <p:nvPr/>
        </p:nvSpPr>
        <p:spPr bwMode="auto">
          <a:xfrm rot="9000000">
            <a:off x="1227427" y="2218826"/>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bwMode="auto">
          <a:xfrm>
            <a:off x="1070188" y="3459136"/>
            <a:ext cx="4770579" cy="1309352"/>
          </a:xfrm>
          <a:custGeom>
            <a:avLst/>
            <a:gdLst>
              <a:gd name="connsiteX0" fmla="*/ 1682690 w 5285686"/>
              <a:gd name="connsiteY0" fmla="*/ 75642 h 1450731"/>
              <a:gd name="connsiteX1" fmla="*/ 1486848 w 5285686"/>
              <a:gd name="connsiteY1" fmla="*/ 184380 h 1450731"/>
              <a:gd name="connsiteX2" fmla="*/ 1440622 w 5285686"/>
              <a:gd name="connsiteY2" fmla="*/ 261698 h 1450731"/>
              <a:gd name="connsiteX3" fmla="*/ 1403668 w 5285686"/>
              <a:gd name="connsiteY3" fmla="*/ 323510 h 1450731"/>
              <a:gd name="connsiteX4" fmla="*/ 1416107 w 5285686"/>
              <a:gd name="connsiteY4" fmla="*/ 345056 h 1450731"/>
              <a:gd name="connsiteX5" fmla="*/ 1566076 w 5285686"/>
              <a:gd name="connsiteY5" fmla="*/ 604809 h 1450731"/>
              <a:gd name="connsiteX6" fmla="*/ 1566202 w 5285686"/>
              <a:gd name="connsiteY6" fmla="*/ 845505 h 1450731"/>
              <a:gd name="connsiteX7" fmla="*/ 1404639 w 5285686"/>
              <a:gd name="connsiteY7" fmla="*/ 1125431 h 1450731"/>
              <a:gd name="connsiteX8" fmla="*/ 1399807 w 5285686"/>
              <a:gd name="connsiteY8" fmla="*/ 1133804 h 1450731"/>
              <a:gd name="connsiteX9" fmla="*/ 1401513 w 5285686"/>
              <a:gd name="connsiteY9" fmla="*/ 1136649 h 1450731"/>
              <a:gd name="connsiteX10" fmla="*/ 1486848 w 5285686"/>
              <a:gd name="connsiteY10" fmla="*/ 1278918 h 1450731"/>
              <a:gd name="connsiteX11" fmla="*/ 1682690 w 5285686"/>
              <a:gd name="connsiteY11" fmla="*/ 1387655 h 1450731"/>
              <a:gd name="connsiteX12" fmla="*/ 4728641 w 5285686"/>
              <a:gd name="connsiteY12" fmla="*/ 1387655 h 1450731"/>
              <a:gd name="connsiteX13" fmla="*/ 4923000 w 5285686"/>
              <a:gd name="connsiteY13" fmla="*/ 1278918 h 1450731"/>
              <a:gd name="connsiteX14" fmla="*/ 5187091 w 5285686"/>
              <a:gd name="connsiteY14" fmla="*/ 841103 h 1450731"/>
              <a:gd name="connsiteX15" fmla="*/ 5187091 w 5285686"/>
              <a:gd name="connsiteY15" fmla="*/ 623626 h 1450731"/>
              <a:gd name="connsiteX16" fmla="*/ 4923000 w 5285686"/>
              <a:gd name="connsiteY16" fmla="*/ 184380 h 1450731"/>
              <a:gd name="connsiteX17" fmla="*/ 4728641 w 5285686"/>
              <a:gd name="connsiteY17" fmla="*/ 75642 h 1450731"/>
              <a:gd name="connsiteX18" fmla="*/ 1682690 w 5285686"/>
              <a:gd name="connsiteY18" fmla="*/ 75642 h 1450731"/>
              <a:gd name="connsiteX19" fmla="*/ 519038 w 5285686"/>
              <a:gd name="connsiteY19" fmla="*/ 0 h 1450731"/>
              <a:gd name="connsiteX20" fmla="*/ 1078094 w 5285686"/>
              <a:gd name="connsiteY20" fmla="*/ 77 h 1450731"/>
              <a:gd name="connsiteX21" fmla="*/ 1286480 w 5285686"/>
              <a:gd name="connsiteY21" fmla="*/ 120535 h 1450731"/>
              <a:gd name="connsiteX22" fmla="*/ 1335696 w 5285686"/>
              <a:gd name="connsiteY22" fmla="*/ 205780 h 1450731"/>
              <a:gd name="connsiteX23" fmla="*/ 1363074 w 5285686"/>
              <a:gd name="connsiteY23" fmla="*/ 253199 h 1450731"/>
              <a:gd name="connsiteX24" fmla="*/ 1378497 w 5285686"/>
              <a:gd name="connsiteY24" fmla="*/ 226409 h 1450731"/>
              <a:gd name="connsiteX25" fmla="*/ 1426350 w 5285686"/>
              <a:gd name="connsiteY25" fmla="*/ 143284 h 1450731"/>
              <a:gd name="connsiteX26" fmla="*/ 1629089 w 5285686"/>
              <a:gd name="connsiteY26" fmla="*/ 26380 h 1450731"/>
              <a:gd name="connsiteX27" fmla="*/ 4782295 w 5285686"/>
              <a:gd name="connsiteY27" fmla="*/ 26380 h 1450731"/>
              <a:gd name="connsiteX28" fmla="*/ 4983498 w 5285686"/>
              <a:gd name="connsiteY28" fmla="*/ 143284 h 1450731"/>
              <a:gd name="connsiteX29" fmla="*/ 5256889 w 5285686"/>
              <a:gd name="connsiteY29" fmla="*/ 615514 h 1450731"/>
              <a:gd name="connsiteX30" fmla="*/ 5256889 w 5285686"/>
              <a:gd name="connsiteY30" fmla="*/ 849322 h 1450731"/>
              <a:gd name="connsiteX31" fmla="*/ 4983498 w 5285686"/>
              <a:gd name="connsiteY31" fmla="*/ 1320014 h 1450731"/>
              <a:gd name="connsiteX32" fmla="*/ 4782295 w 5285686"/>
              <a:gd name="connsiteY32" fmla="*/ 1436918 h 1450731"/>
              <a:gd name="connsiteX33" fmla="*/ 1629089 w 5285686"/>
              <a:gd name="connsiteY33" fmla="*/ 1436918 h 1450731"/>
              <a:gd name="connsiteX34" fmla="*/ 1426350 w 5285686"/>
              <a:gd name="connsiteY34" fmla="*/ 1320014 h 1450731"/>
              <a:gd name="connsiteX35" fmla="*/ 1359979 w 5285686"/>
              <a:gd name="connsiteY35" fmla="*/ 1205099 h 1450731"/>
              <a:gd name="connsiteX36" fmla="*/ 1359318 w 5285686"/>
              <a:gd name="connsiteY36" fmla="*/ 1203954 h 1450731"/>
              <a:gd name="connsiteX37" fmla="*/ 1354969 w 5285686"/>
              <a:gd name="connsiteY37" fmla="*/ 1211489 h 1450731"/>
              <a:gd name="connsiteX38" fmla="*/ 1286741 w 5285686"/>
              <a:gd name="connsiteY38" fmla="*/ 1329701 h 1450731"/>
              <a:gd name="connsiteX39" fmla="*/ 1077112 w 5285686"/>
              <a:gd name="connsiteY39" fmla="*/ 1450731 h 1450731"/>
              <a:gd name="connsiteX40" fmla="*/ 518056 w 5285686"/>
              <a:gd name="connsiteY40" fmla="*/ 1450653 h 1450731"/>
              <a:gd name="connsiteX41" fmla="*/ 309670 w 5285686"/>
              <a:gd name="connsiteY41" fmla="*/ 1330195 h 1450731"/>
              <a:gd name="connsiteX42" fmla="*/ 30075 w 5285686"/>
              <a:gd name="connsiteY42" fmla="*/ 845921 h 1450731"/>
              <a:gd name="connsiteX43" fmla="*/ 29948 w 5285686"/>
              <a:gd name="connsiteY43" fmla="*/ 605225 h 1450731"/>
              <a:gd name="connsiteX44" fmla="*/ 309409 w 5285686"/>
              <a:gd name="connsiteY44" fmla="*/ 121029 h 1450731"/>
              <a:gd name="connsiteX45" fmla="*/ 519038 w 5285686"/>
              <a:gd name="connsiteY45" fmla="*/ 0 h 14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1">
                <a:moveTo>
                  <a:pt x="1682690" y="75642"/>
                </a:moveTo>
                <a:cubicBezTo>
                  <a:pt x="1607024" y="75642"/>
                  <a:pt x="1523940" y="121427"/>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7"/>
                  <a:pt x="4804308" y="75642"/>
                  <a:pt x="4728641" y="75642"/>
                </a:cubicBezTo>
                <a:cubicBezTo>
                  <a:pt x="1682690" y="75642"/>
                  <a:pt x="1682690" y="75642"/>
                  <a:pt x="1682690" y="75642"/>
                </a:cubicBezTo>
                <a:close/>
                <a:moveTo>
                  <a:pt x="519038" y="0"/>
                </a:moveTo>
                <a:cubicBezTo>
                  <a:pt x="1078094" y="77"/>
                  <a:pt x="1078094" y="77"/>
                  <a:pt x="1078094" y="77"/>
                </a:cubicBezTo>
                <a:cubicBezTo>
                  <a:pt x="1158915" y="840"/>
                  <a:pt x="1246199" y="50767"/>
                  <a:pt x="1286480" y="120535"/>
                </a:cubicBezTo>
                <a:cubicBezTo>
                  <a:pt x="1303955" y="150802"/>
                  <a:pt x="1320337" y="179178"/>
                  <a:pt x="1335696" y="205780"/>
                </a:cubicBezTo>
                <a:lnTo>
                  <a:pt x="1363074" y="253199"/>
                </a:lnTo>
                <a:lnTo>
                  <a:pt x="1378497" y="226409"/>
                </a:lnTo>
                <a:cubicBezTo>
                  <a:pt x="1393430" y="200468"/>
                  <a:pt x="1409359" y="172799"/>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1"/>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charset="-122"/>
            </a:endParaRPr>
          </a:p>
        </p:txBody>
      </p:sp>
      <p:sp>
        <p:nvSpPr>
          <p:cNvPr id="14" name="Freeform 15"/>
          <p:cNvSpPr/>
          <p:nvPr/>
        </p:nvSpPr>
        <p:spPr bwMode="auto">
          <a:xfrm rot="9000000">
            <a:off x="1178372" y="3619397"/>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2" name="组合 21"/>
          <p:cNvGrpSpPr/>
          <p:nvPr/>
        </p:nvGrpSpPr>
        <p:grpSpPr>
          <a:xfrm>
            <a:off x="1601786" y="2480282"/>
            <a:ext cx="532501" cy="512098"/>
            <a:chOff x="9791183" y="5224434"/>
            <a:chExt cx="645684" cy="620945"/>
          </a:xfrm>
          <a:gradFill>
            <a:gsLst>
              <a:gs pos="0">
                <a:srgbClr val="0F2437"/>
              </a:gs>
              <a:gs pos="100000">
                <a:srgbClr val="284D7A"/>
              </a:gs>
            </a:gsLst>
            <a:lin ang="1800000" scaled="0"/>
          </a:gradFill>
          <a:effectLst/>
        </p:grpSpPr>
        <p:sp>
          <p:nvSpPr>
            <p:cNvPr id="23" name="Oval 131"/>
            <p:cNvSpPr>
              <a:spLocks noChangeArrowheads="1"/>
            </p:cNvSpPr>
            <p:nvPr/>
          </p:nvSpPr>
          <p:spPr bwMode="auto">
            <a:xfrm>
              <a:off x="9968746" y="5224434"/>
              <a:ext cx="290558" cy="294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5" name="组合 24"/>
          <p:cNvGrpSpPr/>
          <p:nvPr/>
        </p:nvGrpSpPr>
        <p:grpSpPr>
          <a:xfrm>
            <a:off x="1605247" y="3810907"/>
            <a:ext cx="427578" cy="633577"/>
            <a:chOff x="1788810" y="2276744"/>
            <a:chExt cx="392113" cy="581026"/>
          </a:xfrm>
          <a:gradFill>
            <a:gsLst>
              <a:gs pos="0">
                <a:srgbClr val="0F2437"/>
              </a:gs>
              <a:gs pos="100000">
                <a:srgbClr val="284D7A"/>
              </a:gs>
            </a:gsLst>
            <a:lin ang="1800000" scaled="0"/>
          </a:gradFill>
          <a:effectLst/>
        </p:grpSpPr>
        <p:sp>
          <p:nvSpPr>
            <p:cNvPr id="26" name="Freeform 9"/>
            <p:cNvSpPr>
              <a:spLocks noEditPoints="1"/>
            </p:cNvSpPr>
            <p:nvPr/>
          </p:nvSpPr>
          <p:spPr bwMode="auto">
            <a:xfrm>
              <a:off x="1788810" y="2276744"/>
              <a:ext cx="392113" cy="430213"/>
            </a:xfrm>
            <a:custGeom>
              <a:avLst/>
              <a:gdLst>
                <a:gd name="T0" fmla="*/ 108 w 149"/>
                <a:gd name="T1" fmla="*/ 163 h 163"/>
                <a:gd name="T2" fmla="*/ 35 w 149"/>
                <a:gd name="T3" fmla="*/ 163 h 163"/>
                <a:gd name="T4" fmla="*/ 35 w 149"/>
                <a:gd name="T5" fmla="*/ 158 h 163"/>
                <a:gd name="T6" fmla="*/ 30 w 149"/>
                <a:gd name="T7" fmla="*/ 142 h 163"/>
                <a:gd name="T8" fmla="*/ 21 w 149"/>
                <a:gd name="T9" fmla="*/ 127 h 163"/>
                <a:gd name="T10" fmla="*/ 0 w 149"/>
                <a:gd name="T11" fmla="*/ 74 h 163"/>
                <a:gd name="T12" fmla="*/ 74 w 149"/>
                <a:gd name="T13" fmla="*/ 0 h 163"/>
                <a:gd name="T14" fmla="*/ 149 w 149"/>
                <a:gd name="T15" fmla="*/ 74 h 163"/>
                <a:gd name="T16" fmla="*/ 127 w 149"/>
                <a:gd name="T17" fmla="*/ 127 h 163"/>
                <a:gd name="T18" fmla="*/ 118 w 149"/>
                <a:gd name="T19" fmla="*/ 142 h 163"/>
                <a:gd name="T20" fmla="*/ 114 w 149"/>
                <a:gd name="T21" fmla="*/ 158 h 163"/>
                <a:gd name="T22" fmla="*/ 113 w 149"/>
                <a:gd name="T23" fmla="*/ 163 h 163"/>
                <a:gd name="T24" fmla="*/ 108 w 149"/>
                <a:gd name="T25" fmla="*/ 163 h 163"/>
                <a:gd name="T26" fmla="*/ 46 w 149"/>
                <a:gd name="T27" fmla="*/ 151 h 163"/>
                <a:gd name="T28" fmla="*/ 103 w 149"/>
                <a:gd name="T29" fmla="*/ 151 h 163"/>
                <a:gd name="T30" fmla="*/ 108 w 149"/>
                <a:gd name="T31" fmla="*/ 136 h 163"/>
                <a:gd name="T32" fmla="*/ 117 w 149"/>
                <a:gd name="T33" fmla="*/ 120 h 163"/>
                <a:gd name="T34" fmla="*/ 136 w 149"/>
                <a:gd name="T35" fmla="*/ 74 h 163"/>
                <a:gd name="T36" fmla="*/ 74 w 149"/>
                <a:gd name="T37" fmla="*/ 12 h 163"/>
                <a:gd name="T38" fmla="*/ 12 w 149"/>
                <a:gd name="T39" fmla="*/ 74 h 163"/>
                <a:gd name="T40" fmla="*/ 31 w 149"/>
                <a:gd name="T41" fmla="*/ 120 h 163"/>
                <a:gd name="T42" fmla="*/ 41 w 149"/>
                <a:gd name="T43" fmla="*/ 136 h 163"/>
                <a:gd name="T44" fmla="*/ 46 w 149"/>
                <a:gd name="T45" fmla="*/ 15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163">
                  <a:moveTo>
                    <a:pt x="108" y="163"/>
                  </a:moveTo>
                  <a:cubicBezTo>
                    <a:pt x="35" y="163"/>
                    <a:pt x="35" y="163"/>
                    <a:pt x="35" y="163"/>
                  </a:cubicBezTo>
                  <a:cubicBezTo>
                    <a:pt x="35" y="158"/>
                    <a:pt x="35" y="158"/>
                    <a:pt x="35" y="158"/>
                  </a:cubicBezTo>
                  <a:cubicBezTo>
                    <a:pt x="34" y="153"/>
                    <a:pt x="32" y="144"/>
                    <a:pt x="30" y="142"/>
                  </a:cubicBezTo>
                  <a:cubicBezTo>
                    <a:pt x="28" y="137"/>
                    <a:pt x="24" y="132"/>
                    <a:pt x="21" y="127"/>
                  </a:cubicBezTo>
                  <a:cubicBezTo>
                    <a:pt x="11" y="112"/>
                    <a:pt x="0" y="95"/>
                    <a:pt x="0" y="74"/>
                  </a:cubicBezTo>
                  <a:cubicBezTo>
                    <a:pt x="0" y="33"/>
                    <a:pt x="33" y="0"/>
                    <a:pt x="74" y="0"/>
                  </a:cubicBezTo>
                  <a:cubicBezTo>
                    <a:pt x="115" y="0"/>
                    <a:pt x="149" y="33"/>
                    <a:pt x="149" y="74"/>
                  </a:cubicBezTo>
                  <a:cubicBezTo>
                    <a:pt x="149" y="95"/>
                    <a:pt x="138" y="112"/>
                    <a:pt x="127" y="127"/>
                  </a:cubicBezTo>
                  <a:cubicBezTo>
                    <a:pt x="124" y="132"/>
                    <a:pt x="121" y="137"/>
                    <a:pt x="118" y="142"/>
                  </a:cubicBezTo>
                  <a:cubicBezTo>
                    <a:pt x="117" y="144"/>
                    <a:pt x="115" y="153"/>
                    <a:pt x="114" y="158"/>
                  </a:cubicBezTo>
                  <a:cubicBezTo>
                    <a:pt x="113" y="163"/>
                    <a:pt x="113" y="163"/>
                    <a:pt x="113" y="163"/>
                  </a:cubicBezTo>
                  <a:lnTo>
                    <a:pt x="108" y="163"/>
                  </a:lnTo>
                  <a:close/>
                  <a:moveTo>
                    <a:pt x="46" y="151"/>
                  </a:moveTo>
                  <a:cubicBezTo>
                    <a:pt x="103" y="151"/>
                    <a:pt x="103" y="151"/>
                    <a:pt x="103" y="151"/>
                  </a:cubicBezTo>
                  <a:cubicBezTo>
                    <a:pt x="104" y="146"/>
                    <a:pt x="105" y="139"/>
                    <a:pt x="108" y="136"/>
                  </a:cubicBezTo>
                  <a:cubicBezTo>
                    <a:pt x="111" y="130"/>
                    <a:pt x="114" y="125"/>
                    <a:pt x="117" y="120"/>
                  </a:cubicBezTo>
                  <a:cubicBezTo>
                    <a:pt x="127" y="106"/>
                    <a:pt x="136" y="92"/>
                    <a:pt x="136" y="74"/>
                  </a:cubicBezTo>
                  <a:cubicBezTo>
                    <a:pt x="136" y="40"/>
                    <a:pt x="109" y="12"/>
                    <a:pt x="74" y="12"/>
                  </a:cubicBezTo>
                  <a:cubicBezTo>
                    <a:pt x="40" y="12"/>
                    <a:pt x="12" y="40"/>
                    <a:pt x="12" y="74"/>
                  </a:cubicBezTo>
                  <a:cubicBezTo>
                    <a:pt x="12" y="92"/>
                    <a:pt x="21" y="106"/>
                    <a:pt x="31" y="120"/>
                  </a:cubicBezTo>
                  <a:cubicBezTo>
                    <a:pt x="35" y="125"/>
                    <a:pt x="38" y="130"/>
                    <a:pt x="41" y="136"/>
                  </a:cubicBezTo>
                  <a:cubicBezTo>
                    <a:pt x="43" y="139"/>
                    <a:pt x="45" y="146"/>
                    <a:pt x="46" y="1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Freeform 10"/>
            <p:cNvSpPr/>
            <p:nvPr/>
          </p:nvSpPr>
          <p:spPr bwMode="auto">
            <a:xfrm>
              <a:off x="1884060" y="2729182"/>
              <a:ext cx="195263" cy="128588"/>
            </a:xfrm>
            <a:custGeom>
              <a:avLst/>
              <a:gdLst>
                <a:gd name="T0" fmla="*/ 0 w 74"/>
                <a:gd name="T1" fmla="*/ 0 h 49"/>
                <a:gd name="T2" fmla="*/ 0 w 74"/>
                <a:gd name="T3" fmla="*/ 20 h 49"/>
                <a:gd name="T4" fmla="*/ 37 w 74"/>
                <a:gd name="T5" fmla="*/ 49 h 49"/>
                <a:gd name="T6" fmla="*/ 41 w 74"/>
                <a:gd name="T7" fmla="*/ 49 h 49"/>
                <a:gd name="T8" fmla="*/ 74 w 74"/>
                <a:gd name="T9" fmla="*/ 20 h 49"/>
                <a:gd name="T10" fmla="*/ 74 w 74"/>
                <a:gd name="T11" fmla="*/ 0 h 49"/>
                <a:gd name="T12" fmla="*/ 0 w 7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0" y="0"/>
                  </a:moveTo>
                  <a:cubicBezTo>
                    <a:pt x="0" y="20"/>
                    <a:pt x="0" y="20"/>
                    <a:pt x="0" y="20"/>
                  </a:cubicBezTo>
                  <a:cubicBezTo>
                    <a:pt x="0" y="36"/>
                    <a:pt x="17" y="49"/>
                    <a:pt x="37" y="49"/>
                  </a:cubicBezTo>
                  <a:cubicBezTo>
                    <a:pt x="41" y="49"/>
                    <a:pt x="41" y="49"/>
                    <a:pt x="41" y="49"/>
                  </a:cubicBezTo>
                  <a:cubicBezTo>
                    <a:pt x="61" y="49"/>
                    <a:pt x="74" y="36"/>
                    <a:pt x="74" y="20"/>
                  </a:cubicBezTo>
                  <a:cubicBezTo>
                    <a:pt x="74" y="0"/>
                    <a:pt x="74" y="0"/>
                    <a:pt x="74"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Freeform 11"/>
            <p:cNvSpPr/>
            <p:nvPr/>
          </p:nvSpPr>
          <p:spPr bwMode="auto">
            <a:xfrm>
              <a:off x="1872947" y="2459307"/>
              <a:ext cx="223838" cy="179388"/>
            </a:xfrm>
            <a:custGeom>
              <a:avLst/>
              <a:gdLst>
                <a:gd name="T0" fmla="*/ 83 w 85"/>
                <a:gd name="T1" fmla="*/ 9 h 68"/>
                <a:gd name="T2" fmla="*/ 62 w 85"/>
                <a:gd name="T3" fmla="*/ 66 h 68"/>
                <a:gd name="T4" fmla="*/ 62 w 85"/>
                <a:gd name="T5" fmla="*/ 68 h 68"/>
                <a:gd name="T6" fmla="*/ 52 w 85"/>
                <a:gd name="T7" fmla="*/ 68 h 68"/>
                <a:gd name="T8" fmla="*/ 53 w 85"/>
                <a:gd name="T9" fmla="*/ 66 h 68"/>
                <a:gd name="T10" fmla="*/ 67 w 85"/>
                <a:gd name="T11" fmla="*/ 17 h 68"/>
                <a:gd name="T12" fmla="*/ 67 w 85"/>
                <a:gd name="T13" fmla="*/ 17 h 68"/>
                <a:gd name="T14" fmla="*/ 66 w 85"/>
                <a:gd name="T15" fmla="*/ 17 h 68"/>
                <a:gd name="T16" fmla="*/ 55 w 85"/>
                <a:gd name="T17" fmla="*/ 13 h 68"/>
                <a:gd name="T18" fmla="*/ 44 w 85"/>
                <a:gd name="T19" fmla="*/ 17 h 68"/>
                <a:gd name="T20" fmla="*/ 30 w 85"/>
                <a:gd name="T21" fmla="*/ 12 h 68"/>
                <a:gd name="T22" fmla="*/ 17 w 85"/>
                <a:gd name="T23" fmla="*/ 16 h 68"/>
                <a:gd name="T24" fmla="*/ 30 w 85"/>
                <a:gd name="T25" fmla="*/ 66 h 68"/>
                <a:gd name="T26" fmla="*/ 31 w 85"/>
                <a:gd name="T27" fmla="*/ 68 h 68"/>
                <a:gd name="T28" fmla="*/ 21 w 85"/>
                <a:gd name="T29" fmla="*/ 68 h 68"/>
                <a:gd name="T30" fmla="*/ 21 w 85"/>
                <a:gd name="T31" fmla="*/ 66 h 68"/>
                <a:gd name="T32" fmla="*/ 2 w 85"/>
                <a:gd name="T33" fmla="*/ 9 h 68"/>
                <a:gd name="T34" fmla="*/ 2 w 85"/>
                <a:gd name="T35" fmla="*/ 9 h 68"/>
                <a:gd name="T36" fmla="*/ 1 w 85"/>
                <a:gd name="T37" fmla="*/ 8 h 68"/>
                <a:gd name="T38" fmla="*/ 1 w 85"/>
                <a:gd name="T39" fmla="*/ 8 h 68"/>
                <a:gd name="T40" fmla="*/ 1 w 85"/>
                <a:gd name="T41" fmla="*/ 7 h 68"/>
                <a:gd name="T42" fmla="*/ 2 w 85"/>
                <a:gd name="T43" fmla="*/ 1 h 68"/>
                <a:gd name="T44" fmla="*/ 9 w 85"/>
                <a:gd name="T45" fmla="*/ 3 h 68"/>
                <a:gd name="T46" fmla="*/ 9 w 85"/>
                <a:gd name="T47" fmla="*/ 3 h 68"/>
                <a:gd name="T48" fmla="*/ 16 w 85"/>
                <a:gd name="T49" fmla="*/ 7 h 68"/>
                <a:gd name="T50" fmla="*/ 27 w 85"/>
                <a:gd name="T51" fmla="*/ 2 h 68"/>
                <a:gd name="T52" fmla="*/ 31 w 85"/>
                <a:gd name="T53" fmla="*/ 1 h 68"/>
                <a:gd name="T54" fmla="*/ 34 w 85"/>
                <a:gd name="T55" fmla="*/ 3 h 68"/>
                <a:gd name="T56" fmla="*/ 43 w 85"/>
                <a:gd name="T57" fmla="*/ 8 h 68"/>
                <a:gd name="T58" fmla="*/ 52 w 85"/>
                <a:gd name="T59" fmla="*/ 3 h 68"/>
                <a:gd name="T60" fmla="*/ 55 w 85"/>
                <a:gd name="T61" fmla="*/ 1 h 68"/>
                <a:gd name="T62" fmla="*/ 59 w 85"/>
                <a:gd name="T63" fmla="*/ 3 h 68"/>
                <a:gd name="T64" fmla="*/ 66 w 85"/>
                <a:gd name="T65" fmla="*/ 8 h 68"/>
                <a:gd name="T66" fmla="*/ 66 w 85"/>
                <a:gd name="T67" fmla="*/ 8 h 68"/>
                <a:gd name="T68" fmla="*/ 76 w 85"/>
                <a:gd name="T69" fmla="*/ 3 h 68"/>
                <a:gd name="T70" fmla="*/ 82 w 85"/>
                <a:gd name="T71" fmla="*/ 2 h 68"/>
                <a:gd name="T72" fmla="*/ 83 w 85"/>
                <a:gd name="T7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8">
                  <a:moveTo>
                    <a:pt x="83" y="9"/>
                  </a:moveTo>
                  <a:cubicBezTo>
                    <a:pt x="71" y="25"/>
                    <a:pt x="64" y="44"/>
                    <a:pt x="62" y="66"/>
                  </a:cubicBezTo>
                  <a:cubicBezTo>
                    <a:pt x="62" y="68"/>
                    <a:pt x="62" y="68"/>
                    <a:pt x="62" y="68"/>
                  </a:cubicBezTo>
                  <a:cubicBezTo>
                    <a:pt x="52" y="68"/>
                    <a:pt x="52" y="68"/>
                    <a:pt x="52" y="68"/>
                  </a:cubicBezTo>
                  <a:cubicBezTo>
                    <a:pt x="53" y="66"/>
                    <a:pt x="53" y="66"/>
                    <a:pt x="53" y="66"/>
                  </a:cubicBezTo>
                  <a:cubicBezTo>
                    <a:pt x="55" y="48"/>
                    <a:pt x="59" y="32"/>
                    <a:pt x="67" y="17"/>
                  </a:cubicBezTo>
                  <a:cubicBezTo>
                    <a:pt x="67" y="17"/>
                    <a:pt x="67" y="17"/>
                    <a:pt x="67" y="17"/>
                  </a:cubicBezTo>
                  <a:cubicBezTo>
                    <a:pt x="66" y="17"/>
                    <a:pt x="66" y="17"/>
                    <a:pt x="66" y="17"/>
                  </a:cubicBezTo>
                  <a:cubicBezTo>
                    <a:pt x="63" y="17"/>
                    <a:pt x="59" y="16"/>
                    <a:pt x="55" y="13"/>
                  </a:cubicBezTo>
                  <a:cubicBezTo>
                    <a:pt x="52" y="16"/>
                    <a:pt x="48" y="17"/>
                    <a:pt x="44" y="17"/>
                  </a:cubicBezTo>
                  <a:cubicBezTo>
                    <a:pt x="39" y="17"/>
                    <a:pt x="34" y="16"/>
                    <a:pt x="30" y="12"/>
                  </a:cubicBezTo>
                  <a:cubicBezTo>
                    <a:pt x="26" y="15"/>
                    <a:pt x="21" y="17"/>
                    <a:pt x="17" y="16"/>
                  </a:cubicBezTo>
                  <a:cubicBezTo>
                    <a:pt x="28" y="38"/>
                    <a:pt x="30" y="59"/>
                    <a:pt x="30" y="66"/>
                  </a:cubicBezTo>
                  <a:cubicBezTo>
                    <a:pt x="31" y="68"/>
                    <a:pt x="31" y="68"/>
                    <a:pt x="31" y="68"/>
                  </a:cubicBezTo>
                  <a:cubicBezTo>
                    <a:pt x="21" y="68"/>
                    <a:pt x="21" y="68"/>
                    <a:pt x="21" y="68"/>
                  </a:cubicBezTo>
                  <a:cubicBezTo>
                    <a:pt x="21" y="66"/>
                    <a:pt x="21" y="66"/>
                    <a:pt x="21" y="66"/>
                  </a:cubicBezTo>
                  <a:cubicBezTo>
                    <a:pt x="21" y="58"/>
                    <a:pt x="17" y="31"/>
                    <a:pt x="2" y="9"/>
                  </a:cubicBezTo>
                  <a:cubicBezTo>
                    <a:pt x="2" y="9"/>
                    <a:pt x="2" y="9"/>
                    <a:pt x="2" y="9"/>
                  </a:cubicBezTo>
                  <a:cubicBezTo>
                    <a:pt x="1" y="8"/>
                    <a:pt x="1" y="8"/>
                    <a:pt x="1" y="8"/>
                  </a:cubicBezTo>
                  <a:cubicBezTo>
                    <a:pt x="1" y="8"/>
                    <a:pt x="1" y="8"/>
                    <a:pt x="1" y="8"/>
                  </a:cubicBezTo>
                  <a:cubicBezTo>
                    <a:pt x="1" y="7"/>
                    <a:pt x="1" y="7"/>
                    <a:pt x="1" y="7"/>
                  </a:cubicBezTo>
                  <a:cubicBezTo>
                    <a:pt x="0" y="5"/>
                    <a:pt x="0" y="3"/>
                    <a:pt x="2" y="1"/>
                  </a:cubicBezTo>
                  <a:cubicBezTo>
                    <a:pt x="5" y="0"/>
                    <a:pt x="7" y="1"/>
                    <a:pt x="9" y="3"/>
                  </a:cubicBezTo>
                  <a:cubicBezTo>
                    <a:pt x="9" y="3"/>
                    <a:pt x="9" y="3"/>
                    <a:pt x="9" y="3"/>
                  </a:cubicBezTo>
                  <a:cubicBezTo>
                    <a:pt x="11" y="5"/>
                    <a:pt x="14" y="7"/>
                    <a:pt x="16" y="7"/>
                  </a:cubicBezTo>
                  <a:cubicBezTo>
                    <a:pt x="20" y="7"/>
                    <a:pt x="23" y="6"/>
                    <a:pt x="27" y="2"/>
                  </a:cubicBezTo>
                  <a:cubicBezTo>
                    <a:pt x="28" y="1"/>
                    <a:pt x="29" y="1"/>
                    <a:pt x="31" y="1"/>
                  </a:cubicBezTo>
                  <a:cubicBezTo>
                    <a:pt x="32" y="1"/>
                    <a:pt x="33" y="2"/>
                    <a:pt x="34" y="3"/>
                  </a:cubicBezTo>
                  <a:cubicBezTo>
                    <a:pt x="37" y="6"/>
                    <a:pt x="40" y="8"/>
                    <a:pt x="43" y="8"/>
                  </a:cubicBezTo>
                  <a:cubicBezTo>
                    <a:pt x="47" y="8"/>
                    <a:pt x="50" y="5"/>
                    <a:pt x="52" y="3"/>
                  </a:cubicBezTo>
                  <a:cubicBezTo>
                    <a:pt x="53" y="2"/>
                    <a:pt x="54" y="1"/>
                    <a:pt x="55" y="1"/>
                  </a:cubicBezTo>
                  <a:cubicBezTo>
                    <a:pt x="57" y="1"/>
                    <a:pt x="58" y="2"/>
                    <a:pt x="59" y="3"/>
                  </a:cubicBezTo>
                  <a:cubicBezTo>
                    <a:pt x="61" y="6"/>
                    <a:pt x="63" y="8"/>
                    <a:pt x="66" y="8"/>
                  </a:cubicBezTo>
                  <a:cubicBezTo>
                    <a:pt x="66" y="8"/>
                    <a:pt x="66" y="8"/>
                    <a:pt x="66" y="8"/>
                  </a:cubicBezTo>
                  <a:cubicBezTo>
                    <a:pt x="70" y="8"/>
                    <a:pt x="73" y="6"/>
                    <a:pt x="76" y="3"/>
                  </a:cubicBezTo>
                  <a:cubicBezTo>
                    <a:pt x="78" y="1"/>
                    <a:pt x="81" y="1"/>
                    <a:pt x="82" y="2"/>
                  </a:cubicBezTo>
                  <a:cubicBezTo>
                    <a:pt x="84" y="4"/>
                    <a:pt x="85" y="7"/>
                    <a:pt x="83"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9" name="文本框 28"/>
          <p:cNvSpPr txBox="1"/>
          <p:nvPr/>
        </p:nvSpPr>
        <p:spPr>
          <a:xfrm>
            <a:off x="2651703" y="2251637"/>
            <a:ext cx="3158254" cy="1661993"/>
          </a:xfrm>
          <a:prstGeom prst="rect">
            <a:avLst/>
          </a:prstGeom>
          <a:noFill/>
          <a:effectLst/>
        </p:spPr>
        <p:txBody>
          <a:bodyPr wrap="square" rtlCol="0">
            <a:spAutoFit/>
          </a:bodyPr>
          <a:lstStyle/>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人群</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图书馆人</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任务：数据的获得、加工与管理、</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数据</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服务</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方案：图书馆大数据中心</a:t>
            </a:r>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数据</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            </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电子资源管理</a:t>
            </a:r>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(ERMS)——</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数据库</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            </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图书馆自动化</a:t>
            </a:r>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(LIS)——</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纸书</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             </a:t>
            </a:r>
          </a:p>
          <a:p>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34" name="文本框 28"/>
          <p:cNvSpPr txBox="1"/>
          <p:nvPr/>
        </p:nvSpPr>
        <p:spPr>
          <a:xfrm>
            <a:off x="1658532" y="1018104"/>
            <a:ext cx="4728199" cy="1046440"/>
          </a:xfrm>
          <a:prstGeom prst="rect">
            <a:avLst/>
          </a:prstGeom>
          <a:noFill/>
          <a:effectLst/>
        </p:spPr>
        <p:txBody>
          <a:bodyPr wrap="square" rtlCol="0">
            <a:spAutoFit/>
          </a:bodyPr>
          <a:lstStyle/>
          <a:p>
            <a:r>
              <a:rPr lang="zh-CN" altLang="en-US" sz="2800" b="1" dirty="0" smtClean="0">
                <a:solidFill>
                  <a:schemeClr val="tx1">
                    <a:lumMod val="85000"/>
                    <a:lumOff val="15000"/>
                  </a:schemeClr>
                </a:solidFill>
                <a:latin typeface="方正姚体" panose="02010601030101010101" pitchFamily="2" charset="-122"/>
                <a:ea typeface="方正姚体" panose="02010601030101010101" pitchFamily="2" charset="-122"/>
              </a:rPr>
              <a:t>定位</a:t>
            </a:r>
            <a:endParaRPr lang="en-US" altLang="zh-CN" sz="2800" b="1"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zh-CN" altLang="en-US" sz="1600" dirty="0" smtClean="0">
                <a:solidFill>
                  <a:schemeClr val="tx1">
                    <a:lumMod val="85000"/>
                    <a:lumOff val="15000"/>
                  </a:schemeClr>
                </a:solidFill>
                <a:latin typeface="方正姚体" panose="02010601030101010101" pitchFamily="2" charset="-122"/>
                <a:ea typeface="方正姚体" panose="02010601030101010101" pitchFamily="2" charset="-122"/>
              </a:rPr>
              <a:t>面向什么人群？解决什么问题？</a:t>
            </a:r>
            <a:endParaRPr lang="en-US" altLang="zh-CN" sz="16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35" name="文本框 28"/>
          <p:cNvSpPr txBox="1"/>
          <p:nvPr/>
        </p:nvSpPr>
        <p:spPr>
          <a:xfrm>
            <a:off x="2688376" y="3598464"/>
            <a:ext cx="2800767" cy="1107996"/>
          </a:xfrm>
          <a:prstGeom prst="rect">
            <a:avLst/>
          </a:prstGeom>
          <a:noFill/>
          <a:effectLst/>
        </p:spPr>
        <p:txBody>
          <a:bodyPr wrap="none" rtlCol="0">
            <a:spAutoFit/>
          </a:bodyPr>
          <a:lstStyle/>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人群：决策者</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任务：数据的分析与评价（决策支持）</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方案：机构知识库</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36" name="文本框 28"/>
          <p:cNvSpPr txBox="1"/>
          <p:nvPr/>
        </p:nvSpPr>
        <p:spPr>
          <a:xfrm>
            <a:off x="2593087" y="4879953"/>
            <a:ext cx="2752636" cy="1661993"/>
          </a:xfrm>
          <a:prstGeom prst="rect">
            <a:avLst/>
          </a:prstGeom>
          <a:noFill/>
          <a:effectLst/>
        </p:spPr>
        <p:txBody>
          <a:bodyPr wrap="square" rtlCol="0">
            <a:spAutoFit/>
          </a:bodyPr>
          <a:lstStyle/>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人群：用户</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任务：数据的挖掘与利用（阅读推广）</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方案：门户</a:t>
            </a:r>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——PC</a:t>
            </a:r>
          </a:p>
          <a:p>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            </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学术头条</a:t>
            </a:r>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——MB</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（推荐）</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            </a:t>
            </a:r>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第三方（接口）</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rPr>
              <a:t>             </a:t>
            </a:r>
          </a:p>
          <a:p>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37" name="任意多边形 36"/>
          <p:cNvSpPr/>
          <p:nvPr/>
        </p:nvSpPr>
        <p:spPr bwMode="auto">
          <a:xfrm>
            <a:off x="1124115" y="4803059"/>
            <a:ext cx="4770579" cy="1309352"/>
          </a:xfrm>
          <a:custGeom>
            <a:avLst/>
            <a:gdLst>
              <a:gd name="connsiteX0" fmla="*/ 1682690 w 5285686"/>
              <a:gd name="connsiteY0" fmla="*/ 75642 h 1450731"/>
              <a:gd name="connsiteX1" fmla="*/ 1486848 w 5285686"/>
              <a:gd name="connsiteY1" fmla="*/ 184380 h 1450731"/>
              <a:gd name="connsiteX2" fmla="*/ 1440622 w 5285686"/>
              <a:gd name="connsiteY2" fmla="*/ 261698 h 1450731"/>
              <a:gd name="connsiteX3" fmla="*/ 1403668 w 5285686"/>
              <a:gd name="connsiteY3" fmla="*/ 323510 h 1450731"/>
              <a:gd name="connsiteX4" fmla="*/ 1416107 w 5285686"/>
              <a:gd name="connsiteY4" fmla="*/ 345056 h 1450731"/>
              <a:gd name="connsiteX5" fmla="*/ 1566076 w 5285686"/>
              <a:gd name="connsiteY5" fmla="*/ 604809 h 1450731"/>
              <a:gd name="connsiteX6" fmla="*/ 1566202 w 5285686"/>
              <a:gd name="connsiteY6" fmla="*/ 845505 h 1450731"/>
              <a:gd name="connsiteX7" fmla="*/ 1404639 w 5285686"/>
              <a:gd name="connsiteY7" fmla="*/ 1125431 h 1450731"/>
              <a:gd name="connsiteX8" fmla="*/ 1399807 w 5285686"/>
              <a:gd name="connsiteY8" fmla="*/ 1133804 h 1450731"/>
              <a:gd name="connsiteX9" fmla="*/ 1401513 w 5285686"/>
              <a:gd name="connsiteY9" fmla="*/ 1136649 h 1450731"/>
              <a:gd name="connsiteX10" fmla="*/ 1486848 w 5285686"/>
              <a:gd name="connsiteY10" fmla="*/ 1278918 h 1450731"/>
              <a:gd name="connsiteX11" fmla="*/ 1682690 w 5285686"/>
              <a:gd name="connsiteY11" fmla="*/ 1387655 h 1450731"/>
              <a:gd name="connsiteX12" fmla="*/ 4728641 w 5285686"/>
              <a:gd name="connsiteY12" fmla="*/ 1387655 h 1450731"/>
              <a:gd name="connsiteX13" fmla="*/ 4923000 w 5285686"/>
              <a:gd name="connsiteY13" fmla="*/ 1278918 h 1450731"/>
              <a:gd name="connsiteX14" fmla="*/ 5187091 w 5285686"/>
              <a:gd name="connsiteY14" fmla="*/ 841103 h 1450731"/>
              <a:gd name="connsiteX15" fmla="*/ 5187091 w 5285686"/>
              <a:gd name="connsiteY15" fmla="*/ 623626 h 1450731"/>
              <a:gd name="connsiteX16" fmla="*/ 4923000 w 5285686"/>
              <a:gd name="connsiteY16" fmla="*/ 184380 h 1450731"/>
              <a:gd name="connsiteX17" fmla="*/ 4728641 w 5285686"/>
              <a:gd name="connsiteY17" fmla="*/ 75642 h 1450731"/>
              <a:gd name="connsiteX18" fmla="*/ 1682690 w 5285686"/>
              <a:gd name="connsiteY18" fmla="*/ 75642 h 1450731"/>
              <a:gd name="connsiteX19" fmla="*/ 519038 w 5285686"/>
              <a:gd name="connsiteY19" fmla="*/ 0 h 1450731"/>
              <a:gd name="connsiteX20" fmla="*/ 1078094 w 5285686"/>
              <a:gd name="connsiteY20" fmla="*/ 77 h 1450731"/>
              <a:gd name="connsiteX21" fmla="*/ 1286480 w 5285686"/>
              <a:gd name="connsiteY21" fmla="*/ 120535 h 1450731"/>
              <a:gd name="connsiteX22" fmla="*/ 1335696 w 5285686"/>
              <a:gd name="connsiteY22" fmla="*/ 205780 h 1450731"/>
              <a:gd name="connsiteX23" fmla="*/ 1363074 w 5285686"/>
              <a:gd name="connsiteY23" fmla="*/ 253199 h 1450731"/>
              <a:gd name="connsiteX24" fmla="*/ 1378497 w 5285686"/>
              <a:gd name="connsiteY24" fmla="*/ 226409 h 1450731"/>
              <a:gd name="connsiteX25" fmla="*/ 1426350 w 5285686"/>
              <a:gd name="connsiteY25" fmla="*/ 143284 h 1450731"/>
              <a:gd name="connsiteX26" fmla="*/ 1629089 w 5285686"/>
              <a:gd name="connsiteY26" fmla="*/ 26380 h 1450731"/>
              <a:gd name="connsiteX27" fmla="*/ 4782295 w 5285686"/>
              <a:gd name="connsiteY27" fmla="*/ 26380 h 1450731"/>
              <a:gd name="connsiteX28" fmla="*/ 4983498 w 5285686"/>
              <a:gd name="connsiteY28" fmla="*/ 143284 h 1450731"/>
              <a:gd name="connsiteX29" fmla="*/ 5256889 w 5285686"/>
              <a:gd name="connsiteY29" fmla="*/ 615514 h 1450731"/>
              <a:gd name="connsiteX30" fmla="*/ 5256889 w 5285686"/>
              <a:gd name="connsiteY30" fmla="*/ 849322 h 1450731"/>
              <a:gd name="connsiteX31" fmla="*/ 4983498 w 5285686"/>
              <a:gd name="connsiteY31" fmla="*/ 1320014 h 1450731"/>
              <a:gd name="connsiteX32" fmla="*/ 4782295 w 5285686"/>
              <a:gd name="connsiteY32" fmla="*/ 1436918 h 1450731"/>
              <a:gd name="connsiteX33" fmla="*/ 1629089 w 5285686"/>
              <a:gd name="connsiteY33" fmla="*/ 1436918 h 1450731"/>
              <a:gd name="connsiteX34" fmla="*/ 1426350 w 5285686"/>
              <a:gd name="connsiteY34" fmla="*/ 1320014 h 1450731"/>
              <a:gd name="connsiteX35" fmla="*/ 1359979 w 5285686"/>
              <a:gd name="connsiteY35" fmla="*/ 1205099 h 1450731"/>
              <a:gd name="connsiteX36" fmla="*/ 1359318 w 5285686"/>
              <a:gd name="connsiteY36" fmla="*/ 1203954 h 1450731"/>
              <a:gd name="connsiteX37" fmla="*/ 1354969 w 5285686"/>
              <a:gd name="connsiteY37" fmla="*/ 1211489 h 1450731"/>
              <a:gd name="connsiteX38" fmla="*/ 1286741 w 5285686"/>
              <a:gd name="connsiteY38" fmla="*/ 1329701 h 1450731"/>
              <a:gd name="connsiteX39" fmla="*/ 1077112 w 5285686"/>
              <a:gd name="connsiteY39" fmla="*/ 1450731 h 1450731"/>
              <a:gd name="connsiteX40" fmla="*/ 518056 w 5285686"/>
              <a:gd name="connsiteY40" fmla="*/ 1450653 h 1450731"/>
              <a:gd name="connsiteX41" fmla="*/ 309670 w 5285686"/>
              <a:gd name="connsiteY41" fmla="*/ 1330195 h 1450731"/>
              <a:gd name="connsiteX42" fmla="*/ 30075 w 5285686"/>
              <a:gd name="connsiteY42" fmla="*/ 845921 h 1450731"/>
              <a:gd name="connsiteX43" fmla="*/ 29948 w 5285686"/>
              <a:gd name="connsiteY43" fmla="*/ 605225 h 1450731"/>
              <a:gd name="connsiteX44" fmla="*/ 309409 w 5285686"/>
              <a:gd name="connsiteY44" fmla="*/ 121029 h 1450731"/>
              <a:gd name="connsiteX45" fmla="*/ 519038 w 5285686"/>
              <a:gd name="connsiteY45" fmla="*/ 0 h 14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285686" h="1450731">
                <a:moveTo>
                  <a:pt x="1682690" y="75642"/>
                </a:moveTo>
                <a:cubicBezTo>
                  <a:pt x="1607024" y="75642"/>
                  <a:pt x="1523940" y="121427"/>
                  <a:pt x="1486848" y="184380"/>
                </a:cubicBezTo>
                <a:cubicBezTo>
                  <a:pt x="1470435" y="211833"/>
                  <a:pt x="1455048" y="237570"/>
                  <a:pt x="1440622" y="261698"/>
                </a:cubicBezTo>
                <a:lnTo>
                  <a:pt x="1403668" y="323510"/>
                </a:lnTo>
                <a:lnTo>
                  <a:pt x="1416107" y="345056"/>
                </a:lnTo>
                <a:cubicBezTo>
                  <a:pt x="1566076" y="604809"/>
                  <a:pt x="1566076" y="604809"/>
                  <a:pt x="1566076" y="604809"/>
                </a:cubicBezTo>
                <a:cubicBezTo>
                  <a:pt x="1606356" y="674577"/>
                  <a:pt x="1606742" y="776499"/>
                  <a:pt x="1566202" y="845505"/>
                </a:cubicBezTo>
                <a:cubicBezTo>
                  <a:pt x="1496337" y="966554"/>
                  <a:pt x="1443938" y="1057341"/>
                  <a:pt x="1404639" y="1125431"/>
                </a:cubicBezTo>
                <a:lnTo>
                  <a:pt x="1399807" y="1133804"/>
                </a:lnTo>
                <a:lnTo>
                  <a:pt x="1401513" y="1136649"/>
                </a:lnTo>
                <a:cubicBezTo>
                  <a:pt x="1486848" y="1278918"/>
                  <a:pt x="1486848" y="1278918"/>
                  <a:pt x="1486848" y="1278918"/>
                </a:cubicBezTo>
                <a:cubicBezTo>
                  <a:pt x="1523940" y="1341871"/>
                  <a:pt x="1607024" y="1387655"/>
                  <a:pt x="1682690" y="1387655"/>
                </a:cubicBezTo>
                <a:cubicBezTo>
                  <a:pt x="4728641" y="1387655"/>
                  <a:pt x="4728641" y="1387655"/>
                  <a:pt x="4728641" y="1387655"/>
                </a:cubicBezTo>
                <a:cubicBezTo>
                  <a:pt x="4804308" y="1387655"/>
                  <a:pt x="4885908" y="1341871"/>
                  <a:pt x="4923000" y="1278918"/>
                </a:cubicBezTo>
                <a:cubicBezTo>
                  <a:pt x="5187091" y="841103"/>
                  <a:pt x="5187091" y="841103"/>
                  <a:pt x="5187091" y="841103"/>
                </a:cubicBezTo>
                <a:cubicBezTo>
                  <a:pt x="5224182" y="778149"/>
                  <a:pt x="5224182" y="686579"/>
                  <a:pt x="5187091" y="623626"/>
                </a:cubicBezTo>
                <a:cubicBezTo>
                  <a:pt x="4923000" y="184380"/>
                  <a:pt x="4923000" y="184380"/>
                  <a:pt x="4923000" y="184380"/>
                </a:cubicBezTo>
                <a:cubicBezTo>
                  <a:pt x="4885908" y="121427"/>
                  <a:pt x="4804308" y="75642"/>
                  <a:pt x="4728641" y="75642"/>
                </a:cubicBezTo>
                <a:cubicBezTo>
                  <a:pt x="1682690" y="75642"/>
                  <a:pt x="1682690" y="75642"/>
                  <a:pt x="1682690" y="75642"/>
                </a:cubicBezTo>
                <a:close/>
                <a:moveTo>
                  <a:pt x="519038" y="0"/>
                </a:moveTo>
                <a:cubicBezTo>
                  <a:pt x="1078094" y="77"/>
                  <a:pt x="1078094" y="77"/>
                  <a:pt x="1078094" y="77"/>
                </a:cubicBezTo>
                <a:cubicBezTo>
                  <a:pt x="1158915" y="840"/>
                  <a:pt x="1246199" y="50767"/>
                  <a:pt x="1286480" y="120535"/>
                </a:cubicBezTo>
                <a:cubicBezTo>
                  <a:pt x="1303955" y="150802"/>
                  <a:pt x="1320337" y="179178"/>
                  <a:pt x="1335696" y="205780"/>
                </a:cubicBezTo>
                <a:lnTo>
                  <a:pt x="1363074" y="253199"/>
                </a:lnTo>
                <a:lnTo>
                  <a:pt x="1378497" y="226409"/>
                </a:lnTo>
                <a:cubicBezTo>
                  <a:pt x="1393430" y="200468"/>
                  <a:pt x="1409359" y="172799"/>
                  <a:pt x="1426350" y="143284"/>
                </a:cubicBezTo>
                <a:cubicBezTo>
                  <a:pt x="1464748" y="75603"/>
                  <a:pt x="1550758" y="26380"/>
                  <a:pt x="1629089" y="26380"/>
                </a:cubicBezTo>
                <a:cubicBezTo>
                  <a:pt x="1629089" y="26380"/>
                  <a:pt x="1629089" y="26380"/>
                  <a:pt x="4782295" y="26380"/>
                </a:cubicBezTo>
                <a:cubicBezTo>
                  <a:pt x="4860626" y="26380"/>
                  <a:pt x="4945100" y="75603"/>
                  <a:pt x="4983498" y="143284"/>
                </a:cubicBezTo>
                <a:cubicBezTo>
                  <a:pt x="4983498" y="143284"/>
                  <a:pt x="4983498" y="143284"/>
                  <a:pt x="5256889" y="615514"/>
                </a:cubicBezTo>
                <a:cubicBezTo>
                  <a:pt x="5295286" y="683195"/>
                  <a:pt x="5295286" y="781641"/>
                  <a:pt x="5256889" y="849322"/>
                </a:cubicBezTo>
                <a:cubicBezTo>
                  <a:pt x="5256889" y="849322"/>
                  <a:pt x="5256889" y="849322"/>
                  <a:pt x="4983498" y="1320014"/>
                </a:cubicBezTo>
                <a:cubicBezTo>
                  <a:pt x="4945100" y="1387696"/>
                  <a:pt x="4860626" y="1436918"/>
                  <a:pt x="4782295" y="1436918"/>
                </a:cubicBezTo>
                <a:cubicBezTo>
                  <a:pt x="4782295" y="1436918"/>
                  <a:pt x="4782295" y="1436918"/>
                  <a:pt x="1629089" y="1436918"/>
                </a:cubicBezTo>
                <a:cubicBezTo>
                  <a:pt x="1550758" y="1436918"/>
                  <a:pt x="1464748" y="1387696"/>
                  <a:pt x="1426350" y="1320014"/>
                </a:cubicBezTo>
                <a:cubicBezTo>
                  <a:pt x="1426350" y="1320014"/>
                  <a:pt x="1426350" y="1320014"/>
                  <a:pt x="1359979" y="1205099"/>
                </a:cubicBezTo>
                <a:lnTo>
                  <a:pt x="1359318" y="1203954"/>
                </a:lnTo>
                <a:lnTo>
                  <a:pt x="1354969" y="1211489"/>
                </a:lnTo>
                <a:cubicBezTo>
                  <a:pt x="1286741" y="1329701"/>
                  <a:pt x="1286741" y="1329701"/>
                  <a:pt x="1286741" y="1329701"/>
                </a:cubicBezTo>
                <a:cubicBezTo>
                  <a:pt x="1246991" y="1400075"/>
                  <a:pt x="1159303" y="1450702"/>
                  <a:pt x="1077112" y="1450731"/>
                </a:cubicBezTo>
                <a:cubicBezTo>
                  <a:pt x="518056" y="1450653"/>
                  <a:pt x="518056" y="1450653"/>
                  <a:pt x="518056" y="1450653"/>
                </a:cubicBezTo>
                <a:cubicBezTo>
                  <a:pt x="438025" y="1451258"/>
                  <a:pt x="349951" y="1399963"/>
                  <a:pt x="309670" y="1330195"/>
                </a:cubicBezTo>
                <a:lnTo>
                  <a:pt x="30075" y="845921"/>
                </a:lnTo>
                <a:cubicBezTo>
                  <a:pt x="-10206" y="776153"/>
                  <a:pt x="-9802" y="675599"/>
                  <a:pt x="29948" y="605225"/>
                </a:cubicBezTo>
                <a:cubicBezTo>
                  <a:pt x="309409" y="121029"/>
                  <a:pt x="309409" y="121029"/>
                  <a:pt x="309409" y="121029"/>
                </a:cubicBezTo>
                <a:cubicBezTo>
                  <a:pt x="351319" y="51232"/>
                  <a:pt x="439007" y="605"/>
                  <a:pt x="519038" y="0"/>
                </a:cubicBezTo>
                <a:close/>
              </a:path>
            </a:pathLst>
          </a:custGeom>
          <a:gradFill>
            <a:gsLst>
              <a:gs pos="0">
                <a:srgbClr val="0F2437"/>
              </a:gs>
              <a:gs pos="100000">
                <a:srgbClr val="284D7A"/>
              </a:gs>
            </a:gsLst>
            <a:lin ang="1800000" scaled="0"/>
          </a:gradFill>
          <a:ln w="19050">
            <a:noFill/>
          </a:ln>
          <a:effectLst>
            <a:softEdge rad="0"/>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charset="-122"/>
            </a:endParaRPr>
          </a:p>
        </p:txBody>
      </p:sp>
      <p:sp>
        <p:nvSpPr>
          <p:cNvPr id="12" name="Freeform 15"/>
          <p:cNvSpPr/>
          <p:nvPr/>
        </p:nvSpPr>
        <p:spPr bwMode="auto">
          <a:xfrm rot="19800000">
            <a:off x="1245200" y="4923259"/>
            <a:ext cx="1196812" cy="1074468"/>
          </a:xfrm>
          <a:custGeom>
            <a:avLst/>
            <a:gdLst>
              <a:gd name="T0" fmla="*/ 334 w 1023"/>
              <a:gd name="T1" fmla="*/ 917 h 917"/>
              <a:gd name="T2" fmla="*/ 202 w 1023"/>
              <a:gd name="T3" fmla="*/ 841 h 917"/>
              <a:gd name="T4" fmla="*/ 25 w 1023"/>
              <a:gd name="T5" fmla="*/ 535 h 917"/>
              <a:gd name="T6" fmla="*/ 25 w 1023"/>
              <a:gd name="T7" fmla="*/ 382 h 917"/>
              <a:gd name="T8" fmla="*/ 202 w 1023"/>
              <a:gd name="T9" fmla="*/ 76 h 917"/>
              <a:gd name="T10" fmla="*/ 334 w 1023"/>
              <a:gd name="T11" fmla="*/ 0 h 917"/>
              <a:gd name="T12" fmla="*/ 688 w 1023"/>
              <a:gd name="T13" fmla="*/ 0 h 917"/>
              <a:gd name="T14" fmla="*/ 820 w 1023"/>
              <a:gd name="T15" fmla="*/ 76 h 917"/>
              <a:gd name="T16" fmla="*/ 997 w 1023"/>
              <a:gd name="T17" fmla="*/ 382 h 917"/>
              <a:gd name="T18" fmla="*/ 997 w 1023"/>
              <a:gd name="T19" fmla="*/ 535 h 917"/>
              <a:gd name="T20" fmla="*/ 820 w 1023"/>
              <a:gd name="T21" fmla="*/ 841 h 917"/>
              <a:gd name="T22" fmla="*/ 688 w 1023"/>
              <a:gd name="T23" fmla="*/ 917 h 917"/>
              <a:gd name="T24" fmla="*/ 334 w 1023"/>
              <a:gd name="T25"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3" h="917">
                <a:moveTo>
                  <a:pt x="334" y="917"/>
                </a:moveTo>
                <a:cubicBezTo>
                  <a:pt x="283" y="917"/>
                  <a:pt x="228" y="885"/>
                  <a:pt x="202" y="841"/>
                </a:cubicBezTo>
                <a:cubicBezTo>
                  <a:pt x="25" y="535"/>
                  <a:pt x="25" y="535"/>
                  <a:pt x="25" y="535"/>
                </a:cubicBezTo>
                <a:cubicBezTo>
                  <a:pt x="0" y="490"/>
                  <a:pt x="0" y="426"/>
                  <a:pt x="25" y="382"/>
                </a:cubicBezTo>
                <a:cubicBezTo>
                  <a:pt x="202" y="76"/>
                  <a:pt x="202" y="76"/>
                  <a:pt x="202" y="76"/>
                </a:cubicBezTo>
                <a:cubicBezTo>
                  <a:pt x="228" y="32"/>
                  <a:pt x="283" y="0"/>
                  <a:pt x="334" y="0"/>
                </a:cubicBezTo>
                <a:cubicBezTo>
                  <a:pt x="688" y="0"/>
                  <a:pt x="688" y="0"/>
                  <a:pt x="688" y="0"/>
                </a:cubicBezTo>
                <a:cubicBezTo>
                  <a:pt x="739" y="0"/>
                  <a:pt x="795" y="32"/>
                  <a:pt x="820" y="76"/>
                </a:cubicBezTo>
                <a:cubicBezTo>
                  <a:pt x="997" y="382"/>
                  <a:pt x="997" y="382"/>
                  <a:pt x="997" y="382"/>
                </a:cubicBezTo>
                <a:cubicBezTo>
                  <a:pt x="1023" y="426"/>
                  <a:pt x="1023" y="490"/>
                  <a:pt x="997" y="535"/>
                </a:cubicBezTo>
                <a:cubicBezTo>
                  <a:pt x="820" y="841"/>
                  <a:pt x="820" y="841"/>
                  <a:pt x="820" y="841"/>
                </a:cubicBezTo>
                <a:cubicBezTo>
                  <a:pt x="795" y="885"/>
                  <a:pt x="739" y="917"/>
                  <a:pt x="688" y="917"/>
                </a:cubicBezTo>
                <a:lnTo>
                  <a:pt x="334" y="917"/>
                </a:lnTo>
                <a:close/>
              </a:path>
            </a:pathLst>
          </a:custGeom>
          <a:solidFill>
            <a:srgbClr val="F5F5F5"/>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Freeform 223"/>
          <p:cNvSpPr/>
          <p:nvPr/>
        </p:nvSpPr>
        <p:spPr bwMode="auto">
          <a:xfrm>
            <a:off x="1558812" y="5206363"/>
            <a:ext cx="519753" cy="421531"/>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gradFill>
            <a:gsLst>
              <a:gs pos="0">
                <a:srgbClr val="0F2437"/>
              </a:gs>
              <a:gs pos="100000">
                <a:srgbClr val="284D7A"/>
              </a:gs>
            </a:gsLst>
            <a:lin ang="1800000" scaled="0"/>
          </a:gradFill>
          <a:ln>
            <a:noFill/>
          </a:ln>
          <a:effectLst/>
        </p:spPr>
        <p:txBody>
          <a:bodyPr vert="horz" wrap="square" lIns="91440" tIns="45720" rIns="91440" bIns="45720" numCol="1" anchor="t" anchorCtr="0" compatLnSpc="1"/>
          <a:lstStyle/>
          <a:p>
            <a:endParaRPr lang="zh-CN" altLang="en-US">
              <a:solidFill>
                <a:prstClr val="black"/>
              </a:solidFill>
            </a:endParaRPr>
          </a:p>
        </p:txBody>
      </p:sp>
      <p:sp>
        <p:nvSpPr>
          <p:cNvPr id="38" name="文本框 28"/>
          <p:cNvSpPr txBox="1"/>
          <p:nvPr/>
        </p:nvSpPr>
        <p:spPr>
          <a:xfrm>
            <a:off x="8102093" y="2799471"/>
            <a:ext cx="3222400" cy="1292662"/>
          </a:xfrm>
          <a:prstGeom prst="rect">
            <a:avLst/>
          </a:prstGeom>
          <a:noFill/>
          <a:effectLst/>
        </p:spPr>
        <p:txBody>
          <a:bodyPr wrap="square" rtlCol="0">
            <a:spAutoFit/>
          </a:bodyPr>
          <a:lstStyle/>
          <a:p>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纸电一体化？</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r>
              <a:rPr lang="zh-CN" altLang="en-US" sz="1200" dirty="0" smtClean="0">
                <a:solidFill>
                  <a:schemeClr val="tx1">
                    <a:lumMod val="85000"/>
                    <a:lumOff val="15000"/>
                  </a:schemeClr>
                </a:solidFill>
                <a:latin typeface="方正姚体" panose="02010601030101010101" pitchFamily="2" charset="-122"/>
                <a:ea typeface="方正姚体" panose="02010601030101010101" pitchFamily="2" charset="-122"/>
              </a:rPr>
              <a:t>空间管理？</a:t>
            </a:r>
            <a:endParaRPr lang="en-US" altLang="zh-CN" sz="1200" dirty="0" smtClean="0">
              <a:solidFill>
                <a:schemeClr val="tx1">
                  <a:lumMod val="85000"/>
                  <a:lumOff val="15000"/>
                </a:schemeClr>
              </a:solidFill>
              <a:latin typeface="方正姚体" panose="02010601030101010101" pitchFamily="2" charset="-122"/>
              <a:ea typeface="方正姚体" panose="02010601030101010101" pitchFamily="2" charset="-122"/>
            </a:endParaRPr>
          </a:p>
          <a:p>
            <a:endParaRPr lang="en-US" altLang="zh-CN" dirty="0" smtClean="0">
              <a:solidFill>
                <a:schemeClr val="tx1">
                  <a:lumMod val="85000"/>
                  <a:lumOff val="15000"/>
                </a:schemeClr>
              </a:solidFill>
              <a:latin typeface="Agency FB" panose="020B0503020202020204" pitchFamily="34" charset="0"/>
              <a:ea typeface="微软雅黑" panose="020B0503020204020204" charset="-122"/>
            </a:endParaRPr>
          </a:p>
        </p:txBody>
      </p:sp>
      <p:sp>
        <p:nvSpPr>
          <p:cNvPr id="39" name="TextBox 38"/>
          <p:cNvSpPr txBox="1"/>
          <p:nvPr/>
        </p:nvSpPr>
        <p:spPr>
          <a:xfrm>
            <a:off x="7596554" y="2785403"/>
            <a:ext cx="2138289" cy="379828"/>
          </a:xfrm>
          <a:prstGeom prst="rect">
            <a:avLst/>
          </a:prstGeom>
          <a:noFill/>
        </p:spPr>
        <p:txBody>
          <a:bodyPr wrap="square" rtlCol="0">
            <a:spAutoFit/>
          </a:bodyPr>
          <a:lstStyle/>
          <a:p>
            <a:r>
              <a:rPr lang="zh-CN" altLang="en-US" dirty="0" smtClean="0"/>
              <a:t>其他的定位</a:t>
            </a:r>
            <a:endParaRPr lang="zh-CN" altLang="en-US" dirty="0"/>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4"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5"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19539" y="2621490"/>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t>方案不重要，</a:t>
            </a:r>
            <a:r>
              <a:rPr lang="zh-CN" altLang="en-US" sz="4400" dirty="0" smtClean="0">
                <a:solidFill>
                  <a:srgbClr val="FF0000"/>
                </a:solidFill>
              </a:rPr>
              <a:t>定位</a:t>
            </a:r>
            <a:r>
              <a:rPr lang="zh-CN" altLang="en-US" sz="4400" dirty="0" smtClean="0"/>
              <a:t>很重要</a:t>
            </a:r>
            <a:endParaRPr lang="zh-CN" altLang="en-US" sz="4400" dirty="0"/>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3"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4"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93680" y="2028366"/>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solidFill>
                  <a:srgbClr val="FF0000"/>
                </a:solidFill>
              </a:rPr>
              <a:t>数据管理</a:t>
            </a:r>
            <a:r>
              <a:rPr lang="zh-CN" altLang="en-US" sz="4400" dirty="0" smtClean="0"/>
              <a:t>为图书馆的工作</a:t>
            </a:r>
            <a:r>
              <a:rPr lang="zh-CN" altLang="en-US" sz="4400" dirty="0" smtClean="0">
                <a:solidFill>
                  <a:srgbClr val="FF0000"/>
                </a:solidFill>
              </a:rPr>
              <a:t>减负</a:t>
            </a:r>
            <a:endParaRPr lang="zh-CN" altLang="en-US" sz="4400" dirty="0">
              <a:solidFill>
                <a:srgbClr val="FF0000"/>
              </a:solidFill>
            </a:endParaRPr>
          </a:p>
        </p:txBody>
      </p:sp>
      <p:sp>
        <p:nvSpPr>
          <p:cNvPr id="11" name="TextBox 10"/>
          <p:cNvSpPr txBox="1"/>
          <p:nvPr/>
        </p:nvSpPr>
        <p:spPr>
          <a:xfrm>
            <a:off x="2298356" y="3113902"/>
            <a:ext cx="7673546" cy="824136"/>
          </a:xfrm>
          <a:prstGeom prst="rect">
            <a:avLst/>
          </a:prstGeom>
          <a:noFill/>
        </p:spPr>
        <p:txBody>
          <a:bodyPr wrap="square" rtlCol="0">
            <a:spAutoFit/>
          </a:bodyPr>
          <a:lstStyle/>
          <a:p>
            <a:pPr algn="ctr">
              <a:lnSpc>
                <a:spcPct val="120000"/>
              </a:lnSpc>
              <a:spcBef>
                <a:spcPts val="1000"/>
              </a:spcBef>
            </a:pPr>
            <a:r>
              <a:rPr lang="zh-CN" altLang="en-US" sz="4400" dirty="0" smtClean="0">
                <a:solidFill>
                  <a:srgbClr val="FF0000"/>
                </a:solidFill>
                <a:latin typeface="Arial" panose="020B0604020202020204"/>
                <a:ea typeface="黑体" panose="02010609060101010101" charset="-122"/>
              </a:rPr>
              <a:t>数据服务</a:t>
            </a:r>
            <a:r>
              <a:rPr lang="zh-CN" altLang="en-US" sz="4400" dirty="0" smtClean="0">
                <a:latin typeface="Arial" panose="020B0604020202020204"/>
                <a:ea typeface="黑体" panose="02010609060101010101" charset="-122"/>
              </a:rPr>
              <a:t>为图书馆的工作</a:t>
            </a:r>
            <a:r>
              <a:rPr lang="zh-CN" altLang="en-US" sz="4400" dirty="0" smtClean="0">
                <a:solidFill>
                  <a:srgbClr val="FF0000"/>
                </a:solidFill>
                <a:latin typeface="Arial" panose="020B0604020202020204"/>
                <a:ea typeface="黑体" panose="02010609060101010101" charset="-122"/>
              </a:rPr>
              <a:t>赋能</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78626" y="3898288"/>
            <a:ext cx="7426411" cy="854687"/>
          </a:xfrm>
        </p:spPr>
        <p:txBody>
          <a:bodyPr>
            <a:normAutofit/>
          </a:bodyPr>
          <a:lstStyle/>
          <a:p>
            <a:r>
              <a:rPr lang="en-US" altLang="zh-CN" sz="5400" b="1" dirty="0"/>
              <a:t> </a:t>
            </a:r>
            <a:r>
              <a:rPr lang="zh-CN" altLang="en-US" sz="4400" b="1" dirty="0" smtClean="0"/>
              <a:t>智慧图书馆的建设体系</a:t>
            </a:r>
            <a:endParaRPr lang="zh-CN" altLang="en-US" sz="4400" dirty="0"/>
          </a:p>
        </p:txBody>
      </p:sp>
      <p:sp>
        <p:nvSpPr>
          <p:cNvPr id="3" name="文本占位符 2"/>
          <p:cNvSpPr>
            <a:spLocks noGrp="1"/>
          </p:cNvSpPr>
          <p:nvPr>
            <p:ph type="body" idx="1"/>
          </p:nvPr>
        </p:nvSpPr>
        <p:spPr>
          <a:xfrm>
            <a:off x="6594364" y="3485224"/>
            <a:ext cx="4680000" cy="555435"/>
          </a:xfrm>
        </p:spPr>
        <p:txBody>
          <a:bodyPr>
            <a:normAutofit/>
          </a:bodyPr>
          <a:lstStyle/>
          <a:p>
            <a:r>
              <a:rPr lang="zh-CN" altLang="en-US" sz="2000" dirty="0" smtClean="0">
                <a:solidFill>
                  <a:schemeClr val="tx1">
                    <a:lumMod val="75000"/>
                    <a:lumOff val="25000"/>
                  </a:schemeClr>
                </a:solidFill>
                <a:latin typeface="方正姚体" panose="02010601030101010101" pitchFamily="2" charset="-122"/>
                <a:ea typeface="方正姚体" panose="02010601030101010101" pitchFamily="2" charset="-122"/>
              </a:rPr>
              <a:t>第六部分</a:t>
            </a:r>
            <a:endParaRPr lang="en-US" altLang="zh-CN" sz="2000" dirty="0">
              <a:solidFill>
                <a:schemeClr val="tx1">
                  <a:lumMod val="75000"/>
                  <a:lumOff val="25000"/>
                </a:schemeClr>
              </a:solidFill>
              <a:latin typeface="方正姚体" panose="02010601030101010101" pitchFamily="2" charset="-122"/>
              <a:ea typeface="方正姚体" panose="02010601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4609070" y="1"/>
            <a:ext cx="3188044" cy="430887"/>
          </a:xfrm>
          <a:prstGeom prst="rect">
            <a:avLst/>
          </a:prstGeom>
          <a:noFill/>
          <a:effectLst/>
        </p:spPr>
        <p:txBody>
          <a:bodyPr wrap="square" rtlCol="0">
            <a:spAutoFit/>
          </a:bodyPr>
          <a:lstStyle/>
          <a:p>
            <a:r>
              <a:rPr lang="zh-CN" altLang="en-US" sz="2200" b="1" dirty="0" smtClean="0">
                <a:solidFill>
                  <a:schemeClr val="bg1"/>
                </a:solidFill>
                <a:latin typeface="方正姚体" panose="02010601030101010101" pitchFamily="2" charset="-122"/>
              </a:rPr>
              <a:t>建设体系</a:t>
            </a:r>
            <a:endParaRPr lang="en-US" altLang="zh-CN" sz="2200" b="1" dirty="0" smtClean="0">
              <a:solidFill>
                <a:schemeClr val="bg1"/>
              </a:solidFill>
              <a:latin typeface="方正姚体" panose="02010601030101010101" pitchFamily="2" charset="-122"/>
            </a:endParaRPr>
          </a:p>
        </p:txBody>
      </p:sp>
      <p:sp>
        <p:nvSpPr>
          <p:cNvPr id="9" name="Freeform 5"/>
          <p:cNvSpPr/>
          <p:nvPr/>
        </p:nvSpPr>
        <p:spPr bwMode="auto">
          <a:xfrm>
            <a:off x="1610821" y="4043865"/>
            <a:ext cx="3108372" cy="279461"/>
          </a:xfrm>
          <a:custGeom>
            <a:avLst/>
            <a:gdLst>
              <a:gd name="T0" fmla="*/ 3061 w 3061"/>
              <a:gd name="T1" fmla="*/ 0 h 274"/>
              <a:gd name="T2" fmla="*/ 472 w 3061"/>
              <a:gd name="T3" fmla="*/ 0 h 274"/>
              <a:gd name="T4" fmla="*/ 0 w 3061"/>
              <a:gd name="T5" fmla="*/ 274 h 274"/>
              <a:gd name="T6" fmla="*/ 2592 w 3061"/>
              <a:gd name="T7" fmla="*/ 274 h 274"/>
              <a:gd name="T8" fmla="*/ 3061 w 3061"/>
              <a:gd name="T9" fmla="*/ 0 h 274"/>
            </a:gdLst>
            <a:ahLst/>
            <a:cxnLst>
              <a:cxn ang="0">
                <a:pos x="T0" y="T1"/>
              </a:cxn>
              <a:cxn ang="0">
                <a:pos x="T2" y="T3"/>
              </a:cxn>
              <a:cxn ang="0">
                <a:pos x="T4" y="T5"/>
              </a:cxn>
              <a:cxn ang="0">
                <a:pos x="T6" y="T7"/>
              </a:cxn>
              <a:cxn ang="0">
                <a:pos x="T8" y="T9"/>
              </a:cxn>
            </a:cxnLst>
            <a:rect l="0" t="0" r="r" b="b"/>
            <a:pathLst>
              <a:path w="3061" h="274">
                <a:moveTo>
                  <a:pt x="3061" y="0"/>
                </a:moveTo>
                <a:cubicBezTo>
                  <a:pt x="472" y="0"/>
                  <a:pt x="472" y="0"/>
                  <a:pt x="472" y="0"/>
                </a:cubicBezTo>
                <a:cubicBezTo>
                  <a:pt x="0" y="274"/>
                  <a:pt x="0" y="274"/>
                  <a:pt x="0" y="274"/>
                </a:cubicBezTo>
                <a:cubicBezTo>
                  <a:pt x="2592" y="274"/>
                  <a:pt x="2592" y="274"/>
                  <a:pt x="2592" y="274"/>
                </a:cubicBezTo>
                <a:cubicBezTo>
                  <a:pt x="2592" y="274"/>
                  <a:pt x="3059" y="0"/>
                  <a:pt x="3061"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6"/>
          <p:cNvSpPr/>
          <p:nvPr/>
        </p:nvSpPr>
        <p:spPr bwMode="auto">
          <a:xfrm>
            <a:off x="1610821" y="4043865"/>
            <a:ext cx="3108372" cy="279461"/>
          </a:xfrm>
          <a:custGeom>
            <a:avLst/>
            <a:gdLst>
              <a:gd name="T0" fmla="*/ 3061 w 3061"/>
              <a:gd name="T1" fmla="*/ 0 h 274"/>
              <a:gd name="T2" fmla="*/ 1623 w 3061"/>
              <a:gd name="T3" fmla="*/ 0 h 274"/>
              <a:gd name="T4" fmla="*/ 471 w 3061"/>
              <a:gd name="T5" fmla="*/ 0 h 274"/>
              <a:gd name="T6" fmla="*/ 0 w 3061"/>
              <a:gd name="T7" fmla="*/ 274 h 274"/>
              <a:gd name="T8" fmla="*/ 2592 w 3061"/>
              <a:gd name="T9" fmla="*/ 274 h 274"/>
              <a:gd name="T10" fmla="*/ 3061 w 3061"/>
              <a:gd name="T11" fmla="*/ 0 h 274"/>
            </a:gdLst>
            <a:ahLst/>
            <a:cxnLst>
              <a:cxn ang="0">
                <a:pos x="T0" y="T1"/>
              </a:cxn>
              <a:cxn ang="0">
                <a:pos x="T2" y="T3"/>
              </a:cxn>
              <a:cxn ang="0">
                <a:pos x="T4" y="T5"/>
              </a:cxn>
              <a:cxn ang="0">
                <a:pos x="T6" y="T7"/>
              </a:cxn>
              <a:cxn ang="0">
                <a:pos x="T8" y="T9"/>
              </a:cxn>
              <a:cxn ang="0">
                <a:pos x="T10" y="T11"/>
              </a:cxn>
            </a:cxnLst>
            <a:rect l="0" t="0" r="r" b="b"/>
            <a:pathLst>
              <a:path w="3061" h="274">
                <a:moveTo>
                  <a:pt x="3061" y="0"/>
                </a:moveTo>
                <a:cubicBezTo>
                  <a:pt x="1623" y="0"/>
                  <a:pt x="1623" y="0"/>
                  <a:pt x="1623" y="0"/>
                </a:cubicBezTo>
                <a:cubicBezTo>
                  <a:pt x="471" y="0"/>
                  <a:pt x="471" y="0"/>
                  <a:pt x="471" y="0"/>
                </a:cubicBezTo>
                <a:cubicBezTo>
                  <a:pt x="0" y="274"/>
                  <a:pt x="0" y="274"/>
                  <a:pt x="0" y="274"/>
                </a:cubicBezTo>
                <a:cubicBezTo>
                  <a:pt x="2592" y="274"/>
                  <a:pt x="2592" y="274"/>
                  <a:pt x="2592" y="274"/>
                </a:cubicBezTo>
                <a:cubicBezTo>
                  <a:pt x="2592" y="274"/>
                  <a:pt x="3043" y="9"/>
                  <a:pt x="3061" y="0"/>
                </a:cubicBezTo>
              </a:path>
            </a:pathLst>
          </a:custGeom>
          <a:solidFill>
            <a:schemeClr val="bg1">
              <a:lumMod val="85000"/>
            </a:schemeClr>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1" name="Freeform 7"/>
          <p:cNvSpPr/>
          <p:nvPr/>
        </p:nvSpPr>
        <p:spPr bwMode="auto">
          <a:xfrm>
            <a:off x="966790" y="4323326"/>
            <a:ext cx="4560301" cy="1136900"/>
          </a:xfrm>
          <a:custGeom>
            <a:avLst/>
            <a:gdLst>
              <a:gd name="T0" fmla="*/ 508 w 3590"/>
              <a:gd name="T1" fmla="*/ 0 h 895"/>
              <a:gd name="T2" fmla="*/ 0 w 3590"/>
              <a:gd name="T3" fmla="*/ 895 h 895"/>
              <a:gd name="T4" fmla="*/ 1795 w 3590"/>
              <a:gd name="T5" fmla="*/ 895 h 895"/>
              <a:gd name="T6" fmla="*/ 3590 w 3590"/>
              <a:gd name="T7" fmla="*/ 895 h 895"/>
              <a:gd name="T8" fmla="*/ 3082 w 3590"/>
              <a:gd name="T9" fmla="*/ 0 h 895"/>
              <a:gd name="T10" fmla="*/ 508 w 3590"/>
              <a:gd name="T11" fmla="*/ 0 h 895"/>
            </a:gdLst>
            <a:ahLst/>
            <a:cxnLst>
              <a:cxn ang="0">
                <a:pos x="T0" y="T1"/>
              </a:cxn>
              <a:cxn ang="0">
                <a:pos x="T2" y="T3"/>
              </a:cxn>
              <a:cxn ang="0">
                <a:pos x="T4" y="T5"/>
              </a:cxn>
              <a:cxn ang="0">
                <a:pos x="T6" y="T7"/>
              </a:cxn>
              <a:cxn ang="0">
                <a:pos x="T8" y="T9"/>
              </a:cxn>
              <a:cxn ang="0">
                <a:pos x="T10" y="T11"/>
              </a:cxn>
            </a:cxnLst>
            <a:rect l="0" t="0" r="r" b="b"/>
            <a:pathLst>
              <a:path w="3590" h="895">
                <a:moveTo>
                  <a:pt x="508" y="0"/>
                </a:moveTo>
                <a:lnTo>
                  <a:pt x="0" y="895"/>
                </a:lnTo>
                <a:lnTo>
                  <a:pt x="1795" y="895"/>
                </a:lnTo>
                <a:lnTo>
                  <a:pt x="3590" y="895"/>
                </a:lnTo>
                <a:lnTo>
                  <a:pt x="3082" y="0"/>
                </a:lnTo>
                <a:lnTo>
                  <a:pt x="508" y="0"/>
                </a:lnTo>
                <a:close/>
              </a:path>
            </a:pathLst>
          </a:custGeom>
          <a:gradFill>
            <a:gsLst>
              <a:gs pos="0">
                <a:srgbClr val="0F2437"/>
              </a:gs>
              <a:gs pos="100000">
                <a:srgbClr val="284D7A"/>
              </a:gs>
            </a:gsLst>
            <a:lin ang="1800000" scaled="0"/>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2" name="Freeform 8"/>
          <p:cNvSpPr/>
          <p:nvPr/>
        </p:nvSpPr>
        <p:spPr bwMode="auto">
          <a:xfrm>
            <a:off x="2845532" y="1505848"/>
            <a:ext cx="826952" cy="724059"/>
          </a:xfrm>
          <a:custGeom>
            <a:avLst/>
            <a:gdLst>
              <a:gd name="T0" fmla="*/ 651 w 651"/>
              <a:gd name="T1" fmla="*/ 570 h 570"/>
              <a:gd name="T2" fmla="*/ 325 w 651"/>
              <a:gd name="T3" fmla="*/ 0 h 570"/>
              <a:gd name="T4" fmla="*/ 0 w 651"/>
              <a:gd name="T5" fmla="*/ 570 h 570"/>
              <a:gd name="T6" fmla="*/ 651 w 651"/>
              <a:gd name="T7" fmla="*/ 570 h 570"/>
            </a:gdLst>
            <a:ahLst/>
            <a:cxnLst>
              <a:cxn ang="0">
                <a:pos x="T0" y="T1"/>
              </a:cxn>
              <a:cxn ang="0">
                <a:pos x="T2" y="T3"/>
              </a:cxn>
              <a:cxn ang="0">
                <a:pos x="T4" y="T5"/>
              </a:cxn>
              <a:cxn ang="0">
                <a:pos x="T6" y="T7"/>
              </a:cxn>
            </a:cxnLst>
            <a:rect l="0" t="0" r="r" b="b"/>
            <a:pathLst>
              <a:path w="651" h="570">
                <a:moveTo>
                  <a:pt x="651" y="570"/>
                </a:moveTo>
                <a:lnTo>
                  <a:pt x="325" y="0"/>
                </a:lnTo>
                <a:lnTo>
                  <a:pt x="0" y="570"/>
                </a:lnTo>
                <a:lnTo>
                  <a:pt x="651" y="570"/>
                </a:lnTo>
                <a:close/>
              </a:path>
            </a:pathLst>
          </a:custGeom>
          <a:solidFill>
            <a:srgbClr val="FF0000"/>
          </a:solidFill>
          <a:ln>
            <a:noFill/>
          </a:ln>
        </p:spPr>
        <p:txBody>
          <a:bodyPr vert="horz" wrap="square" lIns="91440" tIns="45720" rIns="91440" bIns="45720" numCol="1" anchor="t" anchorCtr="0" compatLnSpc="1"/>
          <a:lstStyle/>
          <a:p>
            <a:endParaRPr lang="zh-CN" altLang="en-US" dirty="0">
              <a:solidFill>
                <a:srgbClr val="FF0000"/>
              </a:solidFill>
            </a:endParaRPr>
          </a:p>
        </p:txBody>
      </p:sp>
      <p:sp>
        <p:nvSpPr>
          <p:cNvPr id="13" name="Freeform 9"/>
          <p:cNvSpPr/>
          <p:nvPr/>
        </p:nvSpPr>
        <p:spPr bwMode="auto">
          <a:xfrm>
            <a:off x="2320907" y="2411557"/>
            <a:ext cx="1876202" cy="727870"/>
          </a:xfrm>
          <a:custGeom>
            <a:avLst/>
            <a:gdLst>
              <a:gd name="T0" fmla="*/ 1313 w 1477"/>
              <a:gd name="T1" fmla="*/ 287 h 573"/>
              <a:gd name="T2" fmla="*/ 1150 w 1477"/>
              <a:gd name="T3" fmla="*/ 0 h 573"/>
              <a:gd name="T4" fmla="*/ 327 w 1477"/>
              <a:gd name="T5" fmla="*/ 0 h 573"/>
              <a:gd name="T6" fmla="*/ 164 w 1477"/>
              <a:gd name="T7" fmla="*/ 287 h 573"/>
              <a:gd name="T8" fmla="*/ 0 w 1477"/>
              <a:gd name="T9" fmla="*/ 573 h 573"/>
              <a:gd name="T10" fmla="*/ 1477 w 1477"/>
              <a:gd name="T11" fmla="*/ 573 h 573"/>
              <a:gd name="T12" fmla="*/ 1313 w 1477"/>
              <a:gd name="T13" fmla="*/ 287 h 573"/>
            </a:gdLst>
            <a:ahLst/>
            <a:cxnLst>
              <a:cxn ang="0">
                <a:pos x="T0" y="T1"/>
              </a:cxn>
              <a:cxn ang="0">
                <a:pos x="T2" y="T3"/>
              </a:cxn>
              <a:cxn ang="0">
                <a:pos x="T4" y="T5"/>
              </a:cxn>
              <a:cxn ang="0">
                <a:pos x="T6" y="T7"/>
              </a:cxn>
              <a:cxn ang="0">
                <a:pos x="T8" y="T9"/>
              </a:cxn>
              <a:cxn ang="0">
                <a:pos x="T10" y="T11"/>
              </a:cxn>
              <a:cxn ang="0">
                <a:pos x="T12" y="T13"/>
              </a:cxn>
            </a:cxnLst>
            <a:rect l="0" t="0" r="r" b="b"/>
            <a:pathLst>
              <a:path w="1477" h="573">
                <a:moveTo>
                  <a:pt x="1313" y="287"/>
                </a:moveTo>
                <a:lnTo>
                  <a:pt x="1150" y="0"/>
                </a:lnTo>
                <a:lnTo>
                  <a:pt x="327" y="0"/>
                </a:lnTo>
                <a:lnTo>
                  <a:pt x="164" y="287"/>
                </a:lnTo>
                <a:lnTo>
                  <a:pt x="0" y="573"/>
                </a:lnTo>
                <a:lnTo>
                  <a:pt x="1477" y="573"/>
                </a:lnTo>
                <a:lnTo>
                  <a:pt x="1313" y="287"/>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Freeform 10"/>
          <p:cNvSpPr/>
          <p:nvPr/>
        </p:nvSpPr>
        <p:spPr bwMode="auto">
          <a:xfrm>
            <a:off x="2320907" y="2411557"/>
            <a:ext cx="1876202" cy="727870"/>
          </a:xfrm>
          <a:custGeom>
            <a:avLst/>
            <a:gdLst>
              <a:gd name="T0" fmla="*/ 1313 w 1477"/>
              <a:gd name="T1" fmla="*/ 287 h 573"/>
              <a:gd name="T2" fmla="*/ 1150 w 1477"/>
              <a:gd name="T3" fmla="*/ 0 h 573"/>
              <a:gd name="T4" fmla="*/ 327 w 1477"/>
              <a:gd name="T5" fmla="*/ 0 h 573"/>
              <a:gd name="T6" fmla="*/ 164 w 1477"/>
              <a:gd name="T7" fmla="*/ 287 h 573"/>
              <a:gd name="T8" fmla="*/ 0 w 1477"/>
              <a:gd name="T9" fmla="*/ 573 h 573"/>
              <a:gd name="T10" fmla="*/ 1477 w 1477"/>
              <a:gd name="T11" fmla="*/ 573 h 573"/>
              <a:gd name="T12" fmla="*/ 1313 w 1477"/>
              <a:gd name="T13" fmla="*/ 287 h 573"/>
            </a:gdLst>
            <a:ahLst/>
            <a:cxnLst>
              <a:cxn ang="0">
                <a:pos x="T0" y="T1"/>
              </a:cxn>
              <a:cxn ang="0">
                <a:pos x="T2" y="T3"/>
              </a:cxn>
              <a:cxn ang="0">
                <a:pos x="T4" y="T5"/>
              </a:cxn>
              <a:cxn ang="0">
                <a:pos x="T6" y="T7"/>
              </a:cxn>
              <a:cxn ang="0">
                <a:pos x="T8" y="T9"/>
              </a:cxn>
              <a:cxn ang="0">
                <a:pos x="T10" y="T11"/>
              </a:cxn>
              <a:cxn ang="0">
                <a:pos x="T12" y="T13"/>
              </a:cxn>
            </a:cxnLst>
            <a:rect l="0" t="0" r="r" b="b"/>
            <a:pathLst>
              <a:path w="1477" h="573">
                <a:moveTo>
                  <a:pt x="1313" y="287"/>
                </a:moveTo>
                <a:lnTo>
                  <a:pt x="1150" y="0"/>
                </a:lnTo>
                <a:lnTo>
                  <a:pt x="327" y="0"/>
                </a:lnTo>
                <a:lnTo>
                  <a:pt x="164" y="287"/>
                </a:lnTo>
                <a:lnTo>
                  <a:pt x="0" y="573"/>
                </a:lnTo>
                <a:lnTo>
                  <a:pt x="1477" y="573"/>
                </a:lnTo>
                <a:lnTo>
                  <a:pt x="1313" y="287"/>
                </a:lnTo>
              </a:path>
            </a:pathLst>
          </a:custGeom>
          <a:gradFill>
            <a:gsLst>
              <a:gs pos="0">
                <a:srgbClr val="0F2437"/>
              </a:gs>
              <a:gs pos="100000">
                <a:srgbClr val="284D7A"/>
              </a:gs>
            </a:gsLst>
            <a:lin ang="1800000" scaled="0"/>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15" name="Freeform 11"/>
          <p:cNvSpPr/>
          <p:nvPr/>
        </p:nvSpPr>
        <p:spPr bwMode="auto">
          <a:xfrm>
            <a:off x="1798823" y="3314725"/>
            <a:ext cx="2920371" cy="729140"/>
          </a:xfrm>
          <a:custGeom>
            <a:avLst/>
            <a:gdLst>
              <a:gd name="T0" fmla="*/ 325 w 2299"/>
              <a:gd name="T1" fmla="*/ 0 h 574"/>
              <a:gd name="T2" fmla="*/ 0 w 2299"/>
              <a:gd name="T3" fmla="*/ 574 h 574"/>
              <a:gd name="T4" fmla="*/ 1149 w 2299"/>
              <a:gd name="T5" fmla="*/ 574 h 574"/>
              <a:gd name="T6" fmla="*/ 2299 w 2299"/>
              <a:gd name="T7" fmla="*/ 574 h 574"/>
              <a:gd name="T8" fmla="*/ 1974 w 2299"/>
              <a:gd name="T9" fmla="*/ 0 h 574"/>
              <a:gd name="T10" fmla="*/ 325 w 2299"/>
              <a:gd name="T11" fmla="*/ 0 h 574"/>
            </a:gdLst>
            <a:ahLst/>
            <a:cxnLst>
              <a:cxn ang="0">
                <a:pos x="T0" y="T1"/>
              </a:cxn>
              <a:cxn ang="0">
                <a:pos x="T2" y="T3"/>
              </a:cxn>
              <a:cxn ang="0">
                <a:pos x="T4" y="T5"/>
              </a:cxn>
              <a:cxn ang="0">
                <a:pos x="T6" y="T7"/>
              </a:cxn>
              <a:cxn ang="0">
                <a:pos x="T8" y="T9"/>
              </a:cxn>
              <a:cxn ang="0">
                <a:pos x="T10" y="T11"/>
              </a:cxn>
            </a:cxnLst>
            <a:rect l="0" t="0" r="r" b="b"/>
            <a:pathLst>
              <a:path w="2299" h="574">
                <a:moveTo>
                  <a:pt x="325" y="0"/>
                </a:moveTo>
                <a:lnTo>
                  <a:pt x="0" y="574"/>
                </a:lnTo>
                <a:lnTo>
                  <a:pt x="1149" y="574"/>
                </a:lnTo>
                <a:lnTo>
                  <a:pt x="2299" y="574"/>
                </a:lnTo>
                <a:lnTo>
                  <a:pt x="1974" y="0"/>
                </a:lnTo>
                <a:lnTo>
                  <a:pt x="325"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13"/>
          <p:cNvSpPr/>
          <p:nvPr/>
        </p:nvSpPr>
        <p:spPr bwMode="auto">
          <a:xfrm>
            <a:off x="2211663" y="3139427"/>
            <a:ext cx="1985446" cy="177839"/>
          </a:xfrm>
          <a:custGeom>
            <a:avLst/>
            <a:gdLst>
              <a:gd name="T0" fmla="*/ 1955 w 1955"/>
              <a:gd name="T1" fmla="*/ 0 h 175"/>
              <a:gd name="T2" fmla="*/ 301 w 1955"/>
              <a:gd name="T3" fmla="*/ 0 h 175"/>
              <a:gd name="T4" fmla="*/ 0 w 1955"/>
              <a:gd name="T5" fmla="*/ 175 h 175"/>
              <a:gd name="T6" fmla="*/ 1655 w 1955"/>
              <a:gd name="T7" fmla="*/ 175 h 175"/>
              <a:gd name="T8" fmla="*/ 1955 w 1955"/>
              <a:gd name="T9" fmla="*/ 0 h 175"/>
            </a:gdLst>
            <a:ahLst/>
            <a:cxnLst>
              <a:cxn ang="0">
                <a:pos x="T0" y="T1"/>
              </a:cxn>
              <a:cxn ang="0">
                <a:pos x="T2" y="T3"/>
              </a:cxn>
              <a:cxn ang="0">
                <a:pos x="T4" y="T5"/>
              </a:cxn>
              <a:cxn ang="0">
                <a:pos x="T6" y="T7"/>
              </a:cxn>
              <a:cxn ang="0">
                <a:pos x="T8" y="T9"/>
              </a:cxn>
            </a:cxnLst>
            <a:rect l="0" t="0" r="r" b="b"/>
            <a:pathLst>
              <a:path w="1955" h="175">
                <a:moveTo>
                  <a:pt x="1955" y="0"/>
                </a:moveTo>
                <a:cubicBezTo>
                  <a:pt x="301" y="0"/>
                  <a:pt x="301" y="0"/>
                  <a:pt x="301" y="0"/>
                </a:cubicBezTo>
                <a:cubicBezTo>
                  <a:pt x="0" y="175"/>
                  <a:pt x="0" y="175"/>
                  <a:pt x="0" y="175"/>
                </a:cubicBezTo>
                <a:cubicBezTo>
                  <a:pt x="1655" y="175"/>
                  <a:pt x="1655" y="175"/>
                  <a:pt x="1655" y="175"/>
                </a:cubicBezTo>
                <a:cubicBezTo>
                  <a:pt x="1655" y="175"/>
                  <a:pt x="1954" y="0"/>
                  <a:pt x="1955"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14"/>
          <p:cNvSpPr/>
          <p:nvPr/>
        </p:nvSpPr>
        <p:spPr bwMode="auto">
          <a:xfrm>
            <a:off x="2211663" y="3139427"/>
            <a:ext cx="1985446" cy="177839"/>
          </a:xfrm>
          <a:custGeom>
            <a:avLst/>
            <a:gdLst>
              <a:gd name="T0" fmla="*/ 1955 w 1955"/>
              <a:gd name="T1" fmla="*/ 0 h 175"/>
              <a:gd name="T2" fmla="*/ 301 w 1955"/>
              <a:gd name="T3" fmla="*/ 0 h 175"/>
              <a:gd name="T4" fmla="*/ 0 w 1955"/>
              <a:gd name="T5" fmla="*/ 175 h 175"/>
              <a:gd name="T6" fmla="*/ 1655 w 1955"/>
              <a:gd name="T7" fmla="*/ 175 h 175"/>
              <a:gd name="T8" fmla="*/ 1955 w 1955"/>
              <a:gd name="T9" fmla="*/ 0 h 175"/>
            </a:gdLst>
            <a:ahLst/>
            <a:cxnLst>
              <a:cxn ang="0">
                <a:pos x="T0" y="T1"/>
              </a:cxn>
              <a:cxn ang="0">
                <a:pos x="T2" y="T3"/>
              </a:cxn>
              <a:cxn ang="0">
                <a:pos x="T4" y="T5"/>
              </a:cxn>
              <a:cxn ang="0">
                <a:pos x="T6" y="T7"/>
              </a:cxn>
              <a:cxn ang="0">
                <a:pos x="T8" y="T9"/>
              </a:cxn>
            </a:cxnLst>
            <a:rect l="0" t="0" r="r" b="b"/>
            <a:pathLst>
              <a:path w="1955" h="175">
                <a:moveTo>
                  <a:pt x="1955" y="0"/>
                </a:moveTo>
                <a:cubicBezTo>
                  <a:pt x="301" y="0"/>
                  <a:pt x="301" y="0"/>
                  <a:pt x="301" y="0"/>
                </a:cubicBezTo>
                <a:cubicBezTo>
                  <a:pt x="0" y="175"/>
                  <a:pt x="0" y="175"/>
                  <a:pt x="0" y="175"/>
                </a:cubicBezTo>
                <a:cubicBezTo>
                  <a:pt x="1655" y="175"/>
                  <a:pt x="1655" y="175"/>
                  <a:pt x="1655" y="175"/>
                </a:cubicBezTo>
                <a:cubicBezTo>
                  <a:pt x="1655" y="175"/>
                  <a:pt x="1954" y="0"/>
                  <a:pt x="1955" y="0"/>
                </a:cubicBezTo>
              </a:path>
            </a:pathLst>
          </a:custGeom>
          <a:solidFill>
            <a:schemeClr val="bg1">
              <a:lumMod val="85000"/>
            </a:schemeClr>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9" name="Freeform 15"/>
          <p:cNvSpPr/>
          <p:nvPr/>
        </p:nvSpPr>
        <p:spPr bwMode="auto">
          <a:xfrm>
            <a:off x="2736288" y="2229907"/>
            <a:ext cx="937466" cy="181650"/>
          </a:xfrm>
          <a:custGeom>
            <a:avLst/>
            <a:gdLst>
              <a:gd name="T0" fmla="*/ 921 w 922"/>
              <a:gd name="T1" fmla="*/ 0 h 179"/>
              <a:gd name="T2" fmla="*/ 298 w 922"/>
              <a:gd name="T3" fmla="*/ 0 h 179"/>
              <a:gd name="T4" fmla="*/ 0 w 922"/>
              <a:gd name="T5" fmla="*/ 179 h 179"/>
              <a:gd name="T6" fmla="*/ 626 w 922"/>
              <a:gd name="T7" fmla="*/ 179 h 179"/>
              <a:gd name="T8" fmla="*/ 921 w 922"/>
              <a:gd name="T9" fmla="*/ 0 h 179"/>
            </a:gdLst>
            <a:ahLst/>
            <a:cxnLst>
              <a:cxn ang="0">
                <a:pos x="T0" y="T1"/>
              </a:cxn>
              <a:cxn ang="0">
                <a:pos x="T2" y="T3"/>
              </a:cxn>
              <a:cxn ang="0">
                <a:pos x="T4" y="T5"/>
              </a:cxn>
              <a:cxn ang="0">
                <a:pos x="T6" y="T7"/>
              </a:cxn>
              <a:cxn ang="0">
                <a:pos x="T8" y="T9"/>
              </a:cxn>
            </a:cxnLst>
            <a:rect l="0" t="0" r="r" b="b"/>
            <a:pathLst>
              <a:path w="922" h="179">
                <a:moveTo>
                  <a:pt x="921" y="0"/>
                </a:moveTo>
                <a:cubicBezTo>
                  <a:pt x="298" y="0"/>
                  <a:pt x="298" y="0"/>
                  <a:pt x="298" y="0"/>
                </a:cubicBezTo>
                <a:cubicBezTo>
                  <a:pt x="298" y="0"/>
                  <a:pt x="2" y="179"/>
                  <a:pt x="0" y="179"/>
                </a:cubicBezTo>
                <a:cubicBezTo>
                  <a:pt x="626" y="179"/>
                  <a:pt x="626" y="179"/>
                  <a:pt x="626" y="179"/>
                </a:cubicBezTo>
                <a:cubicBezTo>
                  <a:pt x="626" y="179"/>
                  <a:pt x="922" y="0"/>
                  <a:pt x="921"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16"/>
          <p:cNvSpPr/>
          <p:nvPr/>
        </p:nvSpPr>
        <p:spPr bwMode="auto">
          <a:xfrm>
            <a:off x="2736288" y="2229907"/>
            <a:ext cx="937466" cy="181650"/>
          </a:xfrm>
          <a:custGeom>
            <a:avLst/>
            <a:gdLst>
              <a:gd name="T0" fmla="*/ 921 w 922"/>
              <a:gd name="T1" fmla="*/ 0 h 179"/>
              <a:gd name="T2" fmla="*/ 298 w 922"/>
              <a:gd name="T3" fmla="*/ 0 h 179"/>
              <a:gd name="T4" fmla="*/ 0 w 922"/>
              <a:gd name="T5" fmla="*/ 179 h 179"/>
              <a:gd name="T6" fmla="*/ 626 w 922"/>
              <a:gd name="T7" fmla="*/ 179 h 179"/>
              <a:gd name="T8" fmla="*/ 921 w 922"/>
              <a:gd name="T9" fmla="*/ 0 h 179"/>
            </a:gdLst>
            <a:ahLst/>
            <a:cxnLst>
              <a:cxn ang="0">
                <a:pos x="T0" y="T1"/>
              </a:cxn>
              <a:cxn ang="0">
                <a:pos x="T2" y="T3"/>
              </a:cxn>
              <a:cxn ang="0">
                <a:pos x="T4" y="T5"/>
              </a:cxn>
              <a:cxn ang="0">
                <a:pos x="T6" y="T7"/>
              </a:cxn>
              <a:cxn ang="0">
                <a:pos x="T8" y="T9"/>
              </a:cxn>
            </a:cxnLst>
            <a:rect l="0" t="0" r="r" b="b"/>
            <a:pathLst>
              <a:path w="922" h="179">
                <a:moveTo>
                  <a:pt x="921" y="0"/>
                </a:moveTo>
                <a:cubicBezTo>
                  <a:pt x="298" y="0"/>
                  <a:pt x="298" y="0"/>
                  <a:pt x="298" y="0"/>
                </a:cubicBezTo>
                <a:cubicBezTo>
                  <a:pt x="298" y="0"/>
                  <a:pt x="2" y="179"/>
                  <a:pt x="0" y="179"/>
                </a:cubicBezTo>
                <a:cubicBezTo>
                  <a:pt x="626" y="179"/>
                  <a:pt x="626" y="179"/>
                  <a:pt x="626" y="179"/>
                </a:cubicBezTo>
                <a:cubicBezTo>
                  <a:pt x="626" y="179"/>
                  <a:pt x="922" y="0"/>
                  <a:pt x="921" y="0"/>
                </a:cubicBezTo>
              </a:path>
            </a:pathLst>
          </a:custGeom>
          <a:solidFill>
            <a:schemeClr val="bg1">
              <a:lumMod val="85000"/>
            </a:schemeClr>
          </a:soli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2" name="组合 20"/>
          <p:cNvGrpSpPr/>
          <p:nvPr/>
        </p:nvGrpSpPr>
        <p:grpSpPr>
          <a:xfrm>
            <a:off x="3117017" y="1748040"/>
            <a:ext cx="251371" cy="372476"/>
            <a:chOff x="1788810" y="2276744"/>
            <a:chExt cx="392113" cy="581026"/>
          </a:xfrm>
          <a:solidFill>
            <a:schemeClr val="bg1"/>
          </a:solidFill>
        </p:grpSpPr>
        <p:sp>
          <p:nvSpPr>
            <p:cNvPr id="22" name="Freeform 9"/>
            <p:cNvSpPr>
              <a:spLocks noEditPoints="1"/>
            </p:cNvSpPr>
            <p:nvPr/>
          </p:nvSpPr>
          <p:spPr bwMode="auto">
            <a:xfrm>
              <a:off x="1788810" y="2276744"/>
              <a:ext cx="392113" cy="430213"/>
            </a:xfrm>
            <a:custGeom>
              <a:avLst/>
              <a:gdLst>
                <a:gd name="T0" fmla="*/ 108 w 149"/>
                <a:gd name="T1" fmla="*/ 163 h 163"/>
                <a:gd name="T2" fmla="*/ 35 w 149"/>
                <a:gd name="T3" fmla="*/ 163 h 163"/>
                <a:gd name="T4" fmla="*/ 35 w 149"/>
                <a:gd name="T5" fmla="*/ 158 h 163"/>
                <a:gd name="T6" fmla="*/ 30 w 149"/>
                <a:gd name="T7" fmla="*/ 142 h 163"/>
                <a:gd name="T8" fmla="*/ 21 w 149"/>
                <a:gd name="T9" fmla="*/ 127 h 163"/>
                <a:gd name="T10" fmla="*/ 0 w 149"/>
                <a:gd name="T11" fmla="*/ 74 h 163"/>
                <a:gd name="T12" fmla="*/ 74 w 149"/>
                <a:gd name="T13" fmla="*/ 0 h 163"/>
                <a:gd name="T14" fmla="*/ 149 w 149"/>
                <a:gd name="T15" fmla="*/ 74 h 163"/>
                <a:gd name="T16" fmla="*/ 127 w 149"/>
                <a:gd name="T17" fmla="*/ 127 h 163"/>
                <a:gd name="T18" fmla="*/ 118 w 149"/>
                <a:gd name="T19" fmla="*/ 142 h 163"/>
                <a:gd name="T20" fmla="*/ 114 w 149"/>
                <a:gd name="T21" fmla="*/ 158 h 163"/>
                <a:gd name="T22" fmla="*/ 113 w 149"/>
                <a:gd name="T23" fmla="*/ 163 h 163"/>
                <a:gd name="T24" fmla="*/ 108 w 149"/>
                <a:gd name="T25" fmla="*/ 163 h 163"/>
                <a:gd name="T26" fmla="*/ 46 w 149"/>
                <a:gd name="T27" fmla="*/ 151 h 163"/>
                <a:gd name="T28" fmla="*/ 103 w 149"/>
                <a:gd name="T29" fmla="*/ 151 h 163"/>
                <a:gd name="T30" fmla="*/ 108 w 149"/>
                <a:gd name="T31" fmla="*/ 136 h 163"/>
                <a:gd name="T32" fmla="*/ 117 w 149"/>
                <a:gd name="T33" fmla="*/ 120 h 163"/>
                <a:gd name="T34" fmla="*/ 136 w 149"/>
                <a:gd name="T35" fmla="*/ 74 h 163"/>
                <a:gd name="T36" fmla="*/ 74 w 149"/>
                <a:gd name="T37" fmla="*/ 12 h 163"/>
                <a:gd name="T38" fmla="*/ 12 w 149"/>
                <a:gd name="T39" fmla="*/ 74 h 163"/>
                <a:gd name="T40" fmla="*/ 31 w 149"/>
                <a:gd name="T41" fmla="*/ 120 h 163"/>
                <a:gd name="T42" fmla="*/ 41 w 149"/>
                <a:gd name="T43" fmla="*/ 136 h 163"/>
                <a:gd name="T44" fmla="*/ 46 w 149"/>
                <a:gd name="T45" fmla="*/ 15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163">
                  <a:moveTo>
                    <a:pt x="108" y="163"/>
                  </a:moveTo>
                  <a:cubicBezTo>
                    <a:pt x="35" y="163"/>
                    <a:pt x="35" y="163"/>
                    <a:pt x="35" y="163"/>
                  </a:cubicBezTo>
                  <a:cubicBezTo>
                    <a:pt x="35" y="158"/>
                    <a:pt x="35" y="158"/>
                    <a:pt x="35" y="158"/>
                  </a:cubicBezTo>
                  <a:cubicBezTo>
                    <a:pt x="34" y="153"/>
                    <a:pt x="32" y="144"/>
                    <a:pt x="30" y="142"/>
                  </a:cubicBezTo>
                  <a:cubicBezTo>
                    <a:pt x="28" y="137"/>
                    <a:pt x="24" y="132"/>
                    <a:pt x="21" y="127"/>
                  </a:cubicBezTo>
                  <a:cubicBezTo>
                    <a:pt x="11" y="112"/>
                    <a:pt x="0" y="95"/>
                    <a:pt x="0" y="74"/>
                  </a:cubicBezTo>
                  <a:cubicBezTo>
                    <a:pt x="0" y="33"/>
                    <a:pt x="33" y="0"/>
                    <a:pt x="74" y="0"/>
                  </a:cubicBezTo>
                  <a:cubicBezTo>
                    <a:pt x="115" y="0"/>
                    <a:pt x="149" y="33"/>
                    <a:pt x="149" y="74"/>
                  </a:cubicBezTo>
                  <a:cubicBezTo>
                    <a:pt x="149" y="95"/>
                    <a:pt x="138" y="112"/>
                    <a:pt x="127" y="127"/>
                  </a:cubicBezTo>
                  <a:cubicBezTo>
                    <a:pt x="124" y="132"/>
                    <a:pt x="121" y="137"/>
                    <a:pt x="118" y="142"/>
                  </a:cubicBezTo>
                  <a:cubicBezTo>
                    <a:pt x="117" y="144"/>
                    <a:pt x="115" y="153"/>
                    <a:pt x="114" y="158"/>
                  </a:cubicBezTo>
                  <a:cubicBezTo>
                    <a:pt x="113" y="163"/>
                    <a:pt x="113" y="163"/>
                    <a:pt x="113" y="163"/>
                  </a:cubicBezTo>
                  <a:lnTo>
                    <a:pt x="108" y="163"/>
                  </a:lnTo>
                  <a:close/>
                  <a:moveTo>
                    <a:pt x="46" y="151"/>
                  </a:moveTo>
                  <a:cubicBezTo>
                    <a:pt x="103" y="151"/>
                    <a:pt x="103" y="151"/>
                    <a:pt x="103" y="151"/>
                  </a:cubicBezTo>
                  <a:cubicBezTo>
                    <a:pt x="104" y="146"/>
                    <a:pt x="105" y="139"/>
                    <a:pt x="108" y="136"/>
                  </a:cubicBezTo>
                  <a:cubicBezTo>
                    <a:pt x="111" y="130"/>
                    <a:pt x="114" y="125"/>
                    <a:pt x="117" y="120"/>
                  </a:cubicBezTo>
                  <a:cubicBezTo>
                    <a:pt x="127" y="106"/>
                    <a:pt x="136" y="92"/>
                    <a:pt x="136" y="74"/>
                  </a:cubicBezTo>
                  <a:cubicBezTo>
                    <a:pt x="136" y="40"/>
                    <a:pt x="109" y="12"/>
                    <a:pt x="74" y="12"/>
                  </a:cubicBezTo>
                  <a:cubicBezTo>
                    <a:pt x="40" y="12"/>
                    <a:pt x="12" y="40"/>
                    <a:pt x="12" y="74"/>
                  </a:cubicBezTo>
                  <a:cubicBezTo>
                    <a:pt x="12" y="92"/>
                    <a:pt x="21" y="106"/>
                    <a:pt x="31" y="120"/>
                  </a:cubicBezTo>
                  <a:cubicBezTo>
                    <a:pt x="35" y="125"/>
                    <a:pt x="38" y="130"/>
                    <a:pt x="41" y="136"/>
                  </a:cubicBezTo>
                  <a:cubicBezTo>
                    <a:pt x="43" y="139"/>
                    <a:pt x="45" y="146"/>
                    <a:pt x="46" y="1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Freeform 10"/>
            <p:cNvSpPr/>
            <p:nvPr/>
          </p:nvSpPr>
          <p:spPr bwMode="auto">
            <a:xfrm>
              <a:off x="1884060" y="2729182"/>
              <a:ext cx="195263" cy="128588"/>
            </a:xfrm>
            <a:custGeom>
              <a:avLst/>
              <a:gdLst>
                <a:gd name="T0" fmla="*/ 0 w 74"/>
                <a:gd name="T1" fmla="*/ 0 h 49"/>
                <a:gd name="T2" fmla="*/ 0 w 74"/>
                <a:gd name="T3" fmla="*/ 20 h 49"/>
                <a:gd name="T4" fmla="*/ 37 w 74"/>
                <a:gd name="T5" fmla="*/ 49 h 49"/>
                <a:gd name="T6" fmla="*/ 41 w 74"/>
                <a:gd name="T7" fmla="*/ 49 h 49"/>
                <a:gd name="T8" fmla="*/ 74 w 74"/>
                <a:gd name="T9" fmla="*/ 20 h 49"/>
                <a:gd name="T10" fmla="*/ 74 w 74"/>
                <a:gd name="T11" fmla="*/ 0 h 49"/>
                <a:gd name="T12" fmla="*/ 0 w 7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0" y="0"/>
                  </a:moveTo>
                  <a:cubicBezTo>
                    <a:pt x="0" y="20"/>
                    <a:pt x="0" y="20"/>
                    <a:pt x="0" y="20"/>
                  </a:cubicBezTo>
                  <a:cubicBezTo>
                    <a:pt x="0" y="36"/>
                    <a:pt x="17" y="49"/>
                    <a:pt x="37" y="49"/>
                  </a:cubicBezTo>
                  <a:cubicBezTo>
                    <a:pt x="41" y="49"/>
                    <a:pt x="41" y="49"/>
                    <a:pt x="41" y="49"/>
                  </a:cubicBezTo>
                  <a:cubicBezTo>
                    <a:pt x="61" y="49"/>
                    <a:pt x="74" y="36"/>
                    <a:pt x="74" y="20"/>
                  </a:cubicBezTo>
                  <a:cubicBezTo>
                    <a:pt x="74" y="0"/>
                    <a:pt x="74" y="0"/>
                    <a:pt x="74"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Freeform 11"/>
            <p:cNvSpPr/>
            <p:nvPr/>
          </p:nvSpPr>
          <p:spPr bwMode="auto">
            <a:xfrm>
              <a:off x="1872947" y="2459307"/>
              <a:ext cx="223838" cy="179388"/>
            </a:xfrm>
            <a:custGeom>
              <a:avLst/>
              <a:gdLst>
                <a:gd name="T0" fmla="*/ 83 w 85"/>
                <a:gd name="T1" fmla="*/ 9 h 68"/>
                <a:gd name="T2" fmla="*/ 62 w 85"/>
                <a:gd name="T3" fmla="*/ 66 h 68"/>
                <a:gd name="T4" fmla="*/ 62 w 85"/>
                <a:gd name="T5" fmla="*/ 68 h 68"/>
                <a:gd name="T6" fmla="*/ 52 w 85"/>
                <a:gd name="T7" fmla="*/ 68 h 68"/>
                <a:gd name="T8" fmla="*/ 53 w 85"/>
                <a:gd name="T9" fmla="*/ 66 h 68"/>
                <a:gd name="T10" fmla="*/ 67 w 85"/>
                <a:gd name="T11" fmla="*/ 17 h 68"/>
                <a:gd name="T12" fmla="*/ 67 w 85"/>
                <a:gd name="T13" fmla="*/ 17 h 68"/>
                <a:gd name="T14" fmla="*/ 66 w 85"/>
                <a:gd name="T15" fmla="*/ 17 h 68"/>
                <a:gd name="T16" fmla="*/ 55 w 85"/>
                <a:gd name="T17" fmla="*/ 13 h 68"/>
                <a:gd name="T18" fmla="*/ 44 w 85"/>
                <a:gd name="T19" fmla="*/ 17 h 68"/>
                <a:gd name="T20" fmla="*/ 30 w 85"/>
                <a:gd name="T21" fmla="*/ 12 h 68"/>
                <a:gd name="T22" fmla="*/ 17 w 85"/>
                <a:gd name="T23" fmla="*/ 16 h 68"/>
                <a:gd name="T24" fmla="*/ 30 w 85"/>
                <a:gd name="T25" fmla="*/ 66 h 68"/>
                <a:gd name="T26" fmla="*/ 31 w 85"/>
                <a:gd name="T27" fmla="*/ 68 h 68"/>
                <a:gd name="T28" fmla="*/ 21 w 85"/>
                <a:gd name="T29" fmla="*/ 68 h 68"/>
                <a:gd name="T30" fmla="*/ 21 w 85"/>
                <a:gd name="T31" fmla="*/ 66 h 68"/>
                <a:gd name="T32" fmla="*/ 2 w 85"/>
                <a:gd name="T33" fmla="*/ 9 h 68"/>
                <a:gd name="T34" fmla="*/ 2 w 85"/>
                <a:gd name="T35" fmla="*/ 9 h 68"/>
                <a:gd name="T36" fmla="*/ 1 w 85"/>
                <a:gd name="T37" fmla="*/ 8 h 68"/>
                <a:gd name="T38" fmla="*/ 1 w 85"/>
                <a:gd name="T39" fmla="*/ 8 h 68"/>
                <a:gd name="T40" fmla="*/ 1 w 85"/>
                <a:gd name="T41" fmla="*/ 7 h 68"/>
                <a:gd name="T42" fmla="*/ 2 w 85"/>
                <a:gd name="T43" fmla="*/ 1 h 68"/>
                <a:gd name="T44" fmla="*/ 9 w 85"/>
                <a:gd name="T45" fmla="*/ 3 h 68"/>
                <a:gd name="T46" fmla="*/ 9 w 85"/>
                <a:gd name="T47" fmla="*/ 3 h 68"/>
                <a:gd name="T48" fmla="*/ 16 w 85"/>
                <a:gd name="T49" fmla="*/ 7 h 68"/>
                <a:gd name="T50" fmla="*/ 27 w 85"/>
                <a:gd name="T51" fmla="*/ 2 h 68"/>
                <a:gd name="T52" fmla="*/ 31 w 85"/>
                <a:gd name="T53" fmla="*/ 1 h 68"/>
                <a:gd name="T54" fmla="*/ 34 w 85"/>
                <a:gd name="T55" fmla="*/ 3 h 68"/>
                <a:gd name="T56" fmla="*/ 43 w 85"/>
                <a:gd name="T57" fmla="*/ 8 h 68"/>
                <a:gd name="T58" fmla="*/ 52 w 85"/>
                <a:gd name="T59" fmla="*/ 3 h 68"/>
                <a:gd name="T60" fmla="*/ 55 w 85"/>
                <a:gd name="T61" fmla="*/ 1 h 68"/>
                <a:gd name="T62" fmla="*/ 59 w 85"/>
                <a:gd name="T63" fmla="*/ 3 h 68"/>
                <a:gd name="T64" fmla="*/ 66 w 85"/>
                <a:gd name="T65" fmla="*/ 8 h 68"/>
                <a:gd name="T66" fmla="*/ 66 w 85"/>
                <a:gd name="T67" fmla="*/ 8 h 68"/>
                <a:gd name="T68" fmla="*/ 76 w 85"/>
                <a:gd name="T69" fmla="*/ 3 h 68"/>
                <a:gd name="T70" fmla="*/ 82 w 85"/>
                <a:gd name="T71" fmla="*/ 2 h 68"/>
                <a:gd name="T72" fmla="*/ 83 w 85"/>
                <a:gd name="T7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8">
                  <a:moveTo>
                    <a:pt x="83" y="9"/>
                  </a:moveTo>
                  <a:cubicBezTo>
                    <a:pt x="71" y="25"/>
                    <a:pt x="64" y="44"/>
                    <a:pt x="62" y="66"/>
                  </a:cubicBezTo>
                  <a:cubicBezTo>
                    <a:pt x="62" y="68"/>
                    <a:pt x="62" y="68"/>
                    <a:pt x="62" y="68"/>
                  </a:cubicBezTo>
                  <a:cubicBezTo>
                    <a:pt x="52" y="68"/>
                    <a:pt x="52" y="68"/>
                    <a:pt x="52" y="68"/>
                  </a:cubicBezTo>
                  <a:cubicBezTo>
                    <a:pt x="53" y="66"/>
                    <a:pt x="53" y="66"/>
                    <a:pt x="53" y="66"/>
                  </a:cubicBezTo>
                  <a:cubicBezTo>
                    <a:pt x="55" y="48"/>
                    <a:pt x="59" y="32"/>
                    <a:pt x="67" y="17"/>
                  </a:cubicBezTo>
                  <a:cubicBezTo>
                    <a:pt x="67" y="17"/>
                    <a:pt x="67" y="17"/>
                    <a:pt x="67" y="17"/>
                  </a:cubicBezTo>
                  <a:cubicBezTo>
                    <a:pt x="66" y="17"/>
                    <a:pt x="66" y="17"/>
                    <a:pt x="66" y="17"/>
                  </a:cubicBezTo>
                  <a:cubicBezTo>
                    <a:pt x="63" y="17"/>
                    <a:pt x="59" y="16"/>
                    <a:pt x="55" y="13"/>
                  </a:cubicBezTo>
                  <a:cubicBezTo>
                    <a:pt x="52" y="16"/>
                    <a:pt x="48" y="17"/>
                    <a:pt x="44" y="17"/>
                  </a:cubicBezTo>
                  <a:cubicBezTo>
                    <a:pt x="39" y="17"/>
                    <a:pt x="34" y="16"/>
                    <a:pt x="30" y="12"/>
                  </a:cubicBezTo>
                  <a:cubicBezTo>
                    <a:pt x="26" y="15"/>
                    <a:pt x="21" y="17"/>
                    <a:pt x="17" y="16"/>
                  </a:cubicBezTo>
                  <a:cubicBezTo>
                    <a:pt x="28" y="38"/>
                    <a:pt x="30" y="59"/>
                    <a:pt x="30" y="66"/>
                  </a:cubicBezTo>
                  <a:cubicBezTo>
                    <a:pt x="31" y="68"/>
                    <a:pt x="31" y="68"/>
                    <a:pt x="31" y="68"/>
                  </a:cubicBezTo>
                  <a:cubicBezTo>
                    <a:pt x="21" y="68"/>
                    <a:pt x="21" y="68"/>
                    <a:pt x="21" y="68"/>
                  </a:cubicBezTo>
                  <a:cubicBezTo>
                    <a:pt x="21" y="66"/>
                    <a:pt x="21" y="66"/>
                    <a:pt x="21" y="66"/>
                  </a:cubicBezTo>
                  <a:cubicBezTo>
                    <a:pt x="21" y="58"/>
                    <a:pt x="17" y="31"/>
                    <a:pt x="2" y="9"/>
                  </a:cubicBezTo>
                  <a:cubicBezTo>
                    <a:pt x="2" y="9"/>
                    <a:pt x="2" y="9"/>
                    <a:pt x="2" y="9"/>
                  </a:cubicBezTo>
                  <a:cubicBezTo>
                    <a:pt x="1" y="8"/>
                    <a:pt x="1" y="8"/>
                    <a:pt x="1" y="8"/>
                  </a:cubicBezTo>
                  <a:cubicBezTo>
                    <a:pt x="1" y="8"/>
                    <a:pt x="1" y="8"/>
                    <a:pt x="1" y="8"/>
                  </a:cubicBezTo>
                  <a:cubicBezTo>
                    <a:pt x="1" y="7"/>
                    <a:pt x="1" y="7"/>
                    <a:pt x="1" y="7"/>
                  </a:cubicBezTo>
                  <a:cubicBezTo>
                    <a:pt x="0" y="5"/>
                    <a:pt x="0" y="3"/>
                    <a:pt x="2" y="1"/>
                  </a:cubicBezTo>
                  <a:cubicBezTo>
                    <a:pt x="5" y="0"/>
                    <a:pt x="7" y="1"/>
                    <a:pt x="9" y="3"/>
                  </a:cubicBezTo>
                  <a:cubicBezTo>
                    <a:pt x="9" y="3"/>
                    <a:pt x="9" y="3"/>
                    <a:pt x="9" y="3"/>
                  </a:cubicBezTo>
                  <a:cubicBezTo>
                    <a:pt x="11" y="5"/>
                    <a:pt x="14" y="7"/>
                    <a:pt x="16" y="7"/>
                  </a:cubicBezTo>
                  <a:cubicBezTo>
                    <a:pt x="20" y="7"/>
                    <a:pt x="23" y="6"/>
                    <a:pt x="27" y="2"/>
                  </a:cubicBezTo>
                  <a:cubicBezTo>
                    <a:pt x="28" y="1"/>
                    <a:pt x="29" y="1"/>
                    <a:pt x="31" y="1"/>
                  </a:cubicBezTo>
                  <a:cubicBezTo>
                    <a:pt x="32" y="1"/>
                    <a:pt x="33" y="2"/>
                    <a:pt x="34" y="3"/>
                  </a:cubicBezTo>
                  <a:cubicBezTo>
                    <a:pt x="37" y="6"/>
                    <a:pt x="40" y="8"/>
                    <a:pt x="43" y="8"/>
                  </a:cubicBezTo>
                  <a:cubicBezTo>
                    <a:pt x="47" y="8"/>
                    <a:pt x="50" y="5"/>
                    <a:pt x="52" y="3"/>
                  </a:cubicBezTo>
                  <a:cubicBezTo>
                    <a:pt x="53" y="2"/>
                    <a:pt x="54" y="1"/>
                    <a:pt x="55" y="1"/>
                  </a:cubicBezTo>
                  <a:cubicBezTo>
                    <a:pt x="57" y="1"/>
                    <a:pt x="58" y="2"/>
                    <a:pt x="59" y="3"/>
                  </a:cubicBezTo>
                  <a:cubicBezTo>
                    <a:pt x="61" y="6"/>
                    <a:pt x="63" y="8"/>
                    <a:pt x="66" y="8"/>
                  </a:cubicBezTo>
                  <a:cubicBezTo>
                    <a:pt x="66" y="8"/>
                    <a:pt x="66" y="8"/>
                    <a:pt x="66" y="8"/>
                  </a:cubicBezTo>
                  <a:cubicBezTo>
                    <a:pt x="70" y="8"/>
                    <a:pt x="73" y="6"/>
                    <a:pt x="76" y="3"/>
                  </a:cubicBezTo>
                  <a:cubicBezTo>
                    <a:pt x="78" y="1"/>
                    <a:pt x="81" y="1"/>
                    <a:pt x="82" y="2"/>
                  </a:cubicBezTo>
                  <a:cubicBezTo>
                    <a:pt x="84" y="4"/>
                    <a:pt x="85" y="7"/>
                    <a:pt x="83"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2" name="文本框 60"/>
          <p:cNvSpPr>
            <a:spLocks noChangeArrowheads="1"/>
          </p:cNvSpPr>
          <p:nvPr/>
        </p:nvSpPr>
        <p:spPr bwMode="auto">
          <a:xfrm>
            <a:off x="6662762" y="1665196"/>
            <a:ext cx="4433606"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资源体系</a:t>
            </a:r>
            <a:r>
              <a:rPr 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pPr>
              <a:lnSpc>
                <a:spcPct val="150000"/>
              </a:lnSpc>
            </a:pPr>
            <a:r>
              <a:rPr lang="zh-CN" altLang="zh-CN" sz="1400" dirty="0" smtClean="0"/>
              <a:t>（一）建设全校的</a:t>
            </a:r>
            <a:r>
              <a:rPr lang="zh-CN" altLang="zh-CN" sz="1400" b="1" dirty="0" smtClean="0"/>
              <a:t>文献信息资源体系</a:t>
            </a:r>
            <a:r>
              <a:rPr lang="zh-CN" altLang="zh-CN" sz="1400" dirty="0" smtClean="0"/>
              <a:t>，为教学、科研和学科建设提供文献信息保障； </a:t>
            </a:r>
            <a:endParaRPr lang="zh-CN" altLang="en-US" sz="1400" dirty="0" smtClean="0">
              <a:solidFill>
                <a:srgbClr val="008000"/>
              </a:solidFill>
              <a:latin typeface="微软雅黑" pitchFamily="34" charset="-122"/>
              <a:ea typeface="微软雅黑" pitchFamily="34" charset="-122"/>
              <a:sym typeface="Tahoma" pitchFamily="34" charset="0"/>
            </a:endParaRPr>
          </a:p>
          <a:p>
            <a:endParaRPr lang="zh-CN" altLang="en-US" sz="14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33" name="文本框 60"/>
          <p:cNvSpPr>
            <a:spLocks noChangeArrowheads="1"/>
          </p:cNvSpPr>
          <p:nvPr/>
        </p:nvSpPr>
        <p:spPr bwMode="auto">
          <a:xfrm>
            <a:off x="2745670" y="4746450"/>
            <a:ext cx="11219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solidFill>
                  <a:schemeClr val="bg1"/>
                </a:solidFill>
                <a:latin typeface="Calibri" panose="020F0502020204030204" charset="0"/>
                <a:ea typeface="Calibri" panose="020F0502020204030204" charset="0"/>
                <a:cs typeface="Calibri" panose="020F0502020204030204" charset="0"/>
                <a:sym typeface="Calibri" panose="020F0502020204030204" charset="0"/>
              </a:rPr>
              <a:t>资源体系</a:t>
            </a:r>
            <a:endParaRPr lang="zh-CN" altLang="en-US" dirty="0">
              <a:solidFill>
                <a:schemeClr val="bg1"/>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34" name="文本框 60"/>
          <p:cNvSpPr>
            <a:spLocks noChangeArrowheads="1"/>
          </p:cNvSpPr>
          <p:nvPr/>
        </p:nvSpPr>
        <p:spPr bwMode="auto">
          <a:xfrm>
            <a:off x="2700362" y="2637564"/>
            <a:ext cx="11219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solidFill>
                  <a:schemeClr val="bg1"/>
                </a:solidFill>
                <a:latin typeface="Calibri" panose="020F0502020204030204" charset="0"/>
                <a:ea typeface="Calibri" panose="020F0502020204030204" charset="0"/>
                <a:cs typeface="Calibri" panose="020F0502020204030204" charset="0"/>
                <a:sym typeface="Calibri" panose="020F0502020204030204" charset="0"/>
              </a:rPr>
              <a:t>服务体系</a:t>
            </a:r>
            <a:endParaRPr lang="zh-CN" altLang="en-US" dirty="0">
              <a:solidFill>
                <a:schemeClr val="bg1"/>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36" name="文本框 60"/>
          <p:cNvSpPr>
            <a:spLocks noChangeArrowheads="1"/>
          </p:cNvSpPr>
          <p:nvPr/>
        </p:nvSpPr>
        <p:spPr bwMode="auto">
          <a:xfrm>
            <a:off x="2712720" y="3576677"/>
            <a:ext cx="11219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solidFill>
                  <a:schemeClr val="bg1"/>
                </a:solidFill>
                <a:latin typeface="Calibri" panose="020F0502020204030204" charset="0"/>
                <a:ea typeface="Calibri" panose="020F0502020204030204" charset="0"/>
                <a:cs typeface="Calibri" panose="020F0502020204030204" charset="0"/>
                <a:sym typeface="Calibri" panose="020F0502020204030204" charset="0"/>
              </a:rPr>
              <a:t>数据体系</a:t>
            </a:r>
            <a:endParaRPr lang="zh-CN" altLang="en-US" dirty="0">
              <a:solidFill>
                <a:schemeClr val="bg1"/>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37" name="文本框 60"/>
          <p:cNvSpPr>
            <a:spLocks noChangeArrowheads="1"/>
          </p:cNvSpPr>
          <p:nvPr/>
        </p:nvSpPr>
        <p:spPr bwMode="auto">
          <a:xfrm>
            <a:off x="6666882" y="2744352"/>
            <a:ext cx="440477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服务体系</a:t>
            </a:r>
            <a:r>
              <a:rPr 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pPr>
              <a:lnSpc>
                <a:spcPct val="150000"/>
              </a:lnSpc>
            </a:pPr>
            <a:r>
              <a:rPr lang="zh-CN" altLang="zh-CN" sz="1400" dirty="0" smtClean="0"/>
              <a:t>（二）建立健全全校的</a:t>
            </a:r>
            <a:r>
              <a:rPr lang="zh-CN" altLang="zh-CN" sz="1400" b="1" dirty="0" smtClean="0"/>
              <a:t>文献信息服务体系</a:t>
            </a:r>
            <a:r>
              <a:rPr lang="zh-CN" altLang="zh-CN" sz="1400" dirty="0" smtClean="0"/>
              <a:t>，方便全校师生获取各类信息</a:t>
            </a:r>
            <a:r>
              <a:rPr lang="zh-CN" altLang="en-US" sz="1400" dirty="0" smtClean="0"/>
              <a:t>；</a:t>
            </a:r>
            <a:endParaRPr lang="zh-CN" altLang="en-US" sz="14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38" name="TextBox 37"/>
          <p:cNvSpPr txBox="1"/>
          <p:nvPr/>
        </p:nvSpPr>
        <p:spPr>
          <a:xfrm>
            <a:off x="7537621" y="3818238"/>
            <a:ext cx="3669957" cy="584775"/>
          </a:xfrm>
          <a:prstGeom prst="rect">
            <a:avLst/>
          </a:prstGeom>
          <a:noFill/>
        </p:spPr>
        <p:txBody>
          <a:bodyPr wrap="square" rtlCol="0">
            <a:spAutoFit/>
          </a:bodyPr>
          <a:lstStyle/>
          <a:p>
            <a:r>
              <a:rPr lang="en-US" altLang="zh-CN" sz="1400" dirty="0" smtClean="0">
                <a:latin typeface="微软雅黑" pitchFamily="34" charset="-122"/>
                <a:ea typeface="微软雅黑" pitchFamily="34" charset="-122"/>
                <a:sym typeface="Tahoma" pitchFamily="34" charset="0"/>
              </a:rPr>
              <a:t>  ——《</a:t>
            </a:r>
            <a:r>
              <a:rPr lang="zh-CN" altLang="en-US" sz="1400" dirty="0" smtClean="0">
                <a:latin typeface="微软雅黑" pitchFamily="34" charset="-122"/>
                <a:ea typeface="微软雅黑" pitchFamily="34" charset="-122"/>
                <a:sym typeface="Tahoma" pitchFamily="34" charset="0"/>
              </a:rPr>
              <a:t>普通高等学校图书馆规程</a:t>
            </a:r>
            <a:r>
              <a:rPr lang="en-US" altLang="zh-CN" sz="1400" dirty="0" smtClean="0">
                <a:latin typeface="微软雅黑" pitchFamily="34" charset="-122"/>
                <a:ea typeface="微软雅黑" pitchFamily="34" charset="-122"/>
                <a:sym typeface="Tahoma" pitchFamily="34" charset="0"/>
              </a:rPr>
              <a:t>》2016</a:t>
            </a:r>
          </a:p>
          <a:p>
            <a:endParaRPr lang="zh-CN" altLang="en-US" dirty="0"/>
          </a:p>
        </p:txBody>
      </p:sp>
      <p:sp>
        <p:nvSpPr>
          <p:cNvPr id="39" name="文本框 60"/>
          <p:cNvSpPr>
            <a:spLocks noChangeArrowheads="1"/>
          </p:cNvSpPr>
          <p:nvPr/>
        </p:nvSpPr>
        <p:spPr bwMode="auto">
          <a:xfrm>
            <a:off x="6695714" y="4268352"/>
            <a:ext cx="4404772"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“数据体系”</a:t>
            </a:r>
            <a:r>
              <a:rPr 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pPr>
              <a:lnSpc>
                <a:spcPct val="150000"/>
              </a:lnSpc>
            </a:pPr>
            <a:r>
              <a:rPr lang="zh-CN" altLang="en-US" sz="1400" dirty="0" smtClean="0">
                <a:latin typeface="微软雅黑" pitchFamily="34" charset="-122"/>
                <a:ea typeface="微软雅黑" pitchFamily="34" charset="-122"/>
                <a:sym typeface="Calibri" panose="020F0502020204030204" charset="0"/>
              </a:rPr>
              <a:t>资源体系的建设方向，服务体系的建设支撑。</a:t>
            </a: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25" name="矩形 24"/>
          <p:cNvSpPr/>
          <p:nvPr/>
        </p:nvSpPr>
        <p:spPr>
          <a:xfrm>
            <a:off x="6710910" y="1143686"/>
            <a:ext cx="3416320" cy="369332"/>
          </a:xfrm>
          <a:prstGeom prst="rect">
            <a:avLst/>
          </a:prstGeom>
        </p:spPr>
        <p:txBody>
          <a:bodyPr wrap="none">
            <a:spAutoFit/>
          </a:bodyPr>
          <a:lstStyle/>
          <a:p>
            <a:r>
              <a:rPr lang="zh-CN" altLang="zh-CN" dirty="0" smtClean="0"/>
              <a:t>第四条　图书馆的主要任务是：</a:t>
            </a:r>
            <a:endParaRPr lang="zh-CN" altLang="en-US" dirty="0"/>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标题 112"/>
          <p:cNvSpPr>
            <a:spLocks noGrp="1"/>
          </p:cNvSpPr>
          <p:nvPr/>
        </p:nvSpPr>
        <p:spPr>
          <a:xfrm>
            <a:off x="4783455" y="0"/>
            <a:ext cx="2519045" cy="896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chemeClr val="bg1"/>
                </a:solidFill>
                <a:latin typeface="微软雅黑" panose="020B0503020204020204" pitchFamily="34" charset="-122"/>
                <a:ea typeface="微软雅黑" panose="020B0503020204020204" pitchFamily="34" charset="-122"/>
              </a:rPr>
              <a:t>建设</a:t>
            </a:r>
            <a:r>
              <a:rPr lang="zh-CN" altLang="zh-CN" sz="3200" dirty="0" smtClean="0">
                <a:solidFill>
                  <a:schemeClr val="bg1"/>
                </a:solidFill>
                <a:latin typeface="微软雅黑" panose="020B0503020204020204" pitchFamily="34" charset="-122"/>
                <a:ea typeface="微软雅黑" panose="020B0503020204020204" pitchFamily="34" charset="-122"/>
              </a:rPr>
              <a:t>体系</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4" name="右箭头 3"/>
          <p:cNvSpPr/>
          <p:nvPr/>
        </p:nvSpPr>
        <p:spPr>
          <a:xfrm>
            <a:off x="516255" y="3779520"/>
            <a:ext cx="9737725" cy="160655"/>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253980" y="3598545"/>
            <a:ext cx="1767840" cy="460375"/>
          </a:xfrm>
          <a:prstGeom prst="rect">
            <a:avLst/>
          </a:prstGeom>
          <a:solidFill>
            <a:schemeClr val="accent1">
              <a:lumMod val="50000"/>
            </a:schemeClr>
          </a:solidFill>
          <a:ln w="22225">
            <a:solidFill>
              <a:schemeClr val="accent1">
                <a:lumMod val="50000"/>
              </a:schemeClr>
            </a:solidFill>
          </a:ln>
        </p:spPr>
        <p:txBody>
          <a:bodyPr wrap="square" rtlCol="0">
            <a:spAutoFit/>
          </a:bodyPr>
          <a:lstStyle/>
          <a:p>
            <a:pPr algn="ctr"/>
            <a:r>
              <a:rPr lang="zh-CN" altLang="en-US" sz="2400">
                <a:solidFill>
                  <a:schemeClr val="bg1"/>
                </a:solidFill>
              </a:rPr>
              <a:t>数据中心</a:t>
            </a:r>
          </a:p>
        </p:txBody>
      </p:sp>
      <p:sp>
        <p:nvSpPr>
          <p:cNvPr id="7" name="文本框 6"/>
          <p:cNvSpPr txBox="1"/>
          <p:nvPr/>
        </p:nvSpPr>
        <p:spPr>
          <a:xfrm>
            <a:off x="1567815" y="3335020"/>
            <a:ext cx="1603375" cy="368300"/>
          </a:xfrm>
          <a:prstGeom prst="rect">
            <a:avLst/>
          </a:prstGeom>
          <a:noFill/>
          <a:ln w="22225">
            <a:solidFill>
              <a:schemeClr val="accent1">
                <a:lumMod val="50000"/>
              </a:schemeClr>
            </a:solidFill>
          </a:ln>
        </p:spPr>
        <p:txBody>
          <a:bodyPr wrap="square" rtlCol="0">
            <a:spAutoFit/>
          </a:bodyPr>
          <a:lstStyle/>
          <a:p>
            <a:pPr algn="ctr"/>
            <a:r>
              <a:rPr lang="zh-CN" altLang="en-US">
                <a:solidFill>
                  <a:srgbClr val="FF4A01"/>
                </a:solidFill>
              </a:rPr>
              <a:t>学术数据</a:t>
            </a:r>
          </a:p>
        </p:txBody>
      </p:sp>
      <p:grpSp>
        <p:nvGrpSpPr>
          <p:cNvPr id="8"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6"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7"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24"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9" name="Group 93"/>
          <p:cNvGrpSpPr/>
          <p:nvPr/>
        </p:nvGrpSpPr>
        <p:grpSpPr>
          <a:xfrm>
            <a:off x="10519494" y="-2359580"/>
            <a:ext cx="5648960" cy="5717540"/>
            <a:chOff x="4943475" y="2471838"/>
            <a:chExt cx="2305050" cy="2333030"/>
          </a:xfrm>
        </p:grpSpPr>
        <p:sp>
          <p:nvSpPr>
            <p:cNvPr id="32"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3"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22" name="文本框 21"/>
          <p:cNvSpPr txBox="1"/>
          <p:nvPr/>
        </p:nvSpPr>
        <p:spPr>
          <a:xfrm>
            <a:off x="1567815" y="4010660"/>
            <a:ext cx="1603375" cy="368300"/>
          </a:xfrm>
          <a:prstGeom prst="rect">
            <a:avLst/>
          </a:prstGeom>
          <a:noFill/>
          <a:ln w="22225">
            <a:solidFill>
              <a:schemeClr val="accent1">
                <a:lumMod val="50000"/>
              </a:schemeClr>
            </a:solidFill>
          </a:ln>
        </p:spPr>
        <p:txBody>
          <a:bodyPr wrap="square" rtlCol="0">
            <a:spAutoFit/>
          </a:bodyPr>
          <a:lstStyle/>
          <a:p>
            <a:pPr algn="ctr"/>
            <a:r>
              <a:rPr lang="zh-CN" altLang="en-US" dirty="0" smtClean="0">
                <a:solidFill>
                  <a:srgbClr val="FF4A01"/>
                </a:solidFill>
              </a:rPr>
              <a:t>衍生</a:t>
            </a:r>
            <a:r>
              <a:rPr lang="zh-CN" altLang="en-US" dirty="0">
                <a:solidFill>
                  <a:srgbClr val="FF4A01"/>
                </a:solidFill>
              </a:rPr>
              <a:t>数据</a:t>
            </a:r>
          </a:p>
        </p:txBody>
      </p:sp>
      <p:sp>
        <p:nvSpPr>
          <p:cNvPr id="36" name="文本框 35"/>
          <p:cNvSpPr txBox="1"/>
          <p:nvPr/>
        </p:nvSpPr>
        <p:spPr>
          <a:xfrm>
            <a:off x="4336415" y="3303270"/>
            <a:ext cx="1603375" cy="368300"/>
          </a:xfrm>
          <a:prstGeom prst="rect">
            <a:avLst/>
          </a:prstGeom>
          <a:noFill/>
          <a:ln w="22225">
            <a:solidFill>
              <a:schemeClr val="accent1">
                <a:lumMod val="50000"/>
              </a:schemeClr>
            </a:solidFill>
          </a:ln>
        </p:spPr>
        <p:txBody>
          <a:bodyPr wrap="square" rtlCol="0">
            <a:spAutoFit/>
          </a:bodyPr>
          <a:lstStyle/>
          <a:p>
            <a:pPr algn="ctr"/>
            <a:r>
              <a:rPr lang="zh-CN" altLang="en-US">
                <a:solidFill>
                  <a:srgbClr val="FF4A01"/>
                </a:solidFill>
              </a:rPr>
              <a:t>事实数据</a:t>
            </a:r>
          </a:p>
        </p:txBody>
      </p:sp>
      <p:sp>
        <p:nvSpPr>
          <p:cNvPr id="47" name="文本框 46"/>
          <p:cNvSpPr txBox="1"/>
          <p:nvPr/>
        </p:nvSpPr>
        <p:spPr>
          <a:xfrm>
            <a:off x="4264660" y="1250950"/>
            <a:ext cx="2809875" cy="1938020"/>
          </a:xfrm>
          <a:prstGeom prst="rect">
            <a:avLst/>
          </a:prstGeom>
          <a:noFill/>
          <a:ln w="22225">
            <a:noFill/>
          </a:ln>
        </p:spPr>
        <p:txBody>
          <a:bodyPr wrap="square" rtlCol="0">
            <a:spAutoFit/>
          </a:bodyPr>
          <a:lstStyle/>
          <a:p>
            <a:pPr indent="0" algn="l">
              <a:buFont typeface="Arial" panose="020B0604020202020204" pitchFamily="34" charset="0"/>
              <a:buNone/>
            </a:pPr>
            <a:r>
              <a:rPr lang="zh-CN" altLang="en-US" sz="1200" dirty="0"/>
              <a:t>内容：</a:t>
            </a:r>
          </a:p>
          <a:p>
            <a:pPr marL="171450" indent="-171450" algn="l">
              <a:buFont typeface="Arial" panose="020B0604020202020204" pitchFamily="34" charset="0"/>
              <a:buChar char="•"/>
            </a:pPr>
            <a:r>
              <a:rPr lang="zh-CN" altLang="en-US" sz="1200" dirty="0">
                <a:latin typeface="仿宋_GB2312" panose="02010609030101010101" charset="-122"/>
                <a:ea typeface="仿宋_GB2312" panose="02010609030101010101" charset="-122"/>
                <a:cs typeface="仿宋_GB2312" panose="02010609030101010101" charset="-122"/>
              </a:rPr>
              <a:t>分类</a:t>
            </a:r>
          </a:p>
          <a:p>
            <a:pPr marL="171450" indent="-171450" algn="l">
              <a:buFont typeface="Arial" panose="020B0604020202020204" pitchFamily="34" charset="0"/>
              <a:buChar char="•"/>
            </a:pPr>
            <a:r>
              <a:rPr lang="zh-CN" altLang="en-US" sz="1200" dirty="0">
                <a:latin typeface="仿宋_GB2312" panose="02010609030101010101" charset="-122"/>
                <a:ea typeface="仿宋_GB2312" panose="02010609030101010101" charset="-122"/>
                <a:cs typeface="仿宋_GB2312" panose="02010609030101010101" charset="-122"/>
              </a:rPr>
              <a:t>大学排名（</a:t>
            </a:r>
            <a:r>
              <a:rPr lang="en-US" altLang="zh-CN" sz="1200" dirty="0">
                <a:latin typeface="仿宋_GB2312" panose="02010609030101010101" charset="-122"/>
                <a:ea typeface="仿宋_GB2312" panose="02010609030101010101" charset="-122"/>
                <a:cs typeface="仿宋_GB2312" panose="02010609030101010101" charset="-122"/>
                <a:sym typeface="+mn-ea"/>
              </a:rPr>
              <a:t>QS</a:t>
            </a:r>
            <a:r>
              <a:rPr lang="zh-CN" altLang="en-US" sz="1200" dirty="0">
                <a:latin typeface="仿宋_GB2312" panose="02010609030101010101" charset="-122"/>
                <a:ea typeface="仿宋_GB2312" panose="02010609030101010101" charset="-122"/>
                <a:cs typeface="仿宋_GB2312" panose="02010609030101010101" charset="-122"/>
                <a:sym typeface="+mn-ea"/>
              </a:rPr>
              <a:t>、</a:t>
            </a:r>
            <a:r>
              <a:rPr lang="en-US" altLang="zh-CN" sz="1200" dirty="0">
                <a:latin typeface="仿宋_GB2312" panose="02010609030101010101" charset="-122"/>
                <a:ea typeface="仿宋_GB2312" panose="02010609030101010101" charset="-122"/>
                <a:cs typeface="仿宋_GB2312" panose="02010609030101010101" charset="-122"/>
                <a:sym typeface="+mn-ea"/>
              </a:rPr>
              <a:t>TIMES</a:t>
            </a:r>
            <a:r>
              <a:rPr lang="zh-CN" altLang="en-US" sz="1200" dirty="0">
                <a:latin typeface="仿宋_GB2312" panose="02010609030101010101" charset="-122"/>
                <a:ea typeface="仿宋_GB2312" panose="02010609030101010101" charset="-122"/>
                <a:cs typeface="仿宋_GB2312" panose="02010609030101010101" charset="-122"/>
                <a:sym typeface="+mn-ea"/>
              </a:rPr>
              <a:t>、武苏连</a:t>
            </a:r>
            <a:r>
              <a:rPr lang="en-US" altLang="zh-CN" sz="1200" dirty="0">
                <a:latin typeface="仿宋_GB2312" panose="02010609030101010101" charset="-122"/>
                <a:ea typeface="仿宋_GB2312" panose="02010609030101010101" charset="-122"/>
                <a:cs typeface="仿宋_GB2312" panose="02010609030101010101" charset="-122"/>
                <a:sym typeface="+mn-ea"/>
              </a:rPr>
              <a:t>......</a:t>
            </a:r>
            <a:r>
              <a:rPr lang="zh-CN" altLang="zh-CN" sz="1200" dirty="0">
                <a:latin typeface="仿宋_GB2312" panose="02010609030101010101" charset="-122"/>
                <a:ea typeface="仿宋_GB2312" panose="02010609030101010101" charset="-122"/>
                <a:cs typeface="仿宋_GB2312" panose="02010609030101010101" charset="-122"/>
                <a:sym typeface="+mn-ea"/>
              </a:rPr>
              <a:t>）</a:t>
            </a:r>
          </a:p>
          <a:p>
            <a:pPr marL="171450" indent="-171450" algn="l">
              <a:buFont typeface="Arial" panose="020B0604020202020204" pitchFamily="34" charset="0"/>
              <a:buChar char="•"/>
            </a:pPr>
            <a:r>
              <a:rPr lang="zh-CN" altLang="zh-CN" sz="1200" dirty="0">
                <a:latin typeface="仿宋_GB2312" panose="02010609030101010101" charset="-122"/>
                <a:ea typeface="仿宋_GB2312" panose="02010609030101010101" charset="-122"/>
                <a:cs typeface="仿宋_GB2312" panose="02010609030101010101" charset="-122"/>
                <a:sym typeface="+mn-ea"/>
              </a:rPr>
              <a:t>分类（中图、教育部学科分类、</a:t>
            </a:r>
            <a:r>
              <a:rPr lang="en-US" altLang="zh-CN" sz="1200" dirty="0">
                <a:latin typeface="仿宋_GB2312" panose="02010609030101010101" charset="-122"/>
                <a:ea typeface="仿宋_GB2312" panose="02010609030101010101" charset="-122"/>
                <a:cs typeface="仿宋_GB2312" panose="02010609030101010101" charset="-122"/>
                <a:sym typeface="+mn-ea"/>
              </a:rPr>
              <a:t>ESI</a:t>
            </a:r>
            <a:r>
              <a:rPr lang="zh-CN" altLang="en-US" sz="1200" dirty="0">
                <a:latin typeface="仿宋_GB2312" panose="02010609030101010101" charset="-122"/>
                <a:ea typeface="仿宋_GB2312" panose="02010609030101010101" charset="-122"/>
                <a:cs typeface="仿宋_GB2312" panose="02010609030101010101" charset="-122"/>
                <a:sym typeface="+mn-ea"/>
              </a:rPr>
              <a:t>分类、</a:t>
            </a:r>
            <a:r>
              <a:rPr lang="en-US" altLang="zh-CN" sz="1200" dirty="0">
                <a:latin typeface="仿宋_GB2312" panose="02010609030101010101" charset="-122"/>
                <a:ea typeface="仿宋_GB2312" panose="02010609030101010101" charset="-122"/>
                <a:cs typeface="仿宋_GB2312" panose="02010609030101010101" charset="-122"/>
                <a:sym typeface="+mn-ea"/>
              </a:rPr>
              <a:t>WOS</a:t>
            </a:r>
            <a:r>
              <a:rPr lang="zh-CN" altLang="en-US" sz="1200" dirty="0">
                <a:latin typeface="仿宋_GB2312" panose="02010609030101010101" charset="-122"/>
                <a:ea typeface="仿宋_GB2312" panose="02010609030101010101" charset="-122"/>
                <a:cs typeface="仿宋_GB2312" panose="02010609030101010101" charset="-122"/>
                <a:sym typeface="+mn-ea"/>
              </a:rPr>
              <a:t>分类等</a:t>
            </a:r>
            <a:r>
              <a:rPr lang="zh-CN" altLang="zh-CN" sz="1200" dirty="0">
                <a:latin typeface="仿宋_GB2312" panose="02010609030101010101" charset="-122"/>
                <a:ea typeface="仿宋_GB2312" panose="02010609030101010101" charset="-122"/>
                <a:cs typeface="仿宋_GB2312" panose="02010609030101010101" charset="-122"/>
                <a:sym typeface="+mn-ea"/>
              </a:rPr>
              <a:t>）</a:t>
            </a:r>
          </a:p>
          <a:p>
            <a:pPr marL="171450" indent="-171450" algn="l">
              <a:buFont typeface="Arial" panose="020B0604020202020204" pitchFamily="34" charset="0"/>
              <a:buChar char="•"/>
            </a:pPr>
            <a:r>
              <a:rPr lang="zh-CN" altLang="zh-CN" sz="1200" dirty="0">
                <a:latin typeface="仿宋_GB2312" panose="02010609030101010101" charset="-122"/>
                <a:ea typeface="仿宋_GB2312" panose="02010609030101010101" charset="-122"/>
                <a:cs typeface="仿宋_GB2312" panose="02010609030101010101" charset="-122"/>
                <a:sym typeface="+mn-ea"/>
              </a:rPr>
              <a:t>高校名录、双一流高校名录</a:t>
            </a:r>
          </a:p>
          <a:p>
            <a:pPr marL="171450" indent="-171450" algn="l">
              <a:buFont typeface="Arial" panose="020B0604020202020204" pitchFamily="34" charset="0"/>
              <a:buChar char="•"/>
            </a:pPr>
            <a:r>
              <a:rPr lang="zh-CN" altLang="zh-CN" sz="1200" dirty="0">
                <a:latin typeface="仿宋_GB2312" panose="02010609030101010101" charset="-122"/>
                <a:ea typeface="仿宋_GB2312" panose="02010609030101010101" charset="-122"/>
                <a:cs typeface="仿宋_GB2312" panose="02010609030101010101" charset="-122"/>
                <a:sym typeface="+mn-ea"/>
              </a:rPr>
              <a:t>图书馆事实数据</a:t>
            </a:r>
            <a:r>
              <a:rPr lang="en-US" altLang="zh-CN" sz="1200" dirty="0">
                <a:latin typeface="仿宋_GB2312" panose="02010609030101010101" charset="-122"/>
                <a:ea typeface="仿宋_GB2312" panose="02010609030101010101" charset="-122"/>
                <a:cs typeface="仿宋_GB2312" panose="02010609030101010101" charset="-122"/>
                <a:sym typeface="+mn-ea"/>
              </a:rPr>
              <a:t>......</a:t>
            </a:r>
          </a:p>
          <a:p>
            <a:pPr indent="0" algn="l">
              <a:buFont typeface="Arial" panose="020B0604020202020204" pitchFamily="34" charset="0"/>
              <a:buNone/>
            </a:pPr>
            <a:endParaRPr lang="zh-CN" altLang="en-US" sz="1200" dirty="0">
              <a:sym typeface="+mn-ea"/>
            </a:endParaRPr>
          </a:p>
          <a:p>
            <a:pPr indent="0" algn="l">
              <a:buFont typeface="Arial" panose="020B0604020202020204" pitchFamily="34" charset="0"/>
              <a:buNone/>
            </a:pPr>
            <a:r>
              <a:rPr lang="zh-CN" altLang="en-US" sz="1200" dirty="0">
                <a:latin typeface="+mn-ea"/>
                <a:sym typeface="+mn-ea"/>
              </a:rPr>
              <a:t>要素：</a:t>
            </a:r>
            <a:r>
              <a:rPr lang="zh-CN" altLang="en-US" sz="1200" dirty="0">
                <a:solidFill>
                  <a:schemeClr val="tx1"/>
                </a:solidFill>
                <a:latin typeface="+mn-ea"/>
                <a:cs typeface="+mn-ea"/>
                <a:sym typeface="+mn-ea"/>
              </a:rPr>
              <a:t>复杂性、多样性</a:t>
            </a:r>
          </a:p>
        </p:txBody>
      </p:sp>
      <p:sp>
        <p:nvSpPr>
          <p:cNvPr id="55" name="文本框 54"/>
          <p:cNvSpPr txBox="1"/>
          <p:nvPr/>
        </p:nvSpPr>
        <p:spPr>
          <a:xfrm>
            <a:off x="4336415" y="4010660"/>
            <a:ext cx="1603375" cy="368300"/>
          </a:xfrm>
          <a:prstGeom prst="rect">
            <a:avLst/>
          </a:prstGeom>
          <a:noFill/>
          <a:ln w="22225">
            <a:solidFill>
              <a:schemeClr val="accent1">
                <a:lumMod val="50000"/>
              </a:schemeClr>
            </a:solidFill>
          </a:ln>
        </p:spPr>
        <p:txBody>
          <a:bodyPr wrap="square" rtlCol="0">
            <a:spAutoFit/>
          </a:bodyPr>
          <a:lstStyle/>
          <a:p>
            <a:pPr algn="ctr"/>
            <a:r>
              <a:rPr lang="zh-CN" altLang="en-US" dirty="0">
                <a:solidFill>
                  <a:srgbClr val="FF4A01"/>
                </a:solidFill>
              </a:rPr>
              <a:t>用户数据</a:t>
            </a:r>
          </a:p>
        </p:txBody>
      </p:sp>
      <p:sp>
        <p:nvSpPr>
          <p:cNvPr id="2" name="文本框 1"/>
          <p:cNvSpPr txBox="1"/>
          <p:nvPr/>
        </p:nvSpPr>
        <p:spPr>
          <a:xfrm>
            <a:off x="1417320" y="1250950"/>
            <a:ext cx="2482850" cy="1198880"/>
          </a:xfrm>
          <a:prstGeom prst="rect">
            <a:avLst/>
          </a:prstGeom>
          <a:noFill/>
          <a:ln w="22225">
            <a:noFill/>
          </a:ln>
        </p:spPr>
        <p:txBody>
          <a:bodyPr wrap="square" rtlCol="0">
            <a:spAutoFit/>
          </a:bodyPr>
          <a:lstStyle/>
          <a:p>
            <a:pPr indent="0" algn="l">
              <a:buFont typeface="Arial" panose="020B0604020202020204" pitchFamily="34" charset="0"/>
              <a:buNone/>
            </a:pPr>
            <a:r>
              <a:rPr lang="zh-CN" sz="1200" dirty="0">
                <a:sym typeface="+mn-ea"/>
              </a:rPr>
              <a:t>内容：</a:t>
            </a:r>
          </a:p>
          <a:p>
            <a:pPr marL="171450" indent="-171450" algn="l">
              <a:buFont typeface="Arial" panose="020B0604020202020204" pitchFamily="34" charset="0"/>
              <a:buChar char="•"/>
            </a:pPr>
            <a:r>
              <a:rPr lang="zh-CN" sz="1200" dirty="0">
                <a:latin typeface="仿宋_GB2312" panose="02010609030101010101" charset="-122"/>
                <a:ea typeface="仿宋_GB2312" panose="02010609030101010101" charset="-122"/>
                <a:sym typeface="+mn-ea"/>
              </a:rPr>
              <a:t>数据库资源</a:t>
            </a:r>
          </a:p>
          <a:p>
            <a:pPr marL="171450" indent="-171450" algn="l">
              <a:buFont typeface="Arial" panose="020B0604020202020204" pitchFamily="34" charset="0"/>
              <a:buChar char="•"/>
            </a:pPr>
            <a:r>
              <a:rPr lang="zh-CN" sz="1200" dirty="0">
                <a:latin typeface="仿宋_GB2312" panose="02010609030101010101" charset="-122"/>
                <a:ea typeface="仿宋_GB2312" panose="02010609030101010101" charset="-122"/>
                <a:sym typeface="+mn-ea"/>
              </a:rPr>
              <a:t>纸质资源</a:t>
            </a:r>
          </a:p>
          <a:p>
            <a:pPr marL="171450" indent="-171450" algn="l">
              <a:buFont typeface="Arial" panose="020B0604020202020204" pitchFamily="34" charset="0"/>
              <a:buChar char="•"/>
            </a:pPr>
            <a:r>
              <a:rPr lang="zh-CN" sz="1200" dirty="0">
                <a:latin typeface="仿宋_GB2312" panose="02010609030101010101" charset="-122"/>
                <a:ea typeface="仿宋_GB2312" panose="02010609030101010101" charset="-122"/>
                <a:sym typeface="+mn-ea"/>
              </a:rPr>
              <a:t>自建资源</a:t>
            </a:r>
            <a:endParaRPr lang="en-US" altLang="zh-CN" sz="1200" dirty="0">
              <a:sym typeface="+mn-ea"/>
            </a:endParaRPr>
          </a:p>
          <a:p>
            <a:pPr indent="0" algn="l">
              <a:buFont typeface="Arial" panose="020B0604020202020204" pitchFamily="34" charset="0"/>
              <a:buNone/>
            </a:pPr>
            <a:endParaRPr lang="zh-CN" altLang="en-US" sz="1200" dirty="0">
              <a:solidFill>
                <a:schemeClr val="tx1"/>
              </a:solidFill>
              <a:latin typeface="黑体" panose="02010609060101010101" pitchFamily="49" charset="-122"/>
              <a:ea typeface="黑体" panose="02010609060101010101" pitchFamily="49" charset="-122"/>
              <a:cs typeface="华文仿宋" panose="02010600040101010101" charset="-122"/>
              <a:sym typeface="+mn-ea"/>
            </a:endParaRPr>
          </a:p>
          <a:p>
            <a:pPr indent="0" algn="l">
              <a:buFont typeface="Arial" panose="020B0604020202020204" pitchFamily="34" charset="0"/>
              <a:buNone/>
            </a:pPr>
            <a:r>
              <a:rPr lang="zh-CN" altLang="en-US" sz="1200" dirty="0">
                <a:solidFill>
                  <a:schemeClr val="tx1"/>
                </a:solidFill>
                <a:latin typeface="+mn-ea"/>
                <a:cs typeface="华文仿宋" panose="02010600040101010101" charset="-122"/>
                <a:sym typeface="+mn-ea"/>
              </a:rPr>
              <a:t>要素：获取性、完整性、时效性</a:t>
            </a:r>
          </a:p>
        </p:txBody>
      </p:sp>
      <p:sp>
        <p:nvSpPr>
          <p:cNvPr id="3" name="文本框 2"/>
          <p:cNvSpPr txBox="1"/>
          <p:nvPr/>
        </p:nvSpPr>
        <p:spPr>
          <a:xfrm>
            <a:off x="1551940" y="4462780"/>
            <a:ext cx="1861820" cy="1938020"/>
          </a:xfrm>
          <a:prstGeom prst="rect">
            <a:avLst/>
          </a:prstGeom>
          <a:noFill/>
          <a:ln w="22225">
            <a:noFill/>
          </a:ln>
        </p:spPr>
        <p:txBody>
          <a:bodyPr wrap="square" rtlCol="0">
            <a:spAutoFit/>
          </a:bodyPr>
          <a:lstStyle/>
          <a:p>
            <a:pPr indent="0" algn="l">
              <a:buFont typeface="Arial" panose="020B0604020202020204" pitchFamily="34" charset="0"/>
              <a:buNone/>
            </a:pPr>
            <a:r>
              <a:rPr lang="zh-CN" sz="1200">
                <a:sym typeface="+mn-ea"/>
              </a:rPr>
              <a:t>内容：</a:t>
            </a:r>
          </a:p>
          <a:p>
            <a:pPr marL="171450" indent="-171450" algn="l">
              <a:buFont typeface="Arial" panose="020B0604020202020204" pitchFamily="34" charset="0"/>
              <a:buChar char="•"/>
            </a:pPr>
            <a:r>
              <a:rPr lang="zh-CN" sz="1200">
                <a:latin typeface="仿宋_GB2312" panose="02010609030101010101" charset="-122"/>
                <a:ea typeface="仿宋_GB2312" panose="02010609030101010101" charset="-122"/>
                <a:cs typeface="仿宋_GB2312" panose="02010609030101010101" charset="-122"/>
                <a:sym typeface="+mn-ea"/>
              </a:rPr>
              <a:t>数据库厂商名录</a:t>
            </a:r>
          </a:p>
          <a:p>
            <a:pPr marL="171450" indent="-171450" algn="l">
              <a:buFont typeface="Arial" panose="020B0604020202020204" pitchFamily="34" charset="0"/>
              <a:buChar char="•"/>
            </a:pPr>
            <a:r>
              <a:rPr lang="zh-CN" sz="1200">
                <a:latin typeface="仿宋_GB2312" panose="02010609030101010101" charset="-122"/>
                <a:ea typeface="仿宋_GB2312" panose="02010609030101010101" charset="-122"/>
                <a:cs typeface="仿宋_GB2312" panose="02010609030101010101" charset="-122"/>
                <a:sym typeface="+mn-ea"/>
              </a:rPr>
              <a:t>数据库名录</a:t>
            </a:r>
          </a:p>
          <a:p>
            <a:pPr marL="171450" indent="-171450" algn="l">
              <a:buFont typeface="Arial" panose="020B0604020202020204" pitchFamily="34" charset="0"/>
              <a:buChar char="•"/>
            </a:pPr>
            <a:r>
              <a:rPr lang="zh-CN" sz="1200">
                <a:latin typeface="仿宋_GB2312" panose="02010609030101010101" charset="-122"/>
                <a:ea typeface="仿宋_GB2312" panose="02010609030101010101" charset="-122"/>
                <a:cs typeface="仿宋_GB2312" panose="02010609030101010101" charset="-122"/>
                <a:sym typeface="+mn-ea"/>
              </a:rPr>
              <a:t>数据库收录清单</a:t>
            </a:r>
          </a:p>
          <a:p>
            <a:pPr marL="171450" indent="-171450" algn="l">
              <a:buFont typeface="Arial" panose="020B0604020202020204" pitchFamily="34" charset="0"/>
              <a:buChar char="•"/>
            </a:pPr>
            <a:r>
              <a:rPr lang="en-US" altLang="zh-CN" sz="1200">
                <a:latin typeface="Times New Roman" panose="02020603050405020304" charset="0"/>
                <a:ea typeface="仿宋_GB2312" panose="02010609030101010101" charset="-122"/>
                <a:cs typeface="Times New Roman" panose="02020603050405020304" charset="0"/>
                <a:sym typeface="+mn-ea"/>
              </a:rPr>
              <a:t>JCR\SJR\SNIP</a:t>
            </a:r>
          </a:p>
          <a:p>
            <a:pPr marL="171450" indent="-171450" algn="l">
              <a:buFont typeface="Arial" panose="020B0604020202020204" pitchFamily="34" charset="0"/>
              <a:buChar char="•"/>
            </a:pPr>
            <a:r>
              <a:rPr lang="en-US" altLang="zh-CN" sz="1200">
                <a:latin typeface="Times New Roman" panose="02020603050405020304" charset="0"/>
                <a:ea typeface="仿宋_GB2312" panose="02010609030101010101" charset="-122"/>
                <a:cs typeface="Times New Roman" panose="02020603050405020304" charset="0"/>
                <a:sym typeface="+mn-ea"/>
              </a:rPr>
              <a:t>IF</a:t>
            </a:r>
          </a:p>
          <a:p>
            <a:pPr marL="171450" indent="-171450" algn="l">
              <a:buFont typeface="Arial" panose="020B0604020202020204" pitchFamily="34" charset="0"/>
              <a:buChar char="•"/>
            </a:pPr>
            <a:r>
              <a:rPr lang="en-US" altLang="zh-CN" sz="1200">
                <a:latin typeface="Times New Roman" panose="02020603050405020304" charset="0"/>
                <a:ea typeface="仿宋_GB2312" panose="02010609030101010101" charset="-122"/>
                <a:cs typeface="Times New Roman" panose="02020603050405020304" charset="0"/>
                <a:sym typeface="+mn-ea"/>
              </a:rPr>
              <a:t>SCI\CSCD\CSSCI</a:t>
            </a:r>
            <a:endParaRPr lang="en-US" altLang="zh-CN" sz="1200">
              <a:latin typeface="仿宋_GB2312" panose="02010609030101010101" charset="-122"/>
              <a:ea typeface="仿宋_GB2312" panose="02010609030101010101" charset="-122"/>
              <a:cs typeface="仿宋_GB2312" panose="02010609030101010101" charset="-122"/>
              <a:sym typeface="+mn-ea"/>
            </a:endParaRPr>
          </a:p>
          <a:p>
            <a:pPr marL="171450" indent="-171450" algn="l">
              <a:buFont typeface="Arial" panose="020B0604020202020204" pitchFamily="34" charset="0"/>
              <a:buChar char="•"/>
            </a:pPr>
            <a:r>
              <a:rPr lang="zh-CN" altLang="zh-CN" sz="1200">
                <a:latin typeface="仿宋_GB2312" panose="02010609030101010101" charset="-122"/>
                <a:ea typeface="仿宋_GB2312" panose="02010609030101010101" charset="-122"/>
                <a:cs typeface="仿宋_GB2312" panose="02010609030101010101" charset="-122"/>
                <a:sym typeface="+mn-ea"/>
              </a:rPr>
              <a:t>中外文期刊总表</a:t>
            </a:r>
          </a:p>
          <a:p>
            <a:pPr indent="0" algn="l">
              <a:buFont typeface="Arial" panose="020B0604020202020204" pitchFamily="34" charset="0"/>
              <a:buNone/>
            </a:pPr>
            <a:endParaRPr lang="en-US" altLang="zh-CN" sz="1200">
              <a:sym typeface="+mn-ea"/>
            </a:endParaRPr>
          </a:p>
          <a:p>
            <a:pPr indent="0" algn="l">
              <a:buFont typeface="Arial" panose="020B0604020202020204" pitchFamily="34" charset="0"/>
              <a:buNone/>
            </a:pPr>
            <a:r>
              <a:rPr lang="zh-CN" altLang="en-US" sz="1200">
                <a:solidFill>
                  <a:schemeClr val="tx1"/>
                </a:solidFill>
                <a:latin typeface="+mn-ea"/>
                <a:cs typeface="+mn-ea"/>
                <a:sym typeface="+mn-ea"/>
              </a:rPr>
              <a:t>要素：</a:t>
            </a:r>
            <a:r>
              <a:rPr lang="zh-CN" altLang="en-US" sz="1200">
                <a:solidFill>
                  <a:schemeClr val="tx1"/>
                </a:solidFill>
                <a:latin typeface="+mn-ea"/>
                <a:cs typeface="华文仿宋" panose="02010600040101010101" charset="-122"/>
                <a:sym typeface="+mn-ea"/>
              </a:rPr>
              <a:t>结构化、体系化</a:t>
            </a:r>
          </a:p>
        </p:txBody>
      </p:sp>
      <p:sp>
        <p:nvSpPr>
          <p:cNvPr id="6" name="文本框 5"/>
          <p:cNvSpPr txBox="1"/>
          <p:nvPr/>
        </p:nvSpPr>
        <p:spPr>
          <a:xfrm>
            <a:off x="4207510" y="4462780"/>
            <a:ext cx="2854325" cy="1753235"/>
          </a:xfrm>
          <a:prstGeom prst="rect">
            <a:avLst/>
          </a:prstGeom>
          <a:noFill/>
          <a:ln w="22225">
            <a:noFill/>
          </a:ln>
        </p:spPr>
        <p:txBody>
          <a:bodyPr wrap="square" rtlCol="0">
            <a:spAutoFit/>
          </a:bodyPr>
          <a:lstStyle/>
          <a:p>
            <a:pPr indent="0" algn="l">
              <a:buFont typeface="Arial" panose="020B0604020202020204" pitchFamily="34" charset="0"/>
              <a:buNone/>
            </a:pPr>
            <a:r>
              <a:rPr lang="zh-CN" sz="1200" dirty="0">
                <a:sym typeface="+mn-ea"/>
              </a:rPr>
              <a:t>内容：</a:t>
            </a:r>
          </a:p>
          <a:p>
            <a:pPr marL="171450" indent="-171450" algn="l">
              <a:buFont typeface="Arial" panose="020B0604020202020204" pitchFamily="34" charset="0"/>
              <a:buChar char="•"/>
            </a:pPr>
            <a:r>
              <a:rPr lang="zh-CN" sz="1200" dirty="0">
                <a:latin typeface="仿宋_GB2312" panose="02010609030101010101" charset="-122"/>
                <a:ea typeface="仿宋_GB2312" panose="02010609030101010101" charset="-122"/>
                <a:sym typeface="+mn-ea"/>
              </a:rPr>
              <a:t>学生身份信息</a:t>
            </a:r>
          </a:p>
          <a:p>
            <a:pPr marL="171450" indent="-171450" algn="l">
              <a:buFont typeface="Arial" panose="020B0604020202020204" pitchFamily="34" charset="0"/>
              <a:buChar char="•"/>
            </a:pPr>
            <a:r>
              <a:rPr lang="zh-CN" sz="1200" dirty="0">
                <a:latin typeface="仿宋_GB2312" panose="02010609030101010101" charset="-122"/>
                <a:ea typeface="仿宋_GB2312" panose="02010609030101010101" charset="-122"/>
                <a:sym typeface="+mn-ea"/>
              </a:rPr>
              <a:t>教学科研者身份信息</a:t>
            </a:r>
          </a:p>
          <a:p>
            <a:pPr marL="171450" indent="-171450" algn="l">
              <a:buFont typeface="Arial" panose="020B0604020202020204" pitchFamily="34" charset="0"/>
              <a:buChar char="•"/>
            </a:pPr>
            <a:r>
              <a:rPr lang="zh-CN" sz="1200" dirty="0">
                <a:latin typeface="仿宋_GB2312" panose="02010609030101010101" charset="-122"/>
                <a:ea typeface="仿宋_GB2312" panose="02010609030101010101" charset="-122"/>
                <a:sym typeface="+mn-ea"/>
              </a:rPr>
              <a:t>决策管理者身份信息</a:t>
            </a:r>
          </a:p>
          <a:p>
            <a:pPr marL="171450" indent="-171450" algn="l">
              <a:buFont typeface="Arial" panose="020B0604020202020204" pitchFamily="34" charset="0"/>
              <a:buChar char="•"/>
            </a:pPr>
            <a:r>
              <a:rPr lang="zh-CN" sz="1200" dirty="0">
                <a:latin typeface="仿宋_GB2312" panose="02010609030101010101" charset="-122"/>
                <a:ea typeface="仿宋_GB2312" panose="02010609030101010101" charset="-122"/>
                <a:sym typeface="+mn-ea"/>
              </a:rPr>
              <a:t>学科带头人</a:t>
            </a:r>
          </a:p>
          <a:p>
            <a:pPr marL="171450" indent="-171450" algn="l">
              <a:buFont typeface="Arial" panose="020B0604020202020204" pitchFamily="34" charset="0"/>
              <a:buChar char="•"/>
            </a:pPr>
            <a:r>
              <a:rPr lang="zh-CN" sz="1200" dirty="0">
                <a:latin typeface="仿宋_GB2312" panose="02010609030101010101" charset="-122"/>
                <a:ea typeface="仿宋_GB2312" panose="02010609030101010101" charset="-122"/>
                <a:sym typeface="+mn-ea"/>
              </a:rPr>
              <a:t>长江学者、千人计划、万人计划、百千万计划</a:t>
            </a:r>
          </a:p>
          <a:p>
            <a:pPr marL="171450" indent="-171450" algn="l">
              <a:buFont typeface="Arial" panose="020B0604020202020204" pitchFamily="34" charset="0"/>
              <a:buChar char="•"/>
            </a:pPr>
            <a:endParaRPr lang="zh-CN" altLang="en-US" sz="1200" dirty="0">
              <a:solidFill>
                <a:schemeClr val="accent1"/>
              </a:solidFill>
              <a:latin typeface="黑体" panose="02010609060101010101" pitchFamily="49" charset="-122"/>
              <a:ea typeface="黑体" panose="02010609060101010101" pitchFamily="49" charset="-122"/>
              <a:cs typeface="+mn-ea"/>
              <a:sym typeface="+mn-ea"/>
            </a:endParaRPr>
          </a:p>
          <a:p>
            <a:pPr marL="171450" indent="-171450" algn="l">
              <a:buFont typeface="Arial" panose="020B0604020202020204" pitchFamily="34" charset="0"/>
              <a:buChar char="•"/>
            </a:pPr>
            <a:r>
              <a:rPr lang="zh-CN" altLang="en-US" sz="1200" dirty="0">
                <a:solidFill>
                  <a:schemeClr val="tx1"/>
                </a:solidFill>
                <a:latin typeface="+mn-ea"/>
                <a:cs typeface="+mn-ea"/>
                <a:sym typeface="+mn-ea"/>
              </a:rPr>
              <a:t>要素：来源多样性</a:t>
            </a:r>
            <a:r>
              <a:rPr lang="zh-CN" altLang="en-US" sz="1200" dirty="0">
                <a:solidFill>
                  <a:schemeClr val="tx1"/>
                </a:solidFill>
                <a:latin typeface="+mn-ea"/>
                <a:cs typeface="华文仿宋" panose="02010600040101010101" charset="-122"/>
                <a:sym typeface="+mn-ea"/>
              </a:rPr>
              <a:t>、数据完整性欠缺</a:t>
            </a:r>
          </a:p>
        </p:txBody>
      </p:sp>
      <p:sp>
        <p:nvSpPr>
          <p:cNvPr id="19" name="文本框 18"/>
          <p:cNvSpPr txBox="1"/>
          <p:nvPr/>
        </p:nvSpPr>
        <p:spPr>
          <a:xfrm>
            <a:off x="7639050" y="3303270"/>
            <a:ext cx="1603375" cy="368300"/>
          </a:xfrm>
          <a:prstGeom prst="rect">
            <a:avLst/>
          </a:prstGeom>
          <a:noFill/>
          <a:ln w="22225">
            <a:solidFill>
              <a:schemeClr val="accent1">
                <a:lumMod val="50000"/>
              </a:schemeClr>
            </a:solidFill>
          </a:ln>
        </p:spPr>
        <p:txBody>
          <a:bodyPr wrap="square" rtlCol="0">
            <a:spAutoFit/>
          </a:bodyPr>
          <a:lstStyle/>
          <a:p>
            <a:pPr algn="ctr"/>
            <a:r>
              <a:rPr lang="zh-CN" altLang="en-US" dirty="0" smtClean="0">
                <a:solidFill>
                  <a:srgbClr val="FF4A01"/>
                </a:solidFill>
              </a:rPr>
              <a:t>行为</a:t>
            </a:r>
            <a:r>
              <a:rPr lang="zh-CN" altLang="en-US" dirty="0">
                <a:solidFill>
                  <a:srgbClr val="FF4A01"/>
                </a:solidFill>
              </a:rPr>
              <a:t>数据</a:t>
            </a:r>
          </a:p>
        </p:txBody>
      </p:sp>
      <p:sp>
        <p:nvSpPr>
          <p:cNvPr id="20" name="文本框 19"/>
          <p:cNvSpPr txBox="1"/>
          <p:nvPr/>
        </p:nvSpPr>
        <p:spPr>
          <a:xfrm>
            <a:off x="7526020" y="1250950"/>
            <a:ext cx="2967355" cy="1198880"/>
          </a:xfrm>
          <a:prstGeom prst="rect">
            <a:avLst/>
          </a:prstGeom>
          <a:noFill/>
          <a:ln w="22225">
            <a:noFill/>
          </a:ln>
        </p:spPr>
        <p:txBody>
          <a:bodyPr wrap="square" rtlCol="0">
            <a:spAutoFit/>
          </a:bodyPr>
          <a:lstStyle/>
          <a:p>
            <a:pPr indent="0" algn="l">
              <a:buFont typeface="Arial" panose="020B0604020202020204" pitchFamily="34" charset="0"/>
              <a:buNone/>
            </a:pPr>
            <a:r>
              <a:rPr lang="zh-CN" altLang="en-US" sz="1200"/>
              <a:t>内容：</a:t>
            </a:r>
          </a:p>
          <a:p>
            <a:pPr marL="171450" indent="-171450" algn="l">
              <a:buFont typeface="Arial" panose="020B0604020202020204" pitchFamily="34" charset="0"/>
              <a:buChar char="•"/>
            </a:pPr>
            <a:r>
              <a:rPr lang="zh-CN" altLang="en-US" sz="1200">
                <a:latin typeface="仿宋_GB2312" panose="02010609030101010101" charset="-122"/>
                <a:ea typeface="仿宋_GB2312" panose="02010609030101010101" charset="-122"/>
                <a:cs typeface="仿宋_GB2312" panose="02010609030101010101" charset="-122"/>
              </a:rPr>
              <a:t>纸质借阅</a:t>
            </a:r>
          </a:p>
          <a:p>
            <a:pPr marL="171450" indent="-171450" algn="l">
              <a:buFont typeface="Arial" panose="020B0604020202020204" pitchFamily="34" charset="0"/>
              <a:buChar char="•"/>
            </a:pPr>
            <a:r>
              <a:rPr lang="zh-CN" altLang="zh-CN" sz="1200">
                <a:latin typeface="仿宋_GB2312" panose="02010609030101010101" charset="-122"/>
                <a:ea typeface="仿宋_GB2312" panose="02010609030101010101" charset="-122"/>
                <a:cs typeface="仿宋_GB2312" panose="02010609030101010101" charset="-122"/>
                <a:sym typeface="+mn-ea"/>
              </a:rPr>
              <a:t>电子资源使用行为</a:t>
            </a:r>
          </a:p>
          <a:p>
            <a:pPr marL="171450" indent="-171450" algn="l">
              <a:buFont typeface="Arial" panose="020B0604020202020204" pitchFamily="34" charset="0"/>
              <a:buChar char="•"/>
            </a:pPr>
            <a:r>
              <a:rPr lang="zh-CN" altLang="zh-CN" sz="1200">
                <a:latin typeface="仿宋_GB2312" panose="02010609030101010101" charset="-122"/>
                <a:ea typeface="仿宋_GB2312" panose="02010609030101010101" charset="-122"/>
                <a:cs typeface="仿宋_GB2312" panose="02010609030101010101" charset="-122"/>
                <a:sym typeface="+mn-ea"/>
              </a:rPr>
              <a:t>平台使用记录</a:t>
            </a:r>
          </a:p>
          <a:p>
            <a:pPr indent="0" algn="l">
              <a:buFont typeface="Arial" panose="020B0604020202020204" pitchFamily="34" charset="0"/>
              <a:buNone/>
            </a:pPr>
            <a:endParaRPr lang="zh-CN" altLang="en-US" sz="1200">
              <a:latin typeface="仿宋_GB2312" panose="02010609030101010101" charset="-122"/>
              <a:ea typeface="仿宋_GB2312" panose="02010609030101010101" charset="-122"/>
              <a:cs typeface="仿宋_GB2312" panose="02010609030101010101" charset="-122"/>
              <a:sym typeface="+mn-ea"/>
            </a:endParaRPr>
          </a:p>
          <a:p>
            <a:pPr indent="0" algn="l">
              <a:buFont typeface="Arial" panose="020B0604020202020204" pitchFamily="34" charset="0"/>
              <a:buNone/>
            </a:pPr>
            <a:r>
              <a:rPr lang="zh-CN" altLang="en-US" sz="1200">
                <a:latin typeface="+mn-ea"/>
                <a:sym typeface="+mn-ea"/>
              </a:rPr>
              <a:t>要素：复杂性、完整性</a:t>
            </a:r>
            <a:endParaRPr lang="en-US" altLang="zh-CN" sz="1200">
              <a:solidFill>
                <a:schemeClr val="tx1"/>
              </a:solidFill>
              <a:latin typeface="+mn-ea"/>
              <a:cs typeface="+mn-ea"/>
              <a:sym typeface="+mn-ea"/>
            </a:endParaRPr>
          </a:p>
        </p:txBody>
      </p:sp>
      <p:sp>
        <p:nvSpPr>
          <p:cNvPr id="31" name="文本框 30"/>
          <p:cNvSpPr txBox="1"/>
          <p:nvPr/>
        </p:nvSpPr>
        <p:spPr>
          <a:xfrm>
            <a:off x="7639050" y="4010660"/>
            <a:ext cx="1603375" cy="368300"/>
          </a:xfrm>
          <a:prstGeom prst="rect">
            <a:avLst/>
          </a:prstGeom>
          <a:noFill/>
          <a:ln w="22225">
            <a:solidFill>
              <a:schemeClr val="accent1">
                <a:lumMod val="50000"/>
              </a:schemeClr>
            </a:solidFill>
          </a:ln>
        </p:spPr>
        <p:txBody>
          <a:bodyPr wrap="square" rtlCol="0">
            <a:spAutoFit/>
          </a:bodyPr>
          <a:lstStyle/>
          <a:p>
            <a:pPr algn="ctr"/>
            <a:r>
              <a:rPr lang="zh-CN" altLang="en-US">
                <a:solidFill>
                  <a:srgbClr val="FF4A01"/>
                </a:solidFill>
              </a:rPr>
              <a:t>业务数据</a:t>
            </a:r>
          </a:p>
        </p:txBody>
      </p:sp>
      <p:sp>
        <p:nvSpPr>
          <p:cNvPr id="38" name="文本框 37"/>
          <p:cNvSpPr txBox="1"/>
          <p:nvPr/>
        </p:nvSpPr>
        <p:spPr>
          <a:xfrm>
            <a:off x="7639050" y="4498340"/>
            <a:ext cx="2854325" cy="1938020"/>
          </a:xfrm>
          <a:prstGeom prst="rect">
            <a:avLst/>
          </a:prstGeom>
          <a:noFill/>
          <a:ln w="22225">
            <a:noFill/>
          </a:ln>
        </p:spPr>
        <p:txBody>
          <a:bodyPr wrap="square" rtlCol="0">
            <a:spAutoFit/>
          </a:bodyPr>
          <a:lstStyle/>
          <a:p>
            <a:pPr indent="0" algn="l">
              <a:buFont typeface="Arial" panose="020B0604020202020204" pitchFamily="34" charset="0"/>
              <a:buNone/>
            </a:pPr>
            <a:r>
              <a:rPr lang="zh-CN" sz="1200" dirty="0">
                <a:sym typeface="+mn-ea"/>
              </a:rPr>
              <a:t>内容：</a:t>
            </a:r>
          </a:p>
          <a:p>
            <a:pPr marL="171450" indent="-171450" algn="l">
              <a:buFont typeface="Arial" panose="020B0604020202020204" pitchFamily="34" charset="0"/>
              <a:buChar char="•"/>
            </a:pPr>
            <a:r>
              <a:rPr lang="zh-CN" sz="1200" dirty="0">
                <a:solidFill>
                  <a:schemeClr val="tx1"/>
                </a:solidFill>
                <a:latin typeface="仿宋_GB2312" panose="02010609030101010101" charset="-122"/>
                <a:ea typeface="仿宋_GB2312" panose="02010609030101010101" charset="-122"/>
                <a:sym typeface="+mn-ea"/>
              </a:rPr>
              <a:t>机构知识库</a:t>
            </a:r>
          </a:p>
          <a:p>
            <a:pPr marL="171450" indent="-171450" algn="l">
              <a:buFont typeface="Arial" panose="020B0604020202020204" pitchFamily="34" charset="0"/>
              <a:buChar char="•"/>
            </a:pPr>
            <a:r>
              <a:rPr lang="zh-CN" sz="1200" dirty="0">
                <a:solidFill>
                  <a:schemeClr val="tx1"/>
                </a:solidFill>
                <a:latin typeface="仿宋_GB2312" panose="02010609030101010101" charset="-122"/>
                <a:ea typeface="仿宋_GB2312" panose="02010609030101010101" charset="-122"/>
                <a:sym typeface="+mn-ea"/>
              </a:rPr>
              <a:t>教务系统</a:t>
            </a:r>
          </a:p>
          <a:p>
            <a:pPr marL="171450" indent="-171450" algn="l">
              <a:buFont typeface="Arial" panose="020B0604020202020204" pitchFamily="34" charset="0"/>
              <a:buChar char="•"/>
            </a:pPr>
            <a:r>
              <a:rPr lang="zh-CN" sz="1200" dirty="0">
                <a:solidFill>
                  <a:schemeClr val="tx1"/>
                </a:solidFill>
                <a:latin typeface="仿宋_GB2312" panose="02010609030101010101" charset="-122"/>
                <a:ea typeface="仿宋_GB2312" panose="02010609030101010101" charset="-122"/>
                <a:sym typeface="+mn-ea"/>
              </a:rPr>
              <a:t>科研系统</a:t>
            </a:r>
          </a:p>
          <a:p>
            <a:pPr marL="171450" indent="-171450" algn="l">
              <a:buFont typeface="Arial" panose="020B0604020202020204" pitchFamily="34" charset="0"/>
              <a:buChar char="•"/>
            </a:pPr>
            <a:r>
              <a:rPr lang="zh-CN" sz="1200" dirty="0">
                <a:solidFill>
                  <a:schemeClr val="tx1"/>
                </a:solidFill>
                <a:latin typeface="仿宋_GB2312" panose="02010609030101010101" charset="-122"/>
                <a:ea typeface="仿宋_GB2312" panose="02010609030101010101" charset="-122"/>
                <a:sym typeface="+mn-ea"/>
              </a:rPr>
              <a:t>人事系统</a:t>
            </a:r>
          </a:p>
          <a:p>
            <a:pPr marL="171450" indent="-171450" algn="l">
              <a:buFont typeface="Arial" panose="020B0604020202020204" pitchFamily="34" charset="0"/>
              <a:buChar char="•"/>
            </a:pPr>
            <a:r>
              <a:rPr lang="zh-CN" altLang="en-US" sz="1200" dirty="0">
                <a:solidFill>
                  <a:schemeClr val="tx1"/>
                </a:solidFill>
                <a:latin typeface="仿宋_GB2312" panose="02010609030101010101" charset="-122"/>
                <a:ea typeface="仿宋_GB2312" panose="02010609030101010101" charset="-122"/>
                <a:cs typeface="+mn-ea"/>
                <a:sym typeface="+mn-ea"/>
              </a:rPr>
              <a:t>门禁系统</a:t>
            </a:r>
          </a:p>
          <a:p>
            <a:pPr marL="171450" indent="-171450" algn="l">
              <a:buFont typeface="Arial" panose="020B0604020202020204" pitchFamily="34" charset="0"/>
              <a:buChar char="•"/>
            </a:pPr>
            <a:r>
              <a:rPr lang="zh-CN" altLang="en-US" sz="1200" dirty="0">
                <a:solidFill>
                  <a:schemeClr val="tx1"/>
                </a:solidFill>
                <a:latin typeface="仿宋_GB2312" panose="02010609030101010101" charset="-122"/>
                <a:ea typeface="仿宋_GB2312" panose="02010609030101010101" charset="-122"/>
                <a:cs typeface="+mn-ea"/>
                <a:sym typeface="+mn-ea"/>
              </a:rPr>
              <a:t>空间预约系统</a:t>
            </a:r>
          </a:p>
          <a:p>
            <a:pPr marL="171450" indent="-171450" algn="l">
              <a:buFont typeface="Arial" panose="020B0604020202020204" pitchFamily="34" charset="0"/>
              <a:buChar char="•"/>
            </a:pPr>
            <a:r>
              <a:rPr lang="zh-CN" altLang="en-US" sz="1200" dirty="0">
                <a:solidFill>
                  <a:schemeClr val="tx1"/>
                </a:solidFill>
                <a:latin typeface="仿宋_GB2312" panose="02010609030101010101" charset="-122"/>
                <a:ea typeface="仿宋_GB2312" panose="02010609030101010101" charset="-122"/>
                <a:cs typeface="+mn-ea"/>
                <a:sym typeface="+mn-ea"/>
              </a:rPr>
              <a:t>大屏展示系统</a:t>
            </a:r>
          </a:p>
          <a:p>
            <a:pPr marL="171450" indent="-171450" algn="l">
              <a:buFont typeface="Arial" panose="020B0604020202020204" pitchFamily="34" charset="0"/>
              <a:buChar char="•"/>
            </a:pPr>
            <a:endParaRPr lang="zh-CN" altLang="en-US" sz="1200" dirty="0">
              <a:solidFill>
                <a:schemeClr val="accent1"/>
              </a:solidFill>
              <a:latin typeface="黑体" panose="02010609060101010101" pitchFamily="49" charset="-122"/>
              <a:ea typeface="黑体" panose="02010609060101010101" pitchFamily="49" charset="-122"/>
              <a:cs typeface="+mn-ea"/>
              <a:sym typeface="+mn-ea"/>
            </a:endParaRPr>
          </a:p>
          <a:p>
            <a:pPr marL="171450" indent="-171450" algn="l">
              <a:buFont typeface="Arial" panose="020B0604020202020204" pitchFamily="34" charset="0"/>
              <a:buChar char="•"/>
            </a:pPr>
            <a:r>
              <a:rPr lang="zh-CN" altLang="en-US" sz="1200" dirty="0">
                <a:solidFill>
                  <a:schemeClr val="tx1"/>
                </a:solidFill>
                <a:latin typeface="+mn-ea"/>
                <a:cs typeface="+mn-ea"/>
                <a:sym typeface="+mn-ea"/>
              </a:rPr>
              <a:t>要素：复杂性、整体结构化艰难</a:t>
            </a:r>
            <a:endParaRPr lang="zh-CN" altLang="en-US" sz="1200" dirty="0">
              <a:solidFill>
                <a:schemeClr val="tx1"/>
              </a:solidFill>
              <a:latin typeface="+mn-ea"/>
              <a:cs typeface="华文仿宋" panose="0201060004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0-#ppt_w/2"/>
                                          </p:val>
                                        </p:tav>
                                        <p:tav tm="100000">
                                          <p:val>
                                            <p:strVal val="#ppt_x"/>
                                          </p:val>
                                        </p:tav>
                                      </p:tavLst>
                                    </p:anim>
                                    <p:anim calcmode="lin" valueType="num">
                                      <p:cBhvr additive="base">
                                        <p:cTn id="4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additive="base">
                                        <p:cTn id="52" dur="500" fill="hold"/>
                                        <p:tgtEl>
                                          <p:spTgt spid="55"/>
                                        </p:tgtEl>
                                        <p:attrNameLst>
                                          <p:attrName>ppt_x</p:attrName>
                                        </p:attrNameLst>
                                      </p:cBhvr>
                                      <p:tavLst>
                                        <p:tav tm="0">
                                          <p:val>
                                            <p:strVal val="0-#ppt_w/2"/>
                                          </p:val>
                                        </p:tav>
                                        <p:tav tm="100000">
                                          <p:val>
                                            <p:strVal val="#ppt_x"/>
                                          </p:val>
                                        </p:tav>
                                      </p:tavLst>
                                    </p:anim>
                                    <p:anim calcmode="lin" valueType="num">
                                      <p:cBhvr additive="base">
                                        <p:cTn id="53"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0-#ppt_w/2"/>
                                          </p:val>
                                        </p:tav>
                                        <p:tav tm="100000">
                                          <p:val>
                                            <p:strVal val="#ppt_x"/>
                                          </p:val>
                                        </p:tav>
                                      </p:tavLst>
                                    </p:anim>
                                    <p:anim calcmode="lin" valueType="num">
                                      <p:cBhvr additive="base">
                                        <p:cTn id="6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down)">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additive="base">
                                        <p:cTn id="74" dur="500" fill="hold"/>
                                        <p:tgtEl>
                                          <p:spTgt spid="31"/>
                                        </p:tgtEl>
                                        <p:attrNameLst>
                                          <p:attrName>ppt_x</p:attrName>
                                        </p:attrNameLst>
                                      </p:cBhvr>
                                      <p:tavLst>
                                        <p:tav tm="0">
                                          <p:val>
                                            <p:strVal val="0-#ppt_w/2"/>
                                          </p:val>
                                        </p:tav>
                                        <p:tav tm="100000">
                                          <p:val>
                                            <p:strVal val="#ppt_x"/>
                                          </p:val>
                                        </p:tav>
                                      </p:tavLst>
                                    </p:anim>
                                    <p:anim calcmode="lin" valueType="num">
                                      <p:cBhvr additive="base">
                                        <p:cTn id="7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down)">
                                      <p:cBhvr>
                                        <p:cTn id="8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2" grpId="0" bldLvl="0" animBg="1"/>
      <p:bldP spid="36" grpId="0" bldLvl="0" animBg="1"/>
      <p:bldP spid="47" grpId="0"/>
      <p:bldP spid="55" grpId="0" bldLvl="0" animBg="1"/>
      <p:bldP spid="2" grpId="0"/>
      <p:bldP spid="3" grpId="0"/>
      <p:bldP spid="6" grpId="0"/>
      <p:bldP spid="19" grpId="0" bldLvl="0" animBg="1"/>
      <p:bldP spid="20" grpId="0"/>
      <p:bldP spid="31" grpId="0" bldLvl="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873657" y="4099079"/>
            <a:ext cx="6716087" cy="919945"/>
          </a:xfrm>
        </p:spPr>
        <p:txBody>
          <a:bodyPr/>
          <a:lstStyle/>
          <a:p>
            <a:r>
              <a:rPr lang="zh-CN" altLang="en-US" b="1" dirty="0" smtClean="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rPr>
              <a:t>智慧图书馆的研究现状</a:t>
            </a:r>
            <a:endParaRPr lang="zh-CN" altLang="en-US" b="1" dirty="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endParaRPr>
          </a:p>
        </p:txBody>
      </p:sp>
      <p:sp>
        <p:nvSpPr>
          <p:cNvPr id="4" name="TextBox 3"/>
          <p:cNvSpPr txBox="1"/>
          <p:nvPr/>
        </p:nvSpPr>
        <p:spPr>
          <a:xfrm>
            <a:off x="8364124" y="3618310"/>
            <a:ext cx="3053751" cy="369332"/>
          </a:xfrm>
          <a:prstGeom prst="rect">
            <a:avLst/>
          </a:prstGeom>
          <a:noFill/>
        </p:spPr>
        <p:txBody>
          <a:bodyPr wrap="square" rtlCol="0">
            <a:spAutoFit/>
          </a:bodyPr>
          <a:lstStyle/>
          <a:p>
            <a:r>
              <a:rPr lang="zh-CN" altLang="en-US" dirty="0" smtClean="0"/>
              <a:t>第一部分</a:t>
            </a:r>
            <a:endParaRPr lang="zh-CN" altLang="en-US" dirty="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6"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7"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24"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3" name="Group 93"/>
          <p:cNvGrpSpPr/>
          <p:nvPr/>
        </p:nvGrpSpPr>
        <p:grpSpPr>
          <a:xfrm>
            <a:off x="10519494" y="-2359580"/>
            <a:ext cx="5648960" cy="5717540"/>
            <a:chOff x="4943475" y="2471838"/>
            <a:chExt cx="2305050" cy="2333030"/>
          </a:xfrm>
        </p:grpSpPr>
        <p:sp>
          <p:nvSpPr>
            <p:cNvPr id="32"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3"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20" name="Freeform 100"/>
          <p:cNvSpPr>
            <a:spLocks noEditPoints="1"/>
          </p:cNvSpPr>
          <p:nvPr/>
        </p:nvSpPr>
        <p:spPr bwMode="auto">
          <a:xfrm>
            <a:off x="9458325" y="309880"/>
            <a:ext cx="388620" cy="531495"/>
          </a:xfrm>
          <a:custGeom>
            <a:avLst/>
            <a:gdLst>
              <a:gd name="T0" fmla="*/ 582 w 763"/>
              <a:gd name="T1" fmla="*/ 187 h 1018"/>
              <a:gd name="T2" fmla="*/ 572 w 763"/>
              <a:gd name="T3" fmla="*/ 92 h 1018"/>
              <a:gd name="T4" fmla="*/ 561 w 763"/>
              <a:gd name="T5" fmla="*/ 48 h 1018"/>
              <a:gd name="T6" fmla="*/ 527 w 763"/>
              <a:gd name="T7" fmla="*/ 12 h 1018"/>
              <a:gd name="T8" fmla="*/ 87 w 763"/>
              <a:gd name="T9" fmla="*/ 0 h 1018"/>
              <a:gd name="T10" fmla="*/ 45 w 763"/>
              <a:gd name="T11" fmla="*/ 12 h 1018"/>
              <a:gd name="T12" fmla="*/ 10 w 763"/>
              <a:gd name="T13" fmla="*/ 48 h 1018"/>
              <a:gd name="T14" fmla="*/ 0 w 763"/>
              <a:gd name="T15" fmla="*/ 927 h 1018"/>
              <a:gd name="T16" fmla="*/ 10 w 763"/>
              <a:gd name="T17" fmla="*/ 970 h 1018"/>
              <a:gd name="T18" fmla="*/ 45 w 763"/>
              <a:gd name="T19" fmla="*/ 1007 h 1018"/>
              <a:gd name="T20" fmla="*/ 676 w 763"/>
              <a:gd name="T21" fmla="*/ 1018 h 1018"/>
              <a:gd name="T22" fmla="*/ 716 w 763"/>
              <a:gd name="T23" fmla="*/ 1007 h 1018"/>
              <a:gd name="T24" fmla="*/ 752 w 763"/>
              <a:gd name="T25" fmla="*/ 970 h 1018"/>
              <a:gd name="T26" fmla="*/ 763 w 763"/>
              <a:gd name="T27" fmla="*/ 283 h 1018"/>
              <a:gd name="T28" fmla="*/ 752 w 763"/>
              <a:gd name="T29" fmla="*/ 239 h 1018"/>
              <a:gd name="T30" fmla="*/ 716 w 763"/>
              <a:gd name="T31" fmla="*/ 203 h 1018"/>
              <a:gd name="T32" fmla="*/ 676 w 763"/>
              <a:gd name="T33" fmla="*/ 191 h 1018"/>
              <a:gd name="T34" fmla="*/ 692 w 763"/>
              <a:gd name="T35" fmla="*/ 946 h 1018"/>
              <a:gd name="T36" fmla="*/ 87 w 763"/>
              <a:gd name="T37" fmla="*/ 955 h 1018"/>
              <a:gd name="T38" fmla="*/ 65 w 763"/>
              <a:gd name="T39" fmla="*/ 938 h 1018"/>
              <a:gd name="T40" fmla="*/ 65 w 763"/>
              <a:gd name="T41" fmla="*/ 81 h 1018"/>
              <a:gd name="T42" fmla="*/ 87 w 763"/>
              <a:gd name="T43" fmla="*/ 64 h 1018"/>
              <a:gd name="T44" fmla="*/ 501 w 763"/>
              <a:gd name="T45" fmla="*/ 72 h 1018"/>
              <a:gd name="T46" fmla="*/ 508 w 763"/>
              <a:gd name="T47" fmla="*/ 163 h 1018"/>
              <a:gd name="T48" fmla="*/ 523 w 763"/>
              <a:gd name="T49" fmla="*/ 214 h 1018"/>
              <a:gd name="T50" fmla="*/ 562 w 763"/>
              <a:gd name="T51" fmla="*/ 248 h 1018"/>
              <a:gd name="T52" fmla="*/ 676 w 763"/>
              <a:gd name="T53" fmla="*/ 255 h 1018"/>
              <a:gd name="T54" fmla="*/ 697 w 763"/>
              <a:gd name="T55" fmla="*/ 271 h 1018"/>
              <a:gd name="T56" fmla="*/ 413 w 763"/>
              <a:gd name="T57" fmla="*/ 319 h 1018"/>
              <a:gd name="T58" fmla="*/ 442 w 763"/>
              <a:gd name="T59" fmla="*/ 299 h 1018"/>
              <a:gd name="T60" fmla="*/ 440 w 763"/>
              <a:gd name="T61" fmla="*/ 269 h 1018"/>
              <a:gd name="T62" fmla="*/ 158 w 763"/>
              <a:gd name="T63" fmla="*/ 255 h 1018"/>
              <a:gd name="T64" fmla="*/ 132 w 763"/>
              <a:gd name="T65" fmla="*/ 269 h 1018"/>
              <a:gd name="T66" fmla="*/ 130 w 763"/>
              <a:gd name="T67" fmla="*/ 299 h 1018"/>
              <a:gd name="T68" fmla="*/ 158 w 763"/>
              <a:gd name="T69" fmla="*/ 319 h 1018"/>
              <a:gd name="T70" fmla="*/ 146 w 763"/>
              <a:gd name="T71" fmla="*/ 385 h 1018"/>
              <a:gd name="T72" fmla="*/ 126 w 763"/>
              <a:gd name="T73" fmla="*/ 414 h 1018"/>
              <a:gd name="T74" fmla="*/ 140 w 763"/>
              <a:gd name="T75" fmla="*/ 440 h 1018"/>
              <a:gd name="T76" fmla="*/ 610 w 763"/>
              <a:gd name="T77" fmla="*/ 445 h 1018"/>
              <a:gd name="T78" fmla="*/ 635 w 763"/>
              <a:gd name="T79" fmla="*/ 420 h 1018"/>
              <a:gd name="T80" fmla="*/ 626 w 763"/>
              <a:gd name="T81" fmla="*/ 392 h 1018"/>
              <a:gd name="T82" fmla="*/ 604 w 763"/>
              <a:gd name="T83" fmla="*/ 510 h 1018"/>
              <a:gd name="T84" fmla="*/ 136 w 763"/>
              <a:gd name="T85" fmla="*/ 518 h 1018"/>
              <a:gd name="T86" fmla="*/ 127 w 763"/>
              <a:gd name="T87" fmla="*/ 547 h 1018"/>
              <a:gd name="T88" fmla="*/ 152 w 763"/>
              <a:gd name="T89" fmla="*/ 572 h 1018"/>
              <a:gd name="T90" fmla="*/ 621 w 763"/>
              <a:gd name="T91" fmla="*/ 567 h 1018"/>
              <a:gd name="T92" fmla="*/ 636 w 763"/>
              <a:gd name="T93" fmla="*/ 541 h 1018"/>
              <a:gd name="T94" fmla="*/ 616 w 763"/>
              <a:gd name="T95" fmla="*/ 512 h 1018"/>
              <a:gd name="T96" fmla="*/ 158 w 763"/>
              <a:gd name="T97" fmla="*/ 636 h 1018"/>
              <a:gd name="T98" fmla="*/ 130 w 763"/>
              <a:gd name="T99" fmla="*/ 655 h 1018"/>
              <a:gd name="T100" fmla="*/ 132 w 763"/>
              <a:gd name="T101" fmla="*/ 687 h 1018"/>
              <a:gd name="T102" fmla="*/ 604 w 763"/>
              <a:gd name="T103" fmla="*/ 701 h 1018"/>
              <a:gd name="T104" fmla="*/ 630 w 763"/>
              <a:gd name="T105" fmla="*/ 687 h 1018"/>
              <a:gd name="T106" fmla="*/ 633 w 763"/>
              <a:gd name="T107" fmla="*/ 655 h 1018"/>
              <a:gd name="T108" fmla="*/ 604 w 763"/>
              <a:gd name="T109" fmla="*/ 636 h 1018"/>
              <a:gd name="T110" fmla="*/ 146 w 763"/>
              <a:gd name="T111" fmla="*/ 766 h 1018"/>
              <a:gd name="T112" fmla="*/ 126 w 763"/>
              <a:gd name="T113" fmla="*/ 796 h 1018"/>
              <a:gd name="T114" fmla="*/ 140 w 763"/>
              <a:gd name="T115" fmla="*/ 822 h 1018"/>
              <a:gd name="T116" fmla="*/ 610 w 763"/>
              <a:gd name="T117" fmla="*/ 827 h 1018"/>
              <a:gd name="T118" fmla="*/ 635 w 763"/>
              <a:gd name="T119" fmla="*/ 802 h 1018"/>
              <a:gd name="T120" fmla="*/ 626 w 763"/>
              <a:gd name="T121" fmla="*/ 773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3" h="1018">
                <a:moveTo>
                  <a:pt x="676" y="191"/>
                </a:moveTo>
                <a:lnTo>
                  <a:pt x="595" y="191"/>
                </a:lnTo>
                <a:lnTo>
                  <a:pt x="595" y="191"/>
                </a:lnTo>
                <a:lnTo>
                  <a:pt x="591" y="191"/>
                </a:lnTo>
                <a:lnTo>
                  <a:pt x="587" y="189"/>
                </a:lnTo>
                <a:lnTo>
                  <a:pt x="582" y="187"/>
                </a:lnTo>
                <a:lnTo>
                  <a:pt x="579" y="183"/>
                </a:lnTo>
                <a:lnTo>
                  <a:pt x="576" y="179"/>
                </a:lnTo>
                <a:lnTo>
                  <a:pt x="574" y="174"/>
                </a:lnTo>
                <a:lnTo>
                  <a:pt x="573" y="169"/>
                </a:lnTo>
                <a:lnTo>
                  <a:pt x="572" y="163"/>
                </a:lnTo>
                <a:lnTo>
                  <a:pt x="572" y="92"/>
                </a:lnTo>
                <a:lnTo>
                  <a:pt x="572" y="92"/>
                </a:lnTo>
                <a:lnTo>
                  <a:pt x="572" y="83"/>
                </a:lnTo>
                <a:lnTo>
                  <a:pt x="570" y="74"/>
                </a:lnTo>
                <a:lnTo>
                  <a:pt x="568" y="64"/>
                </a:lnTo>
                <a:lnTo>
                  <a:pt x="565" y="57"/>
                </a:lnTo>
                <a:lnTo>
                  <a:pt x="561" y="48"/>
                </a:lnTo>
                <a:lnTo>
                  <a:pt x="557" y="41"/>
                </a:lnTo>
                <a:lnTo>
                  <a:pt x="552" y="34"/>
                </a:lnTo>
                <a:lnTo>
                  <a:pt x="546" y="27"/>
                </a:lnTo>
                <a:lnTo>
                  <a:pt x="540" y="21"/>
                </a:lnTo>
                <a:lnTo>
                  <a:pt x="533" y="16"/>
                </a:lnTo>
                <a:lnTo>
                  <a:pt x="527" y="12"/>
                </a:lnTo>
                <a:lnTo>
                  <a:pt x="518" y="7"/>
                </a:lnTo>
                <a:lnTo>
                  <a:pt x="510" y="4"/>
                </a:lnTo>
                <a:lnTo>
                  <a:pt x="502" y="2"/>
                </a:lnTo>
                <a:lnTo>
                  <a:pt x="493" y="1"/>
                </a:lnTo>
                <a:lnTo>
                  <a:pt x="485" y="0"/>
                </a:lnTo>
                <a:lnTo>
                  <a:pt x="87" y="0"/>
                </a:lnTo>
                <a:lnTo>
                  <a:pt x="87" y="0"/>
                </a:lnTo>
                <a:lnTo>
                  <a:pt x="78" y="1"/>
                </a:lnTo>
                <a:lnTo>
                  <a:pt x="69" y="2"/>
                </a:lnTo>
                <a:lnTo>
                  <a:pt x="61" y="4"/>
                </a:lnTo>
                <a:lnTo>
                  <a:pt x="52" y="7"/>
                </a:lnTo>
                <a:lnTo>
                  <a:pt x="45" y="12"/>
                </a:lnTo>
                <a:lnTo>
                  <a:pt x="38" y="16"/>
                </a:lnTo>
                <a:lnTo>
                  <a:pt x="31" y="21"/>
                </a:lnTo>
                <a:lnTo>
                  <a:pt x="25" y="27"/>
                </a:lnTo>
                <a:lnTo>
                  <a:pt x="19" y="34"/>
                </a:lnTo>
                <a:lnTo>
                  <a:pt x="15" y="41"/>
                </a:lnTo>
                <a:lnTo>
                  <a:pt x="10" y="48"/>
                </a:lnTo>
                <a:lnTo>
                  <a:pt x="6" y="57"/>
                </a:lnTo>
                <a:lnTo>
                  <a:pt x="3" y="64"/>
                </a:lnTo>
                <a:lnTo>
                  <a:pt x="1" y="74"/>
                </a:lnTo>
                <a:lnTo>
                  <a:pt x="0" y="83"/>
                </a:lnTo>
                <a:lnTo>
                  <a:pt x="0" y="92"/>
                </a:lnTo>
                <a:lnTo>
                  <a:pt x="0" y="927"/>
                </a:lnTo>
                <a:lnTo>
                  <a:pt x="0" y="927"/>
                </a:lnTo>
                <a:lnTo>
                  <a:pt x="0" y="937"/>
                </a:lnTo>
                <a:lnTo>
                  <a:pt x="1" y="945"/>
                </a:lnTo>
                <a:lnTo>
                  <a:pt x="3" y="954"/>
                </a:lnTo>
                <a:lnTo>
                  <a:pt x="6" y="962"/>
                </a:lnTo>
                <a:lnTo>
                  <a:pt x="10" y="970"/>
                </a:lnTo>
                <a:lnTo>
                  <a:pt x="15" y="977"/>
                </a:lnTo>
                <a:lnTo>
                  <a:pt x="19" y="985"/>
                </a:lnTo>
                <a:lnTo>
                  <a:pt x="25" y="991"/>
                </a:lnTo>
                <a:lnTo>
                  <a:pt x="31" y="998"/>
                </a:lnTo>
                <a:lnTo>
                  <a:pt x="38" y="1002"/>
                </a:lnTo>
                <a:lnTo>
                  <a:pt x="45" y="1007"/>
                </a:lnTo>
                <a:lnTo>
                  <a:pt x="52" y="1011"/>
                </a:lnTo>
                <a:lnTo>
                  <a:pt x="61" y="1014"/>
                </a:lnTo>
                <a:lnTo>
                  <a:pt x="69" y="1016"/>
                </a:lnTo>
                <a:lnTo>
                  <a:pt x="78" y="1018"/>
                </a:lnTo>
                <a:lnTo>
                  <a:pt x="87" y="1018"/>
                </a:lnTo>
                <a:lnTo>
                  <a:pt x="676" y="1018"/>
                </a:lnTo>
                <a:lnTo>
                  <a:pt x="676" y="1018"/>
                </a:lnTo>
                <a:lnTo>
                  <a:pt x="684" y="1018"/>
                </a:lnTo>
                <a:lnTo>
                  <a:pt x="693" y="1016"/>
                </a:lnTo>
                <a:lnTo>
                  <a:pt x="701" y="1014"/>
                </a:lnTo>
                <a:lnTo>
                  <a:pt x="709" y="1011"/>
                </a:lnTo>
                <a:lnTo>
                  <a:pt x="716" y="1007"/>
                </a:lnTo>
                <a:lnTo>
                  <a:pt x="724" y="1002"/>
                </a:lnTo>
                <a:lnTo>
                  <a:pt x="730" y="998"/>
                </a:lnTo>
                <a:lnTo>
                  <a:pt x="737" y="991"/>
                </a:lnTo>
                <a:lnTo>
                  <a:pt x="742" y="985"/>
                </a:lnTo>
                <a:lnTo>
                  <a:pt x="748" y="977"/>
                </a:lnTo>
                <a:lnTo>
                  <a:pt x="752" y="970"/>
                </a:lnTo>
                <a:lnTo>
                  <a:pt x="756" y="962"/>
                </a:lnTo>
                <a:lnTo>
                  <a:pt x="758" y="954"/>
                </a:lnTo>
                <a:lnTo>
                  <a:pt x="760" y="945"/>
                </a:lnTo>
                <a:lnTo>
                  <a:pt x="763" y="937"/>
                </a:lnTo>
                <a:lnTo>
                  <a:pt x="763" y="927"/>
                </a:lnTo>
                <a:lnTo>
                  <a:pt x="763" y="283"/>
                </a:lnTo>
                <a:lnTo>
                  <a:pt x="763" y="283"/>
                </a:lnTo>
                <a:lnTo>
                  <a:pt x="763" y="273"/>
                </a:lnTo>
                <a:lnTo>
                  <a:pt x="760" y="264"/>
                </a:lnTo>
                <a:lnTo>
                  <a:pt x="758" y="255"/>
                </a:lnTo>
                <a:lnTo>
                  <a:pt x="756" y="247"/>
                </a:lnTo>
                <a:lnTo>
                  <a:pt x="752" y="239"/>
                </a:lnTo>
                <a:lnTo>
                  <a:pt x="748" y="232"/>
                </a:lnTo>
                <a:lnTo>
                  <a:pt x="742" y="224"/>
                </a:lnTo>
                <a:lnTo>
                  <a:pt x="737" y="218"/>
                </a:lnTo>
                <a:lnTo>
                  <a:pt x="730" y="212"/>
                </a:lnTo>
                <a:lnTo>
                  <a:pt x="724" y="207"/>
                </a:lnTo>
                <a:lnTo>
                  <a:pt x="716" y="203"/>
                </a:lnTo>
                <a:lnTo>
                  <a:pt x="709" y="198"/>
                </a:lnTo>
                <a:lnTo>
                  <a:pt x="701" y="195"/>
                </a:lnTo>
                <a:lnTo>
                  <a:pt x="693" y="193"/>
                </a:lnTo>
                <a:lnTo>
                  <a:pt x="684" y="192"/>
                </a:lnTo>
                <a:lnTo>
                  <a:pt x="676" y="191"/>
                </a:lnTo>
                <a:lnTo>
                  <a:pt x="676" y="191"/>
                </a:lnTo>
                <a:close/>
                <a:moveTo>
                  <a:pt x="699" y="927"/>
                </a:moveTo>
                <a:lnTo>
                  <a:pt x="699" y="927"/>
                </a:lnTo>
                <a:lnTo>
                  <a:pt x="698" y="932"/>
                </a:lnTo>
                <a:lnTo>
                  <a:pt x="697" y="938"/>
                </a:lnTo>
                <a:lnTo>
                  <a:pt x="695" y="942"/>
                </a:lnTo>
                <a:lnTo>
                  <a:pt x="692" y="946"/>
                </a:lnTo>
                <a:lnTo>
                  <a:pt x="689" y="949"/>
                </a:lnTo>
                <a:lnTo>
                  <a:pt x="684" y="953"/>
                </a:lnTo>
                <a:lnTo>
                  <a:pt x="680" y="954"/>
                </a:lnTo>
                <a:lnTo>
                  <a:pt x="676" y="955"/>
                </a:lnTo>
                <a:lnTo>
                  <a:pt x="87" y="955"/>
                </a:lnTo>
                <a:lnTo>
                  <a:pt x="87" y="955"/>
                </a:lnTo>
                <a:lnTo>
                  <a:pt x="82" y="954"/>
                </a:lnTo>
                <a:lnTo>
                  <a:pt x="78" y="953"/>
                </a:lnTo>
                <a:lnTo>
                  <a:pt x="74" y="949"/>
                </a:lnTo>
                <a:lnTo>
                  <a:pt x="69" y="946"/>
                </a:lnTo>
                <a:lnTo>
                  <a:pt x="67" y="942"/>
                </a:lnTo>
                <a:lnTo>
                  <a:pt x="65" y="938"/>
                </a:lnTo>
                <a:lnTo>
                  <a:pt x="63" y="932"/>
                </a:lnTo>
                <a:lnTo>
                  <a:pt x="63" y="927"/>
                </a:lnTo>
                <a:lnTo>
                  <a:pt x="63" y="92"/>
                </a:lnTo>
                <a:lnTo>
                  <a:pt x="63" y="92"/>
                </a:lnTo>
                <a:lnTo>
                  <a:pt x="63" y="86"/>
                </a:lnTo>
                <a:lnTo>
                  <a:pt x="65" y="81"/>
                </a:lnTo>
                <a:lnTo>
                  <a:pt x="67" y="76"/>
                </a:lnTo>
                <a:lnTo>
                  <a:pt x="69" y="72"/>
                </a:lnTo>
                <a:lnTo>
                  <a:pt x="74" y="69"/>
                </a:lnTo>
                <a:lnTo>
                  <a:pt x="78" y="66"/>
                </a:lnTo>
                <a:lnTo>
                  <a:pt x="82" y="64"/>
                </a:lnTo>
                <a:lnTo>
                  <a:pt x="87" y="64"/>
                </a:lnTo>
                <a:lnTo>
                  <a:pt x="485" y="64"/>
                </a:lnTo>
                <a:lnTo>
                  <a:pt x="485" y="64"/>
                </a:lnTo>
                <a:lnTo>
                  <a:pt x="489" y="64"/>
                </a:lnTo>
                <a:lnTo>
                  <a:pt x="493" y="66"/>
                </a:lnTo>
                <a:lnTo>
                  <a:pt x="498" y="69"/>
                </a:lnTo>
                <a:lnTo>
                  <a:pt x="501" y="72"/>
                </a:lnTo>
                <a:lnTo>
                  <a:pt x="504" y="76"/>
                </a:lnTo>
                <a:lnTo>
                  <a:pt x="506" y="81"/>
                </a:lnTo>
                <a:lnTo>
                  <a:pt x="508" y="86"/>
                </a:lnTo>
                <a:lnTo>
                  <a:pt x="508" y="92"/>
                </a:lnTo>
                <a:lnTo>
                  <a:pt x="508" y="163"/>
                </a:lnTo>
                <a:lnTo>
                  <a:pt x="508" y="163"/>
                </a:lnTo>
                <a:lnTo>
                  <a:pt x="508" y="173"/>
                </a:lnTo>
                <a:lnTo>
                  <a:pt x="510" y="182"/>
                </a:lnTo>
                <a:lnTo>
                  <a:pt x="513" y="191"/>
                </a:lnTo>
                <a:lnTo>
                  <a:pt x="515" y="199"/>
                </a:lnTo>
                <a:lnTo>
                  <a:pt x="519" y="207"/>
                </a:lnTo>
                <a:lnTo>
                  <a:pt x="523" y="214"/>
                </a:lnTo>
                <a:lnTo>
                  <a:pt x="529" y="222"/>
                </a:lnTo>
                <a:lnTo>
                  <a:pt x="534" y="228"/>
                </a:lnTo>
                <a:lnTo>
                  <a:pt x="540" y="234"/>
                </a:lnTo>
                <a:lnTo>
                  <a:pt x="547" y="239"/>
                </a:lnTo>
                <a:lnTo>
                  <a:pt x="554" y="243"/>
                </a:lnTo>
                <a:lnTo>
                  <a:pt x="562" y="248"/>
                </a:lnTo>
                <a:lnTo>
                  <a:pt x="569" y="251"/>
                </a:lnTo>
                <a:lnTo>
                  <a:pt x="578" y="253"/>
                </a:lnTo>
                <a:lnTo>
                  <a:pt x="587" y="254"/>
                </a:lnTo>
                <a:lnTo>
                  <a:pt x="595" y="255"/>
                </a:lnTo>
                <a:lnTo>
                  <a:pt x="676" y="255"/>
                </a:lnTo>
                <a:lnTo>
                  <a:pt x="676" y="255"/>
                </a:lnTo>
                <a:lnTo>
                  <a:pt x="680" y="255"/>
                </a:lnTo>
                <a:lnTo>
                  <a:pt x="684" y="257"/>
                </a:lnTo>
                <a:lnTo>
                  <a:pt x="689" y="260"/>
                </a:lnTo>
                <a:lnTo>
                  <a:pt x="692" y="263"/>
                </a:lnTo>
                <a:lnTo>
                  <a:pt x="695" y="267"/>
                </a:lnTo>
                <a:lnTo>
                  <a:pt x="697" y="271"/>
                </a:lnTo>
                <a:lnTo>
                  <a:pt x="698" y="277"/>
                </a:lnTo>
                <a:lnTo>
                  <a:pt x="699" y="283"/>
                </a:lnTo>
                <a:lnTo>
                  <a:pt x="699" y="927"/>
                </a:lnTo>
                <a:close/>
                <a:moveTo>
                  <a:pt x="158" y="319"/>
                </a:moveTo>
                <a:lnTo>
                  <a:pt x="413" y="319"/>
                </a:lnTo>
                <a:lnTo>
                  <a:pt x="413" y="319"/>
                </a:lnTo>
                <a:lnTo>
                  <a:pt x="419" y="317"/>
                </a:lnTo>
                <a:lnTo>
                  <a:pt x="426" y="316"/>
                </a:lnTo>
                <a:lnTo>
                  <a:pt x="431" y="313"/>
                </a:lnTo>
                <a:lnTo>
                  <a:pt x="435" y="309"/>
                </a:lnTo>
                <a:lnTo>
                  <a:pt x="440" y="305"/>
                </a:lnTo>
                <a:lnTo>
                  <a:pt x="442" y="299"/>
                </a:lnTo>
                <a:lnTo>
                  <a:pt x="444" y="293"/>
                </a:lnTo>
                <a:lnTo>
                  <a:pt x="445" y="286"/>
                </a:lnTo>
                <a:lnTo>
                  <a:pt x="445" y="286"/>
                </a:lnTo>
                <a:lnTo>
                  <a:pt x="444" y="280"/>
                </a:lnTo>
                <a:lnTo>
                  <a:pt x="442" y="275"/>
                </a:lnTo>
                <a:lnTo>
                  <a:pt x="440" y="269"/>
                </a:lnTo>
                <a:lnTo>
                  <a:pt x="435" y="264"/>
                </a:lnTo>
                <a:lnTo>
                  <a:pt x="431" y="261"/>
                </a:lnTo>
                <a:lnTo>
                  <a:pt x="426" y="257"/>
                </a:lnTo>
                <a:lnTo>
                  <a:pt x="419" y="255"/>
                </a:lnTo>
                <a:lnTo>
                  <a:pt x="413" y="255"/>
                </a:lnTo>
                <a:lnTo>
                  <a:pt x="158" y="255"/>
                </a:lnTo>
                <a:lnTo>
                  <a:pt x="158" y="255"/>
                </a:lnTo>
                <a:lnTo>
                  <a:pt x="152" y="255"/>
                </a:lnTo>
                <a:lnTo>
                  <a:pt x="146" y="257"/>
                </a:lnTo>
                <a:lnTo>
                  <a:pt x="140" y="261"/>
                </a:lnTo>
                <a:lnTo>
                  <a:pt x="136" y="264"/>
                </a:lnTo>
                <a:lnTo>
                  <a:pt x="132" y="269"/>
                </a:lnTo>
                <a:lnTo>
                  <a:pt x="130" y="275"/>
                </a:lnTo>
                <a:lnTo>
                  <a:pt x="127" y="280"/>
                </a:lnTo>
                <a:lnTo>
                  <a:pt x="126" y="286"/>
                </a:lnTo>
                <a:lnTo>
                  <a:pt x="126" y="286"/>
                </a:lnTo>
                <a:lnTo>
                  <a:pt x="127" y="293"/>
                </a:lnTo>
                <a:lnTo>
                  <a:pt x="130" y="299"/>
                </a:lnTo>
                <a:lnTo>
                  <a:pt x="132" y="305"/>
                </a:lnTo>
                <a:lnTo>
                  <a:pt x="136" y="309"/>
                </a:lnTo>
                <a:lnTo>
                  <a:pt x="140" y="313"/>
                </a:lnTo>
                <a:lnTo>
                  <a:pt x="146" y="316"/>
                </a:lnTo>
                <a:lnTo>
                  <a:pt x="152" y="317"/>
                </a:lnTo>
                <a:lnTo>
                  <a:pt x="158" y="319"/>
                </a:lnTo>
                <a:lnTo>
                  <a:pt x="158" y="319"/>
                </a:lnTo>
                <a:close/>
                <a:moveTo>
                  <a:pt x="604" y="382"/>
                </a:moveTo>
                <a:lnTo>
                  <a:pt x="158" y="382"/>
                </a:lnTo>
                <a:lnTo>
                  <a:pt x="158" y="382"/>
                </a:lnTo>
                <a:lnTo>
                  <a:pt x="152" y="383"/>
                </a:lnTo>
                <a:lnTo>
                  <a:pt x="146" y="385"/>
                </a:lnTo>
                <a:lnTo>
                  <a:pt x="140" y="387"/>
                </a:lnTo>
                <a:lnTo>
                  <a:pt x="136" y="392"/>
                </a:lnTo>
                <a:lnTo>
                  <a:pt x="132" y="396"/>
                </a:lnTo>
                <a:lnTo>
                  <a:pt x="130" y="401"/>
                </a:lnTo>
                <a:lnTo>
                  <a:pt x="127" y="408"/>
                </a:lnTo>
                <a:lnTo>
                  <a:pt x="126" y="414"/>
                </a:lnTo>
                <a:lnTo>
                  <a:pt x="126" y="414"/>
                </a:lnTo>
                <a:lnTo>
                  <a:pt x="127" y="420"/>
                </a:lnTo>
                <a:lnTo>
                  <a:pt x="130" y="426"/>
                </a:lnTo>
                <a:lnTo>
                  <a:pt x="132" y="431"/>
                </a:lnTo>
                <a:lnTo>
                  <a:pt x="136" y="437"/>
                </a:lnTo>
                <a:lnTo>
                  <a:pt x="140" y="440"/>
                </a:lnTo>
                <a:lnTo>
                  <a:pt x="146" y="443"/>
                </a:lnTo>
                <a:lnTo>
                  <a:pt x="152" y="445"/>
                </a:lnTo>
                <a:lnTo>
                  <a:pt x="158" y="445"/>
                </a:lnTo>
                <a:lnTo>
                  <a:pt x="604" y="445"/>
                </a:lnTo>
                <a:lnTo>
                  <a:pt x="604" y="445"/>
                </a:lnTo>
                <a:lnTo>
                  <a:pt x="610" y="445"/>
                </a:lnTo>
                <a:lnTo>
                  <a:pt x="616" y="443"/>
                </a:lnTo>
                <a:lnTo>
                  <a:pt x="621" y="440"/>
                </a:lnTo>
                <a:lnTo>
                  <a:pt x="626" y="437"/>
                </a:lnTo>
                <a:lnTo>
                  <a:pt x="630" y="431"/>
                </a:lnTo>
                <a:lnTo>
                  <a:pt x="633" y="426"/>
                </a:lnTo>
                <a:lnTo>
                  <a:pt x="635" y="420"/>
                </a:lnTo>
                <a:lnTo>
                  <a:pt x="636" y="414"/>
                </a:lnTo>
                <a:lnTo>
                  <a:pt x="636" y="414"/>
                </a:lnTo>
                <a:lnTo>
                  <a:pt x="635" y="408"/>
                </a:lnTo>
                <a:lnTo>
                  <a:pt x="633" y="401"/>
                </a:lnTo>
                <a:lnTo>
                  <a:pt x="630" y="396"/>
                </a:lnTo>
                <a:lnTo>
                  <a:pt x="626" y="392"/>
                </a:lnTo>
                <a:lnTo>
                  <a:pt x="621" y="387"/>
                </a:lnTo>
                <a:lnTo>
                  <a:pt x="616" y="385"/>
                </a:lnTo>
                <a:lnTo>
                  <a:pt x="610" y="383"/>
                </a:lnTo>
                <a:lnTo>
                  <a:pt x="604" y="382"/>
                </a:lnTo>
                <a:lnTo>
                  <a:pt x="604" y="382"/>
                </a:lnTo>
                <a:close/>
                <a:moveTo>
                  <a:pt x="604" y="510"/>
                </a:moveTo>
                <a:lnTo>
                  <a:pt x="158" y="510"/>
                </a:lnTo>
                <a:lnTo>
                  <a:pt x="158" y="510"/>
                </a:lnTo>
                <a:lnTo>
                  <a:pt x="152" y="510"/>
                </a:lnTo>
                <a:lnTo>
                  <a:pt x="146" y="512"/>
                </a:lnTo>
                <a:lnTo>
                  <a:pt x="140" y="515"/>
                </a:lnTo>
                <a:lnTo>
                  <a:pt x="136" y="518"/>
                </a:lnTo>
                <a:lnTo>
                  <a:pt x="132" y="523"/>
                </a:lnTo>
                <a:lnTo>
                  <a:pt x="130" y="529"/>
                </a:lnTo>
                <a:lnTo>
                  <a:pt x="127" y="534"/>
                </a:lnTo>
                <a:lnTo>
                  <a:pt x="126" y="541"/>
                </a:lnTo>
                <a:lnTo>
                  <a:pt x="126" y="541"/>
                </a:lnTo>
                <a:lnTo>
                  <a:pt x="127" y="547"/>
                </a:lnTo>
                <a:lnTo>
                  <a:pt x="130" y="554"/>
                </a:lnTo>
                <a:lnTo>
                  <a:pt x="132" y="559"/>
                </a:lnTo>
                <a:lnTo>
                  <a:pt x="136" y="563"/>
                </a:lnTo>
                <a:lnTo>
                  <a:pt x="140" y="567"/>
                </a:lnTo>
                <a:lnTo>
                  <a:pt x="146" y="571"/>
                </a:lnTo>
                <a:lnTo>
                  <a:pt x="152" y="572"/>
                </a:lnTo>
                <a:lnTo>
                  <a:pt x="158" y="573"/>
                </a:lnTo>
                <a:lnTo>
                  <a:pt x="604" y="573"/>
                </a:lnTo>
                <a:lnTo>
                  <a:pt x="604" y="573"/>
                </a:lnTo>
                <a:lnTo>
                  <a:pt x="610" y="572"/>
                </a:lnTo>
                <a:lnTo>
                  <a:pt x="616" y="571"/>
                </a:lnTo>
                <a:lnTo>
                  <a:pt x="621" y="567"/>
                </a:lnTo>
                <a:lnTo>
                  <a:pt x="626" y="563"/>
                </a:lnTo>
                <a:lnTo>
                  <a:pt x="630" y="559"/>
                </a:lnTo>
                <a:lnTo>
                  <a:pt x="633" y="554"/>
                </a:lnTo>
                <a:lnTo>
                  <a:pt x="635" y="547"/>
                </a:lnTo>
                <a:lnTo>
                  <a:pt x="636" y="541"/>
                </a:lnTo>
                <a:lnTo>
                  <a:pt x="636" y="541"/>
                </a:lnTo>
                <a:lnTo>
                  <a:pt x="635" y="534"/>
                </a:lnTo>
                <a:lnTo>
                  <a:pt x="633" y="529"/>
                </a:lnTo>
                <a:lnTo>
                  <a:pt x="630" y="523"/>
                </a:lnTo>
                <a:lnTo>
                  <a:pt x="626" y="518"/>
                </a:lnTo>
                <a:lnTo>
                  <a:pt x="621" y="515"/>
                </a:lnTo>
                <a:lnTo>
                  <a:pt x="616" y="512"/>
                </a:lnTo>
                <a:lnTo>
                  <a:pt x="610" y="510"/>
                </a:lnTo>
                <a:lnTo>
                  <a:pt x="604" y="510"/>
                </a:lnTo>
                <a:lnTo>
                  <a:pt x="604" y="510"/>
                </a:lnTo>
                <a:close/>
                <a:moveTo>
                  <a:pt x="604" y="636"/>
                </a:moveTo>
                <a:lnTo>
                  <a:pt x="158" y="636"/>
                </a:lnTo>
                <a:lnTo>
                  <a:pt x="158" y="636"/>
                </a:lnTo>
                <a:lnTo>
                  <a:pt x="152" y="637"/>
                </a:lnTo>
                <a:lnTo>
                  <a:pt x="146" y="639"/>
                </a:lnTo>
                <a:lnTo>
                  <a:pt x="140" y="642"/>
                </a:lnTo>
                <a:lnTo>
                  <a:pt x="136" y="646"/>
                </a:lnTo>
                <a:lnTo>
                  <a:pt x="132" y="650"/>
                </a:lnTo>
                <a:lnTo>
                  <a:pt x="130" y="655"/>
                </a:lnTo>
                <a:lnTo>
                  <a:pt x="127" y="662"/>
                </a:lnTo>
                <a:lnTo>
                  <a:pt x="126" y="668"/>
                </a:lnTo>
                <a:lnTo>
                  <a:pt x="126" y="668"/>
                </a:lnTo>
                <a:lnTo>
                  <a:pt x="127" y="675"/>
                </a:lnTo>
                <a:lnTo>
                  <a:pt x="130" y="681"/>
                </a:lnTo>
                <a:lnTo>
                  <a:pt x="132" y="687"/>
                </a:lnTo>
                <a:lnTo>
                  <a:pt x="136" y="691"/>
                </a:lnTo>
                <a:lnTo>
                  <a:pt x="140" y="695"/>
                </a:lnTo>
                <a:lnTo>
                  <a:pt x="146" y="697"/>
                </a:lnTo>
                <a:lnTo>
                  <a:pt x="152" y="699"/>
                </a:lnTo>
                <a:lnTo>
                  <a:pt x="158" y="701"/>
                </a:lnTo>
                <a:lnTo>
                  <a:pt x="604" y="701"/>
                </a:lnTo>
                <a:lnTo>
                  <a:pt x="604" y="701"/>
                </a:lnTo>
                <a:lnTo>
                  <a:pt x="610" y="699"/>
                </a:lnTo>
                <a:lnTo>
                  <a:pt x="616" y="697"/>
                </a:lnTo>
                <a:lnTo>
                  <a:pt x="621" y="695"/>
                </a:lnTo>
                <a:lnTo>
                  <a:pt x="626" y="691"/>
                </a:lnTo>
                <a:lnTo>
                  <a:pt x="630" y="687"/>
                </a:lnTo>
                <a:lnTo>
                  <a:pt x="633" y="681"/>
                </a:lnTo>
                <a:lnTo>
                  <a:pt x="635" y="675"/>
                </a:lnTo>
                <a:lnTo>
                  <a:pt x="636" y="668"/>
                </a:lnTo>
                <a:lnTo>
                  <a:pt x="636" y="668"/>
                </a:lnTo>
                <a:lnTo>
                  <a:pt x="635" y="662"/>
                </a:lnTo>
                <a:lnTo>
                  <a:pt x="633" y="655"/>
                </a:lnTo>
                <a:lnTo>
                  <a:pt x="630" y="650"/>
                </a:lnTo>
                <a:lnTo>
                  <a:pt x="626" y="646"/>
                </a:lnTo>
                <a:lnTo>
                  <a:pt x="621" y="642"/>
                </a:lnTo>
                <a:lnTo>
                  <a:pt x="616" y="639"/>
                </a:lnTo>
                <a:lnTo>
                  <a:pt x="610" y="637"/>
                </a:lnTo>
                <a:lnTo>
                  <a:pt x="604" y="636"/>
                </a:lnTo>
                <a:lnTo>
                  <a:pt x="604" y="636"/>
                </a:lnTo>
                <a:close/>
                <a:moveTo>
                  <a:pt x="604" y="764"/>
                </a:moveTo>
                <a:lnTo>
                  <a:pt x="158" y="764"/>
                </a:lnTo>
                <a:lnTo>
                  <a:pt x="158" y="764"/>
                </a:lnTo>
                <a:lnTo>
                  <a:pt x="152" y="765"/>
                </a:lnTo>
                <a:lnTo>
                  <a:pt x="146" y="766"/>
                </a:lnTo>
                <a:lnTo>
                  <a:pt x="140" y="769"/>
                </a:lnTo>
                <a:lnTo>
                  <a:pt x="136" y="773"/>
                </a:lnTo>
                <a:lnTo>
                  <a:pt x="132" y="778"/>
                </a:lnTo>
                <a:lnTo>
                  <a:pt x="130" y="783"/>
                </a:lnTo>
                <a:lnTo>
                  <a:pt x="127" y="790"/>
                </a:lnTo>
                <a:lnTo>
                  <a:pt x="126" y="796"/>
                </a:lnTo>
                <a:lnTo>
                  <a:pt x="126" y="796"/>
                </a:lnTo>
                <a:lnTo>
                  <a:pt x="127" y="802"/>
                </a:lnTo>
                <a:lnTo>
                  <a:pt x="130" y="808"/>
                </a:lnTo>
                <a:lnTo>
                  <a:pt x="132" y="813"/>
                </a:lnTo>
                <a:lnTo>
                  <a:pt x="136" y="819"/>
                </a:lnTo>
                <a:lnTo>
                  <a:pt x="140" y="822"/>
                </a:lnTo>
                <a:lnTo>
                  <a:pt x="146" y="825"/>
                </a:lnTo>
                <a:lnTo>
                  <a:pt x="152" y="827"/>
                </a:lnTo>
                <a:lnTo>
                  <a:pt x="158" y="827"/>
                </a:lnTo>
                <a:lnTo>
                  <a:pt x="604" y="827"/>
                </a:lnTo>
                <a:lnTo>
                  <a:pt x="604" y="827"/>
                </a:lnTo>
                <a:lnTo>
                  <a:pt x="610" y="827"/>
                </a:lnTo>
                <a:lnTo>
                  <a:pt x="616" y="825"/>
                </a:lnTo>
                <a:lnTo>
                  <a:pt x="621" y="822"/>
                </a:lnTo>
                <a:lnTo>
                  <a:pt x="626" y="819"/>
                </a:lnTo>
                <a:lnTo>
                  <a:pt x="630" y="813"/>
                </a:lnTo>
                <a:lnTo>
                  <a:pt x="633" y="808"/>
                </a:lnTo>
                <a:lnTo>
                  <a:pt x="635" y="802"/>
                </a:lnTo>
                <a:lnTo>
                  <a:pt x="636" y="796"/>
                </a:lnTo>
                <a:lnTo>
                  <a:pt x="636" y="796"/>
                </a:lnTo>
                <a:lnTo>
                  <a:pt x="635" y="790"/>
                </a:lnTo>
                <a:lnTo>
                  <a:pt x="633" y="783"/>
                </a:lnTo>
                <a:lnTo>
                  <a:pt x="630" y="778"/>
                </a:lnTo>
                <a:lnTo>
                  <a:pt x="626" y="773"/>
                </a:lnTo>
                <a:lnTo>
                  <a:pt x="621" y="769"/>
                </a:lnTo>
                <a:lnTo>
                  <a:pt x="616" y="766"/>
                </a:lnTo>
                <a:lnTo>
                  <a:pt x="610" y="765"/>
                </a:lnTo>
                <a:lnTo>
                  <a:pt x="604" y="764"/>
                </a:lnTo>
                <a:lnTo>
                  <a:pt x="604" y="76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nvGrpSpPr>
          <p:cNvPr id="4" name="组合 33"/>
          <p:cNvGrpSpPr/>
          <p:nvPr/>
        </p:nvGrpSpPr>
        <p:grpSpPr>
          <a:xfrm rot="20961457">
            <a:off x="1373504" y="1835785"/>
            <a:ext cx="3315970" cy="3315970"/>
            <a:chOff x="3296992" y="1804833"/>
            <a:chExt cx="2444545" cy="2444545"/>
          </a:xfrm>
        </p:grpSpPr>
        <p:sp>
          <p:nvSpPr>
            <p:cNvPr id="21" name="空心弧 20"/>
            <p:cNvSpPr/>
            <p:nvPr/>
          </p:nvSpPr>
          <p:spPr>
            <a:xfrm>
              <a:off x="3296992" y="1804833"/>
              <a:ext cx="2444545" cy="2444545"/>
            </a:xfrm>
            <a:prstGeom prst="blockArc">
              <a:avLst>
                <a:gd name="adj1" fmla="val 16184436"/>
                <a:gd name="adj2" fmla="val 14875149"/>
                <a:gd name="adj3" fmla="val 508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6" name="等腰三角形 35"/>
            <p:cNvSpPr/>
            <p:nvPr/>
          </p:nvSpPr>
          <p:spPr>
            <a:xfrm rot="3925429">
              <a:off x="3982752" y="1874284"/>
              <a:ext cx="235111" cy="13026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37" name="椭圆 36"/>
          <p:cNvSpPr/>
          <p:nvPr/>
        </p:nvSpPr>
        <p:spPr>
          <a:xfrm>
            <a:off x="2402204" y="2847340"/>
            <a:ext cx="1269365" cy="12693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学术</a:t>
            </a:r>
          </a:p>
          <a:p>
            <a:pPr algn="ctr"/>
            <a:r>
              <a:rPr lang="zh-CN" altLang="en-US" sz="2000" dirty="0">
                <a:latin typeface="黑体" panose="02010609060101010101" pitchFamily="49" charset="-122"/>
                <a:ea typeface="黑体" panose="02010609060101010101" pitchFamily="49" charset="-122"/>
              </a:rPr>
              <a:t>数据</a:t>
            </a:r>
            <a:endParaRPr lang="en-US" altLang="zh-CN" sz="2000" dirty="0">
              <a:latin typeface="黑体" panose="02010609060101010101" pitchFamily="49" charset="-122"/>
              <a:ea typeface="黑体" panose="02010609060101010101" pitchFamily="49" charset="-122"/>
            </a:endParaRPr>
          </a:p>
        </p:txBody>
      </p:sp>
      <p:sp>
        <p:nvSpPr>
          <p:cNvPr id="116" name="椭圆 115"/>
          <p:cNvSpPr/>
          <p:nvPr/>
        </p:nvSpPr>
        <p:spPr>
          <a:xfrm>
            <a:off x="2595879" y="1616075"/>
            <a:ext cx="794385" cy="794385"/>
          </a:xfrm>
          <a:prstGeom prst="ellipse">
            <a:avLst/>
          </a:prstGeom>
          <a:solidFill>
            <a:schemeClr val="accent1">
              <a:lumMod val="50000"/>
            </a:schemeClr>
          </a:solidFill>
          <a:ln w="444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dirty="0">
                <a:latin typeface="微软雅黑" panose="020B0503020204020204" pitchFamily="34" charset="-122"/>
                <a:ea typeface="微软雅黑" panose="020B0503020204020204" pitchFamily="34" charset="-122"/>
              </a:rPr>
              <a:t>衍生数据</a:t>
            </a:r>
          </a:p>
        </p:txBody>
      </p:sp>
      <p:sp>
        <p:nvSpPr>
          <p:cNvPr id="117" name="椭圆 116"/>
          <p:cNvSpPr/>
          <p:nvPr/>
        </p:nvSpPr>
        <p:spPr>
          <a:xfrm>
            <a:off x="4093209" y="2624455"/>
            <a:ext cx="794385" cy="794385"/>
          </a:xfrm>
          <a:prstGeom prst="ellipse">
            <a:avLst/>
          </a:prstGeom>
          <a:solidFill>
            <a:schemeClr val="accent1">
              <a:lumMod val="50000"/>
            </a:schemeClr>
          </a:solidFill>
          <a:ln w="444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事实数据</a:t>
            </a:r>
            <a:endParaRPr lang="en-US" altLang="zh-CN" sz="1400" dirty="0">
              <a:latin typeface="微软雅黑" panose="020B0503020204020204" pitchFamily="34" charset="-122"/>
              <a:ea typeface="微软雅黑" panose="020B0503020204020204" pitchFamily="34" charset="-122"/>
            </a:endParaRPr>
          </a:p>
        </p:txBody>
      </p:sp>
      <p:sp>
        <p:nvSpPr>
          <p:cNvPr id="118" name="椭圆 117"/>
          <p:cNvSpPr/>
          <p:nvPr/>
        </p:nvSpPr>
        <p:spPr>
          <a:xfrm>
            <a:off x="3509644" y="4368800"/>
            <a:ext cx="794385" cy="794385"/>
          </a:xfrm>
          <a:prstGeom prst="ellipse">
            <a:avLst/>
          </a:prstGeom>
          <a:solidFill>
            <a:schemeClr val="accent1">
              <a:lumMod val="50000"/>
            </a:schemeClr>
          </a:solidFill>
          <a:ln w="444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用户数据</a:t>
            </a:r>
          </a:p>
        </p:txBody>
      </p:sp>
      <p:sp>
        <p:nvSpPr>
          <p:cNvPr id="119" name="椭圆 118"/>
          <p:cNvSpPr/>
          <p:nvPr/>
        </p:nvSpPr>
        <p:spPr>
          <a:xfrm>
            <a:off x="1745614" y="4369435"/>
            <a:ext cx="794385" cy="794385"/>
          </a:xfrm>
          <a:prstGeom prst="ellipse">
            <a:avLst/>
          </a:prstGeom>
          <a:solidFill>
            <a:schemeClr val="accent1">
              <a:lumMod val="50000"/>
            </a:schemeClr>
          </a:solidFill>
          <a:ln w="444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行为数据</a:t>
            </a:r>
          </a:p>
        </p:txBody>
      </p:sp>
      <p:sp>
        <p:nvSpPr>
          <p:cNvPr id="120" name="椭圆 119"/>
          <p:cNvSpPr/>
          <p:nvPr/>
        </p:nvSpPr>
        <p:spPr>
          <a:xfrm>
            <a:off x="1167764" y="2625090"/>
            <a:ext cx="794385" cy="794385"/>
          </a:xfrm>
          <a:prstGeom prst="ellipse">
            <a:avLst/>
          </a:prstGeom>
          <a:solidFill>
            <a:schemeClr val="accent1">
              <a:lumMod val="50000"/>
            </a:schemeClr>
          </a:solidFill>
          <a:ln w="444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业务数据</a:t>
            </a:r>
          </a:p>
        </p:txBody>
      </p:sp>
      <p:sp>
        <p:nvSpPr>
          <p:cNvPr id="113" name="标题 112"/>
          <p:cNvSpPr>
            <a:spLocks noGrp="1"/>
          </p:cNvSpPr>
          <p:nvPr/>
        </p:nvSpPr>
        <p:spPr>
          <a:xfrm>
            <a:off x="4783455" y="0"/>
            <a:ext cx="2519045" cy="896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chemeClr val="bg1"/>
                </a:solidFill>
                <a:latin typeface="微软雅黑" panose="020B0503020204020204" pitchFamily="34" charset="-122"/>
                <a:ea typeface="微软雅黑" panose="020B0503020204020204" pitchFamily="34" charset="-122"/>
              </a:rPr>
              <a:t>建设</a:t>
            </a:r>
            <a:r>
              <a:rPr lang="zh-CN" altLang="zh-CN" sz="3200" dirty="0" smtClean="0">
                <a:solidFill>
                  <a:schemeClr val="bg1"/>
                </a:solidFill>
                <a:latin typeface="微软雅黑" panose="020B0503020204020204" pitchFamily="34" charset="-122"/>
                <a:ea typeface="微软雅黑" panose="020B0503020204020204" pitchFamily="34" charset="-122"/>
              </a:rPr>
              <a:t>体系</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28" name="文本框 60"/>
          <p:cNvSpPr>
            <a:spLocks noChangeArrowheads="1"/>
          </p:cNvSpPr>
          <p:nvPr/>
        </p:nvSpPr>
        <p:spPr bwMode="auto">
          <a:xfrm>
            <a:off x="5923809" y="1693390"/>
            <a:ext cx="510909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步骤一：</a:t>
            </a:r>
          </a:p>
          <a:p>
            <a:r>
              <a:rPr lang="zh-CN" altLang="en-US" sz="1600" dirty="0" smtClean="0">
                <a:latin typeface="华文仿宋" pitchFamily="2" charset="-122"/>
                <a:ea typeface="华文仿宋" pitchFamily="2" charset="-122"/>
              </a:rPr>
              <a:t>通过对学术大数据多维数据处理，让系统</a:t>
            </a:r>
            <a:r>
              <a:rPr lang="zh-CN" altLang="en-US" sz="1600" dirty="0" smtClean="0">
                <a:solidFill>
                  <a:srgbClr val="FF4A01"/>
                </a:solidFill>
                <a:latin typeface="华文仿宋" pitchFamily="2" charset="-122"/>
                <a:ea typeface="华文仿宋" pitchFamily="2" charset="-122"/>
              </a:rPr>
              <a:t>“懂资源”</a:t>
            </a:r>
            <a:r>
              <a:rPr lang="zh-CN" altLang="en-US" sz="1600" dirty="0" smtClean="0">
                <a:latin typeface="华文仿宋" pitchFamily="2" charset="-122"/>
                <a:ea typeface="华文仿宋" pitchFamily="2" charset="-122"/>
              </a:rPr>
              <a:t>；</a:t>
            </a:r>
            <a:endParaRPr lang="zh-CN" altLang="en-US" sz="16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129" name="文本框 60"/>
          <p:cNvSpPr>
            <a:spLocks noChangeArrowheads="1"/>
          </p:cNvSpPr>
          <p:nvPr/>
        </p:nvSpPr>
        <p:spPr bwMode="auto">
          <a:xfrm>
            <a:off x="5936509" y="2569690"/>
            <a:ext cx="53156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步骤二：</a:t>
            </a:r>
          </a:p>
          <a:p>
            <a:r>
              <a:rPr lang="zh-CN" altLang="en-US" sz="1600" dirty="0" smtClean="0">
                <a:latin typeface="华文仿宋" pitchFamily="2" charset="-122"/>
                <a:ea typeface="华文仿宋" pitchFamily="2" charset="-122"/>
              </a:rPr>
              <a:t>通过对用户大数据和运行大数据的深度融合和分析，让系统</a:t>
            </a:r>
            <a:r>
              <a:rPr lang="zh-CN" altLang="en-US" sz="1600" dirty="0" smtClean="0">
                <a:solidFill>
                  <a:srgbClr val="FF4A01"/>
                </a:solidFill>
                <a:latin typeface="华文仿宋" pitchFamily="2" charset="-122"/>
                <a:ea typeface="华文仿宋" pitchFamily="2" charset="-122"/>
              </a:rPr>
              <a:t>“懂用户”</a:t>
            </a:r>
            <a:r>
              <a:rPr lang="zh-CN" altLang="en-US" sz="1600" dirty="0" smtClean="0">
                <a:latin typeface="华文仿宋" pitchFamily="2" charset="-122"/>
                <a:ea typeface="华文仿宋" pitchFamily="2" charset="-122"/>
              </a:rPr>
              <a:t>；</a:t>
            </a:r>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130" name="文本框 60"/>
          <p:cNvSpPr>
            <a:spLocks noChangeArrowheads="1"/>
          </p:cNvSpPr>
          <p:nvPr/>
        </p:nvSpPr>
        <p:spPr bwMode="auto">
          <a:xfrm>
            <a:off x="5885709" y="3534890"/>
            <a:ext cx="525219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步骤三：</a:t>
            </a:r>
          </a:p>
          <a:p>
            <a:r>
              <a:rPr lang="zh-CN" altLang="en-US" sz="1600" dirty="0" smtClean="0">
                <a:latin typeface="华文仿宋" pitchFamily="2" charset="-122"/>
                <a:ea typeface="华文仿宋" pitchFamily="2" charset="-122"/>
              </a:rPr>
              <a:t>通过“数据融合”，实现</a:t>
            </a:r>
            <a:r>
              <a:rPr lang="zh-CN" altLang="en-US" sz="1600" dirty="0" smtClean="0">
                <a:solidFill>
                  <a:srgbClr val="FF4A01"/>
                </a:solidFill>
                <a:latin typeface="华文仿宋" pitchFamily="2" charset="-122"/>
                <a:ea typeface="华文仿宋" pitchFamily="2" charset="-122"/>
              </a:rPr>
              <a:t>“为资源找用户，为用户找资源”</a:t>
            </a:r>
            <a:r>
              <a:rPr lang="zh-CN" altLang="en-US" sz="1600" dirty="0" smtClean="0">
                <a:latin typeface="华文仿宋" pitchFamily="2" charset="-122"/>
                <a:ea typeface="华文仿宋" pitchFamily="2" charset="-122"/>
              </a:rPr>
              <a:t>的，是智慧管理和服务的前提。</a:t>
            </a: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6"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7"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24"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4" name="Group 93"/>
          <p:cNvGrpSpPr/>
          <p:nvPr/>
        </p:nvGrpSpPr>
        <p:grpSpPr>
          <a:xfrm>
            <a:off x="10519494" y="-2359580"/>
            <a:ext cx="5648960" cy="5717540"/>
            <a:chOff x="4943475" y="2471838"/>
            <a:chExt cx="2305050" cy="2333030"/>
          </a:xfrm>
        </p:grpSpPr>
        <p:sp>
          <p:nvSpPr>
            <p:cNvPr id="32"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3"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cxnSp>
        <p:nvCxnSpPr>
          <p:cNvPr id="3" name="Straight Connector 17"/>
          <p:cNvCxnSpPr>
            <a:endCxn id="148" idx="0"/>
          </p:cNvCxnSpPr>
          <p:nvPr/>
        </p:nvCxnSpPr>
        <p:spPr>
          <a:xfrm>
            <a:off x="865020" y="2954487"/>
            <a:ext cx="0" cy="74668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9"/>
          <p:cNvCxnSpPr>
            <a:stCxn id="149" idx="4"/>
            <a:endCxn id="155" idx="0"/>
          </p:cNvCxnSpPr>
          <p:nvPr/>
        </p:nvCxnSpPr>
        <p:spPr>
          <a:xfrm>
            <a:off x="2346731" y="3852299"/>
            <a:ext cx="3810" cy="79184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20"/>
          <p:cNvCxnSpPr>
            <a:stCxn id="152" idx="4"/>
            <a:endCxn id="158" idx="0"/>
          </p:cNvCxnSpPr>
          <p:nvPr/>
        </p:nvCxnSpPr>
        <p:spPr>
          <a:xfrm>
            <a:off x="5597173" y="3852299"/>
            <a:ext cx="4445" cy="79184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22"/>
          <p:cNvCxnSpPr>
            <a:stCxn id="157" idx="4"/>
            <a:endCxn id="150" idx="0"/>
          </p:cNvCxnSpPr>
          <p:nvPr/>
        </p:nvCxnSpPr>
        <p:spPr>
          <a:xfrm>
            <a:off x="7651861" y="2967177"/>
            <a:ext cx="1270" cy="73406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23"/>
          <p:cNvCxnSpPr>
            <a:stCxn id="156" idx="4"/>
            <a:endCxn id="151" idx="0"/>
          </p:cNvCxnSpPr>
          <p:nvPr/>
        </p:nvCxnSpPr>
        <p:spPr>
          <a:xfrm flipH="1">
            <a:off x="4115206" y="2967177"/>
            <a:ext cx="1905" cy="73406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7" name="Rectangle 24"/>
          <p:cNvSpPr/>
          <p:nvPr/>
        </p:nvSpPr>
        <p:spPr>
          <a:xfrm>
            <a:off x="194945" y="3728720"/>
            <a:ext cx="1185354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148" name="Oval 25"/>
          <p:cNvSpPr>
            <a:spLocks noChangeAspect="1"/>
          </p:cNvSpPr>
          <p:nvPr/>
        </p:nvSpPr>
        <p:spPr>
          <a:xfrm>
            <a:off x="789455" y="37011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a:solidFill>
                  <a:srgbClr val="26A6CF"/>
                </a:solidFill>
                <a:cs typeface="+mn-ea"/>
                <a:sym typeface="+mn-lt"/>
              </a:rPr>
              <a:t> </a:t>
            </a:r>
            <a:endParaRPr lang="en-US" sz="1350" dirty="0">
              <a:solidFill>
                <a:srgbClr val="26A6CF"/>
              </a:solidFill>
              <a:cs typeface="+mn-ea"/>
              <a:sym typeface="+mn-lt"/>
            </a:endParaRPr>
          </a:p>
        </p:txBody>
      </p:sp>
      <p:sp>
        <p:nvSpPr>
          <p:cNvPr id="149" name="Oval 26"/>
          <p:cNvSpPr>
            <a:spLocks noChangeAspect="1"/>
          </p:cNvSpPr>
          <p:nvPr/>
        </p:nvSpPr>
        <p:spPr>
          <a:xfrm>
            <a:off x="2271166" y="37011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50" name="Oval 27"/>
          <p:cNvSpPr>
            <a:spLocks noChangeAspect="1"/>
          </p:cNvSpPr>
          <p:nvPr/>
        </p:nvSpPr>
        <p:spPr>
          <a:xfrm>
            <a:off x="7577359" y="37011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51" name="Oval 28"/>
          <p:cNvSpPr>
            <a:spLocks noChangeAspect="1"/>
          </p:cNvSpPr>
          <p:nvPr/>
        </p:nvSpPr>
        <p:spPr>
          <a:xfrm>
            <a:off x="4039897" y="37011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52" name="Oval 29"/>
          <p:cNvSpPr>
            <a:spLocks noChangeAspect="1"/>
          </p:cNvSpPr>
          <p:nvPr/>
        </p:nvSpPr>
        <p:spPr>
          <a:xfrm>
            <a:off x="5521608" y="37011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54" name="Oval 49"/>
          <p:cNvSpPr>
            <a:spLocks noChangeAspect="1"/>
          </p:cNvSpPr>
          <p:nvPr/>
        </p:nvSpPr>
        <p:spPr>
          <a:xfrm>
            <a:off x="465719" y="2168577"/>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155" name="Oval 50"/>
          <p:cNvSpPr>
            <a:spLocks noChangeAspect="1"/>
          </p:cNvSpPr>
          <p:nvPr/>
        </p:nvSpPr>
        <p:spPr>
          <a:xfrm>
            <a:off x="1951441" y="4644223"/>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156" name="Oval 53"/>
          <p:cNvSpPr>
            <a:spLocks noChangeAspect="1"/>
          </p:cNvSpPr>
          <p:nvPr/>
        </p:nvSpPr>
        <p:spPr>
          <a:xfrm>
            <a:off x="3717810" y="2168577"/>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sz="1400" dirty="0">
              <a:solidFill>
                <a:schemeClr val="lt1"/>
              </a:solidFill>
              <a:cs typeface="+mn-ea"/>
              <a:sym typeface="+mn-lt"/>
            </a:endParaRPr>
          </a:p>
        </p:txBody>
      </p:sp>
      <p:sp>
        <p:nvSpPr>
          <p:cNvPr id="157" name="Oval 55"/>
          <p:cNvSpPr>
            <a:spLocks noChangeAspect="1"/>
          </p:cNvSpPr>
          <p:nvPr/>
        </p:nvSpPr>
        <p:spPr>
          <a:xfrm>
            <a:off x="7252560" y="2168577"/>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sz="1400" dirty="0">
              <a:solidFill>
                <a:schemeClr val="lt1"/>
              </a:solidFill>
              <a:cs typeface="+mn-ea"/>
              <a:sym typeface="+mn-lt"/>
            </a:endParaRPr>
          </a:p>
        </p:txBody>
      </p:sp>
      <p:sp>
        <p:nvSpPr>
          <p:cNvPr id="158" name="Oval 57"/>
          <p:cNvSpPr>
            <a:spLocks noChangeAspect="1"/>
          </p:cNvSpPr>
          <p:nvPr/>
        </p:nvSpPr>
        <p:spPr>
          <a:xfrm>
            <a:off x="5202201" y="4644223"/>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160" name="Freeform 5"/>
          <p:cNvSpPr>
            <a:spLocks noEditPoints="1"/>
          </p:cNvSpPr>
          <p:nvPr/>
        </p:nvSpPr>
        <p:spPr bwMode="auto">
          <a:xfrm>
            <a:off x="7513509" y="2398030"/>
            <a:ext cx="276704" cy="339694"/>
          </a:xfrm>
          <a:custGeom>
            <a:avLst/>
            <a:gdLst>
              <a:gd name="T0" fmla="*/ 88 w 104"/>
              <a:gd name="T1" fmla="*/ 80 h 128"/>
              <a:gd name="T2" fmla="*/ 100 w 104"/>
              <a:gd name="T3" fmla="*/ 48 h 128"/>
              <a:gd name="T4" fmla="*/ 52 w 104"/>
              <a:gd name="T5" fmla="*/ 0 h 128"/>
              <a:gd name="T6" fmla="*/ 4 w 104"/>
              <a:gd name="T7" fmla="*/ 48 h 128"/>
              <a:gd name="T8" fmla="*/ 16 w 104"/>
              <a:gd name="T9" fmla="*/ 80 h 128"/>
              <a:gd name="T10" fmla="*/ 0 w 104"/>
              <a:gd name="T11" fmla="*/ 108 h 128"/>
              <a:gd name="T12" fmla="*/ 21 w 104"/>
              <a:gd name="T13" fmla="*/ 111 h 128"/>
              <a:gd name="T14" fmla="*/ 34 w 104"/>
              <a:gd name="T15" fmla="*/ 128 h 128"/>
              <a:gd name="T16" fmla="*/ 52 w 104"/>
              <a:gd name="T17" fmla="*/ 97 h 128"/>
              <a:gd name="T18" fmla="*/ 70 w 104"/>
              <a:gd name="T19" fmla="*/ 128 h 128"/>
              <a:gd name="T20" fmla="*/ 83 w 104"/>
              <a:gd name="T21" fmla="*/ 111 h 128"/>
              <a:gd name="T22" fmla="*/ 104 w 104"/>
              <a:gd name="T23" fmla="*/ 108 h 128"/>
              <a:gd name="T24" fmla="*/ 88 w 104"/>
              <a:gd name="T25" fmla="*/ 80 h 128"/>
              <a:gd name="T26" fmla="*/ 32 w 104"/>
              <a:gd name="T27" fmla="*/ 116 h 128"/>
              <a:gd name="T28" fmla="*/ 26 w 104"/>
              <a:gd name="T29" fmla="*/ 103 h 128"/>
              <a:gd name="T30" fmla="*/ 12 w 104"/>
              <a:gd name="T31" fmla="*/ 104 h 128"/>
              <a:gd name="T32" fmla="*/ 22 w 104"/>
              <a:gd name="T33" fmla="*/ 85 h 128"/>
              <a:gd name="T34" fmla="*/ 44 w 104"/>
              <a:gd name="T35" fmla="*/ 95 h 128"/>
              <a:gd name="T36" fmla="*/ 32 w 104"/>
              <a:gd name="T37" fmla="*/ 116 h 128"/>
              <a:gd name="T38" fmla="*/ 12 w 104"/>
              <a:gd name="T39" fmla="*/ 48 h 128"/>
              <a:gd name="T40" fmla="*/ 52 w 104"/>
              <a:gd name="T41" fmla="*/ 8 h 128"/>
              <a:gd name="T42" fmla="*/ 92 w 104"/>
              <a:gd name="T43" fmla="*/ 48 h 128"/>
              <a:gd name="T44" fmla="*/ 52 w 104"/>
              <a:gd name="T45" fmla="*/ 88 h 128"/>
              <a:gd name="T46" fmla="*/ 12 w 104"/>
              <a:gd name="T47" fmla="*/ 48 h 128"/>
              <a:gd name="T48" fmla="*/ 78 w 104"/>
              <a:gd name="T49" fmla="*/ 103 h 128"/>
              <a:gd name="T50" fmla="*/ 72 w 104"/>
              <a:gd name="T51" fmla="*/ 116 h 128"/>
              <a:gd name="T52" fmla="*/ 60 w 104"/>
              <a:gd name="T53" fmla="*/ 95 h 128"/>
              <a:gd name="T54" fmla="*/ 82 w 104"/>
              <a:gd name="T55" fmla="*/ 85 h 128"/>
              <a:gd name="T56" fmla="*/ 92 w 104"/>
              <a:gd name="T57" fmla="*/ 104 h 128"/>
              <a:gd name="T58" fmla="*/ 78 w 104"/>
              <a:gd name="T59" fmla="*/ 103 h 128"/>
              <a:gd name="T60" fmla="*/ 52 w 104"/>
              <a:gd name="T61" fmla="*/ 20 h 128"/>
              <a:gd name="T62" fmla="*/ 24 w 104"/>
              <a:gd name="T63" fmla="*/ 48 h 128"/>
              <a:gd name="T64" fmla="*/ 52 w 104"/>
              <a:gd name="T65" fmla="*/ 76 h 128"/>
              <a:gd name="T66" fmla="*/ 80 w 104"/>
              <a:gd name="T67" fmla="*/ 48 h 128"/>
              <a:gd name="T68" fmla="*/ 52 w 104"/>
              <a:gd name="T69" fmla="*/ 20 h 128"/>
              <a:gd name="T70" fmla="*/ 52 w 104"/>
              <a:gd name="T71" fmla="*/ 68 h 128"/>
              <a:gd name="T72" fmla="*/ 32 w 104"/>
              <a:gd name="T73" fmla="*/ 48 h 128"/>
              <a:gd name="T74" fmla="*/ 52 w 104"/>
              <a:gd name="T75" fmla="*/ 28 h 128"/>
              <a:gd name="T76" fmla="*/ 72 w 104"/>
              <a:gd name="T77" fmla="*/ 48 h 128"/>
              <a:gd name="T78" fmla="*/ 52 w 104"/>
              <a:gd name="T79" fmla="*/ 6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28">
                <a:moveTo>
                  <a:pt x="88" y="80"/>
                </a:moveTo>
                <a:cubicBezTo>
                  <a:pt x="95" y="71"/>
                  <a:pt x="100" y="60"/>
                  <a:pt x="100" y="48"/>
                </a:cubicBezTo>
                <a:cubicBezTo>
                  <a:pt x="100" y="21"/>
                  <a:pt x="79" y="0"/>
                  <a:pt x="52" y="0"/>
                </a:cubicBezTo>
                <a:cubicBezTo>
                  <a:pt x="25" y="0"/>
                  <a:pt x="4" y="21"/>
                  <a:pt x="4" y="48"/>
                </a:cubicBezTo>
                <a:cubicBezTo>
                  <a:pt x="4" y="60"/>
                  <a:pt x="9" y="71"/>
                  <a:pt x="16" y="80"/>
                </a:cubicBezTo>
                <a:cubicBezTo>
                  <a:pt x="9" y="93"/>
                  <a:pt x="0" y="108"/>
                  <a:pt x="0" y="108"/>
                </a:cubicBezTo>
                <a:cubicBezTo>
                  <a:pt x="21" y="111"/>
                  <a:pt x="21" y="111"/>
                  <a:pt x="21" y="111"/>
                </a:cubicBezTo>
                <a:cubicBezTo>
                  <a:pt x="34" y="128"/>
                  <a:pt x="34" y="128"/>
                  <a:pt x="34" y="128"/>
                </a:cubicBezTo>
                <a:cubicBezTo>
                  <a:pt x="34" y="128"/>
                  <a:pt x="44" y="111"/>
                  <a:pt x="52" y="97"/>
                </a:cubicBezTo>
                <a:cubicBezTo>
                  <a:pt x="60" y="111"/>
                  <a:pt x="70" y="128"/>
                  <a:pt x="70" y="128"/>
                </a:cubicBezTo>
                <a:cubicBezTo>
                  <a:pt x="83" y="111"/>
                  <a:pt x="83" y="111"/>
                  <a:pt x="83" y="111"/>
                </a:cubicBezTo>
                <a:cubicBezTo>
                  <a:pt x="104" y="108"/>
                  <a:pt x="104" y="108"/>
                  <a:pt x="104" y="108"/>
                </a:cubicBezTo>
                <a:cubicBezTo>
                  <a:pt x="104" y="108"/>
                  <a:pt x="95" y="93"/>
                  <a:pt x="88" y="80"/>
                </a:cubicBezTo>
                <a:close/>
                <a:moveTo>
                  <a:pt x="32" y="116"/>
                </a:moveTo>
                <a:cubicBezTo>
                  <a:pt x="26" y="103"/>
                  <a:pt x="26" y="103"/>
                  <a:pt x="26" y="103"/>
                </a:cubicBezTo>
                <a:cubicBezTo>
                  <a:pt x="12" y="104"/>
                  <a:pt x="12" y="104"/>
                  <a:pt x="12" y="104"/>
                </a:cubicBezTo>
                <a:cubicBezTo>
                  <a:pt x="12" y="104"/>
                  <a:pt x="17" y="95"/>
                  <a:pt x="22" y="85"/>
                </a:cubicBezTo>
                <a:cubicBezTo>
                  <a:pt x="28" y="90"/>
                  <a:pt x="35" y="94"/>
                  <a:pt x="44" y="95"/>
                </a:cubicBezTo>
                <a:cubicBezTo>
                  <a:pt x="38" y="105"/>
                  <a:pt x="32" y="116"/>
                  <a:pt x="32" y="116"/>
                </a:cubicBezTo>
                <a:close/>
                <a:moveTo>
                  <a:pt x="12" y="48"/>
                </a:moveTo>
                <a:cubicBezTo>
                  <a:pt x="12" y="26"/>
                  <a:pt x="30" y="8"/>
                  <a:pt x="52" y="8"/>
                </a:cubicBezTo>
                <a:cubicBezTo>
                  <a:pt x="74" y="8"/>
                  <a:pt x="92" y="26"/>
                  <a:pt x="92" y="48"/>
                </a:cubicBezTo>
                <a:cubicBezTo>
                  <a:pt x="92" y="70"/>
                  <a:pt x="74" y="88"/>
                  <a:pt x="52" y="88"/>
                </a:cubicBezTo>
                <a:cubicBezTo>
                  <a:pt x="30" y="88"/>
                  <a:pt x="12" y="70"/>
                  <a:pt x="12" y="48"/>
                </a:cubicBezTo>
                <a:close/>
                <a:moveTo>
                  <a:pt x="78" y="103"/>
                </a:moveTo>
                <a:cubicBezTo>
                  <a:pt x="72" y="116"/>
                  <a:pt x="72" y="116"/>
                  <a:pt x="72" y="116"/>
                </a:cubicBezTo>
                <a:cubicBezTo>
                  <a:pt x="72" y="116"/>
                  <a:pt x="66" y="105"/>
                  <a:pt x="60" y="95"/>
                </a:cubicBezTo>
                <a:cubicBezTo>
                  <a:pt x="69" y="94"/>
                  <a:pt x="76" y="90"/>
                  <a:pt x="82" y="85"/>
                </a:cubicBezTo>
                <a:cubicBezTo>
                  <a:pt x="87" y="95"/>
                  <a:pt x="92" y="104"/>
                  <a:pt x="92" y="104"/>
                </a:cubicBezTo>
                <a:lnTo>
                  <a:pt x="78" y="103"/>
                </a:lnTo>
                <a:close/>
                <a:moveTo>
                  <a:pt x="52" y="20"/>
                </a:moveTo>
                <a:cubicBezTo>
                  <a:pt x="37" y="20"/>
                  <a:pt x="24" y="33"/>
                  <a:pt x="24" y="48"/>
                </a:cubicBezTo>
                <a:cubicBezTo>
                  <a:pt x="24" y="63"/>
                  <a:pt x="37" y="76"/>
                  <a:pt x="52" y="76"/>
                </a:cubicBezTo>
                <a:cubicBezTo>
                  <a:pt x="67" y="76"/>
                  <a:pt x="80" y="63"/>
                  <a:pt x="80" y="48"/>
                </a:cubicBezTo>
                <a:cubicBezTo>
                  <a:pt x="80" y="33"/>
                  <a:pt x="67" y="20"/>
                  <a:pt x="52" y="20"/>
                </a:cubicBezTo>
                <a:close/>
                <a:moveTo>
                  <a:pt x="52" y="68"/>
                </a:moveTo>
                <a:cubicBezTo>
                  <a:pt x="41" y="68"/>
                  <a:pt x="32" y="59"/>
                  <a:pt x="32" y="48"/>
                </a:cubicBezTo>
                <a:cubicBezTo>
                  <a:pt x="32" y="37"/>
                  <a:pt x="41" y="28"/>
                  <a:pt x="52" y="28"/>
                </a:cubicBezTo>
                <a:cubicBezTo>
                  <a:pt x="63" y="28"/>
                  <a:pt x="72" y="37"/>
                  <a:pt x="72" y="48"/>
                </a:cubicBezTo>
                <a:cubicBezTo>
                  <a:pt x="72" y="59"/>
                  <a:pt x="63" y="68"/>
                  <a:pt x="52" y="68"/>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61" name="Freeform 6"/>
          <p:cNvSpPr>
            <a:spLocks noEditPoints="1"/>
          </p:cNvSpPr>
          <p:nvPr/>
        </p:nvSpPr>
        <p:spPr bwMode="auto">
          <a:xfrm>
            <a:off x="5451902" y="4873677"/>
            <a:ext cx="299200" cy="339693"/>
          </a:xfrm>
          <a:custGeom>
            <a:avLst/>
            <a:gdLst>
              <a:gd name="T0" fmla="*/ 60 w 112"/>
              <a:gd name="T1" fmla="*/ 61 h 128"/>
              <a:gd name="T2" fmla="*/ 60 w 112"/>
              <a:gd name="T3" fmla="*/ 40 h 128"/>
              <a:gd name="T4" fmla="*/ 56 w 112"/>
              <a:gd name="T5" fmla="*/ 36 h 128"/>
              <a:gd name="T6" fmla="*/ 52 w 112"/>
              <a:gd name="T7" fmla="*/ 40 h 128"/>
              <a:gd name="T8" fmla="*/ 52 w 112"/>
              <a:gd name="T9" fmla="*/ 61 h 128"/>
              <a:gd name="T10" fmla="*/ 44 w 112"/>
              <a:gd name="T11" fmla="*/ 72 h 128"/>
              <a:gd name="T12" fmla="*/ 56 w 112"/>
              <a:gd name="T13" fmla="*/ 84 h 128"/>
              <a:gd name="T14" fmla="*/ 68 w 112"/>
              <a:gd name="T15" fmla="*/ 72 h 128"/>
              <a:gd name="T16" fmla="*/ 60 w 112"/>
              <a:gd name="T17" fmla="*/ 61 h 128"/>
              <a:gd name="T18" fmla="*/ 60 w 112"/>
              <a:gd name="T19" fmla="*/ 16 h 128"/>
              <a:gd name="T20" fmla="*/ 60 w 112"/>
              <a:gd name="T21" fmla="*/ 8 h 128"/>
              <a:gd name="T22" fmla="*/ 72 w 112"/>
              <a:gd name="T23" fmla="*/ 8 h 128"/>
              <a:gd name="T24" fmla="*/ 76 w 112"/>
              <a:gd name="T25" fmla="*/ 4 h 128"/>
              <a:gd name="T26" fmla="*/ 72 w 112"/>
              <a:gd name="T27" fmla="*/ 0 h 128"/>
              <a:gd name="T28" fmla="*/ 40 w 112"/>
              <a:gd name="T29" fmla="*/ 0 h 128"/>
              <a:gd name="T30" fmla="*/ 36 w 112"/>
              <a:gd name="T31" fmla="*/ 4 h 128"/>
              <a:gd name="T32" fmla="*/ 40 w 112"/>
              <a:gd name="T33" fmla="*/ 8 h 128"/>
              <a:gd name="T34" fmla="*/ 52 w 112"/>
              <a:gd name="T35" fmla="*/ 8 h 128"/>
              <a:gd name="T36" fmla="*/ 52 w 112"/>
              <a:gd name="T37" fmla="*/ 16 h 128"/>
              <a:gd name="T38" fmla="*/ 0 w 112"/>
              <a:gd name="T39" fmla="*/ 72 h 128"/>
              <a:gd name="T40" fmla="*/ 56 w 112"/>
              <a:gd name="T41" fmla="*/ 128 h 128"/>
              <a:gd name="T42" fmla="*/ 112 w 112"/>
              <a:gd name="T43" fmla="*/ 72 h 128"/>
              <a:gd name="T44" fmla="*/ 60 w 112"/>
              <a:gd name="T45" fmla="*/ 16 h 128"/>
              <a:gd name="T46" fmla="*/ 56 w 112"/>
              <a:gd name="T47" fmla="*/ 120 h 128"/>
              <a:gd name="T48" fmla="*/ 8 w 112"/>
              <a:gd name="T49" fmla="*/ 72 h 128"/>
              <a:gd name="T50" fmla="*/ 56 w 112"/>
              <a:gd name="T51" fmla="*/ 24 h 128"/>
              <a:gd name="T52" fmla="*/ 104 w 112"/>
              <a:gd name="T53" fmla="*/ 72 h 128"/>
              <a:gd name="T54" fmla="*/ 56 w 112"/>
              <a:gd name="T55"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 h="128">
                <a:moveTo>
                  <a:pt x="60" y="61"/>
                </a:moveTo>
                <a:cubicBezTo>
                  <a:pt x="60" y="40"/>
                  <a:pt x="60" y="40"/>
                  <a:pt x="60" y="40"/>
                </a:cubicBezTo>
                <a:cubicBezTo>
                  <a:pt x="60" y="38"/>
                  <a:pt x="58" y="36"/>
                  <a:pt x="56" y="36"/>
                </a:cubicBezTo>
                <a:cubicBezTo>
                  <a:pt x="54" y="36"/>
                  <a:pt x="52" y="38"/>
                  <a:pt x="52" y="40"/>
                </a:cubicBezTo>
                <a:cubicBezTo>
                  <a:pt x="52" y="61"/>
                  <a:pt x="52" y="61"/>
                  <a:pt x="52" y="61"/>
                </a:cubicBezTo>
                <a:cubicBezTo>
                  <a:pt x="47" y="62"/>
                  <a:pt x="44" y="67"/>
                  <a:pt x="44" y="72"/>
                </a:cubicBezTo>
                <a:cubicBezTo>
                  <a:pt x="44" y="79"/>
                  <a:pt x="49" y="84"/>
                  <a:pt x="56" y="84"/>
                </a:cubicBezTo>
                <a:cubicBezTo>
                  <a:pt x="63" y="84"/>
                  <a:pt x="68" y="79"/>
                  <a:pt x="68" y="72"/>
                </a:cubicBezTo>
                <a:cubicBezTo>
                  <a:pt x="68" y="67"/>
                  <a:pt x="65" y="62"/>
                  <a:pt x="60" y="61"/>
                </a:cubicBezTo>
                <a:close/>
                <a:moveTo>
                  <a:pt x="60" y="16"/>
                </a:moveTo>
                <a:cubicBezTo>
                  <a:pt x="60" y="8"/>
                  <a:pt x="60" y="8"/>
                  <a:pt x="60" y="8"/>
                </a:cubicBezTo>
                <a:cubicBezTo>
                  <a:pt x="72" y="8"/>
                  <a:pt x="72" y="8"/>
                  <a:pt x="72" y="8"/>
                </a:cubicBezTo>
                <a:cubicBezTo>
                  <a:pt x="74" y="8"/>
                  <a:pt x="76" y="6"/>
                  <a:pt x="76" y="4"/>
                </a:cubicBezTo>
                <a:cubicBezTo>
                  <a:pt x="76" y="2"/>
                  <a:pt x="74" y="0"/>
                  <a:pt x="72" y="0"/>
                </a:cubicBezTo>
                <a:cubicBezTo>
                  <a:pt x="40" y="0"/>
                  <a:pt x="40" y="0"/>
                  <a:pt x="40" y="0"/>
                </a:cubicBezTo>
                <a:cubicBezTo>
                  <a:pt x="38" y="0"/>
                  <a:pt x="36" y="2"/>
                  <a:pt x="36" y="4"/>
                </a:cubicBezTo>
                <a:cubicBezTo>
                  <a:pt x="36" y="6"/>
                  <a:pt x="38" y="8"/>
                  <a:pt x="40" y="8"/>
                </a:cubicBezTo>
                <a:cubicBezTo>
                  <a:pt x="52" y="8"/>
                  <a:pt x="52" y="8"/>
                  <a:pt x="52" y="8"/>
                </a:cubicBezTo>
                <a:cubicBezTo>
                  <a:pt x="52" y="16"/>
                  <a:pt x="52" y="16"/>
                  <a:pt x="52" y="16"/>
                </a:cubicBezTo>
                <a:cubicBezTo>
                  <a:pt x="23" y="18"/>
                  <a:pt x="0" y="42"/>
                  <a:pt x="0" y="72"/>
                </a:cubicBezTo>
                <a:cubicBezTo>
                  <a:pt x="0" y="103"/>
                  <a:pt x="25" y="128"/>
                  <a:pt x="56" y="128"/>
                </a:cubicBezTo>
                <a:cubicBezTo>
                  <a:pt x="87" y="128"/>
                  <a:pt x="112" y="103"/>
                  <a:pt x="112" y="72"/>
                </a:cubicBezTo>
                <a:cubicBezTo>
                  <a:pt x="112" y="42"/>
                  <a:pt x="89" y="18"/>
                  <a:pt x="60" y="16"/>
                </a:cubicBezTo>
                <a:close/>
                <a:moveTo>
                  <a:pt x="56" y="120"/>
                </a:moveTo>
                <a:cubicBezTo>
                  <a:pt x="29" y="120"/>
                  <a:pt x="8" y="99"/>
                  <a:pt x="8" y="72"/>
                </a:cubicBezTo>
                <a:cubicBezTo>
                  <a:pt x="8" y="45"/>
                  <a:pt x="29" y="24"/>
                  <a:pt x="56" y="24"/>
                </a:cubicBezTo>
                <a:cubicBezTo>
                  <a:pt x="83" y="24"/>
                  <a:pt x="104" y="45"/>
                  <a:pt x="104" y="72"/>
                </a:cubicBezTo>
                <a:cubicBezTo>
                  <a:pt x="104" y="99"/>
                  <a:pt x="83" y="120"/>
                  <a:pt x="56" y="12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63" name="Freeform 9"/>
          <p:cNvSpPr>
            <a:spLocks noEditPoints="1"/>
          </p:cNvSpPr>
          <p:nvPr/>
        </p:nvSpPr>
        <p:spPr bwMode="auto">
          <a:xfrm>
            <a:off x="2180333" y="4883800"/>
            <a:ext cx="340818" cy="319446"/>
          </a:xfrm>
          <a:custGeom>
            <a:avLst/>
            <a:gdLst>
              <a:gd name="T0" fmla="*/ 100 w 128"/>
              <a:gd name="T1" fmla="*/ 40 h 120"/>
              <a:gd name="T2" fmla="*/ 28 w 128"/>
              <a:gd name="T3" fmla="*/ 40 h 120"/>
              <a:gd name="T4" fmla="*/ 24 w 128"/>
              <a:gd name="T5" fmla="*/ 44 h 120"/>
              <a:gd name="T6" fmla="*/ 28 w 128"/>
              <a:gd name="T7" fmla="*/ 48 h 120"/>
              <a:gd name="T8" fmla="*/ 100 w 128"/>
              <a:gd name="T9" fmla="*/ 48 h 120"/>
              <a:gd name="T10" fmla="*/ 104 w 128"/>
              <a:gd name="T11" fmla="*/ 44 h 120"/>
              <a:gd name="T12" fmla="*/ 100 w 128"/>
              <a:gd name="T13" fmla="*/ 40 h 120"/>
              <a:gd name="T14" fmla="*/ 72 w 128"/>
              <a:gd name="T15" fmla="*/ 56 h 120"/>
              <a:gd name="T16" fmla="*/ 28 w 128"/>
              <a:gd name="T17" fmla="*/ 56 h 120"/>
              <a:gd name="T18" fmla="*/ 24 w 128"/>
              <a:gd name="T19" fmla="*/ 60 h 120"/>
              <a:gd name="T20" fmla="*/ 28 w 128"/>
              <a:gd name="T21" fmla="*/ 64 h 120"/>
              <a:gd name="T22" fmla="*/ 72 w 128"/>
              <a:gd name="T23" fmla="*/ 64 h 120"/>
              <a:gd name="T24" fmla="*/ 76 w 128"/>
              <a:gd name="T25" fmla="*/ 60 h 120"/>
              <a:gd name="T26" fmla="*/ 72 w 128"/>
              <a:gd name="T27" fmla="*/ 56 h 120"/>
              <a:gd name="T28" fmla="*/ 100 w 128"/>
              <a:gd name="T29" fmla="*/ 24 h 120"/>
              <a:gd name="T30" fmla="*/ 28 w 128"/>
              <a:gd name="T31" fmla="*/ 24 h 120"/>
              <a:gd name="T32" fmla="*/ 24 w 128"/>
              <a:gd name="T33" fmla="*/ 28 h 120"/>
              <a:gd name="T34" fmla="*/ 28 w 128"/>
              <a:gd name="T35" fmla="*/ 32 h 120"/>
              <a:gd name="T36" fmla="*/ 100 w 128"/>
              <a:gd name="T37" fmla="*/ 32 h 120"/>
              <a:gd name="T38" fmla="*/ 104 w 128"/>
              <a:gd name="T39" fmla="*/ 28 h 120"/>
              <a:gd name="T40" fmla="*/ 100 w 128"/>
              <a:gd name="T41" fmla="*/ 24 h 120"/>
              <a:gd name="T42" fmla="*/ 116 w 128"/>
              <a:gd name="T43" fmla="*/ 0 h 120"/>
              <a:gd name="T44" fmla="*/ 12 w 128"/>
              <a:gd name="T45" fmla="*/ 0 h 120"/>
              <a:gd name="T46" fmla="*/ 0 w 128"/>
              <a:gd name="T47" fmla="*/ 12 h 120"/>
              <a:gd name="T48" fmla="*/ 0 w 128"/>
              <a:gd name="T49" fmla="*/ 80 h 120"/>
              <a:gd name="T50" fmla="*/ 12 w 128"/>
              <a:gd name="T51" fmla="*/ 92 h 120"/>
              <a:gd name="T52" fmla="*/ 28 w 128"/>
              <a:gd name="T53" fmla="*/ 92 h 120"/>
              <a:gd name="T54" fmla="*/ 28 w 128"/>
              <a:gd name="T55" fmla="*/ 109 h 120"/>
              <a:gd name="T56" fmla="*/ 44 w 128"/>
              <a:gd name="T57" fmla="*/ 114 h 120"/>
              <a:gd name="T58" fmla="*/ 68 w 128"/>
              <a:gd name="T59" fmla="*/ 92 h 120"/>
              <a:gd name="T60" fmla="*/ 116 w 128"/>
              <a:gd name="T61" fmla="*/ 92 h 120"/>
              <a:gd name="T62" fmla="*/ 128 w 128"/>
              <a:gd name="T63" fmla="*/ 80 h 120"/>
              <a:gd name="T64" fmla="*/ 128 w 128"/>
              <a:gd name="T65" fmla="*/ 12 h 120"/>
              <a:gd name="T66" fmla="*/ 116 w 128"/>
              <a:gd name="T67" fmla="*/ 0 h 120"/>
              <a:gd name="T68" fmla="*/ 120 w 128"/>
              <a:gd name="T69" fmla="*/ 76 h 120"/>
              <a:gd name="T70" fmla="*/ 112 w 128"/>
              <a:gd name="T71" fmla="*/ 84 h 120"/>
              <a:gd name="T72" fmla="*/ 66 w 128"/>
              <a:gd name="T73" fmla="*/ 84 h 120"/>
              <a:gd name="T74" fmla="*/ 39 w 128"/>
              <a:gd name="T75" fmla="*/ 108 h 120"/>
              <a:gd name="T76" fmla="*/ 36 w 128"/>
              <a:gd name="T77" fmla="*/ 92 h 120"/>
              <a:gd name="T78" fmla="*/ 36 w 128"/>
              <a:gd name="T79" fmla="*/ 92 h 120"/>
              <a:gd name="T80" fmla="*/ 36 w 128"/>
              <a:gd name="T81" fmla="*/ 84 h 120"/>
              <a:gd name="T82" fmla="*/ 16 w 128"/>
              <a:gd name="T83" fmla="*/ 84 h 120"/>
              <a:gd name="T84" fmla="*/ 8 w 128"/>
              <a:gd name="T85" fmla="*/ 76 h 120"/>
              <a:gd name="T86" fmla="*/ 8 w 128"/>
              <a:gd name="T87" fmla="*/ 16 h 120"/>
              <a:gd name="T88" fmla="*/ 16 w 128"/>
              <a:gd name="T89" fmla="*/ 8 h 120"/>
              <a:gd name="T90" fmla="*/ 112 w 128"/>
              <a:gd name="T91" fmla="*/ 8 h 120"/>
              <a:gd name="T92" fmla="*/ 120 w 128"/>
              <a:gd name="T93" fmla="*/ 16 h 120"/>
              <a:gd name="T94" fmla="*/ 120 w 128"/>
              <a:gd name="T95"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 h="120">
                <a:moveTo>
                  <a:pt x="100" y="40"/>
                </a:moveTo>
                <a:cubicBezTo>
                  <a:pt x="28" y="40"/>
                  <a:pt x="28" y="40"/>
                  <a:pt x="28" y="40"/>
                </a:cubicBezTo>
                <a:cubicBezTo>
                  <a:pt x="26" y="40"/>
                  <a:pt x="24" y="42"/>
                  <a:pt x="24" y="44"/>
                </a:cubicBezTo>
                <a:cubicBezTo>
                  <a:pt x="24" y="46"/>
                  <a:pt x="26" y="48"/>
                  <a:pt x="28" y="48"/>
                </a:cubicBezTo>
                <a:cubicBezTo>
                  <a:pt x="100" y="48"/>
                  <a:pt x="100" y="48"/>
                  <a:pt x="100" y="48"/>
                </a:cubicBezTo>
                <a:cubicBezTo>
                  <a:pt x="102" y="48"/>
                  <a:pt x="104" y="46"/>
                  <a:pt x="104" y="44"/>
                </a:cubicBezTo>
                <a:cubicBezTo>
                  <a:pt x="104" y="42"/>
                  <a:pt x="102" y="40"/>
                  <a:pt x="100" y="40"/>
                </a:cubicBezTo>
                <a:close/>
                <a:moveTo>
                  <a:pt x="72" y="56"/>
                </a:moveTo>
                <a:cubicBezTo>
                  <a:pt x="28" y="56"/>
                  <a:pt x="28" y="56"/>
                  <a:pt x="28" y="56"/>
                </a:cubicBezTo>
                <a:cubicBezTo>
                  <a:pt x="26" y="56"/>
                  <a:pt x="24" y="58"/>
                  <a:pt x="24" y="60"/>
                </a:cubicBezTo>
                <a:cubicBezTo>
                  <a:pt x="24" y="62"/>
                  <a:pt x="26" y="64"/>
                  <a:pt x="28" y="64"/>
                </a:cubicBezTo>
                <a:cubicBezTo>
                  <a:pt x="72" y="64"/>
                  <a:pt x="72" y="64"/>
                  <a:pt x="72" y="64"/>
                </a:cubicBezTo>
                <a:cubicBezTo>
                  <a:pt x="74" y="64"/>
                  <a:pt x="76" y="62"/>
                  <a:pt x="76" y="60"/>
                </a:cubicBezTo>
                <a:cubicBezTo>
                  <a:pt x="76" y="58"/>
                  <a:pt x="74" y="56"/>
                  <a:pt x="72" y="56"/>
                </a:cubicBezTo>
                <a:close/>
                <a:moveTo>
                  <a:pt x="100" y="24"/>
                </a:moveTo>
                <a:cubicBezTo>
                  <a:pt x="28" y="24"/>
                  <a:pt x="28" y="24"/>
                  <a:pt x="28" y="24"/>
                </a:cubicBezTo>
                <a:cubicBezTo>
                  <a:pt x="26" y="24"/>
                  <a:pt x="24" y="26"/>
                  <a:pt x="24" y="28"/>
                </a:cubicBezTo>
                <a:cubicBezTo>
                  <a:pt x="24" y="30"/>
                  <a:pt x="26" y="32"/>
                  <a:pt x="28" y="32"/>
                </a:cubicBezTo>
                <a:cubicBezTo>
                  <a:pt x="100" y="32"/>
                  <a:pt x="100" y="32"/>
                  <a:pt x="100" y="32"/>
                </a:cubicBezTo>
                <a:cubicBezTo>
                  <a:pt x="102" y="32"/>
                  <a:pt x="104" y="30"/>
                  <a:pt x="104" y="28"/>
                </a:cubicBezTo>
                <a:cubicBezTo>
                  <a:pt x="104" y="26"/>
                  <a:pt x="102" y="24"/>
                  <a:pt x="100" y="24"/>
                </a:cubicBezTo>
                <a:close/>
                <a:moveTo>
                  <a:pt x="116" y="0"/>
                </a:moveTo>
                <a:cubicBezTo>
                  <a:pt x="12" y="0"/>
                  <a:pt x="12" y="0"/>
                  <a:pt x="12" y="0"/>
                </a:cubicBezTo>
                <a:cubicBezTo>
                  <a:pt x="5" y="0"/>
                  <a:pt x="0" y="5"/>
                  <a:pt x="0" y="12"/>
                </a:cubicBezTo>
                <a:cubicBezTo>
                  <a:pt x="0" y="80"/>
                  <a:pt x="0" y="80"/>
                  <a:pt x="0" y="80"/>
                </a:cubicBezTo>
                <a:cubicBezTo>
                  <a:pt x="0" y="87"/>
                  <a:pt x="5" y="92"/>
                  <a:pt x="12" y="92"/>
                </a:cubicBezTo>
                <a:cubicBezTo>
                  <a:pt x="28" y="92"/>
                  <a:pt x="28" y="92"/>
                  <a:pt x="28" y="92"/>
                </a:cubicBezTo>
                <a:cubicBezTo>
                  <a:pt x="28" y="109"/>
                  <a:pt x="28" y="109"/>
                  <a:pt x="28" y="109"/>
                </a:cubicBezTo>
                <a:cubicBezTo>
                  <a:pt x="29" y="114"/>
                  <a:pt x="35" y="120"/>
                  <a:pt x="44" y="114"/>
                </a:cubicBezTo>
                <a:cubicBezTo>
                  <a:pt x="68" y="92"/>
                  <a:pt x="68" y="92"/>
                  <a:pt x="68" y="92"/>
                </a:cubicBezTo>
                <a:cubicBezTo>
                  <a:pt x="116" y="92"/>
                  <a:pt x="116" y="92"/>
                  <a:pt x="116" y="92"/>
                </a:cubicBezTo>
                <a:cubicBezTo>
                  <a:pt x="123" y="92"/>
                  <a:pt x="128" y="87"/>
                  <a:pt x="128" y="80"/>
                </a:cubicBezTo>
                <a:cubicBezTo>
                  <a:pt x="128" y="12"/>
                  <a:pt x="128" y="12"/>
                  <a:pt x="128" y="12"/>
                </a:cubicBezTo>
                <a:cubicBezTo>
                  <a:pt x="128" y="5"/>
                  <a:pt x="123" y="0"/>
                  <a:pt x="116" y="0"/>
                </a:cubicBezTo>
                <a:close/>
                <a:moveTo>
                  <a:pt x="120" y="76"/>
                </a:moveTo>
                <a:cubicBezTo>
                  <a:pt x="120" y="80"/>
                  <a:pt x="116" y="84"/>
                  <a:pt x="112" y="84"/>
                </a:cubicBezTo>
                <a:cubicBezTo>
                  <a:pt x="66" y="84"/>
                  <a:pt x="66" y="84"/>
                  <a:pt x="66" y="84"/>
                </a:cubicBezTo>
                <a:cubicBezTo>
                  <a:pt x="39" y="108"/>
                  <a:pt x="39" y="108"/>
                  <a:pt x="39" y="108"/>
                </a:cubicBezTo>
                <a:cubicBezTo>
                  <a:pt x="35" y="113"/>
                  <a:pt x="36" y="99"/>
                  <a:pt x="36" y="92"/>
                </a:cubicBezTo>
                <a:cubicBezTo>
                  <a:pt x="36" y="92"/>
                  <a:pt x="36" y="92"/>
                  <a:pt x="36" y="92"/>
                </a:cubicBezTo>
                <a:cubicBezTo>
                  <a:pt x="36" y="84"/>
                  <a:pt x="36" y="84"/>
                  <a:pt x="36" y="84"/>
                </a:cubicBezTo>
                <a:cubicBezTo>
                  <a:pt x="16" y="84"/>
                  <a:pt x="16" y="84"/>
                  <a:pt x="16" y="84"/>
                </a:cubicBezTo>
                <a:cubicBezTo>
                  <a:pt x="12" y="84"/>
                  <a:pt x="8" y="80"/>
                  <a:pt x="8" y="76"/>
                </a:cubicBezTo>
                <a:cubicBezTo>
                  <a:pt x="8" y="16"/>
                  <a:pt x="8" y="16"/>
                  <a:pt x="8" y="16"/>
                </a:cubicBezTo>
                <a:cubicBezTo>
                  <a:pt x="8" y="12"/>
                  <a:pt x="12" y="8"/>
                  <a:pt x="16" y="8"/>
                </a:cubicBezTo>
                <a:cubicBezTo>
                  <a:pt x="112" y="8"/>
                  <a:pt x="112" y="8"/>
                  <a:pt x="112" y="8"/>
                </a:cubicBezTo>
                <a:cubicBezTo>
                  <a:pt x="116" y="8"/>
                  <a:pt x="120" y="12"/>
                  <a:pt x="120" y="16"/>
                </a:cubicBezTo>
                <a:lnTo>
                  <a:pt x="120" y="7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64" name="Freeform 10"/>
          <p:cNvSpPr>
            <a:spLocks noEditPoints="1"/>
          </p:cNvSpPr>
          <p:nvPr/>
        </p:nvSpPr>
        <p:spPr bwMode="auto">
          <a:xfrm>
            <a:off x="726668" y="2397468"/>
            <a:ext cx="276704" cy="340819"/>
          </a:xfrm>
          <a:custGeom>
            <a:avLst/>
            <a:gdLst>
              <a:gd name="T0" fmla="*/ 52 w 104"/>
              <a:gd name="T1" fmla="*/ 72 h 128"/>
              <a:gd name="T2" fmla="*/ 36 w 104"/>
              <a:gd name="T3" fmla="*/ 88 h 128"/>
              <a:gd name="T4" fmla="*/ 52 w 104"/>
              <a:gd name="T5" fmla="*/ 104 h 128"/>
              <a:gd name="T6" fmla="*/ 68 w 104"/>
              <a:gd name="T7" fmla="*/ 88 h 128"/>
              <a:gd name="T8" fmla="*/ 52 w 104"/>
              <a:gd name="T9" fmla="*/ 72 h 128"/>
              <a:gd name="T10" fmla="*/ 52 w 104"/>
              <a:gd name="T11" fmla="*/ 96 h 128"/>
              <a:gd name="T12" fmla="*/ 44 w 104"/>
              <a:gd name="T13" fmla="*/ 88 h 128"/>
              <a:gd name="T14" fmla="*/ 52 w 104"/>
              <a:gd name="T15" fmla="*/ 80 h 128"/>
              <a:gd name="T16" fmla="*/ 60 w 104"/>
              <a:gd name="T17" fmla="*/ 88 h 128"/>
              <a:gd name="T18" fmla="*/ 52 w 104"/>
              <a:gd name="T19" fmla="*/ 96 h 128"/>
              <a:gd name="T20" fmla="*/ 92 w 104"/>
              <a:gd name="T21" fmla="*/ 48 h 128"/>
              <a:gd name="T22" fmla="*/ 24 w 104"/>
              <a:gd name="T23" fmla="*/ 48 h 128"/>
              <a:gd name="T24" fmla="*/ 24 w 104"/>
              <a:gd name="T25" fmla="*/ 36 h 128"/>
              <a:gd name="T26" fmla="*/ 52 w 104"/>
              <a:gd name="T27" fmla="*/ 8 h 128"/>
              <a:gd name="T28" fmla="*/ 80 w 104"/>
              <a:gd name="T29" fmla="*/ 32 h 128"/>
              <a:gd name="T30" fmla="*/ 88 w 104"/>
              <a:gd name="T31" fmla="*/ 32 h 128"/>
              <a:gd name="T32" fmla="*/ 52 w 104"/>
              <a:gd name="T33" fmla="*/ 0 h 128"/>
              <a:gd name="T34" fmla="*/ 16 w 104"/>
              <a:gd name="T35" fmla="*/ 36 h 128"/>
              <a:gd name="T36" fmla="*/ 16 w 104"/>
              <a:gd name="T37" fmla="*/ 48 h 128"/>
              <a:gd name="T38" fmla="*/ 12 w 104"/>
              <a:gd name="T39" fmla="*/ 48 h 128"/>
              <a:gd name="T40" fmla="*/ 0 w 104"/>
              <a:gd name="T41" fmla="*/ 60 h 128"/>
              <a:gd name="T42" fmla="*/ 0 w 104"/>
              <a:gd name="T43" fmla="*/ 116 h 128"/>
              <a:gd name="T44" fmla="*/ 12 w 104"/>
              <a:gd name="T45" fmla="*/ 128 h 128"/>
              <a:gd name="T46" fmla="*/ 92 w 104"/>
              <a:gd name="T47" fmla="*/ 128 h 128"/>
              <a:gd name="T48" fmla="*/ 104 w 104"/>
              <a:gd name="T49" fmla="*/ 116 h 128"/>
              <a:gd name="T50" fmla="*/ 104 w 104"/>
              <a:gd name="T51" fmla="*/ 60 h 128"/>
              <a:gd name="T52" fmla="*/ 92 w 104"/>
              <a:gd name="T53" fmla="*/ 48 h 128"/>
              <a:gd name="T54" fmla="*/ 96 w 104"/>
              <a:gd name="T55" fmla="*/ 112 h 128"/>
              <a:gd name="T56" fmla="*/ 88 w 104"/>
              <a:gd name="T57" fmla="*/ 120 h 128"/>
              <a:gd name="T58" fmla="*/ 16 w 104"/>
              <a:gd name="T59" fmla="*/ 120 h 128"/>
              <a:gd name="T60" fmla="*/ 8 w 104"/>
              <a:gd name="T61" fmla="*/ 112 h 128"/>
              <a:gd name="T62" fmla="*/ 8 w 104"/>
              <a:gd name="T63" fmla="*/ 64 h 128"/>
              <a:gd name="T64" fmla="*/ 16 w 104"/>
              <a:gd name="T65" fmla="*/ 56 h 128"/>
              <a:gd name="T66" fmla="*/ 88 w 104"/>
              <a:gd name="T67" fmla="*/ 56 h 128"/>
              <a:gd name="T68" fmla="*/ 96 w 104"/>
              <a:gd name="T69" fmla="*/ 64 h 128"/>
              <a:gd name="T70" fmla="*/ 96 w 104"/>
              <a:gd name="T71"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128">
                <a:moveTo>
                  <a:pt x="52" y="72"/>
                </a:moveTo>
                <a:cubicBezTo>
                  <a:pt x="43" y="72"/>
                  <a:pt x="36" y="79"/>
                  <a:pt x="36" y="88"/>
                </a:cubicBezTo>
                <a:cubicBezTo>
                  <a:pt x="36" y="97"/>
                  <a:pt x="43" y="104"/>
                  <a:pt x="52" y="104"/>
                </a:cubicBezTo>
                <a:cubicBezTo>
                  <a:pt x="61" y="104"/>
                  <a:pt x="68" y="97"/>
                  <a:pt x="68" y="88"/>
                </a:cubicBezTo>
                <a:cubicBezTo>
                  <a:pt x="68" y="79"/>
                  <a:pt x="61" y="72"/>
                  <a:pt x="52" y="72"/>
                </a:cubicBezTo>
                <a:close/>
                <a:moveTo>
                  <a:pt x="52" y="96"/>
                </a:moveTo>
                <a:cubicBezTo>
                  <a:pt x="48" y="96"/>
                  <a:pt x="44" y="92"/>
                  <a:pt x="44" y="88"/>
                </a:cubicBezTo>
                <a:cubicBezTo>
                  <a:pt x="44" y="84"/>
                  <a:pt x="48" y="80"/>
                  <a:pt x="52" y="80"/>
                </a:cubicBezTo>
                <a:cubicBezTo>
                  <a:pt x="56" y="80"/>
                  <a:pt x="60" y="84"/>
                  <a:pt x="60" y="88"/>
                </a:cubicBezTo>
                <a:cubicBezTo>
                  <a:pt x="60" y="92"/>
                  <a:pt x="56" y="96"/>
                  <a:pt x="52" y="96"/>
                </a:cubicBezTo>
                <a:close/>
                <a:moveTo>
                  <a:pt x="92" y="48"/>
                </a:moveTo>
                <a:cubicBezTo>
                  <a:pt x="24" y="48"/>
                  <a:pt x="24" y="48"/>
                  <a:pt x="24" y="48"/>
                </a:cubicBezTo>
                <a:cubicBezTo>
                  <a:pt x="24" y="36"/>
                  <a:pt x="24" y="36"/>
                  <a:pt x="24" y="36"/>
                </a:cubicBezTo>
                <a:cubicBezTo>
                  <a:pt x="24" y="21"/>
                  <a:pt x="37" y="8"/>
                  <a:pt x="52" y="8"/>
                </a:cubicBezTo>
                <a:cubicBezTo>
                  <a:pt x="66" y="8"/>
                  <a:pt x="78" y="18"/>
                  <a:pt x="80" y="32"/>
                </a:cubicBezTo>
                <a:cubicBezTo>
                  <a:pt x="88" y="32"/>
                  <a:pt x="88" y="32"/>
                  <a:pt x="88" y="32"/>
                </a:cubicBezTo>
                <a:cubicBezTo>
                  <a:pt x="86" y="14"/>
                  <a:pt x="71" y="0"/>
                  <a:pt x="52" y="0"/>
                </a:cubicBezTo>
                <a:cubicBezTo>
                  <a:pt x="32" y="0"/>
                  <a:pt x="16" y="16"/>
                  <a:pt x="16" y="36"/>
                </a:cubicBezTo>
                <a:cubicBezTo>
                  <a:pt x="16" y="48"/>
                  <a:pt x="16" y="48"/>
                  <a:pt x="16" y="48"/>
                </a:cubicBezTo>
                <a:cubicBezTo>
                  <a:pt x="12" y="48"/>
                  <a:pt x="12" y="48"/>
                  <a:pt x="12" y="48"/>
                </a:cubicBezTo>
                <a:cubicBezTo>
                  <a:pt x="5" y="48"/>
                  <a:pt x="0" y="53"/>
                  <a:pt x="0" y="60"/>
                </a:cubicBezTo>
                <a:cubicBezTo>
                  <a:pt x="0" y="116"/>
                  <a:pt x="0" y="116"/>
                  <a:pt x="0" y="116"/>
                </a:cubicBezTo>
                <a:cubicBezTo>
                  <a:pt x="0" y="123"/>
                  <a:pt x="5" y="128"/>
                  <a:pt x="12" y="128"/>
                </a:cubicBezTo>
                <a:cubicBezTo>
                  <a:pt x="92" y="128"/>
                  <a:pt x="92" y="128"/>
                  <a:pt x="92" y="128"/>
                </a:cubicBezTo>
                <a:cubicBezTo>
                  <a:pt x="99" y="128"/>
                  <a:pt x="104" y="123"/>
                  <a:pt x="104" y="116"/>
                </a:cubicBezTo>
                <a:cubicBezTo>
                  <a:pt x="104" y="60"/>
                  <a:pt x="104" y="60"/>
                  <a:pt x="104" y="60"/>
                </a:cubicBezTo>
                <a:cubicBezTo>
                  <a:pt x="104" y="53"/>
                  <a:pt x="99" y="48"/>
                  <a:pt x="92" y="48"/>
                </a:cubicBezTo>
                <a:close/>
                <a:moveTo>
                  <a:pt x="96" y="112"/>
                </a:moveTo>
                <a:cubicBezTo>
                  <a:pt x="96" y="116"/>
                  <a:pt x="92" y="120"/>
                  <a:pt x="88" y="120"/>
                </a:cubicBezTo>
                <a:cubicBezTo>
                  <a:pt x="16" y="120"/>
                  <a:pt x="16" y="120"/>
                  <a:pt x="16" y="120"/>
                </a:cubicBezTo>
                <a:cubicBezTo>
                  <a:pt x="12" y="120"/>
                  <a:pt x="8" y="116"/>
                  <a:pt x="8" y="112"/>
                </a:cubicBezTo>
                <a:cubicBezTo>
                  <a:pt x="8" y="64"/>
                  <a:pt x="8" y="64"/>
                  <a:pt x="8" y="64"/>
                </a:cubicBezTo>
                <a:cubicBezTo>
                  <a:pt x="8" y="60"/>
                  <a:pt x="12" y="56"/>
                  <a:pt x="16" y="56"/>
                </a:cubicBezTo>
                <a:cubicBezTo>
                  <a:pt x="88" y="56"/>
                  <a:pt x="88" y="56"/>
                  <a:pt x="88" y="56"/>
                </a:cubicBezTo>
                <a:cubicBezTo>
                  <a:pt x="92" y="56"/>
                  <a:pt x="96" y="60"/>
                  <a:pt x="96" y="64"/>
                </a:cubicBezTo>
                <a:lnTo>
                  <a:pt x="96" y="11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65" name="Freeform 11"/>
          <p:cNvSpPr>
            <a:spLocks noEditPoints="1"/>
          </p:cNvSpPr>
          <p:nvPr/>
        </p:nvSpPr>
        <p:spPr bwMode="auto">
          <a:xfrm>
            <a:off x="3947265" y="2397468"/>
            <a:ext cx="339693" cy="340818"/>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20 h 128"/>
              <a:gd name="T12" fmla="*/ 8 w 128"/>
              <a:gd name="T13" fmla="*/ 64 h 128"/>
              <a:gd name="T14" fmla="*/ 64 w 128"/>
              <a:gd name="T15" fmla="*/ 8 h 128"/>
              <a:gd name="T16" fmla="*/ 120 w 128"/>
              <a:gd name="T17" fmla="*/ 64 h 128"/>
              <a:gd name="T18" fmla="*/ 64 w 128"/>
              <a:gd name="T19" fmla="*/ 120 h 128"/>
              <a:gd name="T20" fmla="*/ 85 w 128"/>
              <a:gd name="T21" fmla="*/ 49 h 128"/>
              <a:gd name="T22" fmla="*/ 60 w 128"/>
              <a:gd name="T23" fmla="*/ 75 h 128"/>
              <a:gd name="T24" fmla="*/ 47 w 128"/>
              <a:gd name="T25" fmla="*/ 61 h 128"/>
              <a:gd name="T26" fmla="*/ 41 w 128"/>
              <a:gd name="T27" fmla="*/ 61 h 128"/>
              <a:gd name="T28" fmla="*/ 41 w 128"/>
              <a:gd name="T29" fmla="*/ 67 h 128"/>
              <a:gd name="T30" fmla="*/ 57 w 128"/>
              <a:gd name="T31" fmla="*/ 82 h 128"/>
              <a:gd name="T32" fmla="*/ 57 w 128"/>
              <a:gd name="T33" fmla="*/ 83 h 128"/>
              <a:gd name="T34" fmla="*/ 60 w 128"/>
              <a:gd name="T35" fmla="*/ 84 h 128"/>
              <a:gd name="T36" fmla="*/ 63 w 128"/>
              <a:gd name="T37" fmla="*/ 83 h 128"/>
              <a:gd name="T38" fmla="*/ 63 w 128"/>
              <a:gd name="T39" fmla="*/ 82 h 128"/>
              <a:gd name="T40" fmla="*/ 91 w 128"/>
              <a:gd name="T41" fmla="*/ 55 h 128"/>
              <a:gd name="T42" fmla="*/ 91 w 128"/>
              <a:gd name="T43" fmla="*/ 49 h 128"/>
              <a:gd name="T44" fmla="*/ 85 w 128"/>
              <a:gd name="T45" fmla="*/ 4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20"/>
                </a:moveTo>
                <a:cubicBezTo>
                  <a:pt x="33" y="120"/>
                  <a:pt x="8" y="95"/>
                  <a:pt x="8" y="64"/>
                </a:cubicBezTo>
                <a:cubicBezTo>
                  <a:pt x="8" y="33"/>
                  <a:pt x="33" y="8"/>
                  <a:pt x="64" y="8"/>
                </a:cubicBezTo>
                <a:cubicBezTo>
                  <a:pt x="95" y="8"/>
                  <a:pt x="120" y="33"/>
                  <a:pt x="120" y="64"/>
                </a:cubicBezTo>
                <a:cubicBezTo>
                  <a:pt x="120" y="95"/>
                  <a:pt x="95" y="120"/>
                  <a:pt x="64" y="120"/>
                </a:cubicBezTo>
                <a:close/>
                <a:moveTo>
                  <a:pt x="85" y="49"/>
                </a:moveTo>
                <a:cubicBezTo>
                  <a:pt x="60" y="75"/>
                  <a:pt x="60" y="75"/>
                  <a:pt x="60" y="75"/>
                </a:cubicBezTo>
                <a:cubicBezTo>
                  <a:pt x="47" y="61"/>
                  <a:pt x="47" y="61"/>
                  <a:pt x="47" y="61"/>
                </a:cubicBezTo>
                <a:cubicBezTo>
                  <a:pt x="45" y="60"/>
                  <a:pt x="43" y="60"/>
                  <a:pt x="41" y="61"/>
                </a:cubicBezTo>
                <a:cubicBezTo>
                  <a:pt x="40" y="63"/>
                  <a:pt x="40" y="65"/>
                  <a:pt x="41" y="67"/>
                </a:cubicBezTo>
                <a:cubicBezTo>
                  <a:pt x="57" y="82"/>
                  <a:pt x="57" y="82"/>
                  <a:pt x="57" y="82"/>
                </a:cubicBezTo>
                <a:cubicBezTo>
                  <a:pt x="57" y="82"/>
                  <a:pt x="57" y="83"/>
                  <a:pt x="57" y="83"/>
                </a:cubicBezTo>
                <a:cubicBezTo>
                  <a:pt x="58" y="84"/>
                  <a:pt x="59" y="84"/>
                  <a:pt x="60" y="84"/>
                </a:cubicBezTo>
                <a:cubicBezTo>
                  <a:pt x="61" y="84"/>
                  <a:pt x="62" y="84"/>
                  <a:pt x="63" y="83"/>
                </a:cubicBezTo>
                <a:cubicBezTo>
                  <a:pt x="63" y="83"/>
                  <a:pt x="63" y="82"/>
                  <a:pt x="63" y="82"/>
                </a:cubicBezTo>
                <a:cubicBezTo>
                  <a:pt x="91" y="55"/>
                  <a:pt x="91" y="55"/>
                  <a:pt x="91" y="55"/>
                </a:cubicBezTo>
                <a:cubicBezTo>
                  <a:pt x="92" y="53"/>
                  <a:pt x="92" y="51"/>
                  <a:pt x="91" y="49"/>
                </a:cubicBezTo>
                <a:cubicBezTo>
                  <a:pt x="89" y="48"/>
                  <a:pt x="87" y="48"/>
                  <a:pt x="85" y="4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66" name="TextBox 17"/>
          <p:cNvSpPr txBox="1"/>
          <p:nvPr/>
        </p:nvSpPr>
        <p:spPr>
          <a:xfrm>
            <a:off x="1307513" y="2169442"/>
            <a:ext cx="3121367" cy="369332"/>
          </a:xfrm>
          <a:prstGeom prst="rect">
            <a:avLst/>
          </a:prstGeom>
          <a:noFill/>
        </p:spPr>
        <p:txBody>
          <a:bodyPr wrap="none" rtlCol="0">
            <a:spAutoFit/>
          </a:bodyPr>
          <a:lstStyle/>
          <a:p>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电子</a:t>
            </a:r>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资源管理系统（</a:t>
            </a:r>
            <a:r>
              <a:rPr lang="en-US" altLang="zh-CN" dirty="0" smtClean="0">
                <a:solidFill>
                  <a:srgbClr val="FF0000"/>
                </a:solidFill>
                <a:latin typeface="方正尚酷简体" panose="03000509000000000000" pitchFamily="65" charset="-122"/>
                <a:ea typeface="方正尚酷简体" panose="03000509000000000000" pitchFamily="65" charset="-122"/>
                <a:cs typeface="+mn-ea"/>
                <a:sym typeface="+mn-lt"/>
              </a:rPr>
              <a:t>ERMS</a:t>
            </a:r>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67" name="TextBox 18"/>
          <p:cNvSpPr txBox="1"/>
          <p:nvPr/>
        </p:nvSpPr>
        <p:spPr>
          <a:xfrm>
            <a:off x="1307465" y="2508250"/>
            <a:ext cx="2468880" cy="783590"/>
          </a:xfrm>
          <a:prstGeom prst="rect">
            <a:avLst/>
          </a:prstGeom>
          <a:noFill/>
        </p:spPr>
        <p:txBody>
          <a:bodyPr wrap="square" rtlCol="0">
            <a:spAutoFit/>
          </a:bodyPr>
          <a:lstStyle/>
          <a:p>
            <a:pPr>
              <a:lnSpc>
                <a:spcPts val="1800"/>
              </a:lnSpc>
            </a:pPr>
            <a:r>
              <a:rPr lang="zh-CN" altLang="en-US" sz="1200" dirty="0">
                <a:latin typeface="华文仿宋" pitchFamily="2" charset="-122"/>
                <a:ea typeface="华文仿宋" pitchFamily="2" charset="-122"/>
                <a:sym typeface="+mn-lt"/>
              </a:rPr>
              <a:t>以数据驱动为核心的数字资源采购管理系统，优化管理流程，提升采购管理效率，提升采购科学性。</a:t>
            </a:r>
            <a:endParaRPr lang="en-US" altLang="zh-CN" sz="1200" dirty="0">
              <a:latin typeface="华文仿宋" pitchFamily="2" charset="-122"/>
              <a:ea typeface="华文仿宋" pitchFamily="2" charset="-122"/>
              <a:sym typeface="+mn-lt"/>
            </a:endParaRPr>
          </a:p>
        </p:txBody>
      </p:sp>
      <p:sp>
        <p:nvSpPr>
          <p:cNvPr id="168" name="TextBox 17"/>
          <p:cNvSpPr txBox="1"/>
          <p:nvPr/>
        </p:nvSpPr>
        <p:spPr>
          <a:xfrm>
            <a:off x="2809995" y="4603076"/>
            <a:ext cx="1338828" cy="369332"/>
          </a:xfrm>
          <a:prstGeom prst="rect">
            <a:avLst/>
          </a:prstGeom>
          <a:noFill/>
        </p:spPr>
        <p:txBody>
          <a:bodyPr wrap="none" rtlCol="0">
            <a:spAutoFit/>
          </a:bodyPr>
          <a:lstStyle/>
          <a:p>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元数据管理</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69" name="TextBox 18"/>
          <p:cNvSpPr txBox="1"/>
          <p:nvPr/>
        </p:nvSpPr>
        <p:spPr>
          <a:xfrm>
            <a:off x="2809995" y="4941630"/>
            <a:ext cx="2051006" cy="1245235"/>
          </a:xfrm>
          <a:prstGeom prst="rect">
            <a:avLst/>
          </a:prstGeom>
          <a:noFill/>
        </p:spPr>
        <p:txBody>
          <a:bodyPr wrap="square" rtlCol="0">
            <a:spAutoFit/>
          </a:bodyPr>
          <a:lstStyle/>
          <a:p>
            <a:pPr>
              <a:lnSpc>
                <a:spcPts val="1800"/>
              </a:lnSpc>
            </a:pPr>
            <a:r>
              <a:rPr lang="zh-CN" altLang="en-US" sz="1200" dirty="0">
                <a:latin typeface="华文仿宋" pitchFamily="2" charset="-122"/>
                <a:ea typeface="华文仿宋" pitchFamily="2" charset="-122"/>
                <a:sym typeface="+mn-lt"/>
              </a:rPr>
              <a:t>支持按数据厂商、数据类型、学科分类多个维度对元数据进行组织查看与分析。使图书馆拥有对大数据中心的统计、分析、调整等掌控能力。</a:t>
            </a:r>
          </a:p>
        </p:txBody>
      </p:sp>
      <p:sp>
        <p:nvSpPr>
          <p:cNvPr id="170" name="TextBox 17"/>
          <p:cNvSpPr txBox="1"/>
          <p:nvPr/>
        </p:nvSpPr>
        <p:spPr>
          <a:xfrm>
            <a:off x="4605192" y="2169442"/>
            <a:ext cx="2492990" cy="369332"/>
          </a:xfrm>
          <a:prstGeom prst="rect">
            <a:avLst/>
          </a:prstGeom>
          <a:noFill/>
        </p:spPr>
        <p:txBody>
          <a:bodyPr wrap="none" rtlCol="0">
            <a:spAutoFit/>
          </a:bodyPr>
          <a:lstStyle/>
          <a:p>
            <a:r>
              <a:rPr lang="zh-CN" altLang="en-US" dirty="0">
                <a:solidFill>
                  <a:srgbClr val="FF0000"/>
                </a:solidFill>
                <a:latin typeface="方正尚酷简体" panose="03000509000000000000" pitchFamily="65" charset="-122"/>
                <a:ea typeface="方正尚酷简体" panose="03000509000000000000" pitchFamily="65" charset="-122"/>
                <a:cs typeface="+mn-ea"/>
                <a:sym typeface="+mn-lt"/>
              </a:rPr>
              <a:t>数据查</a:t>
            </a:r>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重（验收）管理</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71" name="TextBox 18"/>
          <p:cNvSpPr txBox="1"/>
          <p:nvPr/>
        </p:nvSpPr>
        <p:spPr>
          <a:xfrm>
            <a:off x="4605192" y="2507996"/>
            <a:ext cx="2051006" cy="1015663"/>
          </a:xfrm>
          <a:prstGeom prst="rect">
            <a:avLst/>
          </a:prstGeom>
          <a:noFill/>
        </p:spPr>
        <p:txBody>
          <a:bodyPr wrap="square" rtlCol="0">
            <a:spAutoFit/>
          </a:bodyPr>
          <a:lstStyle/>
          <a:p>
            <a:pPr>
              <a:lnSpc>
                <a:spcPts val="1800"/>
              </a:lnSpc>
            </a:pPr>
            <a:r>
              <a:rPr lang="zh-CN" altLang="en-US" sz="1200" dirty="0">
                <a:latin typeface="华文仿宋" pitchFamily="2" charset="-122"/>
                <a:ea typeface="华文仿宋" pitchFamily="2" charset="-122"/>
                <a:sym typeface="+mn-lt"/>
              </a:rPr>
              <a:t>针对指定数据库元数据与资源库进行文献重复度分析，并出具详细报告，可视化结果展示</a:t>
            </a:r>
            <a:r>
              <a:rPr lang="zh-CN" altLang="en-US" sz="1200" dirty="0">
                <a:latin typeface="冬青黑体简体中文 W3" panose="020B0300000000000000" pitchFamily="34" charset="-122"/>
                <a:ea typeface="冬青黑体简体中文 W3" panose="020B0300000000000000" pitchFamily="34" charset="-122"/>
                <a:sym typeface="+mn-lt"/>
              </a:rPr>
              <a:t>。</a:t>
            </a:r>
          </a:p>
        </p:txBody>
      </p:sp>
      <p:sp>
        <p:nvSpPr>
          <p:cNvPr id="172" name="TextBox 17"/>
          <p:cNvSpPr txBox="1"/>
          <p:nvPr/>
        </p:nvSpPr>
        <p:spPr>
          <a:xfrm>
            <a:off x="6104776" y="4603076"/>
            <a:ext cx="1569660" cy="369332"/>
          </a:xfrm>
          <a:prstGeom prst="rect">
            <a:avLst/>
          </a:prstGeom>
          <a:noFill/>
        </p:spPr>
        <p:txBody>
          <a:bodyPr wrap="none" rtlCol="0">
            <a:spAutoFit/>
          </a:bodyPr>
          <a:lstStyle/>
          <a:p>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资源运行管理</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73" name="TextBox 18"/>
          <p:cNvSpPr txBox="1"/>
          <p:nvPr/>
        </p:nvSpPr>
        <p:spPr>
          <a:xfrm>
            <a:off x="6104776" y="4941630"/>
            <a:ext cx="2051006" cy="763735"/>
          </a:xfrm>
          <a:prstGeom prst="rect">
            <a:avLst/>
          </a:prstGeom>
          <a:noFill/>
        </p:spPr>
        <p:txBody>
          <a:bodyPr wrap="square" rtlCol="0">
            <a:spAutoFit/>
          </a:bodyPr>
          <a:lstStyle/>
          <a:p>
            <a:pPr>
              <a:lnSpc>
                <a:spcPts val="1800"/>
              </a:lnSpc>
            </a:pPr>
            <a:r>
              <a:rPr lang="zh-CN" altLang="en-US" sz="1200" dirty="0">
                <a:latin typeface="华文仿宋" pitchFamily="2" charset="-122"/>
                <a:ea typeface="华文仿宋" pitchFamily="2" charset="-122"/>
                <a:sym typeface="+mn-lt"/>
              </a:rPr>
              <a:t>平台整体运行数据分析，谁在用？用了哪些资源？哪些用得好？哪些用得不好？</a:t>
            </a:r>
          </a:p>
        </p:txBody>
      </p:sp>
      <p:sp>
        <p:nvSpPr>
          <p:cNvPr id="174" name="TextBox 17"/>
          <p:cNvSpPr txBox="1"/>
          <p:nvPr/>
        </p:nvSpPr>
        <p:spPr>
          <a:xfrm>
            <a:off x="8140913" y="2169442"/>
            <a:ext cx="1569660" cy="369332"/>
          </a:xfrm>
          <a:prstGeom prst="rect">
            <a:avLst/>
          </a:prstGeom>
          <a:noFill/>
        </p:spPr>
        <p:txBody>
          <a:bodyPr wrap="none" rtlCol="0">
            <a:spAutoFit/>
          </a:bodyPr>
          <a:lstStyle/>
          <a:p>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数据组织管理</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75" name="TextBox 18"/>
          <p:cNvSpPr txBox="1"/>
          <p:nvPr/>
        </p:nvSpPr>
        <p:spPr>
          <a:xfrm>
            <a:off x="8140913" y="2507996"/>
            <a:ext cx="2051006" cy="763735"/>
          </a:xfrm>
          <a:prstGeom prst="rect">
            <a:avLst/>
          </a:prstGeom>
          <a:noFill/>
        </p:spPr>
        <p:txBody>
          <a:bodyPr wrap="square" rtlCol="0">
            <a:spAutoFit/>
          </a:bodyPr>
          <a:lstStyle/>
          <a:p>
            <a:pPr>
              <a:lnSpc>
                <a:spcPts val="1800"/>
              </a:lnSpc>
            </a:pPr>
            <a:r>
              <a:rPr lang="zh-CN" altLang="en-US" sz="1200" dirty="0">
                <a:latin typeface="华文仿宋" pitchFamily="2" charset="-122"/>
                <a:ea typeface="华文仿宋" pitchFamily="2" charset="-122"/>
                <a:sym typeface="+mn-lt"/>
              </a:rPr>
              <a:t>面对教学、科研、学科服务的数据资源汇编，提升核心资源展示度和使用率。</a:t>
            </a:r>
            <a:endParaRPr lang="en-US" altLang="zh-CN" sz="1200" dirty="0">
              <a:latin typeface="华文仿宋" pitchFamily="2" charset="-122"/>
              <a:ea typeface="华文仿宋" pitchFamily="2" charset="-122"/>
              <a:sym typeface="+mn-lt"/>
            </a:endParaRPr>
          </a:p>
        </p:txBody>
      </p:sp>
      <p:cxnSp>
        <p:nvCxnSpPr>
          <p:cNvPr id="11" name="Straight Connector 20"/>
          <p:cNvCxnSpPr>
            <a:stCxn id="20" idx="4"/>
            <a:endCxn id="21" idx="0"/>
          </p:cNvCxnSpPr>
          <p:nvPr/>
        </p:nvCxnSpPr>
        <p:spPr>
          <a:xfrm flipH="1">
            <a:off x="9438923" y="3838329"/>
            <a:ext cx="635" cy="79184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Oval 29"/>
          <p:cNvSpPr>
            <a:spLocks noChangeAspect="1"/>
          </p:cNvSpPr>
          <p:nvPr/>
        </p:nvSpPr>
        <p:spPr>
          <a:xfrm>
            <a:off x="9363993" y="368719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21" name="Oval 57"/>
          <p:cNvSpPr>
            <a:spLocks noChangeAspect="1"/>
          </p:cNvSpPr>
          <p:nvPr/>
        </p:nvSpPr>
        <p:spPr>
          <a:xfrm>
            <a:off x="9039506" y="4630253"/>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22" name="Freeform 6"/>
          <p:cNvSpPr>
            <a:spLocks noEditPoints="1"/>
          </p:cNvSpPr>
          <p:nvPr/>
        </p:nvSpPr>
        <p:spPr bwMode="auto">
          <a:xfrm>
            <a:off x="9288572" y="4859707"/>
            <a:ext cx="299200" cy="339693"/>
          </a:xfrm>
          <a:custGeom>
            <a:avLst/>
            <a:gdLst>
              <a:gd name="T0" fmla="*/ 60 w 112"/>
              <a:gd name="T1" fmla="*/ 61 h 128"/>
              <a:gd name="T2" fmla="*/ 60 w 112"/>
              <a:gd name="T3" fmla="*/ 40 h 128"/>
              <a:gd name="T4" fmla="*/ 56 w 112"/>
              <a:gd name="T5" fmla="*/ 36 h 128"/>
              <a:gd name="T6" fmla="*/ 52 w 112"/>
              <a:gd name="T7" fmla="*/ 40 h 128"/>
              <a:gd name="T8" fmla="*/ 52 w 112"/>
              <a:gd name="T9" fmla="*/ 61 h 128"/>
              <a:gd name="T10" fmla="*/ 44 w 112"/>
              <a:gd name="T11" fmla="*/ 72 h 128"/>
              <a:gd name="T12" fmla="*/ 56 w 112"/>
              <a:gd name="T13" fmla="*/ 84 h 128"/>
              <a:gd name="T14" fmla="*/ 68 w 112"/>
              <a:gd name="T15" fmla="*/ 72 h 128"/>
              <a:gd name="T16" fmla="*/ 60 w 112"/>
              <a:gd name="T17" fmla="*/ 61 h 128"/>
              <a:gd name="T18" fmla="*/ 60 w 112"/>
              <a:gd name="T19" fmla="*/ 16 h 128"/>
              <a:gd name="T20" fmla="*/ 60 w 112"/>
              <a:gd name="T21" fmla="*/ 8 h 128"/>
              <a:gd name="T22" fmla="*/ 72 w 112"/>
              <a:gd name="T23" fmla="*/ 8 h 128"/>
              <a:gd name="T24" fmla="*/ 76 w 112"/>
              <a:gd name="T25" fmla="*/ 4 h 128"/>
              <a:gd name="T26" fmla="*/ 72 w 112"/>
              <a:gd name="T27" fmla="*/ 0 h 128"/>
              <a:gd name="T28" fmla="*/ 40 w 112"/>
              <a:gd name="T29" fmla="*/ 0 h 128"/>
              <a:gd name="T30" fmla="*/ 36 w 112"/>
              <a:gd name="T31" fmla="*/ 4 h 128"/>
              <a:gd name="T32" fmla="*/ 40 w 112"/>
              <a:gd name="T33" fmla="*/ 8 h 128"/>
              <a:gd name="T34" fmla="*/ 52 w 112"/>
              <a:gd name="T35" fmla="*/ 8 h 128"/>
              <a:gd name="T36" fmla="*/ 52 w 112"/>
              <a:gd name="T37" fmla="*/ 16 h 128"/>
              <a:gd name="T38" fmla="*/ 0 w 112"/>
              <a:gd name="T39" fmla="*/ 72 h 128"/>
              <a:gd name="T40" fmla="*/ 56 w 112"/>
              <a:gd name="T41" fmla="*/ 128 h 128"/>
              <a:gd name="T42" fmla="*/ 112 w 112"/>
              <a:gd name="T43" fmla="*/ 72 h 128"/>
              <a:gd name="T44" fmla="*/ 60 w 112"/>
              <a:gd name="T45" fmla="*/ 16 h 128"/>
              <a:gd name="T46" fmla="*/ 56 w 112"/>
              <a:gd name="T47" fmla="*/ 120 h 128"/>
              <a:gd name="T48" fmla="*/ 8 w 112"/>
              <a:gd name="T49" fmla="*/ 72 h 128"/>
              <a:gd name="T50" fmla="*/ 56 w 112"/>
              <a:gd name="T51" fmla="*/ 24 h 128"/>
              <a:gd name="T52" fmla="*/ 104 w 112"/>
              <a:gd name="T53" fmla="*/ 72 h 128"/>
              <a:gd name="T54" fmla="*/ 56 w 112"/>
              <a:gd name="T55"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 h="128">
                <a:moveTo>
                  <a:pt x="60" y="61"/>
                </a:moveTo>
                <a:cubicBezTo>
                  <a:pt x="60" y="40"/>
                  <a:pt x="60" y="40"/>
                  <a:pt x="60" y="40"/>
                </a:cubicBezTo>
                <a:cubicBezTo>
                  <a:pt x="60" y="38"/>
                  <a:pt x="58" y="36"/>
                  <a:pt x="56" y="36"/>
                </a:cubicBezTo>
                <a:cubicBezTo>
                  <a:pt x="54" y="36"/>
                  <a:pt x="52" y="38"/>
                  <a:pt x="52" y="40"/>
                </a:cubicBezTo>
                <a:cubicBezTo>
                  <a:pt x="52" y="61"/>
                  <a:pt x="52" y="61"/>
                  <a:pt x="52" y="61"/>
                </a:cubicBezTo>
                <a:cubicBezTo>
                  <a:pt x="47" y="62"/>
                  <a:pt x="44" y="67"/>
                  <a:pt x="44" y="72"/>
                </a:cubicBezTo>
                <a:cubicBezTo>
                  <a:pt x="44" y="79"/>
                  <a:pt x="49" y="84"/>
                  <a:pt x="56" y="84"/>
                </a:cubicBezTo>
                <a:cubicBezTo>
                  <a:pt x="63" y="84"/>
                  <a:pt x="68" y="79"/>
                  <a:pt x="68" y="72"/>
                </a:cubicBezTo>
                <a:cubicBezTo>
                  <a:pt x="68" y="67"/>
                  <a:pt x="65" y="62"/>
                  <a:pt x="60" y="61"/>
                </a:cubicBezTo>
                <a:close/>
                <a:moveTo>
                  <a:pt x="60" y="16"/>
                </a:moveTo>
                <a:cubicBezTo>
                  <a:pt x="60" y="8"/>
                  <a:pt x="60" y="8"/>
                  <a:pt x="60" y="8"/>
                </a:cubicBezTo>
                <a:cubicBezTo>
                  <a:pt x="72" y="8"/>
                  <a:pt x="72" y="8"/>
                  <a:pt x="72" y="8"/>
                </a:cubicBezTo>
                <a:cubicBezTo>
                  <a:pt x="74" y="8"/>
                  <a:pt x="76" y="6"/>
                  <a:pt x="76" y="4"/>
                </a:cubicBezTo>
                <a:cubicBezTo>
                  <a:pt x="76" y="2"/>
                  <a:pt x="74" y="0"/>
                  <a:pt x="72" y="0"/>
                </a:cubicBezTo>
                <a:cubicBezTo>
                  <a:pt x="40" y="0"/>
                  <a:pt x="40" y="0"/>
                  <a:pt x="40" y="0"/>
                </a:cubicBezTo>
                <a:cubicBezTo>
                  <a:pt x="38" y="0"/>
                  <a:pt x="36" y="2"/>
                  <a:pt x="36" y="4"/>
                </a:cubicBezTo>
                <a:cubicBezTo>
                  <a:pt x="36" y="6"/>
                  <a:pt x="38" y="8"/>
                  <a:pt x="40" y="8"/>
                </a:cubicBezTo>
                <a:cubicBezTo>
                  <a:pt x="52" y="8"/>
                  <a:pt x="52" y="8"/>
                  <a:pt x="52" y="8"/>
                </a:cubicBezTo>
                <a:cubicBezTo>
                  <a:pt x="52" y="16"/>
                  <a:pt x="52" y="16"/>
                  <a:pt x="52" y="16"/>
                </a:cubicBezTo>
                <a:cubicBezTo>
                  <a:pt x="23" y="18"/>
                  <a:pt x="0" y="42"/>
                  <a:pt x="0" y="72"/>
                </a:cubicBezTo>
                <a:cubicBezTo>
                  <a:pt x="0" y="103"/>
                  <a:pt x="25" y="128"/>
                  <a:pt x="56" y="128"/>
                </a:cubicBezTo>
                <a:cubicBezTo>
                  <a:pt x="87" y="128"/>
                  <a:pt x="112" y="103"/>
                  <a:pt x="112" y="72"/>
                </a:cubicBezTo>
                <a:cubicBezTo>
                  <a:pt x="112" y="42"/>
                  <a:pt x="89" y="18"/>
                  <a:pt x="60" y="16"/>
                </a:cubicBezTo>
                <a:close/>
                <a:moveTo>
                  <a:pt x="56" y="120"/>
                </a:moveTo>
                <a:cubicBezTo>
                  <a:pt x="29" y="120"/>
                  <a:pt x="8" y="99"/>
                  <a:pt x="8" y="72"/>
                </a:cubicBezTo>
                <a:cubicBezTo>
                  <a:pt x="8" y="45"/>
                  <a:pt x="29" y="24"/>
                  <a:pt x="56" y="24"/>
                </a:cubicBezTo>
                <a:cubicBezTo>
                  <a:pt x="83" y="24"/>
                  <a:pt x="104" y="45"/>
                  <a:pt x="104" y="72"/>
                </a:cubicBezTo>
                <a:cubicBezTo>
                  <a:pt x="104" y="99"/>
                  <a:pt x="83" y="120"/>
                  <a:pt x="56" y="12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23" name="TextBox 17"/>
          <p:cNvSpPr txBox="1"/>
          <p:nvPr/>
        </p:nvSpPr>
        <p:spPr>
          <a:xfrm>
            <a:off x="9942081" y="4589106"/>
            <a:ext cx="1569660" cy="369332"/>
          </a:xfrm>
          <a:prstGeom prst="rect">
            <a:avLst/>
          </a:prstGeom>
          <a:noFill/>
        </p:spPr>
        <p:txBody>
          <a:bodyPr wrap="none" rtlCol="0">
            <a:spAutoFit/>
          </a:bodyPr>
          <a:lstStyle/>
          <a:p>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数据接口管理</a:t>
            </a:r>
            <a:endParaRPr lang="en-US" altLang="zh-CN"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25" name="TextBox 18"/>
          <p:cNvSpPr txBox="1"/>
          <p:nvPr/>
        </p:nvSpPr>
        <p:spPr>
          <a:xfrm>
            <a:off x="9942081" y="4927660"/>
            <a:ext cx="2051006" cy="553998"/>
          </a:xfrm>
          <a:prstGeom prst="rect">
            <a:avLst/>
          </a:prstGeom>
          <a:noFill/>
        </p:spPr>
        <p:txBody>
          <a:bodyPr wrap="square" rtlCol="0">
            <a:spAutoFit/>
          </a:bodyPr>
          <a:lstStyle/>
          <a:p>
            <a:pPr>
              <a:lnSpc>
                <a:spcPts val="1800"/>
              </a:lnSpc>
            </a:pPr>
            <a:r>
              <a:rPr lang="zh-CN" altLang="en-US" sz="1200" dirty="0" smtClean="0">
                <a:latin typeface="华文仿宋" pitchFamily="2" charset="-122"/>
                <a:ea typeface="华文仿宋" pitchFamily="2" charset="-122"/>
                <a:sym typeface="+mn-lt"/>
              </a:rPr>
              <a:t>接口方式，支持数据的流通与交换。</a:t>
            </a:r>
            <a:endParaRPr lang="zh-CN" altLang="en-US" sz="1200" dirty="0">
              <a:latin typeface="华文仿宋" pitchFamily="2" charset="-122"/>
              <a:ea typeface="华文仿宋" pitchFamily="2" charset="-122"/>
              <a:sym typeface="+mn-lt"/>
            </a:endParaRPr>
          </a:p>
        </p:txBody>
      </p:sp>
      <p:sp>
        <p:nvSpPr>
          <p:cNvPr id="113" name="标题 112"/>
          <p:cNvSpPr>
            <a:spLocks noGrp="1"/>
          </p:cNvSpPr>
          <p:nvPr/>
        </p:nvSpPr>
        <p:spPr>
          <a:xfrm>
            <a:off x="4681855" y="0"/>
            <a:ext cx="2519045" cy="896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chemeClr val="bg1"/>
                </a:solidFill>
                <a:latin typeface="微软雅黑" panose="020B0503020204020204" pitchFamily="34" charset="-122"/>
                <a:ea typeface="微软雅黑" panose="020B0503020204020204" pitchFamily="34" charset="-122"/>
              </a:rPr>
              <a:t>建设</a:t>
            </a:r>
            <a:r>
              <a:rPr lang="zh-CN" altLang="zh-CN" sz="3200" dirty="0" smtClean="0">
                <a:solidFill>
                  <a:schemeClr val="bg1"/>
                </a:solidFill>
                <a:latin typeface="微软雅黑" panose="020B0503020204020204" pitchFamily="34" charset="-122"/>
                <a:ea typeface="微软雅黑" panose="020B0503020204020204" pitchFamily="34" charset="-122"/>
              </a:rPr>
              <a:t>体系</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14" name="文本框 60"/>
          <p:cNvSpPr>
            <a:spLocks noChangeArrowheads="1"/>
          </p:cNvSpPr>
          <p:nvPr/>
        </p:nvSpPr>
        <p:spPr bwMode="auto">
          <a:xfrm>
            <a:off x="564408" y="956790"/>
            <a:ext cx="247089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一、数据管理</a:t>
            </a:r>
          </a:p>
          <a:p>
            <a:endParaRPr lang="zh-CN" altLang="en-US" sz="16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left)">
                                      <p:cBhvr>
                                        <p:cTn id="7" dur="500"/>
                                        <p:tgtEl>
                                          <p:spTgt spid="147"/>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48"/>
                                        </p:tgtEl>
                                        <p:attrNameLst>
                                          <p:attrName>style.visibility</p:attrName>
                                        </p:attrNameLst>
                                      </p:cBhvr>
                                      <p:to>
                                        <p:strVal val="visible"/>
                                      </p:to>
                                    </p:set>
                                    <p:anim calcmode="lin" valueType="num">
                                      <p:cBhvr additive="base">
                                        <p:cTn id="10" dur="1000" fill="hold"/>
                                        <p:tgtEl>
                                          <p:spTgt spid="148"/>
                                        </p:tgtEl>
                                        <p:attrNameLst>
                                          <p:attrName>ppt_x</p:attrName>
                                        </p:attrNameLst>
                                      </p:cBhvr>
                                      <p:tavLst>
                                        <p:tav tm="0">
                                          <p:val>
                                            <p:strVal val="0-#ppt_w/2"/>
                                          </p:val>
                                        </p:tav>
                                        <p:tav tm="100000">
                                          <p:val>
                                            <p:strVal val="#ppt_x"/>
                                          </p:val>
                                        </p:tav>
                                      </p:tavLst>
                                    </p:anim>
                                    <p:anim calcmode="lin" valueType="num">
                                      <p:cBhvr additive="base">
                                        <p:cTn id="11" dur="1000" fill="hold"/>
                                        <p:tgtEl>
                                          <p:spTgt spid="148"/>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0"/>
                                  </p:stCondLst>
                                  <p:childTnLst>
                                    <p:set>
                                      <p:cBhvr>
                                        <p:cTn id="13" dur="1" fill="hold">
                                          <p:stCondLst>
                                            <p:cond delay="0"/>
                                          </p:stCondLst>
                                        </p:cTn>
                                        <p:tgtEl>
                                          <p:spTgt spid="149"/>
                                        </p:tgtEl>
                                        <p:attrNameLst>
                                          <p:attrName>style.visibility</p:attrName>
                                        </p:attrNameLst>
                                      </p:cBhvr>
                                      <p:to>
                                        <p:strVal val="visible"/>
                                      </p:to>
                                    </p:set>
                                    <p:anim calcmode="lin" valueType="num">
                                      <p:cBhvr additive="base">
                                        <p:cTn id="14" dur="1000" fill="hold"/>
                                        <p:tgtEl>
                                          <p:spTgt spid="149"/>
                                        </p:tgtEl>
                                        <p:attrNameLst>
                                          <p:attrName>ppt_x</p:attrName>
                                        </p:attrNameLst>
                                      </p:cBhvr>
                                      <p:tavLst>
                                        <p:tav tm="0">
                                          <p:val>
                                            <p:strVal val="0-#ppt_w/2"/>
                                          </p:val>
                                        </p:tav>
                                        <p:tav tm="100000">
                                          <p:val>
                                            <p:strVal val="#ppt_x"/>
                                          </p:val>
                                        </p:tav>
                                      </p:tavLst>
                                    </p:anim>
                                    <p:anim calcmode="lin" valueType="num">
                                      <p:cBhvr additive="base">
                                        <p:cTn id="15" dur="1000" fill="hold"/>
                                        <p:tgtEl>
                                          <p:spTgt spid="149"/>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150"/>
                                        </p:tgtEl>
                                        <p:attrNameLst>
                                          <p:attrName>style.visibility</p:attrName>
                                        </p:attrNameLst>
                                      </p:cBhvr>
                                      <p:to>
                                        <p:strVal val="visible"/>
                                      </p:to>
                                    </p:set>
                                    <p:anim calcmode="lin" valueType="num">
                                      <p:cBhvr additive="base">
                                        <p:cTn id="18" dur="1000" fill="hold"/>
                                        <p:tgtEl>
                                          <p:spTgt spid="150"/>
                                        </p:tgtEl>
                                        <p:attrNameLst>
                                          <p:attrName>ppt_x</p:attrName>
                                        </p:attrNameLst>
                                      </p:cBhvr>
                                      <p:tavLst>
                                        <p:tav tm="0">
                                          <p:val>
                                            <p:strVal val="0-#ppt_w/2"/>
                                          </p:val>
                                        </p:tav>
                                        <p:tav tm="100000">
                                          <p:val>
                                            <p:strVal val="#ppt_x"/>
                                          </p:val>
                                        </p:tav>
                                      </p:tavLst>
                                    </p:anim>
                                    <p:anim calcmode="lin" valueType="num">
                                      <p:cBhvr additive="base">
                                        <p:cTn id="19" dur="1000" fill="hold"/>
                                        <p:tgtEl>
                                          <p:spTgt spid="150"/>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0"/>
                                  </p:stCondLst>
                                  <p:childTnLst>
                                    <p:set>
                                      <p:cBhvr>
                                        <p:cTn id="21" dur="1" fill="hold">
                                          <p:stCondLst>
                                            <p:cond delay="0"/>
                                          </p:stCondLst>
                                        </p:cTn>
                                        <p:tgtEl>
                                          <p:spTgt spid="151"/>
                                        </p:tgtEl>
                                        <p:attrNameLst>
                                          <p:attrName>style.visibility</p:attrName>
                                        </p:attrNameLst>
                                      </p:cBhvr>
                                      <p:to>
                                        <p:strVal val="visible"/>
                                      </p:to>
                                    </p:set>
                                    <p:anim calcmode="lin" valueType="num">
                                      <p:cBhvr additive="base">
                                        <p:cTn id="22" dur="1000" fill="hold"/>
                                        <p:tgtEl>
                                          <p:spTgt spid="151"/>
                                        </p:tgtEl>
                                        <p:attrNameLst>
                                          <p:attrName>ppt_x</p:attrName>
                                        </p:attrNameLst>
                                      </p:cBhvr>
                                      <p:tavLst>
                                        <p:tav tm="0">
                                          <p:val>
                                            <p:strVal val="0-#ppt_w/2"/>
                                          </p:val>
                                        </p:tav>
                                        <p:tav tm="100000">
                                          <p:val>
                                            <p:strVal val="#ppt_x"/>
                                          </p:val>
                                        </p:tav>
                                      </p:tavLst>
                                    </p:anim>
                                    <p:anim calcmode="lin" valueType="num">
                                      <p:cBhvr additive="base">
                                        <p:cTn id="23" dur="1000" fill="hold"/>
                                        <p:tgtEl>
                                          <p:spTgt spid="151"/>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152"/>
                                        </p:tgtEl>
                                        <p:attrNameLst>
                                          <p:attrName>style.visibility</p:attrName>
                                        </p:attrNameLst>
                                      </p:cBhvr>
                                      <p:to>
                                        <p:strVal val="visible"/>
                                      </p:to>
                                    </p:set>
                                    <p:anim calcmode="lin" valueType="num">
                                      <p:cBhvr additive="base">
                                        <p:cTn id="26" dur="1000" fill="hold"/>
                                        <p:tgtEl>
                                          <p:spTgt spid="152"/>
                                        </p:tgtEl>
                                        <p:attrNameLst>
                                          <p:attrName>ppt_x</p:attrName>
                                        </p:attrNameLst>
                                      </p:cBhvr>
                                      <p:tavLst>
                                        <p:tav tm="0">
                                          <p:val>
                                            <p:strVal val="0-#ppt_w/2"/>
                                          </p:val>
                                        </p:tav>
                                        <p:tav tm="100000">
                                          <p:val>
                                            <p:strVal val="#ppt_x"/>
                                          </p:val>
                                        </p:tav>
                                      </p:tavLst>
                                    </p:anim>
                                    <p:anim calcmode="lin" valueType="num">
                                      <p:cBhvr additive="base">
                                        <p:cTn id="27" dur="1000" fill="hold"/>
                                        <p:tgtEl>
                                          <p:spTgt spid="152"/>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22" presetClass="entr" presetSubtype="1" fill="hold"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wipe(up)">
                                      <p:cBhvr>
                                        <p:cTn id="34" dur="500"/>
                                        <p:tgtEl>
                                          <p:spTgt spid="142"/>
                                        </p:tgtEl>
                                      </p:cBhvr>
                                    </p:animEffect>
                                  </p:childTnLst>
                                </p:cTn>
                              </p:par>
                              <p:par>
                                <p:cTn id="35" presetID="22" presetClass="entr" presetSubtype="4" fill="hold" nodeType="with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wipe(down)">
                                      <p:cBhvr>
                                        <p:cTn id="37" dur="500"/>
                                        <p:tgtEl>
                                          <p:spTgt spid="146"/>
                                        </p:tgtEl>
                                      </p:cBhvr>
                                    </p:animEffect>
                                  </p:childTnLst>
                                </p:cTn>
                              </p:par>
                              <p:par>
                                <p:cTn id="38" presetID="22" presetClass="entr" presetSubtype="1" fill="hold" nodeType="withEffect">
                                  <p:stCondLst>
                                    <p:cond delay="0"/>
                                  </p:stCondLst>
                                  <p:childTnLst>
                                    <p:set>
                                      <p:cBhvr>
                                        <p:cTn id="39" dur="1" fill="hold">
                                          <p:stCondLst>
                                            <p:cond delay="0"/>
                                          </p:stCondLst>
                                        </p:cTn>
                                        <p:tgtEl>
                                          <p:spTgt spid="143"/>
                                        </p:tgtEl>
                                        <p:attrNameLst>
                                          <p:attrName>style.visibility</p:attrName>
                                        </p:attrNameLst>
                                      </p:cBhvr>
                                      <p:to>
                                        <p:strVal val="visible"/>
                                      </p:to>
                                    </p:set>
                                    <p:animEffect transition="in" filter="wipe(up)">
                                      <p:cBhvr>
                                        <p:cTn id="40" dur="500"/>
                                        <p:tgtEl>
                                          <p:spTgt spid="143"/>
                                        </p:tgtEl>
                                      </p:cBhvr>
                                    </p:animEffect>
                                  </p:childTnLst>
                                </p:cTn>
                              </p:par>
                              <p:par>
                                <p:cTn id="41" presetID="22" presetClass="entr" presetSubtype="4" fill="hold" nodeType="with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wipe(down)">
                                      <p:cBhvr>
                                        <p:cTn id="43" dur="500"/>
                                        <p:tgtEl>
                                          <p:spTgt spid="145"/>
                                        </p:tgtEl>
                                      </p:cBhvr>
                                    </p:animEffect>
                                  </p:childTnLst>
                                </p:cTn>
                              </p:par>
                            </p:childTnLst>
                          </p:cTn>
                        </p:par>
                        <p:par>
                          <p:cTn id="44" fill="hold">
                            <p:stCondLst>
                              <p:cond delay="1000"/>
                            </p:stCondLst>
                            <p:childTnLst>
                              <p:par>
                                <p:cTn id="45" presetID="2" presetClass="entr" presetSubtype="4" decel="100000" fill="hold" grpId="0" nodeType="afterEffect">
                                  <p:stCondLst>
                                    <p:cond delay="0"/>
                                  </p:stCondLst>
                                  <p:childTnLst>
                                    <p:set>
                                      <p:cBhvr>
                                        <p:cTn id="46" dur="1" fill="hold">
                                          <p:stCondLst>
                                            <p:cond delay="0"/>
                                          </p:stCondLst>
                                        </p:cTn>
                                        <p:tgtEl>
                                          <p:spTgt spid="154"/>
                                        </p:tgtEl>
                                        <p:attrNameLst>
                                          <p:attrName>style.visibility</p:attrName>
                                        </p:attrNameLst>
                                      </p:cBhvr>
                                      <p:to>
                                        <p:strVal val="visible"/>
                                      </p:to>
                                    </p:set>
                                    <p:anim calcmode="lin" valueType="num">
                                      <p:cBhvr additive="base">
                                        <p:cTn id="47" dur="1000" fill="hold"/>
                                        <p:tgtEl>
                                          <p:spTgt spid="154"/>
                                        </p:tgtEl>
                                        <p:attrNameLst>
                                          <p:attrName>ppt_x</p:attrName>
                                        </p:attrNameLst>
                                      </p:cBhvr>
                                      <p:tavLst>
                                        <p:tav tm="0">
                                          <p:val>
                                            <p:strVal val="#ppt_x"/>
                                          </p:val>
                                        </p:tav>
                                        <p:tav tm="100000">
                                          <p:val>
                                            <p:strVal val="#ppt_x"/>
                                          </p:val>
                                        </p:tav>
                                      </p:tavLst>
                                    </p:anim>
                                    <p:anim calcmode="lin" valueType="num">
                                      <p:cBhvr additive="base">
                                        <p:cTn id="48" dur="1000" fill="hold"/>
                                        <p:tgtEl>
                                          <p:spTgt spid="154"/>
                                        </p:tgtEl>
                                        <p:attrNameLst>
                                          <p:attrName>ppt_y</p:attrName>
                                        </p:attrNameLst>
                                      </p:cBhvr>
                                      <p:tavLst>
                                        <p:tav tm="0">
                                          <p:val>
                                            <p:strVal val="1+#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1000" fill="hold"/>
                                        <p:tgtEl>
                                          <p:spTgt spid="155"/>
                                        </p:tgtEl>
                                        <p:attrNameLst>
                                          <p:attrName>ppt_x</p:attrName>
                                        </p:attrNameLst>
                                      </p:cBhvr>
                                      <p:tavLst>
                                        <p:tav tm="0">
                                          <p:val>
                                            <p:strVal val="#ppt_x"/>
                                          </p:val>
                                        </p:tav>
                                        <p:tav tm="100000">
                                          <p:val>
                                            <p:strVal val="#ppt_x"/>
                                          </p:val>
                                        </p:tav>
                                      </p:tavLst>
                                    </p:anim>
                                    <p:anim calcmode="lin" valueType="num">
                                      <p:cBhvr additive="base">
                                        <p:cTn id="52" dur="1000" fill="hold"/>
                                        <p:tgtEl>
                                          <p:spTgt spid="155"/>
                                        </p:tgtEl>
                                        <p:attrNameLst>
                                          <p:attrName>ppt_y</p:attrName>
                                        </p:attrNameLst>
                                      </p:cBhvr>
                                      <p:tavLst>
                                        <p:tav tm="0">
                                          <p:val>
                                            <p:strVal val="0-#ppt_h/2"/>
                                          </p:val>
                                        </p:tav>
                                        <p:tav tm="100000">
                                          <p:val>
                                            <p:strVal val="#ppt_y"/>
                                          </p:val>
                                        </p:tav>
                                      </p:tavLst>
                                    </p:anim>
                                  </p:childTnLst>
                                </p:cTn>
                              </p:par>
                              <p:par>
                                <p:cTn id="53" presetID="2" presetClass="entr" presetSubtype="4" decel="100000" fill="hold" grpId="0" nodeType="withEffect">
                                  <p:stCondLst>
                                    <p:cond delay="0"/>
                                  </p:stCondLst>
                                  <p:childTnLst>
                                    <p:set>
                                      <p:cBhvr>
                                        <p:cTn id="54" dur="1" fill="hold">
                                          <p:stCondLst>
                                            <p:cond delay="0"/>
                                          </p:stCondLst>
                                        </p:cTn>
                                        <p:tgtEl>
                                          <p:spTgt spid="156"/>
                                        </p:tgtEl>
                                        <p:attrNameLst>
                                          <p:attrName>style.visibility</p:attrName>
                                        </p:attrNameLst>
                                      </p:cBhvr>
                                      <p:to>
                                        <p:strVal val="visible"/>
                                      </p:to>
                                    </p:set>
                                    <p:anim calcmode="lin" valueType="num">
                                      <p:cBhvr additive="base">
                                        <p:cTn id="55" dur="1000" fill="hold"/>
                                        <p:tgtEl>
                                          <p:spTgt spid="156"/>
                                        </p:tgtEl>
                                        <p:attrNameLst>
                                          <p:attrName>ppt_x</p:attrName>
                                        </p:attrNameLst>
                                      </p:cBhvr>
                                      <p:tavLst>
                                        <p:tav tm="0">
                                          <p:val>
                                            <p:strVal val="#ppt_x"/>
                                          </p:val>
                                        </p:tav>
                                        <p:tav tm="100000">
                                          <p:val>
                                            <p:strVal val="#ppt_x"/>
                                          </p:val>
                                        </p:tav>
                                      </p:tavLst>
                                    </p:anim>
                                    <p:anim calcmode="lin" valueType="num">
                                      <p:cBhvr additive="base">
                                        <p:cTn id="56" dur="1000" fill="hold"/>
                                        <p:tgtEl>
                                          <p:spTgt spid="156"/>
                                        </p:tgtEl>
                                        <p:attrNameLst>
                                          <p:attrName>ppt_y</p:attrName>
                                        </p:attrNameLst>
                                      </p:cBhvr>
                                      <p:tavLst>
                                        <p:tav tm="0">
                                          <p:val>
                                            <p:strVal val="1+#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8"/>
                                        </p:tgtEl>
                                        <p:attrNameLst>
                                          <p:attrName>style.visibility</p:attrName>
                                        </p:attrNameLst>
                                      </p:cBhvr>
                                      <p:to>
                                        <p:strVal val="visible"/>
                                      </p:to>
                                    </p:set>
                                    <p:anim calcmode="lin" valueType="num">
                                      <p:cBhvr additive="base">
                                        <p:cTn id="59" dur="1000" fill="hold"/>
                                        <p:tgtEl>
                                          <p:spTgt spid="158"/>
                                        </p:tgtEl>
                                        <p:attrNameLst>
                                          <p:attrName>ppt_x</p:attrName>
                                        </p:attrNameLst>
                                      </p:cBhvr>
                                      <p:tavLst>
                                        <p:tav tm="0">
                                          <p:val>
                                            <p:strVal val="#ppt_x"/>
                                          </p:val>
                                        </p:tav>
                                        <p:tav tm="100000">
                                          <p:val>
                                            <p:strVal val="#ppt_x"/>
                                          </p:val>
                                        </p:tav>
                                      </p:tavLst>
                                    </p:anim>
                                    <p:anim calcmode="lin" valueType="num">
                                      <p:cBhvr additive="base">
                                        <p:cTn id="60" dur="1000" fill="hold"/>
                                        <p:tgtEl>
                                          <p:spTgt spid="158"/>
                                        </p:tgtEl>
                                        <p:attrNameLst>
                                          <p:attrName>ppt_y</p:attrName>
                                        </p:attrNameLst>
                                      </p:cBhvr>
                                      <p:tavLst>
                                        <p:tav tm="0">
                                          <p:val>
                                            <p:strVal val="0-#ppt_h/2"/>
                                          </p:val>
                                        </p:tav>
                                        <p:tav tm="100000">
                                          <p:val>
                                            <p:strVal val="#ppt_y"/>
                                          </p:val>
                                        </p:tav>
                                      </p:tavLst>
                                    </p:anim>
                                  </p:childTnLst>
                                </p:cTn>
                              </p:par>
                              <p:par>
                                <p:cTn id="61" presetID="2" presetClass="entr" presetSubtype="4" decel="100000" fill="hold" grpId="0" nodeType="withEffect">
                                  <p:stCondLst>
                                    <p:cond delay="0"/>
                                  </p:stCondLst>
                                  <p:childTnLst>
                                    <p:set>
                                      <p:cBhvr>
                                        <p:cTn id="62" dur="1" fill="hold">
                                          <p:stCondLst>
                                            <p:cond delay="0"/>
                                          </p:stCondLst>
                                        </p:cTn>
                                        <p:tgtEl>
                                          <p:spTgt spid="157"/>
                                        </p:tgtEl>
                                        <p:attrNameLst>
                                          <p:attrName>style.visibility</p:attrName>
                                        </p:attrNameLst>
                                      </p:cBhvr>
                                      <p:to>
                                        <p:strVal val="visible"/>
                                      </p:to>
                                    </p:set>
                                    <p:anim calcmode="lin" valueType="num">
                                      <p:cBhvr additive="base">
                                        <p:cTn id="63" dur="1000" fill="hold"/>
                                        <p:tgtEl>
                                          <p:spTgt spid="157"/>
                                        </p:tgtEl>
                                        <p:attrNameLst>
                                          <p:attrName>ppt_x</p:attrName>
                                        </p:attrNameLst>
                                      </p:cBhvr>
                                      <p:tavLst>
                                        <p:tav tm="0">
                                          <p:val>
                                            <p:strVal val="#ppt_x"/>
                                          </p:val>
                                        </p:tav>
                                        <p:tav tm="100000">
                                          <p:val>
                                            <p:strVal val="#ppt_x"/>
                                          </p:val>
                                        </p:tav>
                                      </p:tavLst>
                                    </p:anim>
                                    <p:anim calcmode="lin" valueType="num">
                                      <p:cBhvr additive="base">
                                        <p:cTn id="64" dur="1000" fill="hold"/>
                                        <p:tgtEl>
                                          <p:spTgt spid="157"/>
                                        </p:tgtEl>
                                        <p:attrNameLst>
                                          <p:attrName>ppt_y</p:attrName>
                                        </p:attrNameLst>
                                      </p:cBhvr>
                                      <p:tavLst>
                                        <p:tav tm="0">
                                          <p:val>
                                            <p:strVal val="1+#ppt_h/2"/>
                                          </p:val>
                                        </p:tav>
                                        <p:tav tm="100000">
                                          <p:val>
                                            <p:strVal val="#ppt_y"/>
                                          </p:val>
                                        </p:tav>
                                      </p:tavLst>
                                    </p:anim>
                                  </p:childTnLst>
                                </p:cTn>
                              </p:par>
                            </p:childTnLst>
                          </p:cTn>
                        </p:par>
                        <p:par>
                          <p:cTn id="65" fill="hold">
                            <p:stCondLst>
                              <p:cond delay="2000"/>
                            </p:stCondLst>
                            <p:childTnLst>
                              <p:par>
                                <p:cTn id="66" presetID="53" presetClass="entr" presetSubtype="16" fill="hold" grpId="0" nodeType="afterEffect">
                                  <p:stCondLst>
                                    <p:cond delay="0"/>
                                  </p:stCondLst>
                                  <p:childTnLst>
                                    <p:set>
                                      <p:cBhvr>
                                        <p:cTn id="67" dur="1" fill="hold">
                                          <p:stCondLst>
                                            <p:cond delay="0"/>
                                          </p:stCondLst>
                                        </p:cTn>
                                        <p:tgtEl>
                                          <p:spTgt spid="160"/>
                                        </p:tgtEl>
                                        <p:attrNameLst>
                                          <p:attrName>style.visibility</p:attrName>
                                        </p:attrNameLst>
                                      </p:cBhvr>
                                      <p:to>
                                        <p:strVal val="visible"/>
                                      </p:to>
                                    </p:set>
                                    <p:anim calcmode="lin" valueType="num">
                                      <p:cBhvr>
                                        <p:cTn id="68" dur="500" fill="hold"/>
                                        <p:tgtEl>
                                          <p:spTgt spid="160"/>
                                        </p:tgtEl>
                                        <p:attrNameLst>
                                          <p:attrName>ppt_w</p:attrName>
                                        </p:attrNameLst>
                                      </p:cBhvr>
                                      <p:tavLst>
                                        <p:tav tm="0">
                                          <p:val>
                                            <p:fltVal val="0"/>
                                          </p:val>
                                        </p:tav>
                                        <p:tav tm="100000">
                                          <p:val>
                                            <p:strVal val="#ppt_w"/>
                                          </p:val>
                                        </p:tav>
                                      </p:tavLst>
                                    </p:anim>
                                    <p:anim calcmode="lin" valueType="num">
                                      <p:cBhvr>
                                        <p:cTn id="69" dur="500" fill="hold"/>
                                        <p:tgtEl>
                                          <p:spTgt spid="160"/>
                                        </p:tgtEl>
                                        <p:attrNameLst>
                                          <p:attrName>ppt_h</p:attrName>
                                        </p:attrNameLst>
                                      </p:cBhvr>
                                      <p:tavLst>
                                        <p:tav tm="0">
                                          <p:val>
                                            <p:fltVal val="0"/>
                                          </p:val>
                                        </p:tav>
                                        <p:tav tm="100000">
                                          <p:val>
                                            <p:strVal val="#ppt_h"/>
                                          </p:val>
                                        </p:tav>
                                      </p:tavLst>
                                    </p:anim>
                                    <p:animEffect transition="in" filter="fade">
                                      <p:cBhvr>
                                        <p:cTn id="70" dur="500"/>
                                        <p:tgtEl>
                                          <p:spTgt spid="16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64"/>
                                        </p:tgtEl>
                                        <p:attrNameLst>
                                          <p:attrName>style.visibility</p:attrName>
                                        </p:attrNameLst>
                                      </p:cBhvr>
                                      <p:to>
                                        <p:strVal val="visible"/>
                                      </p:to>
                                    </p:set>
                                    <p:anim calcmode="lin" valueType="num">
                                      <p:cBhvr>
                                        <p:cTn id="73" dur="500" fill="hold"/>
                                        <p:tgtEl>
                                          <p:spTgt spid="164"/>
                                        </p:tgtEl>
                                        <p:attrNameLst>
                                          <p:attrName>ppt_w</p:attrName>
                                        </p:attrNameLst>
                                      </p:cBhvr>
                                      <p:tavLst>
                                        <p:tav tm="0">
                                          <p:val>
                                            <p:fltVal val="0"/>
                                          </p:val>
                                        </p:tav>
                                        <p:tav tm="100000">
                                          <p:val>
                                            <p:strVal val="#ppt_w"/>
                                          </p:val>
                                        </p:tav>
                                      </p:tavLst>
                                    </p:anim>
                                    <p:anim calcmode="lin" valueType="num">
                                      <p:cBhvr>
                                        <p:cTn id="74" dur="500" fill="hold"/>
                                        <p:tgtEl>
                                          <p:spTgt spid="164"/>
                                        </p:tgtEl>
                                        <p:attrNameLst>
                                          <p:attrName>ppt_h</p:attrName>
                                        </p:attrNameLst>
                                      </p:cBhvr>
                                      <p:tavLst>
                                        <p:tav tm="0">
                                          <p:val>
                                            <p:fltVal val="0"/>
                                          </p:val>
                                        </p:tav>
                                        <p:tav tm="100000">
                                          <p:val>
                                            <p:strVal val="#ppt_h"/>
                                          </p:val>
                                        </p:tav>
                                      </p:tavLst>
                                    </p:anim>
                                    <p:animEffect transition="in" filter="fade">
                                      <p:cBhvr>
                                        <p:cTn id="75" dur="500"/>
                                        <p:tgtEl>
                                          <p:spTgt spid="164"/>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65"/>
                                        </p:tgtEl>
                                        <p:attrNameLst>
                                          <p:attrName>style.visibility</p:attrName>
                                        </p:attrNameLst>
                                      </p:cBhvr>
                                      <p:to>
                                        <p:strVal val="visible"/>
                                      </p:to>
                                    </p:set>
                                    <p:anim calcmode="lin" valueType="num">
                                      <p:cBhvr>
                                        <p:cTn id="78" dur="500" fill="hold"/>
                                        <p:tgtEl>
                                          <p:spTgt spid="165"/>
                                        </p:tgtEl>
                                        <p:attrNameLst>
                                          <p:attrName>ppt_w</p:attrName>
                                        </p:attrNameLst>
                                      </p:cBhvr>
                                      <p:tavLst>
                                        <p:tav tm="0">
                                          <p:val>
                                            <p:fltVal val="0"/>
                                          </p:val>
                                        </p:tav>
                                        <p:tav tm="100000">
                                          <p:val>
                                            <p:strVal val="#ppt_w"/>
                                          </p:val>
                                        </p:tav>
                                      </p:tavLst>
                                    </p:anim>
                                    <p:anim calcmode="lin" valueType="num">
                                      <p:cBhvr>
                                        <p:cTn id="79" dur="500" fill="hold"/>
                                        <p:tgtEl>
                                          <p:spTgt spid="165"/>
                                        </p:tgtEl>
                                        <p:attrNameLst>
                                          <p:attrName>ppt_h</p:attrName>
                                        </p:attrNameLst>
                                      </p:cBhvr>
                                      <p:tavLst>
                                        <p:tav tm="0">
                                          <p:val>
                                            <p:fltVal val="0"/>
                                          </p:val>
                                        </p:tav>
                                        <p:tav tm="100000">
                                          <p:val>
                                            <p:strVal val="#ppt_h"/>
                                          </p:val>
                                        </p:tav>
                                      </p:tavLst>
                                    </p:anim>
                                    <p:animEffect transition="in" filter="fade">
                                      <p:cBhvr>
                                        <p:cTn id="80" dur="500"/>
                                        <p:tgtEl>
                                          <p:spTgt spid="165"/>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61"/>
                                        </p:tgtEl>
                                        <p:attrNameLst>
                                          <p:attrName>style.visibility</p:attrName>
                                        </p:attrNameLst>
                                      </p:cBhvr>
                                      <p:to>
                                        <p:strVal val="visible"/>
                                      </p:to>
                                    </p:set>
                                    <p:anim calcmode="lin" valueType="num">
                                      <p:cBhvr>
                                        <p:cTn id="83" dur="500" fill="hold"/>
                                        <p:tgtEl>
                                          <p:spTgt spid="161"/>
                                        </p:tgtEl>
                                        <p:attrNameLst>
                                          <p:attrName>ppt_w</p:attrName>
                                        </p:attrNameLst>
                                      </p:cBhvr>
                                      <p:tavLst>
                                        <p:tav tm="0">
                                          <p:val>
                                            <p:fltVal val="0"/>
                                          </p:val>
                                        </p:tav>
                                        <p:tav tm="100000">
                                          <p:val>
                                            <p:strVal val="#ppt_w"/>
                                          </p:val>
                                        </p:tav>
                                      </p:tavLst>
                                    </p:anim>
                                    <p:anim calcmode="lin" valueType="num">
                                      <p:cBhvr>
                                        <p:cTn id="84" dur="500" fill="hold"/>
                                        <p:tgtEl>
                                          <p:spTgt spid="161"/>
                                        </p:tgtEl>
                                        <p:attrNameLst>
                                          <p:attrName>ppt_h</p:attrName>
                                        </p:attrNameLst>
                                      </p:cBhvr>
                                      <p:tavLst>
                                        <p:tav tm="0">
                                          <p:val>
                                            <p:fltVal val="0"/>
                                          </p:val>
                                        </p:tav>
                                        <p:tav tm="100000">
                                          <p:val>
                                            <p:strVal val="#ppt_h"/>
                                          </p:val>
                                        </p:tav>
                                      </p:tavLst>
                                    </p:anim>
                                    <p:animEffect transition="in" filter="fade">
                                      <p:cBhvr>
                                        <p:cTn id="85" dur="500"/>
                                        <p:tgtEl>
                                          <p:spTgt spid="161"/>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63"/>
                                        </p:tgtEl>
                                        <p:attrNameLst>
                                          <p:attrName>style.visibility</p:attrName>
                                        </p:attrNameLst>
                                      </p:cBhvr>
                                      <p:to>
                                        <p:strVal val="visible"/>
                                      </p:to>
                                    </p:set>
                                    <p:anim calcmode="lin" valueType="num">
                                      <p:cBhvr>
                                        <p:cTn id="88" dur="500" fill="hold"/>
                                        <p:tgtEl>
                                          <p:spTgt spid="163"/>
                                        </p:tgtEl>
                                        <p:attrNameLst>
                                          <p:attrName>ppt_w</p:attrName>
                                        </p:attrNameLst>
                                      </p:cBhvr>
                                      <p:tavLst>
                                        <p:tav tm="0">
                                          <p:val>
                                            <p:fltVal val="0"/>
                                          </p:val>
                                        </p:tav>
                                        <p:tav tm="100000">
                                          <p:val>
                                            <p:strVal val="#ppt_w"/>
                                          </p:val>
                                        </p:tav>
                                      </p:tavLst>
                                    </p:anim>
                                    <p:anim calcmode="lin" valueType="num">
                                      <p:cBhvr>
                                        <p:cTn id="89" dur="500" fill="hold"/>
                                        <p:tgtEl>
                                          <p:spTgt spid="163"/>
                                        </p:tgtEl>
                                        <p:attrNameLst>
                                          <p:attrName>ppt_h</p:attrName>
                                        </p:attrNameLst>
                                      </p:cBhvr>
                                      <p:tavLst>
                                        <p:tav tm="0">
                                          <p:val>
                                            <p:fltVal val="0"/>
                                          </p:val>
                                        </p:tav>
                                        <p:tav tm="100000">
                                          <p:val>
                                            <p:strVal val="#ppt_h"/>
                                          </p:val>
                                        </p:tav>
                                      </p:tavLst>
                                    </p:anim>
                                    <p:animEffect transition="in" filter="fade">
                                      <p:cBhvr>
                                        <p:cTn id="90" dur="500"/>
                                        <p:tgtEl>
                                          <p:spTgt spid="163"/>
                                        </p:tgtEl>
                                      </p:cBhvr>
                                    </p:animEffect>
                                  </p:childTnLst>
                                </p:cTn>
                              </p:par>
                            </p:childTnLst>
                          </p:cTn>
                        </p:par>
                        <p:par>
                          <p:cTn id="91" fill="hold">
                            <p:stCondLst>
                              <p:cond delay="2500"/>
                            </p:stCondLst>
                            <p:childTnLst>
                              <p:par>
                                <p:cTn id="92" presetID="10" presetClass="entr" presetSubtype="0" fill="hold" grpId="0" nodeType="afterEffect">
                                  <p:stCondLst>
                                    <p:cond delay="0"/>
                                  </p:stCondLst>
                                  <p:childTnLst>
                                    <p:set>
                                      <p:cBhvr>
                                        <p:cTn id="93" dur="1" fill="hold">
                                          <p:stCondLst>
                                            <p:cond delay="0"/>
                                          </p:stCondLst>
                                        </p:cTn>
                                        <p:tgtEl>
                                          <p:spTgt spid="166"/>
                                        </p:tgtEl>
                                        <p:attrNameLst>
                                          <p:attrName>style.visibility</p:attrName>
                                        </p:attrNameLst>
                                      </p:cBhvr>
                                      <p:to>
                                        <p:strVal val="visible"/>
                                      </p:to>
                                    </p:set>
                                    <p:animEffect transition="in" filter="fade">
                                      <p:cBhvr>
                                        <p:cTn id="94" dur="500"/>
                                        <p:tgtEl>
                                          <p:spTgt spid="166"/>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67"/>
                                        </p:tgtEl>
                                        <p:attrNameLst>
                                          <p:attrName>style.visibility</p:attrName>
                                        </p:attrNameLst>
                                      </p:cBhvr>
                                      <p:to>
                                        <p:strVal val="visible"/>
                                      </p:to>
                                    </p:set>
                                    <p:anim calcmode="lin" valueType="num">
                                      <p:cBhvr>
                                        <p:cTn id="97" dur="500" fill="hold"/>
                                        <p:tgtEl>
                                          <p:spTgt spid="167"/>
                                        </p:tgtEl>
                                        <p:attrNameLst>
                                          <p:attrName>ppt_w</p:attrName>
                                        </p:attrNameLst>
                                      </p:cBhvr>
                                      <p:tavLst>
                                        <p:tav tm="0">
                                          <p:val>
                                            <p:fltVal val="0"/>
                                          </p:val>
                                        </p:tav>
                                        <p:tav tm="100000">
                                          <p:val>
                                            <p:strVal val="#ppt_w"/>
                                          </p:val>
                                        </p:tav>
                                      </p:tavLst>
                                    </p:anim>
                                    <p:anim calcmode="lin" valueType="num">
                                      <p:cBhvr>
                                        <p:cTn id="98" dur="500" fill="hold"/>
                                        <p:tgtEl>
                                          <p:spTgt spid="167"/>
                                        </p:tgtEl>
                                        <p:attrNameLst>
                                          <p:attrName>ppt_h</p:attrName>
                                        </p:attrNameLst>
                                      </p:cBhvr>
                                      <p:tavLst>
                                        <p:tav tm="0">
                                          <p:val>
                                            <p:fltVal val="0"/>
                                          </p:val>
                                        </p:tav>
                                        <p:tav tm="100000">
                                          <p:val>
                                            <p:strVal val="#ppt_h"/>
                                          </p:val>
                                        </p:tav>
                                      </p:tavLst>
                                    </p:anim>
                                    <p:animEffect transition="in" filter="fade">
                                      <p:cBhvr>
                                        <p:cTn id="99" dur="500"/>
                                        <p:tgtEl>
                                          <p:spTgt spid="167"/>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168"/>
                                        </p:tgtEl>
                                        <p:attrNameLst>
                                          <p:attrName>style.visibility</p:attrName>
                                        </p:attrNameLst>
                                      </p:cBhvr>
                                      <p:to>
                                        <p:strVal val="visible"/>
                                      </p:to>
                                    </p:set>
                                    <p:animEffect transition="in" filter="fade">
                                      <p:cBhvr>
                                        <p:cTn id="103" dur="500"/>
                                        <p:tgtEl>
                                          <p:spTgt spid="168"/>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69"/>
                                        </p:tgtEl>
                                        <p:attrNameLst>
                                          <p:attrName>style.visibility</p:attrName>
                                        </p:attrNameLst>
                                      </p:cBhvr>
                                      <p:to>
                                        <p:strVal val="visible"/>
                                      </p:to>
                                    </p:set>
                                    <p:anim calcmode="lin" valueType="num">
                                      <p:cBhvr>
                                        <p:cTn id="106" dur="500" fill="hold"/>
                                        <p:tgtEl>
                                          <p:spTgt spid="169"/>
                                        </p:tgtEl>
                                        <p:attrNameLst>
                                          <p:attrName>ppt_w</p:attrName>
                                        </p:attrNameLst>
                                      </p:cBhvr>
                                      <p:tavLst>
                                        <p:tav tm="0">
                                          <p:val>
                                            <p:fltVal val="0"/>
                                          </p:val>
                                        </p:tav>
                                        <p:tav tm="100000">
                                          <p:val>
                                            <p:strVal val="#ppt_w"/>
                                          </p:val>
                                        </p:tav>
                                      </p:tavLst>
                                    </p:anim>
                                    <p:anim calcmode="lin" valueType="num">
                                      <p:cBhvr>
                                        <p:cTn id="107" dur="500" fill="hold"/>
                                        <p:tgtEl>
                                          <p:spTgt spid="169"/>
                                        </p:tgtEl>
                                        <p:attrNameLst>
                                          <p:attrName>ppt_h</p:attrName>
                                        </p:attrNameLst>
                                      </p:cBhvr>
                                      <p:tavLst>
                                        <p:tav tm="0">
                                          <p:val>
                                            <p:fltVal val="0"/>
                                          </p:val>
                                        </p:tav>
                                        <p:tav tm="100000">
                                          <p:val>
                                            <p:strVal val="#ppt_h"/>
                                          </p:val>
                                        </p:tav>
                                      </p:tavLst>
                                    </p:anim>
                                    <p:animEffect transition="in" filter="fade">
                                      <p:cBhvr>
                                        <p:cTn id="108" dur="500"/>
                                        <p:tgtEl>
                                          <p:spTgt spid="169"/>
                                        </p:tgtEl>
                                      </p:cBhvr>
                                    </p:animEffect>
                                  </p:childTnLst>
                                </p:cTn>
                              </p:par>
                            </p:childTnLst>
                          </p:cTn>
                        </p:par>
                        <p:par>
                          <p:cTn id="109" fill="hold">
                            <p:stCondLst>
                              <p:cond delay="3500"/>
                            </p:stCondLst>
                            <p:childTnLst>
                              <p:par>
                                <p:cTn id="110" presetID="10" presetClass="entr" presetSubtype="0" fill="hold" grpId="0" nodeType="afterEffect">
                                  <p:stCondLst>
                                    <p:cond delay="0"/>
                                  </p:stCondLst>
                                  <p:childTnLst>
                                    <p:set>
                                      <p:cBhvr>
                                        <p:cTn id="111" dur="1" fill="hold">
                                          <p:stCondLst>
                                            <p:cond delay="0"/>
                                          </p:stCondLst>
                                        </p:cTn>
                                        <p:tgtEl>
                                          <p:spTgt spid="170"/>
                                        </p:tgtEl>
                                        <p:attrNameLst>
                                          <p:attrName>style.visibility</p:attrName>
                                        </p:attrNameLst>
                                      </p:cBhvr>
                                      <p:to>
                                        <p:strVal val="visible"/>
                                      </p:to>
                                    </p:set>
                                    <p:animEffect transition="in" filter="fade">
                                      <p:cBhvr>
                                        <p:cTn id="112" dur="500"/>
                                        <p:tgtEl>
                                          <p:spTgt spid="170"/>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171"/>
                                        </p:tgtEl>
                                        <p:attrNameLst>
                                          <p:attrName>style.visibility</p:attrName>
                                        </p:attrNameLst>
                                      </p:cBhvr>
                                      <p:to>
                                        <p:strVal val="visible"/>
                                      </p:to>
                                    </p:set>
                                    <p:anim calcmode="lin" valueType="num">
                                      <p:cBhvr>
                                        <p:cTn id="115" dur="500" fill="hold"/>
                                        <p:tgtEl>
                                          <p:spTgt spid="171"/>
                                        </p:tgtEl>
                                        <p:attrNameLst>
                                          <p:attrName>ppt_w</p:attrName>
                                        </p:attrNameLst>
                                      </p:cBhvr>
                                      <p:tavLst>
                                        <p:tav tm="0">
                                          <p:val>
                                            <p:fltVal val="0"/>
                                          </p:val>
                                        </p:tav>
                                        <p:tav tm="100000">
                                          <p:val>
                                            <p:strVal val="#ppt_w"/>
                                          </p:val>
                                        </p:tav>
                                      </p:tavLst>
                                    </p:anim>
                                    <p:anim calcmode="lin" valueType="num">
                                      <p:cBhvr>
                                        <p:cTn id="116" dur="500" fill="hold"/>
                                        <p:tgtEl>
                                          <p:spTgt spid="171"/>
                                        </p:tgtEl>
                                        <p:attrNameLst>
                                          <p:attrName>ppt_h</p:attrName>
                                        </p:attrNameLst>
                                      </p:cBhvr>
                                      <p:tavLst>
                                        <p:tav tm="0">
                                          <p:val>
                                            <p:fltVal val="0"/>
                                          </p:val>
                                        </p:tav>
                                        <p:tav tm="100000">
                                          <p:val>
                                            <p:strVal val="#ppt_h"/>
                                          </p:val>
                                        </p:tav>
                                      </p:tavLst>
                                    </p:anim>
                                    <p:animEffect transition="in" filter="fade">
                                      <p:cBhvr>
                                        <p:cTn id="117" dur="500"/>
                                        <p:tgtEl>
                                          <p:spTgt spid="171"/>
                                        </p:tgtEl>
                                      </p:cBhvr>
                                    </p:animEffect>
                                  </p:childTnLst>
                                </p:cTn>
                              </p:par>
                            </p:childTnLst>
                          </p:cTn>
                        </p:par>
                        <p:par>
                          <p:cTn id="118" fill="hold">
                            <p:stCondLst>
                              <p:cond delay="4000"/>
                            </p:stCondLst>
                            <p:childTnLst>
                              <p:par>
                                <p:cTn id="119" presetID="10" presetClass="entr" presetSubtype="0" fill="hold" grpId="0" nodeType="afterEffect">
                                  <p:stCondLst>
                                    <p:cond delay="0"/>
                                  </p:stCondLst>
                                  <p:childTnLst>
                                    <p:set>
                                      <p:cBhvr>
                                        <p:cTn id="120" dur="1" fill="hold">
                                          <p:stCondLst>
                                            <p:cond delay="0"/>
                                          </p:stCondLst>
                                        </p:cTn>
                                        <p:tgtEl>
                                          <p:spTgt spid="172"/>
                                        </p:tgtEl>
                                        <p:attrNameLst>
                                          <p:attrName>style.visibility</p:attrName>
                                        </p:attrNameLst>
                                      </p:cBhvr>
                                      <p:to>
                                        <p:strVal val="visible"/>
                                      </p:to>
                                    </p:set>
                                    <p:animEffect transition="in" filter="fade">
                                      <p:cBhvr>
                                        <p:cTn id="121" dur="500"/>
                                        <p:tgtEl>
                                          <p:spTgt spid="172"/>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173"/>
                                        </p:tgtEl>
                                        <p:attrNameLst>
                                          <p:attrName>style.visibility</p:attrName>
                                        </p:attrNameLst>
                                      </p:cBhvr>
                                      <p:to>
                                        <p:strVal val="visible"/>
                                      </p:to>
                                    </p:set>
                                    <p:anim calcmode="lin" valueType="num">
                                      <p:cBhvr>
                                        <p:cTn id="124" dur="500" fill="hold"/>
                                        <p:tgtEl>
                                          <p:spTgt spid="173"/>
                                        </p:tgtEl>
                                        <p:attrNameLst>
                                          <p:attrName>ppt_w</p:attrName>
                                        </p:attrNameLst>
                                      </p:cBhvr>
                                      <p:tavLst>
                                        <p:tav tm="0">
                                          <p:val>
                                            <p:fltVal val="0"/>
                                          </p:val>
                                        </p:tav>
                                        <p:tav tm="100000">
                                          <p:val>
                                            <p:strVal val="#ppt_w"/>
                                          </p:val>
                                        </p:tav>
                                      </p:tavLst>
                                    </p:anim>
                                    <p:anim calcmode="lin" valueType="num">
                                      <p:cBhvr>
                                        <p:cTn id="125" dur="500" fill="hold"/>
                                        <p:tgtEl>
                                          <p:spTgt spid="173"/>
                                        </p:tgtEl>
                                        <p:attrNameLst>
                                          <p:attrName>ppt_h</p:attrName>
                                        </p:attrNameLst>
                                      </p:cBhvr>
                                      <p:tavLst>
                                        <p:tav tm="0">
                                          <p:val>
                                            <p:fltVal val="0"/>
                                          </p:val>
                                        </p:tav>
                                        <p:tav tm="100000">
                                          <p:val>
                                            <p:strVal val="#ppt_h"/>
                                          </p:val>
                                        </p:tav>
                                      </p:tavLst>
                                    </p:anim>
                                    <p:animEffect transition="in" filter="fade">
                                      <p:cBhvr>
                                        <p:cTn id="126" dur="500"/>
                                        <p:tgtEl>
                                          <p:spTgt spid="173"/>
                                        </p:tgtEl>
                                      </p:cBhvr>
                                    </p:animEffect>
                                  </p:childTnLst>
                                </p:cTn>
                              </p:par>
                            </p:childTnLst>
                          </p:cTn>
                        </p:par>
                        <p:par>
                          <p:cTn id="127" fill="hold">
                            <p:stCondLst>
                              <p:cond delay="4500"/>
                            </p:stCondLst>
                            <p:childTnLst>
                              <p:par>
                                <p:cTn id="128" presetID="10" presetClass="entr" presetSubtype="0" fill="hold" grpId="0" nodeType="afterEffect">
                                  <p:stCondLst>
                                    <p:cond delay="0"/>
                                  </p:stCondLst>
                                  <p:childTnLst>
                                    <p:set>
                                      <p:cBhvr>
                                        <p:cTn id="129" dur="1" fill="hold">
                                          <p:stCondLst>
                                            <p:cond delay="0"/>
                                          </p:stCondLst>
                                        </p:cTn>
                                        <p:tgtEl>
                                          <p:spTgt spid="174"/>
                                        </p:tgtEl>
                                        <p:attrNameLst>
                                          <p:attrName>style.visibility</p:attrName>
                                        </p:attrNameLst>
                                      </p:cBhvr>
                                      <p:to>
                                        <p:strVal val="visible"/>
                                      </p:to>
                                    </p:set>
                                    <p:animEffect transition="in" filter="fade">
                                      <p:cBhvr>
                                        <p:cTn id="130" dur="500"/>
                                        <p:tgtEl>
                                          <p:spTgt spid="174"/>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75"/>
                                        </p:tgtEl>
                                        <p:attrNameLst>
                                          <p:attrName>style.visibility</p:attrName>
                                        </p:attrNameLst>
                                      </p:cBhvr>
                                      <p:to>
                                        <p:strVal val="visible"/>
                                      </p:to>
                                    </p:set>
                                    <p:anim calcmode="lin" valueType="num">
                                      <p:cBhvr>
                                        <p:cTn id="133" dur="500" fill="hold"/>
                                        <p:tgtEl>
                                          <p:spTgt spid="175"/>
                                        </p:tgtEl>
                                        <p:attrNameLst>
                                          <p:attrName>ppt_w</p:attrName>
                                        </p:attrNameLst>
                                      </p:cBhvr>
                                      <p:tavLst>
                                        <p:tav tm="0">
                                          <p:val>
                                            <p:fltVal val="0"/>
                                          </p:val>
                                        </p:tav>
                                        <p:tav tm="100000">
                                          <p:val>
                                            <p:strVal val="#ppt_w"/>
                                          </p:val>
                                        </p:tav>
                                      </p:tavLst>
                                    </p:anim>
                                    <p:anim calcmode="lin" valueType="num">
                                      <p:cBhvr>
                                        <p:cTn id="134" dur="500" fill="hold"/>
                                        <p:tgtEl>
                                          <p:spTgt spid="175"/>
                                        </p:tgtEl>
                                        <p:attrNameLst>
                                          <p:attrName>ppt_h</p:attrName>
                                        </p:attrNameLst>
                                      </p:cBhvr>
                                      <p:tavLst>
                                        <p:tav tm="0">
                                          <p:val>
                                            <p:fltVal val="0"/>
                                          </p:val>
                                        </p:tav>
                                        <p:tav tm="100000">
                                          <p:val>
                                            <p:strVal val="#ppt_h"/>
                                          </p:val>
                                        </p:tav>
                                      </p:tavLst>
                                    </p:anim>
                                    <p:animEffect transition="in" filter="fade">
                                      <p:cBhvr>
                                        <p:cTn id="135" dur="500"/>
                                        <p:tgtEl>
                                          <p:spTgt spid="175"/>
                                        </p:tgtEl>
                                      </p:cBhvr>
                                    </p:animEffect>
                                  </p:childTnLst>
                                </p:cTn>
                              </p:par>
                              <p:par>
                                <p:cTn id="136" presetID="2" presetClass="entr" presetSubtype="8" decel="100000" fill="hold" grpId="0" nodeType="withEffect">
                                  <p:stCondLst>
                                    <p:cond delay="0"/>
                                  </p:stCondLst>
                                  <p:childTnLst>
                                    <p:set>
                                      <p:cBhvr>
                                        <p:cTn id="137" dur="1" fill="hold">
                                          <p:stCondLst>
                                            <p:cond delay="0"/>
                                          </p:stCondLst>
                                        </p:cTn>
                                        <p:tgtEl>
                                          <p:spTgt spid="20"/>
                                        </p:tgtEl>
                                        <p:attrNameLst>
                                          <p:attrName>style.visibility</p:attrName>
                                        </p:attrNameLst>
                                      </p:cBhvr>
                                      <p:to>
                                        <p:strVal val="visible"/>
                                      </p:to>
                                    </p:set>
                                    <p:anim calcmode="lin" valueType="num">
                                      <p:cBhvr additive="base">
                                        <p:cTn id="138" dur="1000" fill="hold"/>
                                        <p:tgtEl>
                                          <p:spTgt spid="20"/>
                                        </p:tgtEl>
                                        <p:attrNameLst>
                                          <p:attrName>ppt_x</p:attrName>
                                        </p:attrNameLst>
                                      </p:cBhvr>
                                      <p:tavLst>
                                        <p:tav tm="0">
                                          <p:val>
                                            <p:strVal val="0-#ppt_w/2"/>
                                          </p:val>
                                        </p:tav>
                                        <p:tav tm="100000">
                                          <p:val>
                                            <p:strVal val="#ppt_x"/>
                                          </p:val>
                                        </p:tav>
                                      </p:tavLst>
                                    </p:anim>
                                    <p:anim calcmode="lin" valueType="num">
                                      <p:cBhvr additive="base">
                                        <p:cTn id="139" dur="1000" fill="hold"/>
                                        <p:tgtEl>
                                          <p:spTgt spid="20"/>
                                        </p:tgtEl>
                                        <p:attrNameLst>
                                          <p:attrName>ppt_y</p:attrName>
                                        </p:attrNameLst>
                                      </p:cBhvr>
                                      <p:tavLst>
                                        <p:tav tm="0">
                                          <p:val>
                                            <p:strVal val="#ppt_y"/>
                                          </p:val>
                                        </p:tav>
                                        <p:tav tm="100000">
                                          <p:val>
                                            <p:strVal val="#ppt_y"/>
                                          </p:val>
                                        </p:tav>
                                      </p:tavLst>
                                    </p:anim>
                                  </p:childTnLst>
                                </p:cTn>
                              </p:par>
                              <p:par>
                                <p:cTn id="140" presetID="22" presetClass="entr" presetSubtype="1" fill="hold" nodeType="withEffect">
                                  <p:stCondLst>
                                    <p:cond delay="0"/>
                                  </p:stCondLst>
                                  <p:childTnLst>
                                    <p:set>
                                      <p:cBhvr>
                                        <p:cTn id="141" dur="1" fill="hold">
                                          <p:stCondLst>
                                            <p:cond delay="0"/>
                                          </p:stCondLst>
                                        </p:cTn>
                                        <p:tgtEl>
                                          <p:spTgt spid="11"/>
                                        </p:tgtEl>
                                        <p:attrNameLst>
                                          <p:attrName>style.visibility</p:attrName>
                                        </p:attrNameLst>
                                      </p:cBhvr>
                                      <p:to>
                                        <p:strVal val="visible"/>
                                      </p:to>
                                    </p:set>
                                    <p:animEffect transition="in" filter="wipe(up)">
                                      <p:cBhvr>
                                        <p:cTn id="142" dur="500"/>
                                        <p:tgtEl>
                                          <p:spTgt spid="11"/>
                                        </p:tgtEl>
                                      </p:cBhvr>
                                    </p:animEffect>
                                  </p:childTnLst>
                                </p:cTn>
                              </p:par>
                              <p:par>
                                <p:cTn id="143" presetID="2" presetClass="entr" presetSubtype="1" decel="100000" fill="hold" grpId="0" nodeType="withEffect">
                                  <p:stCondLst>
                                    <p:cond delay="0"/>
                                  </p:stCondLst>
                                  <p:childTnLst>
                                    <p:set>
                                      <p:cBhvr>
                                        <p:cTn id="144" dur="1" fill="hold">
                                          <p:stCondLst>
                                            <p:cond delay="0"/>
                                          </p:stCondLst>
                                        </p:cTn>
                                        <p:tgtEl>
                                          <p:spTgt spid="21"/>
                                        </p:tgtEl>
                                        <p:attrNameLst>
                                          <p:attrName>style.visibility</p:attrName>
                                        </p:attrNameLst>
                                      </p:cBhvr>
                                      <p:to>
                                        <p:strVal val="visible"/>
                                      </p:to>
                                    </p:set>
                                    <p:anim calcmode="lin" valueType="num">
                                      <p:cBhvr additive="base">
                                        <p:cTn id="145" dur="1000" fill="hold"/>
                                        <p:tgtEl>
                                          <p:spTgt spid="21"/>
                                        </p:tgtEl>
                                        <p:attrNameLst>
                                          <p:attrName>ppt_x</p:attrName>
                                        </p:attrNameLst>
                                      </p:cBhvr>
                                      <p:tavLst>
                                        <p:tav tm="0">
                                          <p:val>
                                            <p:strVal val="#ppt_x"/>
                                          </p:val>
                                        </p:tav>
                                        <p:tav tm="100000">
                                          <p:val>
                                            <p:strVal val="#ppt_x"/>
                                          </p:val>
                                        </p:tav>
                                      </p:tavLst>
                                    </p:anim>
                                    <p:anim calcmode="lin" valueType="num">
                                      <p:cBhvr additive="base">
                                        <p:cTn id="146" dur="1000" fill="hold"/>
                                        <p:tgtEl>
                                          <p:spTgt spid="21"/>
                                        </p:tgtEl>
                                        <p:attrNameLst>
                                          <p:attrName>ppt_y</p:attrName>
                                        </p:attrNameLst>
                                      </p:cBhvr>
                                      <p:tavLst>
                                        <p:tav tm="0">
                                          <p:val>
                                            <p:strVal val="0-#ppt_h/2"/>
                                          </p:val>
                                        </p:tav>
                                        <p:tav tm="100000">
                                          <p:val>
                                            <p:strVal val="#ppt_y"/>
                                          </p:val>
                                        </p:tav>
                                      </p:tavLst>
                                    </p:anim>
                                  </p:childTnLst>
                                </p:cTn>
                              </p:par>
                              <p:par>
                                <p:cTn id="147" presetID="53" presetClass="entr" presetSubtype="16" fill="hold" grpId="0" nodeType="withEffect">
                                  <p:stCondLst>
                                    <p:cond delay="0"/>
                                  </p:stCondLst>
                                  <p:childTnLst>
                                    <p:set>
                                      <p:cBhvr>
                                        <p:cTn id="148" dur="1" fill="hold">
                                          <p:stCondLst>
                                            <p:cond delay="0"/>
                                          </p:stCondLst>
                                        </p:cTn>
                                        <p:tgtEl>
                                          <p:spTgt spid="22"/>
                                        </p:tgtEl>
                                        <p:attrNameLst>
                                          <p:attrName>style.visibility</p:attrName>
                                        </p:attrNameLst>
                                      </p:cBhvr>
                                      <p:to>
                                        <p:strVal val="visible"/>
                                      </p:to>
                                    </p:set>
                                    <p:anim calcmode="lin" valueType="num">
                                      <p:cBhvr>
                                        <p:cTn id="149" dur="500" fill="hold"/>
                                        <p:tgtEl>
                                          <p:spTgt spid="22"/>
                                        </p:tgtEl>
                                        <p:attrNameLst>
                                          <p:attrName>ppt_w</p:attrName>
                                        </p:attrNameLst>
                                      </p:cBhvr>
                                      <p:tavLst>
                                        <p:tav tm="0">
                                          <p:val>
                                            <p:fltVal val="0"/>
                                          </p:val>
                                        </p:tav>
                                        <p:tav tm="100000">
                                          <p:val>
                                            <p:strVal val="#ppt_w"/>
                                          </p:val>
                                        </p:tav>
                                      </p:tavLst>
                                    </p:anim>
                                    <p:anim calcmode="lin" valueType="num">
                                      <p:cBhvr>
                                        <p:cTn id="150" dur="500" fill="hold"/>
                                        <p:tgtEl>
                                          <p:spTgt spid="22"/>
                                        </p:tgtEl>
                                        <p:attrNameLst>
                                          <p:attrName>ppt_h</p:attrName>
                                        </p:attrNameLst>
                                      </p:cBhvr>
                                      <p:tavLst>
                                        <p:tav tm="0">
                                          <p:val>
                                            <p:fltVal val="0"/>
                                          </p:val>
                                        </p:tav>
                                        <p:tav tm="100000">
                                          <p:val>
                                            <p:strVal val="#ppt_h"/>
                                          </p:val>
                                        </p:tav>
                                      </p:tavLst>
                                    </p:anim>
                                    <p:animEffect transition="in" filter="fade">
                                      <p:cBhvr>
                                        <p:cTn id="151" dur="500"/>
                                        <p:tgtEl>
                                          <p:spTgt spid="22"/>
                                        </p:tgtEl>
                                      </p:cBhvr>
                                    </p:animEffect>
                                  </p:childTnLst>
                                </p:cTn>
                              </p:par>
                            </p:childTnLst>
                          </p:cTn>
                        </p:par>
                        <p:par>
                          <p:cTn id="152" fill="hold">
                            <p:stCondLst>
                              <p:cond delay="5000"/>
                            </p:stCondLst>
                            <p:childTnLst>
                              <p:par>
                                <p:cTn id="153" presetID="10" presetClass="entr" presetSubtype="0" fill="hold" grpId="0" nodeType="after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fade">
                                      <p:cBhvr>
                                        <p:cTn id="155" dur="500"/>
                                        <p:tgtEl>
                                          <p:spTgt spid="23"/>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25"/>
                                        </p:tgtEl>
                                        <p:attrNameLst>
                                          <p:attrName>style.visibility</p:attrName>
                                        </p:attrNameLst>
                                      </p:cBhvr>
                                      <p:to>
                                        <p:strVal val="visible"/>
                                      </p:to>
                                    </p:set>
                                    <p:anim calcmode="lin" valueType="num">
                                      <p:cBhvr>
                                        <p:cTn id="158" dur="500" fill="hold"/>
                                        <p:tgtEl>
                                          <p:spTgt spid="25"/>
                                        </p:tgtEl>
                                        <p:attrNameLst>
                                          <p:attrName>ppt_w</p:attrName>
                                        </p:attrNameLst>
                                      </p:cBhvr>
                                      <p:tavLst>
                                        <p:tav tm="0">
                                          <p:val>
                                            <p:fltVal val="0"/>
                                          </p:val>
                                        </p:tav>
                                        <p:tav tm="100000">
                                          <p:val>
                                            <p:strVal val="#ppt_w"/>
                                          </p:val>
                                        </p:tav>
                                      </p:tavLst>
                                    </p:anim>
                                    <p:anim calcmode="lin" valueType="num">
                                      <p:cBhvr>
                                        <p:cTn id="159" dur="500" fill="hold"/>
                                        <p:tgtEl>
                                          <p:spTgt spid="25"/>
                                        </p:tgtEl>
                                        <p:attrNameLst>
                                          <p:attrName>ppt_h</p:attrName>
                                        </p:attrNameLst>
                                      </p:cBhvr>
                                      <p:tavLst>
                                        <p:tav tm="0">
                                          <p:val>
                                            <p:fltVal val="0"/>
                                          </p:val>
                                        </p:tav>
                                        <p:tav tm="100000">
                                          <p:val>
                                            <p:strVal val="#ppt_h"/>
                                          </p:val>
                                        </p:tav>
                                      </p:tavLst>
                                    </p:anim>
                                    <p:animEffect transition="in" filter="fade">
                                      <p:cBhvr>
                                        <p:cTn id="1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ldLvl="0" animBg="1"/>
      <p:bldP spid="148" grpId="0" bldLvl="0" animBg="1"/>
      <p:bldP spid="149" grpId="0" bldLvl="0" animBg="1"/>
      <p:bldP spid="150" grpId="0" bldLvl="0" animBg="1"/>
      <p:bldP spid="151" grpId="0" bldLvl="0" animBg="1"/>
      <p:bldP spid="152" grpId="0" bldLvl="0" animBg="1"/>
      <p:bldP spid="154" grpId="0" bldLvl="0" animBg="1"/>
      <p:bldP spid="155" grpId="0" bldLvl="0" animBg="1"/>
      <p:bldP spid="156" grpId="0" bldLvl="0" animBg="1"/>
      <p:bldP spid="157" grpId="0" bldLvl="0" animBg="1"/>
      <p:bldP spid="158" grpId="0" bldLvl="0" animBg="1"/>
      <p:bldP spid="160" grpId="0" bldLvl="0" animBg="1"/>
      <p:bldP spid="161" grpId="0" bldLvl="0" animBg="1"/>
      <p:bldP spid="163" grpId="0" bldLvl="0" animBg="1"/>
      <p:bldP spid="164" grpId="0" bldLvl="0" animBg="1"/>
      <p:bldP spid="165" grpId="0" bldLvl="0" animBg="1"/>
      <p:bldP spid="166" grpId="0"/>
      <p:bldP spid="167" grpId="0"/>
      <p:bldP spid="168" grpId="0"/>
      <p:bldP spid="169" grpId="0"/>
      <p:bldP spid="170" grpId="0"/>
      <p:bldP spid="171" grpId="0"/>
      <p:bldP spid="172" grpId="0"/>
      <p:bldP spid="173" grpId="0"/>
      <p:bldP spid="174" grpId="0"/>
      <p:bldP spid="175" grpId="0"/>
      <p:bldP spid="20" grpId="0" bldLvl="0" animBg="1"/>
      <p:bldP spid="21" grpId="0" bldLvl="0" animBg="1"/>
      <p:bldP spid="22" grpId="0" bldLvl="0" animBg="1"/>
      <p:bldP spid="23"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359785" y="1045210"/>
            <a:ext cx="2442210" cy="298450"/>
          </a:xfrm>
          <a:prstGeom prst="rect">
            <a:avLst/>
          </a:prstGeom>
          <a:noFill/>
          <a:ln>
            <a:noFill/>
          </a:ln>
        </p:spPr>
        <p:txBody>
          <a:bodyPr vert="horz" wrap="square" lIns="91440" tIns="45720" rIns="91440" bIns="45720" numCol="1" anchor="t" anchorCtr="0" compatLnSpc="1"/>
          <a:lstStyle/>
          <a:p>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 name="组合 15"/>
          <p:cNvGrpSpPr/>
          <p:nvPr/>
        </p:nvGrpSpPr>
        <p:grpSpPr>
          <a:xfrm>
            <a:off x="6090920" y="1934845"/>
            <a:ext cx="5085080" cy="3951604"/>
            <a:chOff x="4767980" y="1760484"/>
            <a:chExt cx="3437347" cy="2640969"/>
          </a:xfrm>
        </p:grpSpPr>
        <p:pic>
          <p:nvPicPr>
            <p:cNvPr id="17" name="Picture 3" descr="D:\桌面\智图PPT准备\图片素材\ERMS2.pngERMS2"/>
            <p:cNvPicPr>
              <a:picLocks noChangeAspect="1" noChangeArrowheads="1"/>
            </p:cNvPicPr>
            <p:nvPr/>
          </p:nvPicPr>
          <p:blipFill>
            <a:blip r:embed="rId3" cstate="print"/>
            <a:srcRect/>
            <a:stretch>
              <a:fillRect/>
            </a:stretch>
          </p:blipFill>
          <p:spPr bwMode="auto">
            <a:xfrm>
              <a:off x="4767980" y="2313462"/>
              <a:ext cx="3436918" cy="2087991"/>
            </a:xfrm>
            <a:prstGeom prst="rect">
              <a:avLst/>
            </a:prstGeom>
            <a:solidFill>
              <a:schemeClr val="accent2"/>
            </a:solidFill>
            <a:ln w="38100">
              <a:noFill/>
              <a:miter lim="800000"/>
              <a:headEnd/>
              <a:tailEnd/>
            </a:ln>
          </p:spPr>
        </p:pic>
        <p:sp>
          <p:nvSpPr>
            <p:cNvPr id="18" name="矩形 17"/>
            <p:cNvSpPr/>
            <p:nvPr/>
          </p:nvSpPr>
          <p:spPr>
            <a:xfrm>
              <a:off x="4767980" y="1760484"/>
              <a:ext cx="3437347" cy="440789"/>
            </a:xfrm>
            <a:prstGeom prst="rect">
              <a:avLst/>
            </a:prstGeom>
          </p:spPr>
          <p:txBody>
            <a:bodyPr wrap="square">
              <a:spAutoFit/>
            </a:bodyPr>
            <a:lstStyle/>
            <a:p>
              <a:pPr>
                <a:lnSpc>
                  <a:spcPct val="130000"/>
                </a:lnSpc>
                <a:buFont typeface="Arial" pitchFamily="34" charset="0"/>
                <a:buChar char="•"/>
              </a:pPr>
              <a:r>
                <a:rPr lang="zh-CN" altLang="en-US" sz="1400" dirty="0">
                  <a:solidFill>
                    <a:schemeClr val="tx1"/>
                  </a:solidFill>
                  <a:latin typeface="华文仿宋" pitchFamily="2" charset="-122"/>
                  <a:ea typeface="华文仿宋" pitchFamily="2" charset="-122"/>
                </a:rPr>
                <a:t>对已经购买的电子资源的管理，提供厂商介绍、资源介绍、学科分类、馆员推荐、方案、课件、会议纪等关联</a:t>
              </a:r>
              <a:r>
                <a:rPr lang="zh-CN" altLang="en-US" sz="1600" dirty="0">
                  <a:solidFill>
                    <a:schemeClr val="tx1"/>
                  </a:solidFill>
                  <a:latin typeface="+mn-ea"/>
                </a:rPr>
                <a:t>。</a:t>
              </a:r>
            </a:p>
          </p:txBody>
        </p:sp>
      </p:grpSp>
      <p:grpSp>
        <p:nvGrpSpPr>
          <p:cNvPr id="3" name="组合 18"/>
          <p:cNvGrpSpPr/>
          <p:nvPr/>
        </p:nvGrpSpPr>
        <p:grpSpPr>
          <a:xfrm>
            <a:off x="899794" y="2201545"/>
            <a:ext cx="4954907" cy="4039561"/>
            <a:chOff x="1040743" y="1749466"/>
            <a:chExt cx="3413533" cy="2233755"/>
          </a:xfrm>
        </p:grpSpPr>
        <p:pic>
          <p:nvPicPr>
            <p:cNvPr id="20" name="Picture 3" descr="D:\桌面\智图PPT准备\图片素材\ERMS1.pngERMS1"/>
            <p:cNvPicPr>
              <a:picLocks noChangeAspect="1" noChangeArrowheads="1"/>
            </p:cNvPicPr>
            <p:nvPr/>
          </p:nvPicPr>
          <p:blipFill>
            <a:blip r:embed="rId4" cstate="print"/>
            <a:srcRect/>
            <a:stretch>
              <a:fillRect/>
            </a:stretch>
          </p:blipFill>
          <p:spPr bwMode="auto">
            <a:xfrm>
              <a:off x="1040743" y="1749466"/>
              <a:ext cx="3368473" cy="1675971"/>
            </a:xfrm>
            <a:prstGeom prst="rect">
              <a:avLst/>
            </a:prstGeom>
            <a:solidFill>
              <a:schemeClr val="accent2"/>
            </a:solidFill>
            <a:ln w="38100">
              <a:noFill/>
              <a:miter lim="800000"/>
              <a:headEnd/>
              <a:tailEnd/>
            </a:ln>
          </p:spPr>
        </p:pic>
        <p:sp>
          <p:nvSpPr>
            <p:cNvPr id="21" name="矩形 20"/>
            <p:cNvSpPr/>
            <p:nvPr/>
          </p:nvSpPr>
          <p:spPr>
            <a:xfrm>
              <a:off x="1059555" y="3478604"/>
              <a:ext cx="3394721" cy="504617"/>
            </a:xfrm>
            <a:prstGeom prst="rect">
              <a:avLst/>
            </a:prstGeom>
          </p:spPr>
          <p:txBody>
            <a:bodyPr wrap="square">
              <a:spAutoFit/>
            </a:bodyPr>
            <a:lstStyle/>
            <a:p>
              <a:pPr>
                <a:lnSpc>
                  <a:spcPct val="130000"/>
                </a:lnSpc>
              </a:pPr>
              <a:r>
                <a:rPr lang="zh-CN" altLang="en-US" sz="1400" dirty="0">
                  <a:solidFill>
                    <a:schemeClr val="tx1"/>
                  </a:solidFill>
                  <a:latin typeface="华文仿宋" pitchFamily="2" charset="-122"/>
                  <a:ea typeface="华文仿宋" pitchFamily="2" charset="-122"/>
                </a:rPr>
                <a:t>全面了解图书馆已订购情况、试用情况、评审、采购、财务等电子资源全貌。核心流程以平台大数据中心数据驱动模式辅助决策。</a:t>
              </a:r>
              <a:endParaRPr lang="en-US" altLang="zh-CN" sz="1400" dirty="0">
                <a:solidFill>
                  <a:schemeClr val="tx1"/>
                </a:solidFill>
                <a:latin typeface="华文仿宋" pitchFamily="2" charset="-122"/>
                <a:ea typeface="华文仿宋" pitchFamily="2" charset="-122"/>
              </a:endParaRPr>
            </a:p>
          </p:txBody>
        </p:sp>
      </p:grpSp>
      <p:grpSp>
        <p:nvGrpSpPr>
          <p:cNvPr id="4" name="Group 93"/>
          <p:cNvGrpSpPr/>
          <p:nvPr/>
        </p:nvGrpSpPr>
        <p:grpSpPr>
          <a:xfrm>
            <a:off x="-3122939" y="4690998"/>
            <a:ext cx="5648960" cy="5717540"/>
            <a:chOff x="4943475" y="2471838"/>
            <a:chExt cx="2305050" cy="2333030"/>
          </a:xfrm>
        </p:grpSpPr>
        <p:sp>
          <p:nvSpPr>
            <p:cNvPr id="2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6"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7"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2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5" name="Group 93"/>
          <p:cNvGrpSpPr/>
          <p:nvPr/>
        </p:nvGrpSpPr>
        <p:grpSpPr>
          <a:xfrm>
            <a:off x="10519494" y="-2359580"/>
            <a:ext cx="5648960" cy="5717540"/>
            <a:chOff x="4943475" y="2471838"/>
            <a:chExt cx="2305050" cy="2333030"/>
          </a:xfrm>
        </p:grpSpPr>
        <p:sp>
          <p:nvSpPr>
            <p:cNvPr id="32"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3"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31" name="TextBox 12"/>
          <p:cNvSpPr txBox="1"/>
          <p:nvPr/>
        </p:nvSpPr>
        <p:spPr>
          <a:xfrm>
            <a:off x="1576705" y="1762125"/>
            <a:ext cx="2925445" cy="307777"/>
          </a:xfrm>
          <a:prstGeom prst="rect">
            <a:avLst/>
          </a:prstGeom>
          <a:noFill/>
        </p:spPr>
        <p:txBody>
          <a:bodyPr wrap="square" rtlCol="0">
            <a:spAutoFit/>
          </a:bodyPr>
          <a:lstStyle/>
          <a:p>
            <a:r>
              <a:rPr lang="zh-CN" altLang="en-US" sz="1400" dirty="0" smtClean="0">
                <a:latin typeface="华文仿宋" pitchFamily="2" charset="-122"/>
                <a:ea typeface="华文仿宋" pitchFamily="2" charset="-122"/>
              </a:rPr>
              <a:t>①示例</a:t>
            </a:r>
            <a:r>
              <a:rPr lang="en-US" altLang="zh-CN" sz="1400" dirty="0">
                <a:solidFill>
                  <a:schemeClr val="tx1"/>
                </a:solidFill>
                <a:latin typeface="华文仿宋" pitchFamily="2" charset="-122"/>
                <a:ea typeface="华文仿宋" pitchFamily="2" charset="-122"/>
              </a:rPr>
              <a:t>-</a:t>
            </a:r>
            <a:r>
              <a:rPr lang="zh-CN" altLang="en-US" sz="1400" dirty="0">
                <a:solidFill>
                  <a:schemeClr val="tx1"/>
                </a:solidFill>
                <a:latin typeface="华文仿宋" pitchFamily="2" charset="-122"/>
                <a:ea typeface="华文仿宋" pitchFamily="2" charset="-122"/>
              </a:rPr>
              <a:t>数字资源总览</a:t>
            </a:r>
          </a:p>
        </p:txBody>
      </p:sp>
      <p:sp>
        <p:nvSpPr>
          <p:cNvPr id="46" name="TextBox 12"/>
          <p:cNvSpPr txBox="1"/>
          <p:nvPr/>
        </p:nvSpPr>
        <p:spPr>
          <a:xfrm>
            <a:off x="7668895" y="5862955"/>
            <a:ext cx="3914775" cy="307777"/>
          </a:xfrm>
          <a:prstGeom prst="rect">
            <a:avLst/>
          </a:prstGeom>
          <a:noFill/>
        </p:spPr>
        <p:txBody>
          <a:bodyPr wrap="square" rtlCol="0">
            <a:spAutoFit/>
          </a:bodyPr>
          <a:lstStyle/>
          <a:p>
            <a:r>
              <a:rPr lang="zh-CN" altLang="en-US" sz="1400" dirty="0" smtClean="0">
                <a:latin typeface="华文仿宋" pitchFamily="2" charset="-122"/>
                <a:ea typeface="华文仿宋" pitchFamily="2" charset="-122"/>
              </a:rPr>
              <a:t>②</a:t>
            </a:r>
            <a:r>
              <a:rPr lang="zh-CN" altLang="zh-CN" sz="1400" dirty="0" smtClean="0">
                <a:solidFill>
                  <a:schemeClr val="tx1"/>
                </a:solidFill>
                <a:latin typeface="华文仿宋" pitchFamily="2" charset="-122"/>
                <a:ea typeface="华文仿宋" pitchFamily="2" charset="-122"/>
              </a:rPr>
              <a:t>示例</a:t>
            </a:r>
            <a:r>
              <a:rPr lang="en-US" altLang="zh-CN" sz="1400" dirty="0">
                <a:solidFill>
                  <a:schemeClr val="tx1"/>
                </a:solidFill>
                <a:latin typeface="华文仿宋" pitchFamily="2" charset="-122"/>
                <a:ea typeface="华文仿宋" pitchFamily="2" charset="-122"/>
              </a:rPr>
              <a:t>-</a:t>
            </a:r>
            <a:r>
              <a:rPr lang="zh-CN" altLang="zh-CN" sz="1400" dirty="0">
                <a:solidFill>
                  <a:schemeClr val="tx1"/>
                </a:solidFill>
                <a:latin typeface="华文仿宋" pitchFamily="2" charset="-122"/>
                <a:ea typeface="华文仿宋" pitchFamily="2" charset="-122"/>
              </a:rPr>
              <a:t>订购数据库清单</a:t>
            </a:r>
          </a:p>
        </p:txBody>
      </p:sp>
      <p:sp>
        <p:nvSpPr>
          <p:cNvPr id="113" name="标题 112"/>
          <p:cNvSpPr>
            <a:spLocks noGrp="1"/>
          </p:cNvSpPr>
          <p:nvPr/>
        </p:nvSpPr>
        <p:spPr>
          <a:xfrm>
            <a:off x="4821555" y="0"/>
            <a:ext cx="2519045" cy="896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chemeClr val="bg1"/>
                </a:solidFill>
                <a:latin typeface="微软雅黑" panose="020B0503020204020204" pitchFamily="34" charset="-122"/>
                <a:ea typeface="微软雅黑" panose="020B0503020204020204" pitchFamily="34" charset="-122"/>
              </a:rPr>
              <a:t>建设</a:t>
            </a:r>
            <a:r>
              <a:rPr lang="zh-CN" altLang="zh-CN" sz="3200" dirty="0" smtClean="0">
                <a:solidFill>
                  <a:schemeClr val="bg1"/>
                </a:solidFill>
                <a:latin typeface="微软雅黑" panose="020B0503020204020204" pitchFamily="34" charset="-122"/>
                <a:ea typeface="微软雅黑" panose="020B0503020204020204" pitchFamily="34" charset="-122"/>
              </a:rPr>
              <a:t>体系</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14" name="文本框 60"/>
          <p:cNvSpPr>
            <a:spLocks noChangeArrowheads="1"/>
          </p:cNvSpPr>
          <p:nvPr/>
        </p:nvSpPr>
        <p:spPr bwMode="auto">
          <a:xfrm>
            <a:off x="500908" y="969490"/>
            <a:ext cx="382979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1</a:t>
            </a:r>
            <a:r>
              <a:rPr lang="zh-CN" altLang="en-US" sz="28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、电子资源采购管理</a:t>
            </a:r>
          </a:p>
          <a:p>
            <a:endParaRPr lang="zh-CN" altLang="en-US" sz="16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220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3" fill="hold" nodeType="withEffect">
                                  <p:stCondLst>
                                    <p:cond delay="22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2"/>
          <p:cNvSpPr>
            <a:spLocks noGrp="1"/>
          </p:cNvSpPr>
          <p:nvPr>
            <p:ph type="sldNum" sz="quarter" idx="4294967295"/>
          </p:nvPr>
        </p:nvSpPr>
        <p:spPr bwMode="auto">
          <a:xfrm>
            <a:off x="10939175" y="278725"/>
            <a:ext cx="550699" cy="332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alibri" pitchFamily="34" charset="0"/>
                <a:ea typeface="MS PGothic" pitchFamily="34" charset="-128"/>
              </a:defRPr>
            </a:lvl1pPr>
            <a:lvl2pPr marL="371365" indent="-142833">
              <a:defRPr sz="2200">
                <a:solidFill>
                  <a:schemeClr val="tx1"/>
                </a:solidFill>
                <a:latin typeface="Calibri" pitchFamily="34" charset="0"/>
                <a:ea typeface="MS PGothic" pitchFamily="34" charset="-128"/>
              </a:defRPr>
            </a:lvl2pPr>
            <a:lvl3pPr marL="571331" indent="-114266">
              <a:defRPr sz="2200">
                <a:solidFill>
                  <a:schemeClr val="tx1"/>
                </a:solidFill>
                <a:latin typeface="Calibri" pitchFamily="34" charset="0"/>
                <a:ea typeface="MS PGothic" pitchFamily="34" charset="-128"/>
              </a:defRPr>
            </a:lvl3pPr>
            <a:lvl4pPr marL="799863" indent="-114266">
              <a:defRPr sz="2200">
                <a:solidFill>
                  <a:schemeClr val="tx1"/>
                </a:solidFill>
                <a:latin typeface="Calibri" pitchFamily="34" charset="0"/>
                <a:ea typeface="MS PGothic" pitchFamily="34" charset="-128"/>
              </a:defRPr>
            </a:lvl4pPr>
            <a:lvl5pPr marL="1028395" indent="-114266">
              <a:defRPr sz="2200">
                <a:solidFill>
                  <a:schemeClr val="tx1"/>
                </a:solidFill>
                <a:latin typeface="Calibri" pitchFamily="34" charset="0"/>
                <a:ea typeface="MS PGothic" pitchFamily="34" charset="-128"/>
              </a:defRPr>
            </a:lvl5pPr>
            <a:lvl6pPr marL="1256928" indent="-114266" defTabSz="543558" fontAlgn="base">
              <a:spcBef>
                <a:spcPct val="0"/>
              </a:spcBef>
              <a:spcAft>
                <a:spcPct val="0"/>
              </a:spcAft>
              <a:defRPr sz="2200">
                <a:solidFill>
                  <a:schemeClr val="tx1"/>
                </a:solidFill>
                <a:latin typeface="Calibri" pitchFamily="34" charset="0"/>
                <a:ea typeface="MS PGothic" pitchFamily="34" charset="-128"/>
              </a:defRPr>
            </a:lvl6pPr>
            <a:lvl7pPr marL="1485460" indent="-114266" defTabSz="543558" fontAlgn="base">
              <a:spcBef>
                <a:spcPct val="0"/>
              </a:spcBef>
              <a:spcAft>
                <a:spcPct val="0"/>
              </a:spcAft>
              <a:defRPr sz="2200">
                <a:solidFill>
                  <a:schemeClr val="tx1"/>
                </a:solidFill>
                <a:latin typeface="Calibri" pitchFamily="34" charset="0"/>
                <a:ea typeface="MS PGothic" pitchFamily="34" charset="-128"/>
              </a:defRPr>
            </a:lvl7pPr>
            <a:lvl8pPr marL="1713992" indent="-114266" defTabSz="543558" fontAlgn="base">
              <a:spcBef>
                <a:spcPct val="0"/>
              </a:spcBef>
              <a:spcAft>
                <a:spcPct val="0"/>
              </a:spcAft>
              <a:defRPr sz="2200">
                <a:solidFill>
                  <a:schemeClr val="tx1"/>
                </a:solidFill>
                <a:latin typeface="Calibri" pitchFamily="34" charset="0"/>
                <a:ea typeface="MS PGothic" pitchFamily="34" charset="-128"/>
              </a:defRPr>
            </a:lvl8pPr>
            <a:lvl9pPr marL="1942524" indent="-114266" defTabSz="543558" fontAlgn="base">
              <a:spcBef>
                <a:spcPct val="0"/>
              </a:spcBef>
              <a:spcAft>
                <a:spcPct val="0"/>
              </a:spcAft>
              <a:defRPr sz="2200">
                <a:solidFill>
                  <a:schemeClr val="tx1"/>
                </a:solidFill>
                <a:latin typeface="Calibri" pitchFamily="34" charset="0"/>
                <a:ea typeface="MS PGothic" pitchFamily="34" charset="-128"/>
              </a:defRPr>
            </a:lvl9pPr>
          </a:lstStyle>
          <a:p>
            <a:fld id="{A72E5B69-DA32-41A7-84D7-5C16D1BB87E0}" type="slidenum">
              <a:rPr lang="en-US" altLang="zh-CN" sz="2100">
                <a:solidFill>
                  <a:schemeClr val="bg1"/>
                </a:solidFill>
                <a:latin typeface="Roboto Regular" charset="0"/>
              </a:rPr>
              <a:pPr/>
              <a:t>33</a:t>
            </a:fld>
            <a:endParaRPr lang="en-US" altLang="zh-CN" sz="2100" dirty="0">
              <a:solidFill>
                <a:schemeClr val="bg1"/>
              </a:solidFill>
              <a:latin typeface="Roboto Regular" charset="0"/>
            </a:endParaRPr>
          </a:p>
        </p:txBody>
      </p:sp>
      <p:sp>
        <p:nvSpPr>
          <p:cNvPr id="13" name="TextBox 12"/>
          <p:cNvSpPr txBox="1">
            <a:spLocks noChangeArrowheads="1"/>
          </p:cNvSpPr>
          <p:nvPr/>
        </p:nvSpPr>
        <p:spPr bwMode="auto">
          <a:xfrm>
            <a:off x="904551" y="742071"/>
            <a:ext cx="5444491"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06" tIns="22853" rIns="45706" bIns="22853">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438"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438"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438"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438" fontAlgn="base">
              <a:spcBef>
                <a:spcPct val="0"/>
              </a:spcBef>
              <a:spcAft>
                <a:spcPct val="0"/>
              </a:spcAft>
              <a:defRPr sz="4300">
                <a:solidFill>
                  <a:schemeClr val="tx1"/>
                </a:solidFill>
                <a:latin typeface="Calibri" pitchFamily="34" charset="0"/>
                <a:ea typeface="MS PGothic" pitchFamily="34" charset="-128"/>
              </a:defRPr>
            </a:lvl9pPr>
          </a:lstStyle>
          <a:p>
            <a:r>
              <a:rPr lang="en-US" altLang="zh-CN" sz="2700" dirty="0" smtClean="0">
                <a:solidFill>
                  <a:schemeClr val="tx2"/>
                </a:solidFill>
                <a:latin typeface="方正姚体" pitchFamily="2" charset="-122"/>
                <a:ea typeface="方正姚体" pitchFamily="2" charset="-122"/>
              </a:rPr>
              <a:t>2</a:t>
            </a:r>
            <a:r>
              <a:rPr lang="zh-CN" altLang="en-US" sz="2700" dirty="0" smtClean="0">
                <a:solidFill>
                  <a:schemeClr val="tx2"/>
                </a:solidFill>
                <a:latin typeface="方正姚体" pitchFamily="2" charset="-122"/>
                <a:ea typeface="方正姚体" pitchFamily="2" charset="-122"/>
              </a:rPr>
              <a:t>、元数据管理</a:t>
            </a:r>
            <a:endParaRPr lang="en-US" altLang="zh-CN" sz="2700" dirty="0">
              <a:solidFill>
                <a:schemeClr val="tx2"/>
              </a:solidFill>
              <a:latin typeface="方正姚体" pitchFamily="2" charset="-122"/>
              <a:ea typeface="方正姚体" pitchFamily="2" charset="-122"/>
            </a:endParaRPr>
          </a:p>
        </p:txBody>
      </p:sp>
      <p:sp>
        <p:nvSpPr>
          <p:cNvPr id="9" name="圆角矩形 8"/>
          <p:cNvSpPr/>
          <p:nvPr/>
        </p:nvSpPr>
        <p:spPr>
          <a:xfrm>
            <a:off x="1282701" y="4947972"/>
            <a:ext cx="9715500" cy="822960"/>
          </a:xfrm>
          <a:prstGeom prst="roundRect">
            <a:avLst>
              <a:gd name="adj" fmla="val 50000"/>
            </a:avLst>
          </a:prstGeom>
          <a:ln w="66675"/>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文献元数据处理流水线</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190" y="5013841"/>
            <a:ext cx="779292" cy="70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3575450" y="3788296"/>
            <a:ext cx="1155700" cy="74023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元数据</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9242730" y="4170975"/>
            <a:ext cx="1155700" cy="74023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元数据</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3882038" y="2478116"/>
            <a:ext cx="698500" cy="47548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15" name="矩形 14"/>
          <p:cNvSpPr/>
          <p:nvPr/>
        </p:nvSpPr>
        <p:spPr>
          <a:xfrm>
            <a:off x="3922935" y="2910472"/>
            <a:ext cx="493372" cy="123444"/>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16" name="矩形 15"/>
          <p:cNvSpPr/>
          <p:nvPr/>
        </p:nvSpPr>
        <p:spPr>
          <a:xfrm>
            <a:off x="4111686" y="3035730"/>
            <a:ext cx="102133" cy="39137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17" name="矩形 16"/>
          <p:cNvSpPr/>
          <p:nvPr/>
        </p:nvSpPr>
        <p:spPr>
          <a:xfrm>
            <a:off x="3817046" y="3422536"/>
            <a:ext cx="691413" cy="96012"/>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18" name="矩形 17"/>
          <p:cNvSpPr/>
          <p:nvPr/>
        </p:nvSpPr>
        <p:spPr>
          <a:xfrm rot="2810682">
            <a:off x="4506799" y="3558096"/>
            <a:ext cx="336935" cy="106307"/>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19" name="矩形 18"/>
          <p:cNvSpPr/>
          <p:nvPr/>
        </p:nvSpPr>
        <p:spPr>
          <a:xfrm rot="19043898">
            <a:off x="3455349" y="3549522"/>
            <a:ext cx="374372" cy="95676"/>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20" name="矩形 19"/>
          <p:cNvSpPr/>
          <p:nvPr/>
        </p:nvSpPr>
        <p:spPr>
          <a:xfrm rot="5400000">
            <a:off x="4681619" y="3820624"/>
            <a:ext cx="213816" cy="10630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21" name="矩形 20"/>
          <p:cNvSpPr/>
          <p:nvPr/>
        </p:nvSpPr>
        <p:spPr>
          <a:xfrm rot="5400000">
            <a:off x="3413184" y="3798977"/>
            <a:ext cx="213816" cy="10630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22" name="椭圆 21"/>
          <p:cNvSpPr/>
          <p:nvPr/>
        </p:nvSpPr>
        <p:spPr>
          <a:xfrm>
            <a:off x="4477979" y="3427108"/>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3" name="椭圆 22"/>
          <p:cNvSpPr/>
          <p:nvPr/>
        </p:nvSpPr>
        <p:spPr>
          <a:xfrm>
            <a:off x="4742937" y="3696856"/>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4" name="椭圆 23"/>
          <p:cNvSpPr/>
          <p:nvPr/>
        </p:nvSpPr>
        <p:spPr>
          <a:xfrm>
            <a:off x="3728679" y="3422536"/>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5" name="椭圆 24"/>
          <p:cNvSpPr/>
          <p:nvPr/>
        </p:nvSpPr>
        <p:spPr>
          <a:xfrm>
            <a:off x="3458871" y="3675428"/>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6" name="矩形 25"/>
          <p:cNvSpPr/>
          <p:nvPr/>
        </p:nvSpPr>
        <p:spPr>
          <a:xfrm>
            <a:off x="5543087" y="3792868"/>
            <a:ext cx="1155700" cy="74023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元数据</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5797917" y="2439556"/>
            <a:ext cx="698500" cy="47548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8" name="矩形 27"/>
          <p:cNvSpPr/>
          <p:nvPr/>
        </p:nvSpPr>
        <p:spPr>
          <a:xfrm>
            <a:off x="5890573" y="2915044"/>
            <a:ext cx="493372" cy="123444"/>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9" name="矩形 28"/>
          <p:cNvSpPr/>
          <p:nvPr/>
        </p:nvSpPr>
        <p:spPr>
          <a:xfrm>
            <a:off x="6079323" y="3040302"/>
            <a:ext cx="102133" cy="39137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30" name="矩形 29"/>
          <p:cNvSpPr/>
          <p:nvPr/>
        </p:nvSpPr>
        <p:spPr>
          <a:xfrm>
            <a:off x="5784683" y="3427108"/>
            <a:ext cx="691413" cy="96012"/>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31" name="矩形 30"/>
          <p:cNvSpPr/>
          <p:nvPr/>
        </p:nvSpPr>
        <p:spPr>
          <a:xfrm rot="2810682">
            <a:off x="6474436" y="3562669"/>
            <a:ext cx="336935" cy="106307"/>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32" name="矩形 31"/>
          <p:cNvSpPr/>
          <p:nvPr/>
        </p:nvSpPr>
        <p:spPr>
          <a:xfrm rot="19043898">
            <a:off x="5422986" y="3554094"/>
            <a:ext cx="374372" cy="95676"/>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33" name="矩形 32"/>
          <p:cNvSpPr/>
          <p:nvPr/>
        </p:nvSpPr>
        <p:spPr>
          <a:xfrm rot="5400000">
            <a:off x="6649256" y="3825196"/>
            <a:ext cx="213816" cy="10630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34" name="矩形 33"/>
          <p:cNvSpPr/>
          <p:nvPr/>
        </p:nvSpPr>
        <p:spPr>
          <a:xfrm rot="5400000">
            <a:off x="5380821" y="3803549"/>
            <a:ext cx="213816" cy="10630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35" name="椭圆 34"/>
          <p:cNvSpPr/>
          <p:nvPr/>
        </p:nvSpPr>
        <p:spPr>
          <a:xfrm>
            <a:off x="6445616" y="3431680"/>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36" name="椭圆 35"/>
          <p:cNvSpPr/>
          <p:nvPr/>
        </p:nvSpPr>
        <p:spPr>
          <a:xfrm>
            <a:off x="6710575" y="3701428"/>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37" name="椭圆 36"/>
          <p:cNvSpPr/>
          <p:nvPr/>
        </p:nvSpPr>
        <p:spPr>
          <a:xfrm>
            <a:off x="5696316" y="3427108"/>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38" name="椭圆 37"/>
          <p:cNvSpPr/>
          <p:nvPr/>
        </p:nvSpPr>
        <p:spPr>
          <a:xfrm>
            <a:off x="5426508" y="3680000"/>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39" name="矩形 38"/>
          <p:cNvSpPr/>
          <p:nvPr/>
        </p:nvSpPr>
        <p:spPr>
          <a:xfrm>
            <a:off x="7559113" y="3792868"/>
            <a:ext cx="1155700" cy="74023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元数据</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7839821" y="2456809"/>
            <a:ext cx="698500" cy="47548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41" name="矩形 40"/>
          <p:cNvSpPr/>
          <p:nvPr/>
        </p:nvSpPr>
        <p:spPr>
          <a:xfrm>
            <a:off x="7906598" y="2915044"/>
            <a:ext cx="493372" cy="123444"/>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42" name="矩形 41"/>
          <p:cNvSpPr/>
          <p:nvPr/>
        </p:nvSpPr>
        <p:spPr>
          <a:xfrm>
            <a:off x="8095348" y="3040302"/>
            <a:ext cx="102133" cy="39137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43" name="矩形 42"/>
          <p:cNvSpPr/>
          <p:nvPr/>
        </p:nvSpPr>
        <p:spPr>
          <a:xfrm>
            <a:off x="7800708" y="3427108"/>
            <a:ext cx="691413" cy="96012"/>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44" name="矩形 43"/>
          <p:cNvSpPr/>
          <p:nvPr/>
        </p:nvSpPr>
        <p:spPr>
          <a:xfrm rot="2810682">
            <a:off x="8490462" y="3562669"/>
            <a:ext cx="336935" cy="106307"/>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45" name="矩形 44"/>
          <p:cNvSpPr/>
          <p:nvPr/>
        </p:nvSpPr>
        <p:spPr>
          <a:xfrm rot="19043898">
            <a:off x="7439011" y="3554094"/>
            <a:ext cx="374372" cy="95676"/>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46" name="矩形 45"/>
          <p:cNvSpPr/>
          <p:nvPr/>
        </p:nvSpPr>
        <p:spPr>
          <a:xfrm rot="5400000">
            <a:off x="8665281" y="3825196"/>
            <a:ext cx="213816" cy="10630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47" name="矩形 46"/>
          <p:cNvSpPr/>
          <p:nvPr/>
        </p:nvSpPr>
        <p:spPr>
          <a:xfrm rot="5400000">
            <a:off x="7396847" y="3803549"/>
            <a:ext cx="213816" cy="10630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48" name="椭圆 47"/>
          <p:cNvSpPr/>
          <p:nvPr/>
        </p:nvSpPr>
        <p:spPr>
          <a:xfrm>
            <a:off x="8461641" y="3431680"/>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49" name="椭圆 48"/>
          <p:cNvSpPr/>
          <p:nvPr/>
        </p:nvSpPr>
        <p:spPr>
          <a:xfrm>
            <a:off x="8726600" y="3701428"/>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50" name="椭圆 49"/>
          <p:cNvSpPr/>
          <p:nvPr/>
        </p:nvSpPr>
        <p:spPr>
          <a:xfrm>
            <a:off x="7712341" y="3427108"/>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51" name="椭圆 50"/>
          <p:cNvSpPr/>
          <p:nvPr/>
        </p:nvSpPr>
        <p:spPr>
          <a:xfrm>
            <a:off x="7442533" y="3680000"/>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52" name="椭圆 51"/>
          <p:cNvSpPr/>
          <p:nvPr/>
        </p:nvSpPr>
        <p:spPr>
          <a:xfrm>
            <a:off x="10356244" y="5190218"/>
            <a:ext cx="380131" cy="342118"/>
          </a:xfrm>
          <a:prstGeom prst="ellipse">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pic>
        <p:nvPicPr>
          <p:cNvPr id="5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2238" y="5012015"/>
            <a:ext cx="779292" cy="70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椭圆 53"/>
          <p:cNvSpPr/>
          <p:nvPr/>
        </p:nvSpPr>
        <p:spPr>
          <a:xfrm>
            <a:off x="1562292" y="5188393"/>
            <a:ext cx="380131" cy="342118"/>
          </a:xfrm>
          <a:prstGeom prst="ellipse">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55" name="矩形 54"/>
          <p:cNvSpPr/>
          <p:nvPr/>
        </p:nvSpPr>
        <p:spPr>
          <a:xfrm>
            <a:off x="1644506" y="3780127"/>
            <a:ext cx="1155700" cy="74023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元数据</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56" name="矩形 55"/>
          <p:cNvSpPr/>
          <p:nvPr/>
        </p:nvSpPr>
        <p:spPr>
          <a:xfrm>
            <a:off x="1899335" y="2426814"/>
            <a:ext cx="698500" cy="47548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dirty="0"/>
          </a:p>
        </p:txBody>
      </p:sp>
      <p:sp>
        <p:nvSpPr>
          <p:cNvPr id="57" name="矩形 56"/>
          <p:cNvSpPr/>
          <p:nvPr/>
        </p:nvSpPr>
        <p:spPr>
          <a:xfrm>
            <a:off x="1991991" y="2902302"/>
            <a:ext cx="493372" cy="123444"/>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58" name="矩形 57"/>
          <p:cNvSpPr/>
          <p:nvPr/>
        </p:nvSpPr>
        <p:spPr>
          <a:xfrm>
            <a:off x="2180742" y="3027560"/>
            <a:ext cx="102133" cy="39137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59" name="矩形 58"/>
          <p:cNvSpPr/>
          <p:nvPr/>
        </p:nvSpPr>
        <p:spPr>
          <a:xfrm>
            <a:off x="1886102" y="3414366"/>
            <a:ext cx="691413" cy="96012"/>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60" name="矩形 59"/>
          <p:cNvSpPr/>
          <p:nvPr/>
        </p:nvSpPr>
        <p:spPr>
          <a:xfrm rot="2810682">
            <a:off x="2575855" y="3549927"/>
            <a:ext cx="336935" cy="106307"/>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61" name="矩形 60"/>
          <p:cNvSpPr/>
          <p:nvPr/>
        </p:nvSpPr>
        <p:spPr>
          <a:xfrm rot="19043898">
            <a:off x="1524405" y="3541352"/>
            <a:ext cx="374372" cy="95676"/>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62" name="矩形 61"/>
          <p:cNvSpPr/>
          <p:nvPr/>
        </p:nvSpPr>
        <p:spPr>
          <a:xfrm rot="5400000">
            <a:off x="2750675" y="3812454"/>
            <a:ext cx="213816" cy="10630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63" name="矩形 62"/>
          <p:cNvSpPr/>
          <p:nvPr/>
        </p:nvSpPr>
        <p:spPr>
          <a:xfrm rot="5400000">
            <a:off x="1482240" y="3790807"/>
            <a:ext cx="213816" cy="106308"/>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solidFill>
                <a:schemeClr val="tx1">
                  <a:lumMod val="50000"/>
                </a:schemeClr>
              </a:solidFill>
            </a:endParaRPr>
          </a:p>
        </p:txBody>
      </p:sp>
      <p:sp>
        <p:nvSpPr>
          <p:cNvPr id="64" name="椭圆 63"/>
          <p:cNvSpPr/>
          <p:nvPr/>
        </p:nvSpPr>
        <p:spPr>
          <a:xfrm>
            <a:off x="2547035" y="3418938"/>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65" name="椭圆 64"/>
          <p:cNvSpPr/>
          <p:nvPr/>
        </p:nvSpPr>
        <p:spPr>
          <a:xfrm>
            <a:off x="2811993" y="3688686"/>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66" name="椭圆 65"/>
          <p:cNvSpPr/>
          <p:nvPr/>
        </p:nvSpPr>
        <p:spPr>
          <a:xfrm>
            <a:off x="1797735" y="3414366"/>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67" name="椭圆 66"/>
          <p:cNvSpPr/>
          <p:nvPr/>
        </p:nvSpPr>
        <p:spPr>
          <a:xfrm>
            <a:off x="1527927" y="3667259"/>
            <a:ext cx="101600" cy="91440"/>
          </a:xfrm>
          <a:prstGeom prst="ellipse">
            <a:avLst/>
          </a:prstGeom>
          <a:solidFill>
            <a:schemeClr val="tx1">
              <a:lumMod val="20000"/>
              <a:lumOff val="80000"/>
            </a:schemeClr>
          </a:solidFill>
          <a:ln w="22225">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68" name="TextBox 67"/>
          <p:cNvSpPr txBox="1"/>
          <p:nvPr/>
        </p:nvSpPr>
        <p:spPr>
          <a:xfrm>
            <a:off x="1418552" y="1688870"/>
            <a:ext cx="1718667" cy="672369"/>
          </a:xfrm>
          <a:prstGeom prst="rect">
            <a:avLst/>
          </a:prstGeom>
          <a:noFill/>
        </p:spPr>
        <p:txBody>
          <a:bodyPr wrap="square" lIns="117226" tIns="58613" rIns="117226" bIns="58613" rtlCol="0">
            <a:spAutoFit/>
          </a:bodyPr>
          <a:lstStyle/>
          <a:p>
            <a:r>
              <a:rPr lang="zh-CN" altLang="en-US" dirty="0" smtClean="0">
                <a:solidFill>
                  <a:schemeClr val="tx1">
                    <a:lumMod val="50000"/>
                  </a:schemeClr>
                </a:solidFill>
                <a:latin typeface="方正姚体" pitchFamily="2" charset="-122"/>
                <a:ea typeface="方正姚体" pitchFamily="2" charset="-122"/>
              </a:rPr>
              <a:t>提供专业的数据收割服务</a:t>
            </a:r>
            <a:endParaRPr lang="en-US" altLang="zh-CN" dirty="0">
              <a:solidFill>
                <a:schemeClr val="tx1">
                  <a:lumMod val="50000"/>
                </a:schemeClr>
              </a:solidFill>
              <a:latin typeface="方正姚体" pitchFamily="2" charset="-122"/>
              <a:ea typeface="方正姚体" pitchFamily="2" charset="-122"/>
            </a:endParaRPr>
          </a:p>
        </p:txBody>
      </p:sp>
      <p:sp>
        <p:nvSpPr>
          <p:cNvPr id="69" name="TextBox 68"/>
          <p:cNvSpPr txBox="1"/>
          <p:nvPr/>
        </p:nvSpPr>
        <p:spPr>
          <a:xfrm>
            <a:off x="1855255" y="2451229"/>
            <a:ext cx="775351" cy="441536"/>
          </a:xfrm>
          <a:prstGeom prst="rect">
            <a:avLst/>
          </a:prstGeom>
          <a:noFill/>
        </p:spPr>
        <p:txBody>
          <a:bodyPr wrap="none" lIns="117226" tIns="58613" rIns="117226" bIns="58613" rtlCol="0">
            <a:spAutoFit/>
          </a:bodyPr>
          <a:lstStyle/>
          <a:p>
            <a:r>
              <a:rPr lang="zh-CN" altLang="en-US" sz="2100" b="1" dirty="0" smtClean="0">
                <a:solidFill>
                  <a:schemeClr val="bg1"/>
                </a:solidFill>
                <a:latin typeface="方正姚体" pitchFamily="2" charset="-122"/>
                <a:ea typeface="方正姚体" pitchFamily="2" charset="-122"/>
              </a:rPr>
              <a:t>收集</a:t>
            </a:r>
            <a:endParaRPr lang="zh-CN" altLang="en-US" sz="2100" b="1" dirty="0">
              <a:solidFill>
                <a:schemeClr val="bg1"/>
              </a:solidFill>
              <a:latin typeface="方正姚体" pitchFamily="2" charset="-122"/>
              <a:ea typeface="方正姚体" pitchFamily="2" charset="-122"/>
            </a:endParaRPr>
          </a:p>
        </p:txBody>
      </p:sp>
      <p:sp>
        <p:nvSpPr>
          <p:cNvPr id="70" name="TextBox 69"/>
          <p:cNvSpPr txBox="1"/>
          <p:nvPr/>
        </p:nvSpPr>
        <p:spPr>
          <a:xfrm>
            <a:off x="3772930" y="2469595"/>
            <a:ext cx="775351" cy="441536"/>
          </a:xfrm>
          <a:prstGeom prst="rect">
            <a:avLst/>
          </a:prstGeom>
          <a:noFill/>
        </p:spPr>
        <p:txBody>
          <a:bodyPr wrap="none" lIns="117226" tIns="58613" rIns="117226" bIns="58613" rtlCol="0">
            <a:spAutoFit/>
          </a:bodyPr>
          <a:lstStyle/>
          <a:p>
            <a:r>
              <a:rPr lang="zh-CN" altLang="en-US" sz="2100" b="1" dirty="0" smtClean="0">
                <a:solidFill>
                  <a:schemeClr val="bg1"/>
                </a:solidFill>
                <a:latin typeface="方正姚体" pitchFamily="2" charset="-122"/>
                <a:ea typeface="方正姚体" pitchFamily="2" charset="-122"/>
              </a:rPr>
              <a:t>清洗</a:t>
            </a:r>
          </a:p>
        </p:txBody>
      </p:sp>
      <p:sp>
        <p:nvSpPr>
          <p:cNvPr id="71" name="TextBox 70"/>
          <p:cNvSpPr txBox="1"/>
          <p:nvPr/>
        </p:nvSpPr>
        <p:spPr>
          <a:xfrm>
            <a:off x="3318027" y="1700544"/>
            <a:ext cx="1791583" cy="672369"/>
          </a:xfrm>
          <a:prstGeom prst="rect">
            <a:avLst/>
          </a:prstGeom>
          <a:noFill/>
        </p:spPr>
        <p:txBody>
          <a:bodyPr wrap="square" lIns="117226" tIns="58613" rIns="117226" bIns="58613" rtlCol="0">
            <a:spAutoFit/>
          </a:bodyPr>
          <a:lstStyle/>
          <a:p>
            <a:r>
              <a:rPr lang="zh-CN" altLang="zh-CN" dirty="0" smtClean="0">
                <a:solidFill>
                  <a:schemeClr val="tx1">
                    <a:lumMod val="50000"/>
                  </a:schemeClr>
                </a:solidFill>
                <a:latin typeface="方正姚体" pitchFamily="2" charset="-122"/>
                <a:ea typeface="方正姚体" pitchFamily="2" charset="-122"/>
              </a:rPr>
              <a:t>语义分析技术智能化清洗</a:t>
            </a:r>
            <a:endParaRPr lang="en-US" altLang="zh-CN" dirty="0" smtClean="0">
              <a:solidFill>
                <a:schemeClr val="tx1">
                  <a:lumMod val="50000"/>
                </a:schemeClr>
              </a:solidFill>
              <a:latin typeface="方正姚体" pitchFamily="2" charset="-122"/>
              <a:ea typeface="方正姚体" pitchFamily="2" charset="-122"/>
            </a:endParaRPr>
          </a:p>
        </p:txBody>
      </p:sp>
      <p:sp>
        <p:nvSpPr>
          <p:cNvPr id="72" name="TextBox 71"/>
          <p:cNvSpPr txBox="1"/>
          <p:nvPr/>
        </p:nvSpPr>
        <p:spPr>
          <a:xfrm>
            <a:off x="5740567" y="2462494"/>
            <a:ext cx="775351" cy="441536"/>
          </a:xfrm>
          <a:prstGeom prst="rect">
            <a:avLst/>
          </a:prstGeom>
          <a:noFill/>
        </p:spPr>
        <p:txBody>
          <a:bodyPr wrap="none" lIns="117226" tIns="58613" rIns="117226" bIns="58613" rtlCol="0">
            <a:spAutoFit/>
          </a:bodyPr>
          <a:lstStyle/>
          <a:p>
            <a:r>
              <a:rPr lang="zh-CN" altLang="en-US" sz="2100" b="1" dirty="0" smtClean="0">
                <a:solidFill>
                  <a:schemeClr val="bg1"/>
                </a:solidFill>
                <a:latin typeface="方正姚体" pitchFamily="2" charset="-122"/>
                <a:ea typeface="方正姚体" pitchFamily="2" charset="-122"/>
              </a:rPr>
              <a:t>加工</a:t>
            </a:r>
          </a:p>
        </p:txBody>
      </p:sp>
      <p:sp>
        <p:nvSpPr>
          <p:cNvPr id="73" name="TextBox 72"/>
          <p:cNvSpPr txBox="1"/>
          <p:nvPr/>
        </p:nvSpPr>
        <p:spPr>
          <a:xfrm>
            <a:off x="5215838" y="1705135"/>
            <a:ext cx="1801529" cy="672369"/>
          </a:xfrm>
          <a:prstGeom prst="rect">
            <a:avLst/>
          </a:prstGeom>
          <a:noFill/>
        </p:spPr>
        <p:txBody>
          <a:bodyPr wrap="square" lIns="117226" tIns="58613" rIns="117226" bIns="58613" rtlCol="0">
            <a:spAutoFit/>
          </a:bodyPr>
          <a:lstStyle/>
          <a:p>
            <a:r>
              <a:rPr lang="zh-CN" altLang="en-US" dirty="0" smtClean="0">
                <a:solidFill>
                  <a:schemeClr val="tx1">
                    <a:lumMod val="50000"/>
                  </a:schemeClr>
                </a:solidFill>
                <a:latin typeface="方正姚体" pitchFamily="2" charset="-122"/>
                <a:ea typeface="方正姚体" pitchFamily="2" charset="-122"/>
              </a:rPr>
              <a:t>学科</a:t>
            </a:r>
            <a:r>
              <a:rPr lang="en-US" altLang="zh-CN" dirty="0" smtClean="0">
                <a:solidFill>
                  <a:schemeClr val="tx1">
                    <a:lumMod val="50000"/>
                  </a:schemeClr>
                </a:solidFill>
                <a:latin typeface="方正姚体" pitchFamily="2" charset="-122"/>
                <a:ea typeface="方正姚体" pitchFamily="2" charset="-122"/>
              </a:rPr>
              <a:t>/</a:t>
            </a:r>
            <a:r>
              <a:rPr lang="zh-CN" altLang="en-US" dirty="0" smtClean="0">
                <a:solidFill>
                  <a:schemeClr val="tx1">
                    <a:lumMod val="50000"/>
                  </a:schemeClr>
                </a:solidFill>
                <a:latin typeface="方正姚体" pitchFamily="2" charset="-122"/>
                <a:ea typeface="方正姚体" pitchFamily="2" charset="-122"/>
              </a:rPr>
              <a:t>指数</a:t>
            </a:r>
            <a:r>
              <a:rPr lang="en-US" altLang="zh-CN" dirty="0" smtClean="0">
                <a:solidFill>
                  <a:schemeClr val="tx1">
                    <a:lumMod val="50000"/>
                  </a:schemeClr>
                </a:solidFill>
                <a:latin typeface="方正姚体" pitchFamily="2" charset="-122"/>
                <a:ea typeface="方正姚体" pitchFamily="2" charset="-122"/>
              </a:rPr>
              <a:t>/</a:t>
            </a:r>
            <a:r>
              <a:rPr lang="zh-CN" altLang="en-US" dirty="0" smtClean="0">
                <a:solidFill>
                  <a:schemeClr val="tx1">
                    <a:lumMod val="50000"/>
                  </a:schemeClr>
                </a:solidFill>
                <a:latin typeface="方正姚体" pitchFamily="2" charset="-122"/>
                <a:ea typeface="方正姚体" pitchFamily="2" charset="-122"/>
              </a:rPr>
              <a:t>权限等标引</a:t>
            </a:r>
            <a:endParaRPr lang="en-US" altLang="zh-CN" dirty="0" smtClean="0">
              <a:solidFill>
                <a:schemeClr val="tx1">
                  <a:lumMod val="50000"/>
                </a:schemeClr>
              </a:solidFill>
              <a:latin typeface="方正姚体" pitchFamily="2" charset="-122"/>
              <a:ea typeface="方正姚体" pitchFamily="2" charset="-122"/>
            </a:endParaRPr>
          </a:p>
        </p:txBody>
      </p:sp>
      <p:sp>
        <p:nvSpPr>
          <p:cNvPr id="74" name="TextBox 73"/>
          <p:cNvSpPr txBox="1"/>
          <p:nvPr/>
        </p:nvSpPr>
        <p:spPr>
          <a:xfrm>
            <a:off x="7756593" y="2461426"/>
            <a:ext cx="775351" cy="441536"/>
          </a:xfrm>
          <a:prstGeom prst="rect">
            <a:avLst/>
          </a:prstGeom>
          <a:noFill/>
        </p:spPr>
        <p:txBody>
          <a:bodyPr wrap="none" lIns="117226" tIns="58613" rIns="117226" bIns="58613" rtlCol="0">
            <a:spAutoFit/>
          </a:bodyPr>
          <a:lstStyle/>
          <a:p>
            <a:r>
              <a:rPr lang="zh-CN" altLang="en-US" sz="2100" b="1" dirty="0" smtClean="0">
                <a:solidFill>
                  <a:schemeClr val="bg1"/>
                </a:solidFill>
                <a:latin typeface="方正姚体" pitchFamily="2" charset="-122"/>
                <a:ea typeface="方正姚体" pitchFamily="2" charset="-122"/>
              </a:rPr>
              <a:t>存储</a:t>
            </a:r>
          </a:p>
        </p:txBody>
      </p:sp>
      <p:sp>
        <p:nvSpPr>
          <p:cNvPr id="75" name="TextBox 74"/>
          <p:cNvSpPr txBox="1"/>
          <p:nvPr/>
        </p:nvSpPr>
        <p:spPr>
          <a:xfrm>
            <a:off x="7233496" y="1701516"/>
            <a:ext cx="1801529" cy="672369"/>
          </a:xfrm>
          <a:prstGeom prst="rect">
            <a:avLst/>
          </a:prstGeom>
          <a:noFill/>
        </p:spPr>
        <p:txBody>
          <a:bodyPr wrap="square" lIns="117226" tIns="58613" rIns="117226" bIns="58613" rtlCol="0">
            <a:spAutoFit/>
          </a:bodyPr>
          <a:lstStyle/>
          <a:p>
            <a:r>
              <a:rPr lang="en-US" altLang="zh-CN" dirty="0" smtClean="0">
                <a:solidFill>
                  <a:schemeClr val="tx1">
                    <a:lumMod val="50000"/>
                  </a:schemeClr>
                </a:solidFill>
                <a:latin typeface="方正姚体" pitchFamily="2" charset="-122"/>
                <a:ea typeface="方正姚体" pitchFamily="2" charset="-122"/>
              </a:rPr>
              <a:t>DC</a:t>
            </a:r>
            <a:r>
              <a:rPr lang="zh-CN" altLang="zh-CN" dirty="0" smtClean="0">
                <a:solidFill>
                  <a:schemeClr val="tx1">
                    <a:lumMod val="50000"/>
                  </a:schemeClr>
                </a:solidFill>
                <a:latin typeface="方正姚体" pitchFamily="2" charset="-122"/>
                <a:ea typeface="方正姚体" pitchFamily="2" charset="-122"/>
              </a:rPr>
              <a:t>格式</a:t>
            </a:r>
            <a:r>
              <a:rPr lang="zh-CN" altLang="en-US" dirty="0" smtClean="0">
                <a:solidFill>
                  <a:schemeClr val="tx1">
                    <a:lumMod val="50000"/>
                  </a:schemeClr>
                </a:solidFill>
                <a:latin typeface="方正姚体" pitchFamily="2" charset="-122"/>
                <a:ea typeface="方正姚体" pitchFamily="2" charset="-122"/>
              </a:rPr>
              <a:t>支持任意扩展</a:t>
            </a:r>
            <a:endParaRPr lang="en-US" altLang="zh-CN" dirty="0" smtClean="0">
              <a:solidFill>
                <a:schemeClr val="tx1">
                  <a:lumMod val="50000"/>
                </a:schemeClr>
              </a:solidFill>
              <a:latin typeface="方正姚体" pitchFamily="2" charset="-122"/>
              <a:ea typeface="方正姚体" pitchFamily="2" charset="-122"/>
            </a:endParaRPr>
          </a:p>
        </p:txBody>
      </p:sp>
      <p:cxnSp>
        <p:nvCxnSpPr>
          <p:cNvPr id="76" name="直接连接符 75"/>
          <p:cNvCxnSpPr/>
          <p:nvPr/>
        </p:nvCxnSpPr>
        <p:spPr>
          <a:xfrm>
            <a:off x="1629528" y="2415140"/>
            <a:ext cx="7097073" cy="0"/>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583445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2"/>
          <p:cNvSpPr>
            <a:spLocks noGrp="1"/>
          </p:cNvSpPr>
          <p:nvPr>
            <p:ph type="sldNum" sz="quarter" idx="4294967295"/>
          </p:nvPr>
        </p:nvSpPr>
        <p:spPr bwMode="auto">
          <a:xfrm>
            <a:off x="10939175" y="278725"/>
            <a:ext cx="550699" cy="332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alibri" pitchFamily="34" charset="0"/>
                <a:ea typeface="MS PGothic" pitchFamily="34" charset="-128"/>
              </a:defRPr>
            </a:lvl1pPr>
            <a:lvl2pPr marL="371365" indent="-142833">
              <a:defRPr sz="2200">
                <a:solidFill>
                  <a:schemeClr val="tx1"/>
                </a:solidFill>
                <a:latin typeface="Calibri" pitchFamily="34" charset="0"/>
                <a:ea typeface="MS PGothic" pitchFamily="34" charset="-128"/>
              </a:defRPr>
            </a:lvl2pPr>
            <a:lvl3pPr marL="571331" indent="-114266">
              <a:defRPr sz="2200">
                <a:solidFill>
                  <a:schemeClr val="tx1"/>
                </a:solidFill>
                <a:latin typeface="Calibri" pitchFamily="34" charset="0"/>
                <a:ea typeface="MS PGothic" pitchFamily="34" charset="-128"/>
              </a:defRPr>
            </a:lvl3pPr>
            <a:lvl4pPr marL="799863" indent="-114266">
              <a:defRPr sz="2200">
                <a:solidFill>
                  <a:schemeClr val="tx1"/>
                </a:solidFill>
                <a:latin typeface="Calibri" pitchFamily="34" charset="0"/>
                <a:ea typeface="MS PGothic" pitchFamily="34" charset="-128"/>
              </a:defRPr>
            </a:lvl4pPr>
            <a:lvl5pPr marL="1028395" indent="-114266">
              <a:defRPr sz="2200">
                <a:solidFill>
                  <a:schemeClr val="tx1"/>
                </a:solidFill>
                <a:latin typeface="Calibri" pitchFamily="34" charset="0"/>
                <a:ea typeface="MS PGothic" pitchFamily="34" charset="-128"/>
              </a:defRPr>
            </a:lvl5pPr>
            <a:lvl6pPr marL="1256928" indent="-114266" defTabSz="543558" fontAlgn="base">
              <a:spcBef>
                <a:spcPct val="0"/>
              </a:spcBef>
              <a:spcAft>
                <a:spcPct val="0"/>
              </a:spcAft>
              <a:defRPr sz="2200">
                <a:solidFill>
                  <a:schemeClr val="tx1"/>
                </a:solidFill>
                <a:latin typeface="Calibri" pitchFamily="34" charset="0"/>
                <a:ea typeface="MS PGothic" pitchFamily="34" charset="-128"/>
              </a:defRPr>
            </a:lvl6pPr>
            <a:lvl7pPr marL="1485460" indent="-114266" defTabSz="543558" fontAlgn="base">
              <a:spcBef>
                <a:spcPct val="0"/>
              </a:spcBef>
              <a:spcAft>
                <a:spcPct val="0"/>
              </a:spcAft>
              <a:defRPr sz="2200">
                <a:solidFill>
                  <a:schemeClr val="tx1"/>
                </a:solidFill>
                <a:latin typeface="Calibri" pitchFamily="34" charset="0"/>
                <a:ea typeface="MS PGothic" pitchFamily="34" charset="-128"/>
              </a:defRPr>
            </a:lvl7pPr>
            <a:lvl8pPr marL="1713992" indent="-114266" defTabSz="543558" fontAlgn="base">
              <a:spcBef>
                <a:spcPct val="0"/>
              </a:spcBef>
              <a:spcAft>
                <a:spcPct val="0"/>
              </a:spcAft>
              <a:defRPr sz="2200">
                <a:solidFill>
                  <a:schemeClr val="tx1"/>
                </a:solidFill>
                <a:latin typeface="Calibri" pitchFamily="34" charset="0"/>
                <a:ea typeface="MS PGothic" pitchFamily="34" charset="-128"/>
              </a:defRPr>
            </a:lvl8pPr>
            <a:lvl9pPr marL="1942524" indent="-114266" defTabSz="543558" fontAlgn="base">
              <a:spcBef>
                <a:spcPct val="0"/>
              </a:spcBef>
              <a:spcAft>
                <a:spcPct val="0"/>
              </a:spcAft>
              <a:defRPr sz="2200">
                <a:solidFill>
                  <a:schemeClr val="tx1"/>
                </a:solidFill>
                <a:latin typeface="Calibri" pitchFamily="34" charset="0"/>
                <a:ea typeface="MS PGothic" pitchFamily="34" charset="-128"/>
              </a:defRPr>
            </a:lvl9pPr>
          </a:lstStyle>
          <a:p>
            <a:fld id="{A72E5B69-DA32-41A7-84D7-5C16D1BB87E0}" type="slidenum">
              <a:rPr lang="en-US" altLang="zh-CN" sz="2100">
                <a:solidFill>
                  <a:schemeClr val="bg1"/>
                </a:solidFill>
                <a:latin typeface="Roboto Regular" charset="0"/>
              </a:rPr>
              <a:pPr/>
              <a:t>34</a:t>
            </a:fld>
            <a:endParaRPr lang="en-US" altLang="zh-CN" sz="2100" dirty="0">
              <a:solidFill>
                <a:schemeClr val="bg1"/>
              </a:solidFill>
              <a:latin typeface="Roboto Regular" charset="0"/>
            </a:endParaRPr>
          </a:p>
        </p:txBody>
      </p:sp>
      <p:sp>
        <p:nvSpPr>
          <p:cNvPr id="4" name="矩形 3"/>
          <p:cNvSpPr/>
          <p:nvPr/>
        </p:nvSpPr>
        <p:spPr>
          <a:xfrm>
            <a:off x="3880021" y="1542649"/>
            <a:ext cx="6722076" cy="52093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b="1" dirty="0" smtClean="0">
                <a:latin typeface="微软雅黑" panose="020B0503020204020204" pitchFamily="34" charset="-122"/>
                <a:ea typeface="微软雅黑" panose="020B0503020204020204" pitchFamily="34" charset="-122"/>
              </a:rPr>
              <a:t>采集方式</a:t>
            </a:r>
            <a:endParaRPr lang="zh-CN" altLang="en-US" b="1" dirty="0">
              <a:latin typeface="微软雅黑" panose="020B0503020204020204" pitchFamily="34" charset="-122"/>
              <a:ea typeface="微软雅黑" panose="020B0503020204020204" pitchFamily="34" charset="-122"/>
            </a:endParaRPr>
          </a:p>
        </p:txBody>
      </p:sp>
      <p:sp>
        <p:nvSpPr>
          <p:cNvPr id="5" name="圆角矩形 4"/>
          <p:cNvSpPr/>
          <p:nvPr/>
        </p:nvSpPr>
        <p:spPr>
          <a:xfrm>
            <a:off x="3879296" y="2320956"/>
            <a:ext cx="2435006" cy="422245"/>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dirty="0" smtClean="0">
                <a:solidFill>
                  <a:srgbClr val="282927"/>
                </a:solidFill>
              </a:rPr>
              <a:t>数据交割（协议授权）</a:t>
            </a:r>
            <a:endParaRPr lang="zh-CN" altLang="en-US" dirty="0">
              <a:solidFill>
                <a:srgbClr val="282927"/>
              </a:solidFill>
            </a:endParaRPr>
          </a:p>
        </p:txBody>
      </p:sp>
      <p:sp>
        <p:nvSpPr>
          <p:cNvPr id="77" name="圆角矩形 76"/>
          <p:cNvSpPr/>
          <p:nvPr/>
        </p:nvSpPr>
        <p:spPr>
          <a:xfrm>
            <a:off x="6492639" y="2313253"/>
            <a:ext cx="1168550" cy="433808"/>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en-US" altLang="zh-CN" dirty="0" smtClean="0">
                <a:solidFill>
                  <a:srgbClr val="282927"/>
                </a:solidFill>
              </a:rPr>
              <a:t>API</a:t>
            </a:r>
            <a:r>
              <a:rPr lang="zh-CN" altLang="en-US" dirty="0" smtClean="0">
                <a:solidFill>
                  <a:srgbClr val="282927"/>
                </a:solidFill>
              </a:rPr>
              <a:t>对接</a:t>
            </a:r>
            <a:endParaRPr lang="zh-CN" altLang="en-US" dirty="0">
              <a:solidFill>
                <a:srgbClr val="282927"/>
              </a:solidFill>
            </a:endParaRPr>
          </a:p>
        </p:txBody>
      </p:sp>
      <p:sp>
        <p:nvSpPr>
          <p:cNvPr id="78" name="圆角矩形 77"/>
          <p:cNvSpPr/>
          <p:nvPr/>
        </p:nvSpPr>
        <p:spPr>
          <a:xfrm>
            <a:off x="7850955" y="2320956"/>
            <a:ext cx="2775855" cy="433808"/>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dirty="0" smtClean="0">
                <a:solidFill>
                  <a:srgbClr val="282927"/>
                </a:solidFill>
              </a:rPr>
              <a:t>数据收割（网络爬取）</a:t>
            </a:r>
            <a:endParaRPr lang="zh-CN" altLang="en-US" dirty="0">
              <a:solidFill>
                <a:srgbClr val="282927"/>
              </a:solidFill>
            </a:endParaRPr>
          </a:p>
        </p:txBody>
      </p:sp>
      <p:sp>
        <p:nvSpPr>
          <p:cNvPr id="79" name="矩形 78"/>
          <p:cNvSpPr/>
          <p:nvPr/>
        </p:nvSpPr>
        <p:spPr>
          <a:xfrm>
            <a:off x="3892378" y="2999606"/>
            <a:ext cx="6734433" cy="386147"/>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b="1" dirty="0" smtClean="0">
                <a:latin typeface="微软雅黑" panose="020B0503020204020204" pitchFamily="34" charset="-122"/>
                <a:ea typeface="微软雅黑" panose="020B0503020204020204" pitchFamily="34" charset="-122"/>
              </a:rPr>
              <a:t>收集范围</a:t>
            </a:r>
            <a:endParaRPr lang="zh-CN" altLang="en-US" b="1" dirty="0">
              <a:latin typeface="微软雅黑" panose="020B0503020204020204" pitchFamily="34" charset="-122"/>
              <a:ea typeface="微软雅黑" panose="020B0503020204020204" pitchFamily="34" charset="-122"/>
            </a:endParaRPr>
          </a:p>
        </p:txBody>
      </p:sp>
      <p:sp>
        <p:nvSpPr>
          <p:cNvPr id="80" name="圆角矩形 79"/>
          <p:cNvSpPr/>
          <p:nvPr/>
        </p:nvSpPr>
        <p:spPr>
          <a:xfrm>
            <a:off x="3928723" y="3731741"/>
            <a:ext cx="1409396" cy="393647"/>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dirty="0" smtClean="0">
                <a:solidFill>
                  <a:srgbClr val="282927"/>
                </a:solidFill>
              </a:rPr>
              <a:t>数据库</a:t>
            </a:r>
            <a:endParaRPr lang="zh-CN" altLang="en-US" dirty="0">
              <a:solidFill>
                <a:srgbClr val="282927"/>
              </a:solidFill>
            </a:endParaRPr>
          </a:p>
        </p:txBody>
      </p:sp>
      <p:sp>
        <p:nvSpPr>
          <p:cNvPr id="81" name="圆角矩形 80"/>
          <p:cNvSpPr/>
          <p:nvPr/>
        </p:nvSpPr>
        <p:spPr>
          <a:xfrm>
            <a:off x="5539861" y="3731740"/>
            <a:ext cx="1503490" cy="381125"/>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dirty="0" smtClean="0">
                <a:solidFill>
                  <a:srgbClr val="282927"/>
                </a:solidFill>
              </a:rPr>
              <a:t>馆藏纸本</a:t>
            </a:r>
            <a:endParaRPr lang="zh-CN" altLang="en-US" dirty="0">
              <a:solidFill>
                <a:srgbClr val="282927"/>
              </a:solidFill>
            </a:endParaRPr>
          </a:p>
        </p:txBody>
      </p:sp>
      <p:sp>
        <p:nvSpPr>
          <p:cNvPr id="82" name="圆角矩形 81"/>
          <p:cNvSpPr/>
          <p:nvPr/>
        </p:nvSpPr>
        <p:spPr>
          <a:xfrm>
            <a:off x="9020431" y="3707028"/>
            <a:ext cx="1532239" cy="395417"/>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dirty="0" smtClean="0">
                <a:solidFill>
                  <a:srgbClr val="282927"/>
                </a:solidFill>
              </a:rPr>
              <a:t>自建特色库</a:t>
            </a:r>
            <a:endParaRPr lang="zh-CN" altLang="en-US" dirty="0">
              <a:solidFill>
                <a:srgbClr val="282927"/>
              </a:solidFill>
            </a:endParaRPr>
          </a:p>
        </p:txBody>
      </p:sp>
      <p:sp>
        <p:nvSpPr>
          <p:cNvPr id="83" name="圆角矩形 82"/>
          <p:cNvSpPr/>
          <p:nvPr/>
        </p:nvSpPr>
        <p:spPr>
          <a:xfrm>
            <a:off x="7320316" y="3711985"/>
            <a:ext cx="1465338" cy="390459"/>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en-US" altLang="zh-CN" dirty="0" smtClean="0">
                <a:solidFill>
                  <a:srgbClr val="282927"/>
                </a:solidFill>
              </a:rPr>
              <a:t>OA</a:t>
            </a:r>
            <a:r>
              <a:rPr lang="zh-CN" altLang="en-US" dirty="0" smtClean="0">
                <a:solidFill>
                  <a:srgbClr val="282927"/>
                </a:solidFill>
              </a:rPr>
              <a:t>文献</a:t>
            </a:r>
            <a:endParaRPr lang="zh-CN" altLang="en-US" dirty="0">
              <a:solidFill>
                <a:srgbClr val="282927"/>
              </a:solidFill>
            </a:endParaRPr>
          </a:p>
        </p:txBody>
      </p:sp>
      <p:sp>
        <p:nvSpPr>
          <p:cNvPr id="84" name="矩形 83"/>
          <p:cNvSpPr/>
          <p:nvPr/>
        </p:nvSpPr>
        <p:spPr>
          <a:xfrm>
            <a:off x="3904735" y="4448433"/>
            <a:ext cx="6746790" cy="420129"/>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b="1" dirty="0" smtClean="0">
                <a:latin typeface="微软雅黑" panose="020B0503020204020204" pitchFamily="34" charset="-122"/>
                <a:ea typeface="微软雅黑" panose="020B0503020204020204" pitchFamily="34" charset="-122"/>
              </a:rPr>
              <a:t>更新时效</a:t>
            </a:r>
            <a:endParaRPr lang="zh-CN" altLang="en-US" b="1" dirty="0">
              <a:latin typeface="微软雅黑" panose="020B0503020204020204" pitchFamily="34" charset="-122"/>
              <a:ea typeface="微软雅黑" panose="020B0503020204020204" pitchFamily="34" charset="-122"/>
            </a:endParaRPr>
          </a:p>
        </p:txBody>
      </p:sp>
      <p:sp>
        <p:nvSpPr>
          <p:cNvPr id="85" name="圆角矩形 84"/>
          <p:cNvSpPr/>
          <p:nvPr/>
        </p:nvSpPr>
        <p:spPr>
          <a:xfrm>
            <a:off x="3924004" y="5073533"/>
            <a:ext cx="3144059" cy="433808"/>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dirty="0" smtClean="0">
                <a:solidFill>
                  <a:srgbClr val="282927"/>
                </a:solidFill>
              </a:rPr>
              <a:t>纸本馆藏：</a:t>
            </a:r>
            <a:r>
              <a:rPr lang="en-US" altLang="zh-CN" dirty="0" smtClean="0">
                <a:solidFill>
                  <a:srgbClr val="282927"/>
                </a:solidFill>
              </a:rPr>
              <a:t>1-2</a:t>
            </a:r>
            <a:r>
              <a:rPr lang="zh-CN" altLang="en-US" dirty="0" smtClean="0">
                <a:solidFill>
                  <a:srgbClr val="282927"/>
                </a:solidFill>
              </a:rPr>
              <a:t>天</a:t>
            </a:r>
            <a:endParaRPr lang="zh-CN" altLang="en-US" dirty="0">
              <a:solidFill>
                <a:srgbClr val="282927"/>
              </a:solidFill>
            </a:endParaRPr>
          </a:p>
        </p:txBody>
      </p:sp>
      <p:sp>
        <p:nvSpPr>
          <p:cNvPr id="86" name="圆角矩形 85"/>
          <p:cNvSpPr/>
          <p:nvPr/>
        </p:nvSpPr>
        <p:spPr>
          <a:xfrm>
            <a:off x="7414055" y="5061008"/>
            <a:ext cx="3259310" cy="433808"/>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dirty="0" smtClean="0">
                <a:solidFill>
                  <a:srgbClr val="282927"/>
                </a:solidFill>
              </a:rPr>
              <a:t>数据库：</a:t>
            </a:r>
            <a:r>
              <a:rPr lang="en-US" altLang="zh-CN" dirty="0" smtClean="0">
                <a:solidFill>
                  <a:srgbClr val="282927"/>
                </a:solidFill>
              </a:rPr>
              <a:t>1</a:t>
            </a:r>
            <a:r>
              <a:rPr lang="zh-CN" altLang="en-US" dirty="0" smtClean="0">
                <a:solidFill>
                  <a:srgbClr val="282927"/>
                </a:solidFill>
              </a:rPr>
              <a:t>周</a:t>
            </a:r>
            <a:r>
              <a:rPr lang="en-US" altLang="zh-CN" dirty="0" smtClean="0">
                <a:solidFill>
                  <a:srgbClr val="282927"/>
                </a:solidFill>
              </a:rPr>
              <a:t>-3</a:t>
            </a:r>
            <a:r>
              <a:rPr lang="zh-CN" altLang="en-US" dirty="0" smtClean="0">
                <a:solidFill>
                  <a:srgbClr val="282927"/>
                </a:solidFill>
              </a:rPr>
              <a:t>周</a:t>
            </a:r>
            <a:endParaRPr lang="zh-CN" altLang="en-US" dirty="0">
              <a:solidFill>
                <a:srgbClr val="282927"/>
              </a:solidFill>
            </a:endParaRPr>
          </a:p>
        </p:txBody>
      </p:sp>
      <p:sp>
        <p:nvSpPr>
          <p:cNvPr id="2" name="TextBox 1"/>
          <p:cNvSpPr txBox="1"/>
          <p:nvPr/>
        </p:nvSpPr>
        <p:spPr>
          <a:xfrm>
            <a:off x="853841" y="1103589"/>
            <a:ext cx="1660208" cy="395370"/>
          </a:xfrm>
          <a:prstGeom prst="rect">
            <a:avLst/>
          </a:prstGeom>
          <a:noFill/>
        </p:spPr>
        <p:txBody>
          <a:bodyPr wrap="none" lIns="117226" tIns="58613" rIns="117226" bIns="58613" rtlCol="0">
            <a:spAutoFit/>
          </a:bodyPr>
          <a:lstStyle/>
          <a:p>
            <a:r>
              <a:rPr lang="en-US" altLang="zh-CN" dirty="0" smtClean="0">
                <a:solidFill>
                  <a:schemeClr val="accent6">
                    <a:lumMod val="50000"/>
                  </a:schemeClr>
                </a:solidFill>
                <a:latin typeface="华文仿宋" pitchFamily="2" charset="-122"/>
                <a:ea typeface="华文仿宋" pitchFamily="2" charset="-122"/>
              </a:rPr>
              <a:t>2.1</a:t>
            </a:r>
            <a:r>
              <a:rPr lang="zh-CN" altLang="en-US" dirty="0" smtClean="0">
                <a:solidFill>
                  <a:schemeClr val="accent6">
                    <a:lumMod val="50000"/>
                  </a:schemeClr>
                </a:solidFill>
                <a:latin typeface="华文仿宋" pitchFamily="2" charset="-122"/>
                <a:ea typeface="华文仿宋" pitchFamily="2" charset="-122"/>
              </a:rPr>
              <a:t>元数据采集</a:t>
            </a:r>
            <a:endParaRPr lang="zh-CN" altLang="en-US" dirty="0">
              <a:solidFill>
                <a:schemeClr val="accent6">
                  <a:lumMod val="50000"/>
                </a:schemeClr>
              </a:solidFill>
              <a:latin typeface="华文仿宋" pitchFamily="2" charset="-122"/>
              <a:ea typeface="华文仿宋" pitchFamily="2" charset="-122"/>
            </a:endParaRPr>
          </a:p>
        </p:txBody>
      </p:sp>
      <p:sp>
        <p:nvSpPr>
          <p:cNvPr id="17" name="TextBox 16"/>
          <p:cNvSpPr txBox="1">
            <a:spLocks noChangeArrowheads="1"/>
          </p:cNvSpPr>
          <p:nvPr/>
        </p:nvSpPr>
        <p:spPr bwMode="auto">
          <a:xfrm>
            <a:off x="818054" y="433152"/>
            <a:ext cx="5444491"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06" tIns="22853" rIns="45706" bIns="22853">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438"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438"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438"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438" fontAlgn="base">
              <a:spcBef>
                <a:spcPct val="0"/>
              </a:spcBef>
              <a:spcAft>
                <a:spcPct val="0"/>
              </a:spcAft>
              <a:defRPr sz="4300">
                <a:solidFill>
                  <a:schemeClr val="tx1"/>
                </a:solidFill>
                <a:latin typeface="Calibri" pitchFamily="34" charset="0"/>
                <a:ea typeface="MS PGothic" pitchFamily="34" charset="-128"/>
              </a:defRPr>
            </a:lvl9pPr>
          </a:lstStyle>
          <a:p>
            <a:r>
              <a:rPr lang="en-US" altLang="zh-CN" sz="2700" dirty="0" smtClean="0">
                <a:solidFill>
                  <a:schemeClr val="tx2"/>
                </a:solidFill>
                <a:latin typeface="方正姚体" pitchFamily="2" charset="-122"/>
                <a:ea typeface="方正姚体" pitchFamily="2" charset="-122"/>
              </a:rPr>
              <a:t>2</a:t>
            </a:r>
            <a:r>
              <a:rPr lang="zh-CN" altLang="en-US" sz="2700" dirty="0" smtClean="0">
                <a:solidFill>
                  <a:schemeClr val="tx2"/>
                </a:solidFill>
                <a:latin typeface="方正姚体" pitchFamily="2" charset="-122"/>
                <a:ea typeface="方正姚体" pitchFamily="2" charset="-122"/>
              </a:rPr>
              <a:t>、元数据管理</a:t>
            </a:r>
            <a:endParaRPr lang="en-US" altLang="zh-CN" sz="2700" dirty="0">
              <a:solidFill>
                <a:schemeClr val="tx2"/>
              </a:solidFill>
              <a:latin typeface="方正姚体" pitchFamily="2" charset="-122"/>
              <a:ea typeface="方正姚体" pitchFamily="2" charset="-122"/>
            </a:endParaRPr>
          </a:p>
        </p:txBody>
      </p:sp>
    </p:spTree>
    <p:extLst>
      <p:ext uri="{BB962C8B-B14F-4D97-AF65-F5344CB8AC3E}">
        <p14:creationId xmlns:p14="http://schemas.microsoft.com/office/powerpoint/2010/main" val="853963885"/>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73101" y="809417"/>
            <a:ext cx="3185645" cy="438616"/>
          </a:xfrm>
        </p:spPr>
        <p:txBody>
          <a:bodyPr>
            <a:normAutofit fontScale="90000"/>
          </a:bodyPr>
          <a:lstStyle/>
          <a:p>
            <a:pPr algn="l"/>
            <a:r>
              <a:rPr lang="zh-CN" altLang="en-US" sz="2000" b="1" dirty="0" smtClean="0">
                <a:solidFill>
                  <a:srgbClr val="002060"/>
                </a:solidFill>
                <a:latin typeface="华文中宋" panose="02010600040101010101" pitchFamily="2" charset="-122"/>
                <a:ea typeface="华文中宋" panose="02010600040101010101" pitchFamily="2" charset="-122"/>
              </a:rPr>
              <a:t>● </a:t>
            </a:r>
            <a:r>
              <a:rPr lang="zh-CN" altLang="en-US" sz="2200" b="1" dirty="0" smtClean="0">
                <a:solidFill>
                  <a:srgbClr val="002060"/>
                </a:solidFill>
                <a:latin typeface="华文中宋" panose="02010600040101010101" pitchFamily="2" charset="-122"/>
                <a:ea typeface="华文中宋" panose="02010600040101010101" pitchFamily="2" charset="-122"/>
              </a:rPr>
              <a:t>主流数据库的获取形式</a:t>
            </a:r>
            <a:endParaRPr lang="zh-CN" altLang="en-US" sz="2200" b="1" dirty="0">
              <a:solidFill>
                <a:srgbClr val="002060"/>
              </a:solidFill>
              <a:latin typeface="华文中宋" panose="02010600040101010101" pitchFamily="2" charset="-122"/>
              <a:ea typeface="华文中宋" panose="02010600040101010101" pitchFamily="2" charset="-122"/>
            </a:endParaRPr>
          </a:p>
        </p:txBody>
      </p:sp>
      <p:graphicFrame>
        <p:nvGraphicFramePr>
          <p:cNvPr id="3" name="表格 2"/>
          <p:cNvGraphicFramePr>
            <a:graphicFrameLocks noGrp="1"/>
          </p:cNvGraphicFramePr>
          <p:nvPr>
            <p:extLst>
              <p:ext uri="{D42A27DB-BD31-4B8C-83A1-F6EECF244321}">
                <p14:modId xmlns:p14="http://schemas.microsoft.com/office/powerpoint/2010/main" val="3817495950"/>
              </p:ext>
            </p:extLst>
          </p:nvPr>
        </p:nvGraphicFramePr>
        <p:xfrm>
          <a:off x="3608172" y="852622"/>
          <a:ext cx="8427308" cy="6005384"/>
        </p:xfrm>
        <a:graphic>
          <a:graphicData uri="http://schemas.openxmlformats.org/drawingml/2006/table">
            <a:tbl>
              <a:tblPr firstRow="1" firstCol="1" bandRow="1">
                <a:tableStyleId>{3B4B98B0-60AC-42C2-AFA5-B58CD77FA1E5}</a:tableStyleId>
              </a:tblPr>
              <a:tblGrid>
                <a:gridCol w="2072224"/>
                <a:gridCol w="3177542"/>
                <a:gridCol w="3177542"/>
              </a:tblGrid>
              <a:tr h="214478">
                <a:tc>
                  <a:txBody>
                    <a:bodyPr/>
                    <a:lstStyle/>
                    <a:p>
                      <a:pPr algn="ctr">
                        <a:spcAft>
                          <a:spcPts val="0"/>
                        </a:spcAft>
                      </a:pPr>
                      <a:r>
                        <a:rPr lang="zh-CN" sz="1200" kern="100" dirty="0">
                          <a:effectLst/>
                          <a:latin typeface="华文细黑" panose="02010600040101010101" pitchFamily="2" charset="-122"/>
                          <a:ea typeface="华文细黑" panose="02010600040101010101" pitchFamily="2" charset="-122"/>
                        </a:rPr>
                        <a:t>数据库名称</a:t>
                      </a:r>
                      <a:endParaRPr lang="zh-CN" sz="1200" kern="100" dirty="0">
                        <a:effectLst/>
                        <a:latin typeface="华文细黑" panose="02010600040101010101" pitchFamily="2" charset="-122"/>
                        <a:ea typeface="华文细黑" panose="02010600040101010101" pitchFamily="2" charset="-122"/>
                        <a:cs typeface="Times New Roman" panose="02020603050405020304" pitchFamily="18" charset="0"/>
                      </a:endParaRPr>
                    </a:p>
                  </a:txBody>
                  <a:tcPr marL="63048" marR="63048" marT="0" marB="0"/>
                </a:tc>
                <a:tc>
                  <a:txBody>
                    <a:bodyPr/>
                    <a:lstStyle/>
                    <a:p>
                      <a:pPr algn="ctr">
                        <a:spcAft>
                          <a:spcPts val="0"/>
                        </a:spcAft>
                      </a:pPr>
                      <a:r>
                        <a:rPr lang="zh-CN" sz="1200" kern="100">
                          <a:effectLst/>
                          <a:latin typeface="华文细黑" panose="02010600040101010101" pitchFamily="2" charset="-122"/>
                          <a:ea typeface="华文细黑" panose="02010600040101010101" pitchFamily="2" charset="-122"/>
                        </a:rPr>
                        <a:t>数据库类型</a:t>
                      </a:r>
                      <a:endParaRPr lang="zh-CN" sz="1200" kern="100">
                        <a:effectLst/>
                        <a:latin typeface="华文细黑" panose="02010600040101010101" pitchFamily="2" charset="-122"/>
                        <a:ea typeface="华文细黑" panose="02010600040101010101" pitchFamily="2" charset="-122"/>
                        <a:cs typeface="Times New Roman" panose="02020603050405020304" pitchFamily="18" charset="0"/>
                      </a:endParaRPr>
                    </a:p>
                  </a:txBody>
                  <a:tcPr marL="63048" marR="63048" marT="0" marB="0"/>
                </a:tc>
                <a:tc>
                  <a:txBody>
                    <a:bodyPr/>
                    <a:lstStyle/>
                    <a:p>
                      <a:pPr algn="ctr">
                        <a:spcAft>
                          <a:spcPts val="0"/>
                        </a:spcAft>
                      </a:pPr>
                      <a:r>
                        <a:rPr lang="zh-CN" sz="1200" kern="100" dirty="0">
                          <a:effectLst/>
                          <a:latin typeface="华文细黑" panose="02010600040101010101" pitchFamily="2" charset="-122"/>
                          <a:ea typeface="华文细黑" panose="02010600040101010101" pitchFamily="2" charset="-122"/>
                        </a:rPr>
                        <a:t>提供方式</a:t>
                      </a:r>
                      <a:endParaRPr lang="zh-CN" sz="1200" kern="100" dirty="0">
                        <a:effectLst/>
                        <a:latin typeface="华文细黑" panose="02010600040101010101" pitchFamily="2" charset="-122"/>
                        <a:ea typeface="华文细黑" panose="02010600040101010101" pitchFamily="2" charset="-122"/>
                        <a:cs typeface="Times New Roman" panose="02020603050405020304" pitchFamily="18" charset="0"/>
                      </a:endParaRPr>
                    </a:p>
                  </a:txBody>
                  <a:tcPr marL="63048" marR="63048" marT="0" marB="0"/>
                </a:tc>
              </a:tr>
              <a:tr h="214478">
                <a:tc rowSpan="2">
                  <a:txBody>
                    <a:bodyPr/>
                    <a:lstStyle/>
                    <a:p>
                      <a:pPr algn="ctr">
                        <a:spcAft>
                          <a:spcPts val="0"/>
                        </a:spcAft>
                      </a:pPr>
                      <a:r>
                        <a:rPr lang="en-US" sz="1200" b="0" kern="100" dirty="0">
                          <a:effectLst/>
                          <a:latin typeface="华文仿宋" pitchFamily="2" charset="-122"/>
                          <a:ea typeface="华文仿宋" pitchFamily="2" charset="-122"/>
                        </a:rPr>
                        <a:t>Elsevier</a:t>
                      </a:r>
                      <a:endParaRPr lang="zh-CN" sz="1200" b="0" kern="100" dirty="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r>
                        <a:rPr lang="en-US" sz="1200" b="0" kern="100">
                          <a:effectLst/>
                          <a:latin typeface="华文仿宋" pitchFamily="2" charset="-122"/>
                          <a:ea typeface="华文仿宋" pitchFamily="2" charset="-122"/>
                        </a:rPr>
                        <a:t>API</a:t>
                      </a:r>
                      <a:r>
                        <a:rPr lang="zh-CN" sz="1200" b="0" kern="100">
                          <a:effectLst/>
                          <a:latin typeface="华文仿宋" pitchFamily="2" charset="-122"/>
                          <a:ea typeface="华文仿宋" pitchFamily="2" charset="-122"/>
                        </a:rPr>
                        <a:t>自行抓取</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vMerge="1">
                  <a:txBody>
                    <a:bodyPr/>
                    <a:lstStyle/>
                    <a:p>
                      <a:endParaRPr lang="zh-CN" altLang="en-US"/>
                    </a:p>
                  </a:txBody>
                  <a:tcPr/>
                </a:tc>
                <a:tc>
                  <a:txBody>
                    <a:bodyPr/>
                    <a:lstStyle/>
                    <a:p>
                      <a:pPr algn="ctr">
                        <a:spcAft>
                          <a:spcPts val="0"/>
                        </a:spcAft>
                      </a:pPr>
                      <a:r>
                        <a:rPr lang="zh-CN" sz="1200" b="0" kern="100">
                          <a:effectLst/>
                          <a:latin typeface="华文仿宋" pitchFamily="2" charset="-122"/>
                          <a:ea typeface="华文仿宋" pitchFamily="2" charset="-122"/>
                        </a:rPr>
                        <a:t>图书</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Excel</a:t>
                      </a:r>
                      <a:r>
                        <a:rPr lang="zh-CN" sz="1200" b="0" kern="100">
                          <a:effectLst/>
                          <a:latin typeface="华文仿宋" pitchFamily="2" charset="-122"/>
                          <a:ea typeface="华文仿宋" pitchFamily="2" charset="-122"/>
                        </a:rPr>
                        <a:t>清单</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rowSpan="2">
                  <a:txBody>
                    <a:bodyPr/>
                    <a:lstStyle/>
                    <a:p>
                      <a:pPr algn="ctr">
                        <a:spcAft>
                          <a:spcPts val="0"/>
                        </a:spcAft>
                      </a:pPr>
                      <a:r>
                        <a:rPr lang="en-US" sz="1200" b="0" kern="100" dirty="0">
                          <a:effectLst/>
                          <a:latin typeface="华文仿宋" pitchFamily="2" charset="-122"/>
                          <a:ea typeface="华文仿宋" pitchFamily="2" charset="-122"/>
                        </a:rPr>
                        <a:t>Wiley</a:t>
                      </a:r>
                      <a:endParaRPr lang="zh-CN" sz="1200" b="0" kern="100" dirty="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r>
                        <a:rPr lang="en-US" sz="1200" b="0" kern="100">
                          <a:effectLst/>
                          <a:latin typeface="华文仿宋" pitchFamily="2" charset="-122"/>
                          <a:ea typeface="华文仿宋" pitchFamily="2" charset="-122"/>
                        </a:rPr>
                        <a:t>FTP</a:t>
                      </a:r>
                      <a:r>
                        <a:rPr lang="zh-CN" sz="1200" b="0" kern="100">
                          <a:effectLst/>
                          <a:latin typeface="华文仿宋" pitchFamily="2" charset="-122"/>
                          <a:ea typeface="华文仿宋" pitchFamily="2" charset="-122"/>
                        </a:rPr>
                        <a:t>下载</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vMerge="1">
                  <a:txBody>
                    <a:bodyPr/>
                    <a:lstStyle/>
                    <a:p>
                      <a:endParaRPr lang="zh-CN" altLang="en-US"/>
                    </a:p>
                  </a:txBody>
                  <a:tcPr/>
                </a:tc>
                <a:tc>
                  <a:txBody>
                    <a:bodyPr/>
                    <a:lstStyle/>
                    <a:p>
                      <a:pPr algn="ctr">
                        <a:spcAft>
                          <a:spcPts val="0"/>
                        </a:spcAft>
                      </a:pPr>
                      <a:r>
                        <a:rPr lang="zh-CN" sz="1200" b="0" kern="100">
                          <a:effectLst/>
                          <a:latin typeface="华文仿宋" pitchFamily="2" charset="-122"/>
                          <a:ea typeface="华文仿宋" pitchFamily="2" charset="-122"/>
                        </a:rPr>
                        <a:t>图书</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r>
                        <a:rPr lang="en-US" sz="1200" b="0" kern="100">
                          <a:effectLst/>
                          <a:latin typeface="华文仿宋" pitchFamily="2" charset="-122"/>
                          <a:ea typeface="华文仿宋" pitchFamily="2" charset="-122"/>
                        </a:rPr>
                        <a:t>FTP</a:t>
                      </a:r>
                      <a:r>
                        <a:rPr lang="zh-CN" sz="1200" b="0" kern="100">
                          <a:effectLst/>
                          <a:latin typeface="华文仿宋" pitchFamily="2" charset="-122"/>
                          <a:ea typeface="华文仿宋" pitchFamily="2" charset="-122"/>
                        </a:rPr>
                        <a:t>下载</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rowSpan="2">
                  <a:txBody>
                    <a:bodyPr/>
                    <a:lstStyle/>
                    <a:p>
                      <a:pPr algn="ctr">
                        <a:spcAft>
                          <a:spcPts val="0"/>
                        </a:spcAft>
                      </a:pPr>
                      <a:r>
                        <a:rPr lang="en-US" sz="1200" b="0" kern="100">
                          <a:effectLst/>
                          <a:latin typeface="华文仿宋" pitchFamily="2" charset="-122"/>
                          <a:ea typeface="华文仿宋" pitchFamily="2" charset="-122"/>
                        </a:rPr>
                        <a:t>Springerlink</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dirty="0">
                          <a:effectLst/>
                          <a:latin typeface="华文仿宋" pitchFamily="2" charset="-122"/>
                          <a:ea typeface="华文仿宋" pitchFamily="2" charset="-122"/>
                        </a:rPr>
                        <a:t>期刊</a:t>
                      </a:r>
                      <a:endParaRPr lang="zh-CN" sz="1200" b="0" kern="100" dirty="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r>
                        <a:rPr lang="en-US" sz="1200" b="0" kern="100">
                          <a:effectLst/>
                          <a:latin typeface="华文仿宋" pitchFamily="2" charset="-122"/>
                          <a:ea typeface="华文仿宋" pitchFamily="2" charset="-122"/>
                        </a:rPr>
                        <a:t>FTP</a:t>
                      </a:r>
                      <a:r>
                        <a:rPr lang="zh-CN" sz="1200" b="0" kern="100">
                          <a:effectLst/>
                          <a:latin typeface="华文仿宋" pitchFamily="2" charset="-122"/>
                          <a:ea typeface="华文仿宋" pitchFamily="2" charset="-122"/>
                        </a:rPr>
                        <a:t>下载</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vMerge="1">
                  <a:txBody>
                    <a:bodyPr/>
                    <a:lstStyle/>
                    <a:p>
                      <a:endParaRPr lang="zh-CN" altLang="en-US"/>
                    </a:p>
                  </a:txBody>
                  <a:tcPr/>
                </a:tc>
                <a:tc>
                  <a:txBody>
                    <a:bodyPr/>
                    <a:lstStyle/>
                    <a:p>
                      <a:pPr algn="ctr">
                        <a:spcAft>
                          <a:spcPts val="0"/>
                        </a:spcAft>
                      </a:pPr>
                      <a:r>
                        <a:rPr lang="zh-CN" sz="1200" b="0" kern="100">
                          <a:effectLst/>
                          <a:latin typeface="华文仿宋" pitchFamily="2" charset="-122"/>
                          <a:ea typeface="华文仿宋" pitchFamily="2" charset="-122"/>
                        </a:rPr>
                        <a:t>图书</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Excel</a:t>
                      </a:r>
                      <a:r>
                        <a:rPr lang="zh-CN" sz="1200" b="0" kern="100">
                          <a:effectLst/>
                          <a:latin typeface="华文仿宋" pitchFamily="2" charset="-122"/>
                          <a:ea typeface="华文仿宋" pitchFamily="2" charset="-122"/>
                        </a:rPr>
                        <a:t>清单</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zh-CN" sz="1200" b="0" kern="100">
                          <a:effectLst/>
                          <a:latin typeface="华文仿宋" pitchFamily="2" charset="-122"/>
                          <a:ea typeface="华文仿宋" pitchFamily="2" charset="-122"/>
                        </a:rPr>
                        <a:t>万方</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期刊、学位论文、标准、地方志</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全部提供</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rowSpan="2">
                  <a:txBody>
                    <a:bodyPr/>
                    <a:lstStyle/>
                    <a:p>
                      <a:pPr algn="ctr">
                        <a:spcAft>
                          <a:spcPts val="0"/>
                        </a:spcAft>
                      </a:pPr>
                      <a:r>
                        <a:rPr lang="en-US" sz="1200" b="0" kern="100">
                          <a:effectLst/>
                          <a:latin typeface="华文仿宋" pitchFamily="2" charset="-122"/>
                          <a:ea typeface="华文仿宋" pitchFamily="2" charset="-122"/>
                        </a:rPr>
                        <a:t>Oxford</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r>
                        <a:rPr lang="en-US" sz="1200" b="0" kern="100">
                          <a:effectLst/>
                          <a:latin typeface="华文仿宋" pitchFamily="2" charset="-122"/>
                          <a:ea typeface="华文仿宋" pitchFamily="2" charset="-122"/>
                        </a:rPr>
                        <a:t>FTP</a:t>
                      </a:r>
                      <a:r>
                        <a:rPr lang="zh-CN" sz="1200" b="0" kern="100">
                          <a:effectLst/>
                          <a:latin typeface="华文仿宋" pitchFamily="2" charset="-122"/>
                          <a:ea typeface="华文仿宋" pitchFamily="2" charset="-122"/>
                        </a:rPr>
                        <a:t>下载</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vMerge="1">
                  <a:txBody>
                    <a:bodyPr/>
                    <a:lstStyle/>
                    <a:p>
                      <a:endParaRPr lang="zh-CN" altLang="en-US"/>
                    </a:p>
                  </a:txBody>
                  <a:tcPr/>
                </a:tc>
                <a:tc>
                  <a:txBody>
                    <a:bodyPr/>
                    <a:lstStyle/>
                    <a:p>
                      <a:pPr algn="ctr">
                        <a:spcAft>
                          <a:spcPts val="0"/>
                        </a:spcAft>
                      </a:pPr>
                      <a:r>
                        <a:rPr lang="zh-CN" sz="1200" b="0" kern="100">
                          <a:effectLst/>
                          <a:latin typeface="华文仿宋" pitchFamily="2" charset="-122"/>
                          <a:ea typeface="华文仿宋" pitchFamily="2" charset="-122"/>
                        </a:rPr>
                        <a:t>图书</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Excel</a:t>
                      </a:r>
                      <a:r>
                        <a:rPr lang="zh-CN" sz="1200" b="0" kern="100">
                          <a:effectLst/>
                          <a:latin typeface="华文仿宋" pitchFamily="2" charset="-122"/>
                          <a:ea typeface="华文仿宋" pitchFamily="2" charset="-122"/>
                        </a:rPr>
                        <a:t>清单</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en-US" sz="1200" b="0" kern="100">
                          <a:effectLst/>
                          <a:latin typeface="华文仿宋" pitchFamily="2" charset="-122"/>
                          <a:ea typeface="华文仿宋" pitchFamily="2" charset="-122"/>
                        </a:rPr>
                        <a:t>Proquest</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学位论文</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仅</a:t>
                      </a:r>
                      <a:r>
                        <a:rPr lang="en-US" sz="1200" b="0" kern="100">
                          <a:effectLst/>
                          <a:latin typeface="华文仿宋" pitchFamily="2" charset="-122"/>
                          <a:ea typeface="华文仿宋" pitchFamily="2" charset="-122"/>
                        </a:rPr>
                        <a:t>2010</a:t>
                      </a:r>
                      <a:r>
                        <a:rPr lang="zh-CN" sz="1200" b="0" kern="100">
                          <a:effectLst/>
                          <a:latin typeface="华文仿宋" pitchFamily="2" charset="-122"/>
                          <a:ea typeface="华文仿宋" pitchFamily="2" charset="-122"/>
                        </a:rPr>
                        <a:t>年数据</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rowSpan="2">
                  <a:txBody>
                    <a:bodyPr/>
                    <a:lstStyle/>
                    <a:p>
                      <a:pPr algn="ctr">
                        <a:spcAft>
                          <a:spcPts val="0"/>
                        </a:spcAft>
                      </a:pPr>
                      <a:r>
                        <a:rPr lang="en-US" sz="1200" b="0" kern="100">
                          <a:effectLst/>
                          <a:latin typeface="华文仿宋" pitchFamily="2" charset="-122"/>
                          <a:ea typeface="华文仿宋" pitchFamily="2" charset="-122"/>
                        </a:rPr>
                        <a:t>Cambridge</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 </a:t>
                      </a:r>
                      <a:r>
                        <a:rPr lang="zh-CN" sz="1200" b="0" kern="100">
                          <a:effectLst/>
                          <a:latin typeface="华文仿宋" pitchFamily="2" charset="-122"/>
                          <a:ea typeface="华文仿宋" pitchFamily="2" charset="-122"/>
                        </a:rPr>
                        <a:t>提供</a:t>
                      </a:r>
                      <a:r>
                        <a:rPr lang="en-US" sz="1200" b="0" kern="100">
                          <a:effectLst/>
                          <a:latin typeface="华文仿宋" pitchFamily="2" charset="-122"/>
                          <a:ea typeface="华文仿宋" pitchFamily="2" charset="-122"/>
                        </a:rPr>
                        <a:t>FTP</a:t>
                      </a:r>
                      <a:r>
                        <a:rPr lang="zh-CN" sz="1200" b="0" kern="100">
                          <a:effectLst/>
                          <a:latin typeface="华文仿宋" pitchFamily="2" charset="-122"/>
                          <a:ea typeface="华文仿宋" pitchFamily="2" charset="-122"/>
                        </a:rPr>
                        <a:t>下载</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vMerge="1">
                  <a:txBody>
                    <a:bodyPr/>
                    <a:lstStyle/>
                    <a:p>
                      <a:endParaRPr lang="zh-CN" altLang="en-US"/>
                    </a:p>
                  </a:txBody>
                  <a:tcPr/>
                </a:tc>
                <a:tc>
                  <a:txBody>
                    <a:bodyPr/>
                    <a:lstStyle/>
                    <a:p>
                      <a:pPr algn="ctr">
                        <a:spcAft>
                          <a:spcPts val="0"/>
                        </a:spcAft>
                      </a:pPr>
                      <a:r>
                        <a:rPr lang="zh-CN" sz="1200" b="0" kern="100">
                          <a:effectLst/>
                          <a:latin typeface="华文仿宋" pitchFamily="2" charset="-122"/>
                          <a:ea typeface="华文仿宋" pitchFamily="2" charset="-122"/>
                        </a:rPr>
                        <a:t>图书</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Excel</a:t>
                      </a:r>
                      <a:r>
                        <a:rPr lang="zh-CN" sz="1200" b="0" kern="100">
                          <a:effectLst/>
                          <a:latin typeface="华文仿宋" pitchFamily="2" charset="-122"/>
                          <a:ea typeface="华文仿宋" pitchFamily="2" charset="-122"/>
                        </a:rPr>
                        <a:t>清单</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en-US" sz="1200" b="0" kern="100">
                          <a:effectLst/>
                          <a:latin typeface="华文仿宋" pitchFamily="2" charset="-122"/>
                          <a:ea typeface="华文仿宋" pitchFamily="2" charset="-122"/>
                        </a:rPr>
                        <a:t>Annual Reviews</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提供下载地址</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en-US" sz="1200" b="0" kern="100">
                          <a:effectLst/>
                          <a:latin typeface="华文仿宋" pitchFamily="2" charset="-122"/>
                          <a:ea typeface="华文仿宋" pitchFamily="2" charset="-122"/>
                        </a:rPr>
                        <a:t>ASME</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dirty="0">
                          <a:effectLst/>
                          <a:latin typeface="华文仿宋" pitchFamily="2" charset="-122"/>
                          <a:ea typeface="华文仿宋" pitchFamily="2" charset="-122"/>
                        </a:rPr>
                        <a:t>图书</a:t>
                      </a:r>
                      <a:endParaRPr lang="zh-CN" sz="1200" b="0" kern="100" dirty="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r>
                        <a:rPr lang="en-US" sz="1200" b="0" kern="100">
                          <a:effectLst/>
                          <a:latin typeface="华文仿宋" pitchFamily="2" charset="-122"/>
                          <a:ea typeface="华文仿宋" pitchFamily="2" charset="-122"/>
                        </a:rPr>
                        <a:t>MARC</a:t>
                      </a:r>
                      <a:r>
                        <a:rPr lang="zh-CN" sz="1200" b="0" kern="100">
                          <a:effectLst/>
                          <a:latin typeface="华文仿宋" pitchFamily="2" charset="-122"/>
                          <a:ea typeface="华文仿宋" pitchFamily="2" charset="-122"/>
                        </a:rPr>
                        <a:t>数据</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zh-CN" sz="1200" b="0" kern="100">
                          <a:effectLst/>
                          <a:latin typeface="华文仿宋" pitchFamily="2" charset="-122"/>
                          <a:ea typeface="华文仿宋" pitchFamily="2" charset="-122"/>
                        </a:rPr>
                        <a:t>中文在线</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图书</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Excel</a:t>
                      </a:r>
                      <a:r>
                        <a:rPr lang="zh-CN" sz="1200" b="0" kern="100">
                          <a:effectLst/>
                          <a:latin typeface="华文仿宋" pitchFamily="2" charset="-122"/>
                          <a:ea typeface="华文仿宋" pitchFamily="2" charset="-122"/>
                        </a:rPr>
                        <a:t>清单提供</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rowSpan="2">
                  <a:txBody>
                    <a:bodyPr/>
                    <a:lstStyle/>
                    <a:p>
                      <a:pPr algn="ctr">
                        <a:spcAft>
                          <a:spcPts val="0"/>
                        </a:spcAft>
                      </a:pPr>
                      <a:r>
                        <a:rPr lang="zh-CN" sz="1200" b="0" kern="100">
                          <a:effectLst/>
                          <a:latin typeface="华文仿宋" pitchFamily="2" charset="-122"/>
                          <a:ea typeface="华文仿宋" pitchFamily="2" charset="-122"/>
                        </a:rPr>
                        <a:t>台湾华艺</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XML</a:t>
                      </a:r>
                      <a:r>
                        <a:rPr lang="zh-CN" sz="1200" b="0" kern="100">
                          <a:effectLst/>
                          <a:latin typeface="华文仿宋" pitchFamily="2" charset="-122"/>
                          <a:ea typeface="华文仿宋" pitchFamily="2" charset="-122"/>
                        </a:rPr>
                        <a:t>清单提供</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vMerge="1">
                  <a:txBody>
                    <a:bodyPr/>
                    <a:lstStyle/>
                    <a:p>
                      <a:endParaRPr lang="zh-CN" altLang="en-US"/>
                    </a:p>
                  </a:txBody>
                  <a:tcPr/>
                </a:tc>
                <a:tc>
                  <a:txBody>
                    <a:bodyPr/>
                    <a:lstStyle/>
                    <a:p>
                      <a:pPr algn="ctr">
                        <a:spcAft>
                          <a:spcPts val="0"/>
                        </a:spcAft>
                      </a:pPr>
                      <a:r>
                        <a:rPr lang="zh-CN" sz="1200" b="0" kern="100">
                          <a:effectLst/>
                          <a:latin typeface="华文仿宋" pitchFamily="2" charset="-122"/>
                          <a:ea typeface="华文仿宋" pitchFamily="2" charset="-122"/>
                        </a:rPr>
                        <a:t>学位论文</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XML</a:t>
                      </a:r>
                      <a:r>
                        <a:rPr lang="zh-CN" sz="1200" b="0" kern="100">
                          <a:effectLst/>
                          <a:latin typeface="华文仿宋" pitchFamily="2" charset="-122"/>
                          <a:ea typeface="华文仿宋" pitchFamily="2" charset="-122"/>
                        </a:rPr>
                        <a:t>清单提供</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zh-CN" sz="1200" b="0" kern="100">
                          <a:effectLst/>
                          <a:latin typeface="华文仿宋" pitchFamily="2" charset="-122"/>
                          <a:ea typeface="华文仿宋" pitchFamily="2" charset="-122"/>
                        </a:rPr>
                        <a:t>书生之家</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图书</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Access</a:t>
                      </a:r>
                      <a:r>
                        <a:rPr lang="zh-CN" sz="1200" b="0" kern="100">
                          <a:effectLst/>
                          <a:latin typeface="华文仿宋" pitchFamily="2" charset="-122"/>
                          <a:ea typeface="华文仿宋" pitchFamily="2" charset="-122"/>
                        </a:rPr>
                        <a:t>数据</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zh-CN" sz="1200" b="0" kern="100">
                          <a:effectLst/>
                          <a:latin typeface="华文仿宋" pitchFamily="2" charset="-122"/>
                          <a:ea typeface="华文仿宋" pitchFamily="2" charset="-122"/>
                        </a:rPr>
                        <a:t>北大法意</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期刊、图书、学位论文、标准</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Excel</a:t>
                      </a:r>
                      <a:r>
                        <a:rPr lang="zh-CN" sz="1200" b="0" kern="100">
                          <a:effectLst/>
                          <a:latin typeface="华文仿宋" pitchFamily="2" charset="-122"/>
                          <a:ea typeface="华文仿宋" pitchFamily="2" charset="-122"/>
                        </a:rPr>
                        <a:t>清单</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zh-CN" sz="1200" b="0" kern="100">
                          <a:effectLst/>
                          <a:latin typeface="华文仿宋" pitchFamily="2" charset="-122"/>
                          <a:ea typeface="华文仿宋" pitchFamily="2" charset="-122"/>
                        </a:rPr>
                        <a:t>超星</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图书</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API </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zh-CN" sz="1200" b="0" kern="100">
                          <a:effectLst/>
                          <a:latin typeface="华文仿宋" pitchFamily="2" charset="-122"/>
                          <a:ea typeface="华文仿宋" pitchFamily="2" charset="-122"/>
                        </a:rPr>
                        <a:t>维普</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en-US" sz="1200" b="0" kern="100">
                          <a:effectLst/>
                          <a:latin typeface="华文仿宋" pitchFamily="2" charset="-122"/>
                          <a:ea typeface="华文仿宋" pitchFamily="2" charset="-122"/>
                        </a:rPr>
                        <a:t>SAGE</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 </a:t>
                      </a:r>
                      <a:r>
                        <a:rPr lang="zh-CN" sz="1200" b="0" kern="100">
                          <a:effectLst/>
                          <a:latin typeface="华文仿宋" pitchFamily="2" charset="-122"/>
                          <a:ea typeface="华文仿宋" pitchFamily="2" charset="-122"/>
                        </a:rPr>
                        <a:t>提供</a:t>
                      </a:r>
                      <a:r>
                        <a:rPr lang="en-US" sz="1200" b="0" kern="100">
                          <a:effectLst/>
                          <a:latin typeface="华文仿宋" pitchFamily="2" charset="-122"/>
                          <a:ea typeface="华文仿宋" pitchFamily="2" charset="-122"/>
                        </a:rPr>
                        <a:t>FTP</a:t>
                      </a:r>
                      <a:r>
                        <a:rPr lang="zh-CN" sz="1200" b="0" kern="100">
                          <a:effectLst/>
                          <a:latin typeface="华文仿宋" pitchFamily="2" charset="-122"/>
                          <a:ea typeface="华文仿宋" pitchFamily="2" charset="-122"/>
                        </a:rPr>
                        <a:t>下载</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en-US" sz="1200" b="0" kern="100">
                          <a:effectLst/>
                          <a:latin typeface="华文仿宋" pitchFamily="2" charset="-122"/>
                          <a:ea typeface="华文仿宋" pitchFamily="2" charset="-122"/>
                        </a:rPr>
                        <a:t>DDS</a:t>
                      </a:r>
                      <a:r>
                        <a:rPr lang="zh-CN" sz="1200" b="0" kern="100">
                          <a:effectLst/>
                          <a:latin typeface="华文仿宋" pitchFamily="2" charset="-122"/>
                          <a:ea typeface="华文仿宋" pitchFamily="2" charset="-122"/>
                        </a:rPr>
                        <a:t>学位论文集成系统</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学位论文</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en-US" sz="1200" b="0" kern="100">
                          <a:effectLst/>
                          <a:latin typeface="华文仿宋" pitchFamily="2" charset="-122"/>
                          <a:ea typeface="华文仿宋" pitchFamily="2" charset="-122"/>
                        </a:rPr>
                        <a:t>Emerald</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en-US" sz="1200" b="0" kern="100">
                          <a:effectLst/>
                          <a:latin typeface="华文仿宋" pitchFamily="2" charset="-122"/>
                          <a:ea typeface="华文仿宋" pitchFamily="2" charset="-122"/>
                        </a:rPr>
                        <a:t>XML</a:t>
                      </a:r>
                      <a:r>
                        <a:rPr lang="zh-CN" sz="1200" b="0" kern="100">
                          <a:effectLst/>
                          <a:latin typeface="华文仿宋" pitchFamily="2" charset="-122"/>
                          <a:ea typeface="华文仿宋" pitchFamily="2" charset="-122"/>
                        </a:rPr>
                        <a:t>数据提供</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en-US" sz="1200" b="0" kern="100">
                          <a:effectLst/>
                          <a:latin typeface="华文仿宋" pitchFamily="2" charset="-122"/>
                          <a:ea typeface="华文仿宋" pitchFamily="2" charset="-122"/>
                        </a:rPr>
                        <a:t>Frontiers</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en-US" sz="1200" b="0" kern="100">
                          <a:effectLst/>
                          <a:latin typeface="华文仿宋" pitchFamily="2" charset="-122"/>
                          <a:ea typeface="华文仿宋" pitchFamily="2" charset="-122"/>
                        </a:rPr>
                        <a:t>ASTM</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期刊、标准</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提供</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r>
              <a:tr h="214478">
                <a:tc>
                  <a:txBody>
                    <a:bodyPr/>
                    <a:lstStyle/>
                    <a:p>
                      <a:pPr algn="ctr">
                        <a:spcAft>
                          <a:spcPts val="0"/>
                        </a:spcAft>
                      </a:pPr>
                      <a:r>
                        <a:rPr lang="en-US" sz="1200" b="0" kern="100">
                          <a:effectLst/>
                          <a:latin typeface="华文仿宋" pitchFamily="2" charset="-122"/>
                          <a:ea typeface="华文仿宋" pitchFamily="2" charset="-122"/>
                        </a:rPr>
                        <a:t>ACM</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a:effectLst/>
                          <a:latin typeface="华文仿宋" pitchFamily="2" charset="-122"/>
                          <a:ea typeface="华文仿宋" pitchFamily="2" charset="-122"/>
                        </a:rPr>
                        <a:t>会议录</a:t>
                      </a:r>
                      <a:endParaRPr lang="zh-CN" sz="1200" b="0" kern="100">
                        <a:effectLst/>
                        <a:latin typeface="华文仿宋" pitchFamily="2" charset="-122"/>
                        <a:ea typeface="华文仿宋" pitchFamily="2" charset="-122"/>
                        <a:cs typeface="Times New Roman" panose="02020603050405020304" pitchFamily="18" charset="0"/>
                      </a:endParaRPr>
                    </a:p>
                  </a:txBody>
                  <a:tcPr marL="63048" marR="63048" marT="0" marB="0"/>
                </a:tc>
                <a:tc>
                  <a:txBody>
                    <a:bodyPr/>
                    <a:lstStyle/>
                    <a:p>
                      <a:pPr algn="ctr">
                        <a:spcAft>
                          <a:spcPts val="0"/>
                        </a:spcAft>
                      </a:pPr>
                      <a:r>
                        <a:rPr lang="zh-CN" sz="1200" b="0" kern="100" dirty="0">
                          <a:effectLst/>
                          <a:latin typeface="华文仿宋" pitchFamily="2" charset="-122"/>
                          <a:ea typeface="华文仿宋" pitchFamily="2" charset="-122"/>
                        </a:rPr>
                        <a:t>提供</a:t>
                      </a:r>
                      <a:r>
                        <a:rPr lang="en-US" sz="1200" b="0" kern="100" dirty="0">
                          <a:effectLst/>
                          <a:latin typeface="华文仿宋" pitchFamily="2" charset="-122"/>
                          <a:ea typeface="华文仿宋" pitchFamily="2" charset="-122"/>
                        </a:rPr>
                        <a:t>MARC</a:t>
                      </a:r>
                      <a:r>
                        <a:rPr lang="zh-CN" sz="1200" b="0" kern="100" dirty="0">
                          <a:effectLst/>
                          <a:latin typeface="华文仿宋" pitchFamily="2" charset="-122"/>
                          <a:ea typeface="华文仿宋" pitchFamily="2" charset="-122"/>
                        </a:rPr>
                        <a:t>数据</a:t>
                      </a:r>
                      <a:endParaRPr lang="zh-CN" sz="1200" b="0" kern="100" dirty="0">
                        <a:effectLst/>
                        <a:latin typeface="华文仿宋" pitchFamily="2" charset="-122"/>
                        <a:ea typeface="华文仿宋" pitchFamily="2" charset="-122"/>
                        <a:cs typeface="Times New Roman" panose="02020603050405020304" pitchFamily="18" charset="0"/>
                      </a:endParaRPr>
                    </a:p>
                  </a:txBody>
                  <a:tcPr marL="63048" marR="63048" marT="0" marB="0"/>
                </a:tc>
              </a:tr>
            </a:tbl>
          </a:graphicData>
        </a:graphic>
      </p:graphicFrame>
    </p:spTree>
    <p:extLst>
      <p:ext uri="{BB962C8B-B14F-4D97-AF65-F5344CB8AC3E}">
        <p14:creationId xmlns:p14="http://schemas.microsoft.com/office/powerpoint/2010/main" val="27712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2"/>
          <p:cNvSpPr>
            <a:spLocks noGrp="1"/>
          </p:cNvSpPr>
          <p:nvPr>
            <p:ph type="sldNum" sz="quarter" idx="4294967295"/>
          </p:nvPr>
        </p:nvSpPr>
        <p:spPr bwMode="auto">
          <a:xfrm>
            <a:off x="10939175" y="278725"/>
            <a:ext cx="550699" cy="332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alibri" pitchFamily="34" charset="0"/>
                <a:ea typeface="MS PGothic" pitchFamily="34" charset="-128"/>
              </a:defRPr>
            </a:lvl1pPr>
            <a:lvl2pPr marL="371365" indent="-142833">
              <a:defRPr sz="2200">
                <a:solidFill>
                  <a:schemeClr val="tx1"/>
                </a:solidFill>
                <a:latin typeface="Calibri" pitchFamily="34" charset="0"/>
                <a:ea typeface="MS PGothic" pitchFamily="34" charset="-128"/>
              </a:defRPr>
            </a:lvl2pPr>
            <a:lvl3pPr marL="571331" indent="-114266">
              <a:defRPr sz="2200">
                <a:solidFill>
                  <a:schemeClr val="tx1"/>
                </a:solidFill>
                <a:latin typeface="Calibri" pitchFamily="34" charset="0"/>
                <a:ea typeface="MS PGothic" pitchFamily="34" charset="-128"/>
              </a:defRPr>
            </a:lvl3pPr>
            <a:lvl4pPr marL="799863" indent="-114266">
              <a:defRPr sz="2200">
                <a:solidFill>
                  <a:schemeClr val="tx1"/>
                </a:solidFill>
                <a:latin typeface="Calibri" pitchFamily="34" charset="0"/>
                <a:ea typeface="MS PGothic" pitchFamily="34" charset="-128"/>
              </a:defRPr>
            </a:lvl4pPr>
            <a:lvl5pPr marL="1028395" indent="-114266">
              <a:defRPr sz="2200">
                <a:solidFill>
                  <a:schemeClr val="tx1"/>
                </a:solidFill>
                <a:latin typeface="Calibri" pitchFamily="34" charset="0"/>
                <a:ea typeface="MS PGothic" pitchFamily="34" charset="-128"/>
              </a:defRPr>
            </a:lvl5pPr>
            <a:lvl6pPr marL="1256928" indent="-114266" defTabSz="543558" fontAlgn="base">
              <a:spcBef>
                <a:spcPct val="0"/>
              </a:spcBef>
              <a:spcAft>
                <a:spcPct val="0"/>
              </a:spcAft>
              <a:defRPr sz="2200">
                <a:solidFill>
                  <a:schemeClr val="tx1"/>
                </a:solidFill>
                <a:latin typeface="Calibri" pitchFamily="34" charset="0"/>
                <a:ea typeface="MS PGothic" pitchFamily="34" charset="-128"/>
              </a:defRPr>
            </a:lvl6pPr>
            <a:lvl7pPr marL="1485460" indent="-114266" defTabSz="543558" fontAlgn="base">
              <a:spcBef>
                <a:spcPct val="0"/>
              </a:spcBef>
              <a:spcAft>
                <a:spcPct val="0"/>
              </a:spcAft>
              <a:defRPr sz="2200">
                <a:solidFill>
                  <a:schemeClr val="tx1"/>
                </a:solidFill>
                <a:latin typeface="Calibri" pitchFamily="34" charset="0"/>
                <a:ea typeface="MS PGothic" pitchFamily="34" charset="-128"/>
              </a:defRPr>
            </a:lvl7pPr>
            <a:lvl8pPr marL="1713992" indent="-114266" defTabSz="543558" fontAlgn="base">
              <a:spcBef>
                <a:spcPct val="0"/>
              </a:spcBef>
              <a:spcAft>
                <a:spcPct val="0"/>
              </a:spcAft>
              <a:defRPr sz="2200">
                <a:solidFill>
                  <a:schemeClr val="tx1"/>
                </a:solidFill>
                <a:latin typeface="Calibri" pitchFamily="34" charset="0"/>
                <a:ea typeface="MS PGothic" pitchFamily="34" charset="-128"/>
              </a:defRPr>
            </a:lvl8pPr>
            <a:lvl9pPr marL="1942524" indent="-114266" defTabSz="543558" fontAlgn="base">
              <a:spcBef>
                <a:spcPct val="0"/>
              </a:spcBef>
              <a:spcAft>
                <a:spcPct val="0"/>
              </a:spcAft>
              <a:defRPr sz="2200">
                <a:solidFill>
                  <a:schemeClr val="tx1"/>
                </a:solidFill>
                <a:latin typeface="Calibri" pitchFamily="34" charset="0"/>
                <a:ea typeface="MS PGothic" pitchFamily="34" charset="-128"/>
              </a:defRPr>
            </a:lvl9pPr>
          </a:lstStyle>
          <a:p>
            <a:fld id="{A72E5B69-DA32-41A7-84D7-5C16D1BB87E0}" type="slidenum">
              <a:rPr lang="en-US" altLang="zh-CN" sz="2100">
                <a:solidFill>
                  <a:schemeClr val="bg1"/>
                </a:solidFill>
                <a:latin typeface="Roboto Regular" charset="0"/>
              </a:rPr>
              <a:pPr/>
              <a:t>36</a:t>
            </a:fld>
            <a:endParaRPr lang="en-US" altLang="zh-CN" sz="2100" dirty="0">
              <a:solidFill>
                <a:schemeClr val="bg1"/>
              </a:solidFill>
              <a:latin typeface="Roboto Regular" charset="0"/>
            </a:endParaRPr>
          </a:p>
        </p:txBody>
      </p:sp>
      <p:sp>
        <p:nvSpPr>
          <p:cNvPr id="3" name="矩形 2"/>
          <p:cNvSpPr/>
          <p:nvPr/>
        </p:nvSpPr>
        <p:spPr>
          <a:xfrm>
            <a:off x="1972163" y="1749408"/>
            <a:ext cx="1627304" cy="5486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sz="2100" b="1" dirty="0" smtClean="0">
                <a:latin typeface="微软雅黑" panose="020B0503020204020204" pitchFamily="34" charset="-122"/>
                <a:ea typeface="微软雅黑" panose="020B0503020204020204" pitchFamily="34" charset="-122"/>
              </a:rPr>
              <a:t>中图分类</a:t>
            </a:r>
            <a:endParaRPr lang="zh-CN" altLang="en-US" sz="2100" b="1" dirty="0">
              <a:latin typeface="微软雅黑" panose="020B0503020204020204" pitchFamily="34" charset="-122"/>
              <a:ea typeface="微软雅黑" panose="020B0503020204020204" pitchFamily="34" charset="-122"/>
            </a:endParaRPr>
          </a:p>
        </p:txBody>
      </p:sp>
      <p:sp>
        <p:nvSpPr>
          <p:cNvPr id="21" name="矩形 20"/>
          <p:cNvSpPr/>
          <p:nvPr/>
        </p:nvSpPr>
        <p:spPr>
          <a:xfrm>
            <a:off x="1996877" y="3073434"/>
            <a:ext cx="1627304" cy="5486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sz="2100" b="1" dirty="0" smtClean="0">
                <a:latin typeface="微软雅黑" panose="020B0503020204020204" pitchFamily="34" charset="-122"/>
                <a:ea typeface="微软雅黑" panose="020B0503020204020204" pitchFamily="34" charset="-122"/>
              </a:rPr>
              <a:t>教育部学科</a:t>
            </a:r>
            <a:endParaRPr lang="zh-CN" altLang="en-US" sz="2100" b="1" dirty="0">
              <a:latin typeface="微软雅黑" panose="020B0503020204020204" pitchFamily="34" charset="-122"/>
              <a:ea typeface="微软雅黑" panose="020B0503020204020204" pitchFamily="34" charset="-122"/>
            </a:endParaRPr>
          </a:p>
        </p:txBody>
      </p:sp>
      <p:sp>
        <p:nvSpPr>
          <p:cNvPr id="5" name="上下箭头 4"/>
          <p:cNvSpPr/>
          <p:nvPr/>
        </p:nvSpPr>
        <p:spPr>
          <a:xfrm>
            <a:off x="2700176" y="2418989"/>
            <a:ext cx="393700" cy="582930"/>
          </a:xfrm>
          <a:prstGeom prst="up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4" name="矩形 23"/>
          <p:cNvSpPr/>
          <p:nvPr/>
        </p:nvSpPr>
        <p:spPr>
          <a:xfrm>
            <a:off x="3818468" y="1737051"/>
            <a:ext cx="1627304" cy="5486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sz="2100" b="1" dirty="0" smtClean="0">
                <a:latin typeface="微软雅黑" panose="020B0503020204020204" pitchFamily="34" charset="-122"/>
                <a:ea typeface="微软雅黑" panose="020B0503020204020204" pitchFamily="34" charset="-122"/>
              </a:rPr>
              <a:t>中图分类</a:t>
            </a:r>
            <a:endParaRPr lang="zh-CN" altLang="en-US" sz="2100" b="1" dirty="0">
              <a:latin typeface="微软雅黑" panose="020B0503020204020204" pitchFamily="34" charset="-122"/>
              <a:ea typeface="微软雅黑" panose="020B0503020204020204" pitchFamily="34" charset="-122"/>
            </a:endParaRPr>
          </a:p>
        </p:txBody>
      </p:sp>
      <p:sp>
        <p:nvSpPr>
          <p:cNvPr id="25" name="矩形 24"/>
          <p:cNvSpPr/>
          <p:nvPr/>
        </p:nvSpPr>
        <p:spPr>
          <a:xfrm>
            <a:off x="3818468" y="3073434"/>
            <a:ext cx="1627304" cy="5486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sz="2100" b="1" dirty="0" smtClean="0">
                <a:latin typeface="微软雅黑" panose="020B0503020204020204" pitchFamily="34" charset="-122"/>
                <a:ea typeface="微软雅黑" panose="020B0503020204020204" pitchFamily="34" charset="-122"/>
              </a:rPr>
              <a:t>外刊分类</a:t>
            </a:r>
            <a:endParaRPr lang="zh-CN" altLang="en-US" sz="2100" b="1" dirty="0">
              <a:latin typeface="微软雅黑" panose="020B0503020204020204" pitchFamily="34" charset="-122"/>
              <a:ea typeface="微软雅黑" panose="020B0503020204020204" pitchFamily="34" charset="-122"/>
            </a:endParaRPr>
          </a:p>
        </p:txBody>
      </p:sp>
      <p:sp>
        <p:nvSpPr>
          <p:cNvPr id="28" name="上下箭头 27"/>
          <p:cNvSpPr/>
          <p:nvPr/>
        </p:nvSpPr>
        <p:spPr>
          <a:xfrm>
            <a:off x="4558838" y="2381919"/>
            <a:ext cx="393700" cy="582930"/>
          </a:xfrm>
          <a:prstGeom prst="up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9" name="矩形 28"/>
          <p:cNvSpPr/>
          <p:nvPr/>
        </p:nvSpPr>
        <p:spPr>
          <a:xfrm>
            <a:off x="5684555" y="1737051"/>
            <a:ext cx="1627304" cy="5486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sz="2100" b="1" dirty="0" smtClean="0">
                <a:latin typeface="微软雅黑" panose="020B0503020204020204" pitchFamily="34" charset="-122"/>
                <a:ea typeface="微软雅黑" panose="020B0503020204020204" pitchFamily="34" charset="-122"/>
              </a:rPr>
              <a:t>教育部学院</a:t>
            </a:r>
            <a:endParaRPr lang="zh-CN" altLang="en-US" sz="2100" b="1" dirty="0">
              <a:latin typeface="微软雅黑" panose="020B0503020204020204" pitchFamily="34" charset="-122"/>
              <a:ea typeface="微软雅黑" panose="020B0503020204020204" pitchFamily="34" charset="-122"/>
            </a:endParaRPr>
          </a:p>
        </p:txBody>
      </p:sp>
      <p:sp>
        <p:nvSpPr>
          <p:cNvPr id="30" name="矩形 29"/>
          <p:cNvSpPr/>
          <p:nvPr/>
        </p:nvSpPr>
        <p:spPr>
          <a:xfrm>
            <a:off x="5684555" y="3085791"/>
            <a:ext cx="1627304" cy="5486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sz="2100" b="1" dirty="0" smtClean="0">
                <a:latin typeface="微软雅黑" panose="020B0503020204020204" pitchFamily="34" charset="-122"/>
                <a:ea typeface="微软雅黑" panose="020B0503020204020204" pitchFamily="34" charset="-122"/>
              </a:rPr>
              <a:t>外刊分类</a:t>
            </a:r>
            <a:endParaRPr lang="zh-CN" altLang="en-US" sz="2100" b="1" dirty="0">
              <a:latin typeface="微软雅黑" panose="020B0503020204020204" pitchFamily="34" charset="-122"/>
              <a:ea typeface="微软雅黑" panose="020B0503020204020204" pitchFamily="34" charset="-122"/>
            </a:endParaRPr>
          </a:p>
        </p:txBody>
      </p:sp>
      <p:sp>
        <p:nvSpPr>
          <p:cNvPr id="31" name="上下箭头 30"/>
          <p:cNvSpPr/>
          <p:nvPr/>
        </p:nvSpPr>
        <p:spPr>
          <a:xfrm>
            <a:off x="6301357" y="2394276"/>
            <a:ext cx="393700" cy="582930"/>
          </a:xfrm>
          <a:prstGeom prst="up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6" name="TextBox 5"/>
          <p:cNvSpPr txBox="1"/>
          <p:nvPr/>
        </p:nvSpPr>
        <p:spPr>
          <a:xfrm>
            <a:off x="1020805" y="2399234"/>
            <a:ext cx="698406" cy="395370"/>
          </a:xfrm>
          <a:prstGeom prst="rect">
            <a:avLst/>
          </a:prstGeom>
          <a:noFill/>
        </p:spPr>
        <p:txBody>
          <a:bodyPr wrap="none" lIns="117226" tIns="58613" rIns="117226" bIns="58613" rtlCol="0">
            <a:spAutoFit/>
          </a:bodyPr>
          <a:lstStyle/>
          <a:p>
            <a:r>
              <a:rPr lang="zh-CN" altLang="en-US" dirty="0" smtClean="0">
                <a:latin typeface="微软雅黑" panose="020B0503020204020204" pitchFamily="34" charset="-122"/>
                <a:ea typeface="微软雅黑" panose="020B0503020204020204" pitchFamily="34" charset="-122"/>
              </a:rPr>
              <a:t>分类</a:t>
            </a:r>
            <a:endParaRPr lang="zh-CN" altLang="en-US" dirty="0">
              <a:latin typeface="微软雅黑" panose="020B0503020204020204" pitchFamily="34" charset="-122"/>
              <a:ea typeface="微软雅黑" panose="020B0503020204020204" pitchFamily="34" charset="-122"/>
            </a:endParaRPr>
          </a:p>
        </p:txBody>
      </p:sp>
      <p:sp>
        <p:nvSpPr>
          <p:cNvPr id="32" name="TextBox 31"/>
          <p:cNvSpPr txBox="1"/>
          <p:nvPr/>
        </p:nvSpPr>
        <p:spPr>
          <a:xfrm>
            <a:off x="1103658" y="4796136"/>
            <a:ext cx="698406" cy="395370"/>
          </a:xfrm>
          <a:prstGeom prst="rect">
            <a:avLst/>
          </a:prstGeom>
          <a:noFill/>
        </p:spPr>
        <p:txBody>
          <a:bodyPr wrap="none" lIns="117226" tIns="58613" rIns="117226" bIns="58613" rtlCol="0">
            <a:spAutoFit/>
          </a:bodyPr>
          <a:lstStyle/>
          <a:p>
            <a:r>
              <a:rPr lang="zh-CN" altLang="en-US" dirty="0" smtClean="0">
                <a:latin typeface="微软雅黑" panose="020B0503020204020204" pitchFamily="34" charset="-122"/>
                <a:ea typeface="微软雅黑" panose="020B0503020204020204" pitchFamily="34" charset="-122"/>
              </a:rPr>
              <a:t>评价</a:t>
            </a:r>
            <a:endParaRPr lang="zh-CN" altLang="en-US" dirty="0">
              <a:latin typeface="微软雅黑" panose="020B0503020204020204" pitchFamily="34" charset="-122"/>
              <a:ea typeface="微软雅黑" panose="020B0503020204020204" pitchFamily="34" charset="-122"/>
            </a:endParaRPr>
          </a:p>
        </p:txBody>
      </p:sp>
      <p:sp>
        <p:nvSpPr>
          <p:cNvPr id="35" name="矩形 34"/>
          <p:cNvSpPr/>
          <p:nvPr/>
        </p:nvSpPr>
        <p:spPr>
          <a:xfrm>
            <a:off x="1996876" y="5012687"/>
            <a:ext cx="1627304" cy="5486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sz="2100" b="1" dirty="0" smtClean="0">
                <a:latin typeface="微软雅黑" panose="020B0503020204020204" pitchFamily="34" charset="-122"/>
                <a:ea typeface="微软雅黑" panose="020B0503020204020204" pitchFamily="34" charset="-122"/>
              </a:rPr>
              <a:t>被引量</a:t>
            </a:r>
            <a:endParaRPr lang="zh-CN" altLang="en-US" sz="2100" b="1" dirty="0">
              <a:latin typeface="微软雅黑" panose="020B0503020204020204" pitchFamily="34" charset="-122"/>
              <a:ea typeface="微软雅黑" panose="020B0503020204020204" pitchFamily="34" charset="-122"/>
            </a:endParaRPr>
          </a:p>
        </p:txBody>
      </p:sp>
      <p:sp>
        <p:nvSpPr>
          <p:cNvPr id="37" name="矩形 36"/>
          <p:cNvSpPr/>
          <p:nvPr/>
        </p:nvSpPr>
        <p:spPr>
          <a:xfrm>
            <a:off x="3830825" y="4987973"/>
            <a:ext cx="1627304" cy="5486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sz="2100" b="1" dirty="0" smtClean="0">
                <a:latin typeface="微软雅黑" panose="020B0503020204020204" pitchFamily="34" charset="-122"/>
                <a:ea typeface="微软雅黑" panose="020B0503020204020204" pitchFamily="34" charset="-122"/>
              </a:rPr>
              <a:t>下载量</a:t>
            </a:r>
            <a:endParaRPr lang="zh-CN" altLang="en-US" sz="2100" b="1" dirty="0">
              <a:latin typeface="微软雅黑" panose="020B0503020204020204" pitchFamily="34" charset="-122"/>
              <a:ea typeface="微软雅黑" panose="020B0503020204020204" pitchFamily="34" charset="-122"/>
            </a:endParaRPr>
          </a:p>
        </p:txBody>
      </p:sp>
      <p:sp>
        <p:nvSpPr>
          <p:cNvPr id="38" name="矩形 37"/>
          <p:cNvSpPr/>
          <p:nvPr/>
        </p:nvSpPr>
        <p:spPr>
          <a:xfrm>
            <a:off x="5684555" y="4987973"/>
            <a:ext cx="1627304" cy="5486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zh-CN" altLang="en-US" sz="2100" b="1" dirty="0" smtClean="0">
                <a:latin typeface="微软雅黑" panose="020B0503020204020204" pitchFamily="34" charset="-122"/>
                <a:ea typeface="微软雅黑" panose="020B0503020204020204" pitchFamily="34" charset="-122"/>
              </a:rPr>
              <a:t>读者评分</a:t>
            </a:r>
            <a:endParaRPr lang="zh-CN" altLang="en-US" sz="2100" b="1" dirty="0">
              <a:latin typeface="微软雅黑" panose="020B0503020204020204" pitchFamily="34" charset="-122"/>
              <a:ea typeface="微软雅黑" panose="020B0503020204020204" pitchFamily="34" charset="-122"/>
            </a:endParaRPr>
          </a:p>
        </p:txBody>
      </p:sp>
      <p:sp>
        <p:nvSpPr>
          <p:cNvPr id="7" name="加号 6"/>
          <p:cNvSpPr/>
          <p:nvPr/>
        </p:nvSpPr>
        <p:spPr>
          <a:xfrm>
            <a:off x="3645244" y="5133475"/>
            <a:ext cx="113614" cy="291141"/>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39" name="加号 38"/>
          <p:cNvSpPr/>
          <p:nvPr/>
        </p:nvSpPr>
        <p:spPr>
          <a:xfrm>
            <a:off x="5474044" y="5172566"/>
            <a:ext cx="179859" cy="28912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2" name="TextBox 21"/>
          <p:cNvSpPr txBox="1">
            <a:spLocks noChangeArrowheads="1"/>
          </p:cNvSpPr>
          <p:nvPr/>
        </p:nvSpPr>
        <p:spPr bwMode="auto">
          <a:xfrm>
            <a:off x="818054" y="433152"/>
            <a:ext cx="5444491"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06" tIns="22853" rIns="45706" bIns="22853">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438"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438"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438"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438" fontAlgn="base">
              <a:spcBef>
                <a:spcPct val="0"/>
              </a:spcBef>
              <a:spcAft>
                <a:spcPct val="0"/>
              </a:spcAft>
              <a:defRPr sz="4300">
                <a:solidFill>
                  <a:schemeClr val="tx1"/>
                </a:solidFill>
                <a:latin typeface="Calibri" pitchFamily="34" charset="0"/>
                <a:ea typeface="MS PGothic" pitchFamily="34" charset="-128"/>
              </a:defRPr>
            </a:lvl9pPr>
          </a:lstStyle>
          <a:p>
            <a:r>
              <a:rPr lang="en-US" altLang="zh-CN" sz="2700" dirty="0" smtClean="0">
                <a:solidFill>
                  <a:schemeClr val="tx2"/>
                </a:solidFill>
                <a:latin typeface="方正姚体" pitchFamily="2" charset="-122"/>
                <a:ea typeface="方正姚体" pitchFamily="2" charset="-122"/>
              </a:rPr>
              <a:t>2</a:t>
            </a:r>
            <a:r>
              <a:rPr lang="zh-CN" altLang="en-US" sz="2700" dirty="0" smtClean="0">
                <a:solidFill>
                  <a:schemeClr val="tx2"/>
                </a:solidFill>
                <a:latin typeface="方正姚体" pitchFamily="2" charset="-122"/>
                <a:ea typeface="方正姚体" pitchFamily="2" charset="-122"/>
              </a:rPr>
              <a:t>、元数据管理</a:t>
            </a:r>
            <a:endParaRPr lang="en-US" altLang="zh-CN" sz="2700" dirty="0">
              <a:solidFill>
                <a:schemeClr val="tx2"/>
              </a:solidFill>
              <a:latin typeface="方正姚体" pitchFamily="2" charset="-122"/>
              <a:ea typeface="方正姚体" pitchFamily="2" charset="-122"/>
            </a:endParaRPr>
          </a:p>
        </p:txBody>
      </p:sp>
      <p:sp>
        <p:nvSpPr>
          <p:cNvPr id="23" name="TextBox 22"/>
          <p:cNvSpPr txBox="1"/>
          <p:nvPr/>
        </p:nvSpPr>
        <p:spPr>
          <a:xfrm>
            <a:off x="903269" y="1128302"/>
            <a:ext cx="1775624" cy="395370"/>
          </a:xfrm>
          <a:prstGeom prst="rect">
            <a:avLst/>
          </a:prstGeom>
          <a:noFill/>
        </p:spPr>
        <p:txBody>
          <a:bodyPr wrap="none" lIns="117226" tIns="58613" rIns="117226" bIns="58613" rtlCol="0">
            <a:spAutoFit/>
          </a:bodyPr>
          <a:lstStyle/>
          <a:p>
            <a:r>
              <a:rPr lang="en-US" altLang="zh-CN" dirty="0" smtClean="0">
                <a:solidFill>
                  <a:schemeClr val="accent6">
                    <a:lumMod val="50000"/>
                  </a:schemeClr>
                </a:solidFill>
                <a:latin typeface="华文仿宋" pitchFamily="2" charset="-122"/>
                <a:ea typeface="华文仿宋" pitchFamily="2" charset="-122"/>
              </a:rPr>
              <a:t>2.2</a:t>
            </a:r>
            <a:r>
              <a:rPr lang="zh-CN" altLang="en-US" dirty="0" smtClean="0">
                <a:solidFill>
                  <a:schemeClr val="accent6">
                    <a:lumMod val="50000"/>
                  </a:schemeClr>
                </a:solidFill>
                <a:latin typeface="华文仿宋" pitchFamily="2" charset="-122"/>
                <a:ea typeface="华文仿宋" pitchFamily="2" charset="-122"/>
              </a:rPr>
              <a:t>  分类与评价</a:t>
            </a:r>
            <a:endParaRPr lang="zh-CN" altLang="en-US" dirty="0">
              <a:solidFill>
                <a:schemeClr val="accent6">
                  <a:lumMod val="50000"/>
                </a:schemeClr>
              </a:solidFill>
              <a:latin typeface="华文仿宋" pitchFamily="2" charset="-122"/>
              <a:ea typeface="华文仿宋" pitchFamily="2" charset="-122"/>
            </a:endParaRPr>
          </a:p>
        </p:txBody>
      </p:sp>
      <p:pic>
        <p:nvPicPr>
          <p:cNvPr id="3074" name="Picture 2"/>
          <p:cNvPicPr>
            <a:picLocks noChangeAspect="1" noChangeArrowheads="1"/>
          </p:cNvPicPr>
          <p:nvPr/>
        </p:nvPicPr>
        <p:blipFill>
          <a:blip r:embed="rId3" cstate="print"/>
          <a:srcRect/>
          <a:stretch>
            <a:fillRect/>
          </a:stretch>
        </p:blipFill>
        <p:spPr bwMode="auto">
          <a:xfrm>
            <a:off x="7908324" y="1470452"/>
            <a:ext cx="4065373" cy="3456021"/>
          </a:xfrm>
          <a:prstGeom prst="rect">
            <a:avLst/>
          </a:prstGeom>
          <a:noFill/>
          <a:ln w="9525">
            <a:noFill/>
            <a:miter lim="800000"/>
            <a:headEnd/>
            <a:tailEnd/>
          </a:ln>
        </p:spPr>
      </p:pic>
    </p:spTree>
    <p:extLst>
      <p:ext uri="{BB962C8B-B14F-4D97-AF65-F5344CB8AC3E}">
        <p14:creationId xmlns:p14="http://schemas.microsoft.com/office/powerpoint/2010/main" val="4180565830"/>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2"/>
          <p:cNvSpPr>
            <a:spLocks noGrp="1"/>
          </p:cNvSpPr>
          <p:nvPr>
            <p:ph type="sldNum" sz="quarter" idx="4294967295"/>
          </p:nvPr>
        </p:nvSpPr>
        <p:spPr bwMode="auto">
          <a:xfrm>
            <a:off x="10939175" y="278725"/>
            <a:ext cx="550699" cy="332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alibri" pitchFamily="34" charset="0"/>
                <a:ea typeface="MS PGothic" pitchFamily="34" charset="-128"/>
              </a:defRPr>
            </a:lvl1pPr>
            <a:lvl2pPr marL="371365" indent="-142833">
              <a:defRPr sz="2200">
                <a:solidFill>
                  <a:schemeClr val="tx1"/>
                </a:solidFill>
                <a:latin typeface="Calibri" pitchFamily="34" charset="0"/>
                <a:ea typeface="MS PGothic" pitchFamily="34" charset="-128"/>
              </a:defRPr>
            </a:lvl2pPr>
            <a:lvl3pPr marL="571331" indent="-114266">
              <a:defRPr sz="2200">
                <a:solidFill>
                  <a:schemeClr val="tx1"/>
                </a:solidFill>
                <a:latin typeface="Calibri" pitchFamily="34" charset="0"/>
                <a:ea typeface="MS PGothic" pitchFamily="34" charset="-128"/>
              </a:defRPr>
            </a:lvl3pPr>
            <a:lvl4pPr marL="799863" indent="-114266">
              <a:defRPr sz="2200">
                <a:solidFill>
                  <a:schemeClr val="tx1"/>
                </a:solidFill>
                <a:latin typeface="Calibri" pitchFamily="34" charset="0"/>
                <a:ea typeface="MS PGothic" pitchFamily="34" charset="-128"/>
              </a:defRPr>
            </a:lvl4pPr>
            <a:lvl5pPr marL="1028395" indent="-114266">
              <a:defRPr sz="2200">
                <a:solidFill>
                  <a:schemeClr val="tx1"/>
                </a:solidFill>
                <a:latin typeface="Calibri" pitchFamily="34" charset="0"/>
                <a:ea typeface="MS PGothic" pitchFamily="34" charset="-128"/>
              </a:defRPr>
            </a:lvl5pPr>
            <a:lvl6pPr marL="1256928" indent="-114266" defTabSz="543558" fontAlgn="base">
              <a:spcBef>
                <a:spcPct val="0"/>
              </a:spcBef>
              <a:spcAft>
                <a:spcPct val="0"/>
              </a:spcAft>
              <a:defRPr sz="2200">
                <a:solidFill>
                  <a:schemeClr val="tx1"/>
                </a:solidFill>
                <a:latin typeface="Calibri" pitchFamily="34" charset="0"/>
                <a:ea typeface="MS PGothic" pitchFamily="34" charset="-128"/>
              </a:defRPr>
            </a:lvl6pPr>
            <a:lvl7pPr marL="1485460" indent="-114266" defTabSz="543558" fontAlgn="base">
              <a:spcBef>
                <a:spcPct val="0"/>
              </a:spcBef>
              <a:spcAft>
                <a:spcPct val="0"/>
              </a:spcAft>
              <a:defRPr sz="2200">
                <a:solidFill>
                  <a:schemeClr val="tx1"/>
                </a:solidFill>
                <a:latin typeface="Calibri" pitchFamily="34" charset="0"/>
                <a:ea typeface="MS PGothic" pitchFamily="34" charset="-128"/>
              </a:defRPr>
            </a:lvl7pPr>
            <a:lvl8pPr marL="1713992" indent="-114266" defTabSz="543558" fontAlgn="base">
              <a:spcBef>
                <a:spcPct val="0"/>
              </a:spcBef>
              <a:spcAft>
                <a:spcPct val="0"/>
              </a:spcAft>
              <a:defRPr sz="2200">
                <a:solidFill>
                  <a:schemeClr val="tx1"/>
                </a:solidFill>
                <a:latin typeface="Calibri" pitchFamily="34" charset="0"/>
                <a:ea typeface="MS PGothic" pitchFamily="34" charset="-128"/>
              </a:defRPr>
            </a:lvl8pPr>
            <a:lvl9pPr marL="1942524" indent="-114266" defTabSz="543558" fontAlgn="base">
              <a:spcBef>
                <a:spcPct val="0"/>
              </a:spcBef>
              <a:spcAft>
                <a:spcPct val="0"/>
              </a:spcAft>
              <a:defRPr sz="2200">
                <a:solidFill>
                  <a:schemeClr val="tx1"/>
                </a:solidFill>
                <a:latin typeface="Calibri" pitchFamily="34" charset="0"/>
                <a:ea typeface="MS PGothic" pitchFamily="34" charset="-128"/>
              </a:defRPr>
            </a:lvl9pPr>
          </a:lstStyle>
          <a:p>
            <a:fld id="{A72E5B69-DA32-41A7-84D7-5C16D1BB87E0}" type="slidenum">
              <a:rPr lang="en-US" altLang="zh-CN" sz="2100">
                <a:solidFill>
                  <a:schemeClr val="bg1"/>
                </a:solidFill>
                <a:latin typeface="Roboto Regular" charset="0"/>
              </a:rPr>
              <a:pPr/>
              <a:t>37</a:t>
            </a:fld>
            <a:endParaRPr lang="en-US" altLang="zh-CN" sz="2100" dirty="0">
              <a:solidFill>
                <a:schemeClr val="bg1"/>
              </a:solidFill>
              <a:latin typeface="Roboto Regular" charset="0"/>
            </a:endParaRPr>
          </a:p>
        </p:txBody>
      </p:sp>
      <p:sp>
        <p:nvSpPr>
          <p:cNvPr id="22" name="TextBox 21"/>
          <p:cNvSpPr txBox="1">
            <a:spLocks noChangeArrowheads="1"/>
          </p:cNvSpPr>
          <p:nvPr/>
        </p:nvSpPr>
        <p:spPr bwMode="auto">
          <a:xfrm>
            <a:off x="818054" y="433152"/>
            <a:ext cx="5444491"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06" tIns="22853" rIns="45706" bIns="22853">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438"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438"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438"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438" fontAlgn="base">
              <a:spcBef>
                <a:spcPct val="0"/>
              </a:spcBef>
              <a:spcAft>
                <a:spcPct val="0"/>
              </a:spcAft>
              <a:defRPr sz="4300">
                <a:solidFill>
                  <a:schemeClr val="tx1"/>
                </a:solidFill>
                <a:latin typeface="Calibri" pitchFamily="34" charset="0"/>
                <a:ea typeface="MS PGothic" pitchFamily="34" charset="-128"/>
              </a:defRPr>
            </a:lvl9pPr>
          </a:lstStyle>
          <a:p>
            <a:r>
              <a:rPr lang="en-US" altLang="zh-CN" sz="2700" dirty="0" smtClean="0">
                <a:solidFill>
                  <a:schemeClr val="tx2"/>
                </a:solidFill>
                <a:latin typeface="方正姚体" pitchFamily="2" charset="-122"/>
                <a:ea typeface="方正姚体" pitchFamily="2" charset="-122"/>
              </a:rPr>
              <a:t>2</a:t>
            </a:r>
            <a:r>
              <a:rPr lang="zh-CN" altLang="en-US" sz="2700" dirty="0" smtClean="0">
                <a:solidFill>
                  <a:schemeClr val="tx2"/>
                </a:solidFill>
                <a:latin typeface="方正姚体" pitchFamily="2" charset="-122"/>
                <a:ea typeface="方正姚体" pitchFamily="2" charset="-122"/>
              </a:rPr>
              <a:t>、元数据管理</a:t>
            </a:r>
            <a:endParaRPr lang="en-US" altLang="zh-CN" sz="2700" dirty="0">
              <a:solidFill>
                <a:schemeClr val="tx2"/>
              </a:solidFill>
              <a:latin typeface="方正姚体" pitchFamily="2" charset="-122"/>
              <a:ea typeface="方正姚体" pitchFamily="2" charset="-122"/>
            </a:endParaRPr>
          </a:p>
        </p:txBody>
      </p:sp>
      <p:sp>
        <p:nvSpPr>
          <p:cNvPr id="23" name="TextBox 22"/>
          <p:cNvSpPr txBox="1"/>
          <p:nvPr/>
        </p:nvSpPr>
        <p:spPr>
          <a:xfrm>
            <a:off x="829128" y="1103589"/>
            <a:ext cx="1775624" cy="395370"/>
          </a:xfrm>
          <a:prstGeom prst="rect">
            <a:avLst/>
          </a:prstGeom>
          <a:noFill/>
        </p:spPr>
        <p:txBody>
          <a:bodyPr wrap="none" lIns="117226" tIns="58613" rIns="117226" bIns="58613" rtlCol="0">
            <a:spAutoFit/>
          </a:bodyPr>
          <a:lstStyle/>
          <a:p>
            <a:r>
              <a:rPr lang="en-US" altLang="zh-CN" dirty="0" smtClean="0">
                <a:solidFill>
                  <a:schemeClr val="accent6">
                    <a:lumMod val="50000"/>
                  </a:schemeClr>
                </a:solidFill>
                <a:latin typeface="华文仿宋" pitchFamily="2" charset="-122"/>
                <a:ea typeface="华文仿宋" pitchFamily="2" charset="-122"/>
              </a:rPr>
              <a:t>2.3</a:t>
            </a:r>
            <a:r>
              <a:rPr lang="zh-CN" altLang="en-US" dirty="0" smtClean="0">
                <a:solidFill>
                  <a:schemeClr val="accent6">
                    <a:lumMod val="50000"/>
                  </a:schemeClr>
                </a:solidFill>
                <a:latin typeface="华文仿宋" pitchFamily="2" charset="-122"/>
                <a:ea typeface="华文仿宋" pitchFamily="2" charset="-122"/>
              </a:rPr>
              <a:t>  标引与著录</a:t>
            </a:r>
            <a:endParaRPr lang="zh-CN" altLang="en-US" dirty="0">
              <a:solidFill>
                <a:schemeClr val="accent6">
                  <a:lumMod val="50000"/>
                </a:schemeClr>
              </a:solidFill>
              <a:latin typeface="华文仿宋" pitchFamily="2" charset="-122"/>
              <a:ea typeface="华文仿宋" pitchFamily="2" charset="-122"/>
            </a:endParaRPr>
          </a:p>
        </p:txBody>
      </p:sp>
      <p:sp>
        <p:nvSpPr>
          <p:cNvPr id="26" name="矩形 25"/>
          <p:cNvSpPr/>
          <p:nvPr/>
        </p:nvSpPr>
        <p:spPr>
          <a:xfrm>
            <a:off x="782062" y="1871730"/>
            <a:ext cx="3794119" cy="1938992"/>
          </a:xfrm>
          <a:prstGeom prst="rect">
            <a:avLst/>
          </a:prstGeom>
        </p:spPr>
        <p:txBody>
          <a:bodyPr wrap="square">
            <a:spAutoFit/>
          </a:bodyPr>
          <a:lstStyle/>
          <a:p>
            <a:pPr>
              <a:buFont typeface="Wingdings" pitchFamily="2" charset="2"/>
              <a:buChar char="l"/>
              <a:defRPr/>
            </a:pPr>
            <a:r>
              <a:rPr lang="zh-CN" altLang="en-US" sz="2400" b="1" dirty="0" smtClean="0">
                <a:solidFill>
                  <a:srgbClr val="002060"/>
                </a:solidFill>
                <a:latin typeface="华文仿宋" pitchFamily="2" charset="-122"/>
                <a:ea typeface="华文仿宋" pitchFamily="2" charset="-122"/>
              </a:rPr>
              <a:t>资料库代码</a:t>
            </a:r>
            <a:endParaRPr lang="en-US" altLang="zh-CN" sz="2400" b="1" dirty="0" smtClean="0">
              <a:solidFill>
                <a:srgbClr val="002060"/>
              </a:solidFill>
              <a:latin typeface="华文仿宋" pitchFamily="2" charset="-122"/>
              <a:ea typeface="华文仿宋" pitchFamily="2" charset="-122"/>
            </a:endParaRPr>
          </a:p>
          <a:p>
            <a:pPr>
              <a:buFont typeface="Wingdings" pitchFamily="2" charset="2"/>
              <a:buChar char="l"/>
              <a:defRPr/>
            </a:pPr>
            <a:r>
              <a:rPr lang="zh-CN" altLang="en-US" sz="2400" b="1" dirty="0" smtClean="0">
                <a:solidFill>
                  <a:srgbClr val="002060"/>
                </a:solidFill>
                <a:latin typeface="华文仿宋" pitchFamily="2" charset="-122"/>
                <a:ea typeface="华文仿宋" pitchFamily="2" charset="-122"/>
              </a:rPr>
              <a:t>数字馆藏号</a:t>
            </a:r>
            <a:endParaRPr lang="en-US" altLang="zh-CN" sz="2400" b="1" dirty="0">
              <a:solidFill>
                <a:srgbClr val="002060"/>
              </a:solidFill>
              <a:latin typeface="华文仿宋" pitchFamily="2" charset="-122"/>
              <a:ea typeface="华文仿宋" pitchFamily="2" charset="-122"/>
            </a:endParaRPr>
          </a:p>
          <a:p>
            <a:pPr>
              <a:buFont typeface="Wingdings" pitchFamily="2" charset="2"/>
              <a:buChar char="l"/>
              <a:defRPr/>
            </a:pPr>
            <a:r>
              <a:rPr lang="zh-CN" altLang="en-US" sz="2400" b="1" dirty="0" smtClean="0">
                <a:solidFill>
                  <a:srgbClr val="002060"/>
                </a:solidFill>
                <a:latin typeface="华文仿宋" pitchFamily="2" charset="-122"/>
                <a:ea typeface="华文仿宋" pitchFamily="2" charset="-122"/>
              </a:rPr>
              <a:t>著录标准 </a:t>
            </a:r>
            <a:endParaRPr lang="en-US" altLang="zh-CN" sz="2400" b="1" dirty="0" smtClean="0">
              <a:solidFill>
                <a:srgbClr val="002060"/>
              </a:solidFill>
              <a:latin typeface="华文仿宋" pitchFamily="2" charset="-122"/>
              <a:ea typeface="华文仿宋" pitchFamily="2" charset="-122"/>
            </a:endParaRPr>
          </a:p>
          <a:p>
            <a:pPr>
              <a:buFont typeface="Wingdings" pitchFamily="2" charset="2"/>
              <a:buChar char="l"/>
              <a:defRPr/>
            </a:pPr>
            <a:r>
              <a:rPr lang="zh-CN" altLang="en-US" sz="2400" b="1" dirty="0" smtClean="0">
                <a:solidFill>
                  <a:srgbClr val="002060"/>
                </a:solidFill>
                <a:latin typeface="华文仿宋" pitchFamily="2" charset="-122"/>
                <a:ea typeface="华文仿宋" pitchFamily="2" charset="-122"/>
              </a:rPr>
              <a:t>判重标准</a:t>
            </a:r>
            <a:endParaRPr lang="en-US" altLang="zh-CN" sz="2400" b="1" dirty="0" smtClean="0">
              <a:solidFill>
                <a:srgbClr val="002060"/>
              </a:solidFill>
              <a:latin typeface="华文仿宋" pitchFamily="2" charset="-122"/>
              <a:ea typeface="华文仿宋" pitchFamily="2" charset="-122"/>
            </a:endParaRPr>
          </a:p>
          <a:p>
            <a:pPr>
              <a:buFont typeface="Wingdings" pitchFamily="2" charset="2"/>
              <a:buChar char="l"/>
              <a:defRPr/>
            </a:pPr>
            <a:r>
              <a:rPr lang="zh-CN" altLang="en-US" sz="2400" b="1" dirty="0" smtClean="0">
                <a:solidFill>
                  <a:srgbClr val="002060"/>
                </a:solidFill>
                <a:latin typeface="华文仿宋" pitchFamily="2" charset="-122"/>
                <a:ea typeface="华文仿宋" pitchFamily="2" charset="-122"/>
              </a:rPr>
              <a:t>元数据储存的</a:t>
            </a:r>
            <a:r>
              <a:rPr lang="en-US" altLang="zh-CN" sz="2400" b="1" dirty="0" smtClean="0">
                <a:solidFill>
                  <a:srgbClr val="002060"/>
                </a:solidFill>
                <a:latin typeface="华文仿宋" pitchFamily="2" charset="-122"/>
                <a:ea typeface="华文仿宋" pitchFamily="2" charset="-122"/>
              </a:rPr>
              <a:t>DC</a:t>
            </a:r>
            <a:r>
              <a:rPr lang="zh-CN" altLang="en-US" sz="2400" b="1" dirty="0" smtClean="0">
                <a:solidFill>
                  <a:srgbClr val="002060"/>
                </a:solidFill>
                <a:latin typeface="华文仿宋" pitchFamily="2" charset="-122"/>
                <a:ea typeface="华文仿宋" pitchFamily="2" charset="-122"/>
              </a:rPr>
              <a:t>标准 </a:t>
            </a:r>
            <a:endParaRPr lang="en-US" altLang="zh-CN" sz="2400" b="1" dirty="0">
              <a:solidFill>
                <a:srgbClr val="002060"/>
              </a:solidFill>
              <a:latin typeface="华文仿宋" pitchFamily="2" charset="-122"/>
              <a:ea typeface="华文仿宋" pitchFamily="2" charset="-122"/>
            </a:endParaRPr>
          </a:p>
        </p:txBody>
      </p:sp>
      <p:pic>
        <p:nvPicPr>
          <p:cNvPr id="27" name="Picture 2"/>
          <p:cNvPicPr>
            <a:picLocks noChangeAspect="1" noChangeArrowheads="1"/>
          </p:cNvPicPr>
          <p:nvPr/>
        </p:nvPicPr>
        <p:blipFill>
          <a:blip r:embed="rId3" cstate="print"/>
          <a:srcRect/>
          <a:stretch>
            <a:fillRect/>
          </a:stretch>
        </p:blipFill>
        <p:spPr bwMode="auto">
          <a:xfrm>
            <a:off x="4233632" y="1383956"/>
            <a:ext cx="7286703" cy="3111392"/>
          </a:xfrm>
          <a:prstGeom prst="rect">
            <a:avLst/>
          </a:prstGeom>
          <a:noFill/>
          <a:ln w="9525">
            <a:solidFill>
              <a:schemeClr val="tx1"/>
            </a:solidFill>
            <a:miter lim="800000"/>
            <a:headEnd/>
            <a:tailEnd/>
          </a:ln>
        </p:spPr>
      </p:pic>
      <p:pic>
        <p:nvPicPr>
          <p:cNvPr id="33" name="Picture 2"/>
          <p:cNvPicPr>
            <a:picLocks noChangeAspect="1" noChangeArrowheads="1"/>
          </p:cNvPicPr>
          <p:nvPr/>
        </p:nvPicPr>
        <p:blipFill>
          <a:blip r:embed="rId4" cstate="print"/>
          <a:srcRect/>
          <a:stretch>
            <a:fillRect/>
          </a:stretch>
        </p:blipFill>
        <p:spPr bwMode="auto">
          <a:xfrm>
            <a:off x="4275438" y="5363223"/>
            <a:ext cx="7241059" cy="965245"/>
          </a:xfrm>
          <a:prstGeom prst="rect">
            <a:avLst/>
          </a:prstGeom>
          <a:noFill/>
          <a:ln w="9525">
            <a:solidFill>
              <a:schemeClr val="bg1"/>
            </a:solidFill>
            <a:miter lim="800000"/>
            <a:headEnd/>
            <a:tailEnd/>
          </a:ln>
        </p:spPr>
      </p:pic>
      <p:sp>
        <p:nvSpPr>
          <p:cNvPr id="34" name="右箭头 33"/>
          <p:cNvSpPr/>
          <p:nvPr/>
        </p:nvSpPr>
        <p:spPr>
          <a:xfrm rot="16200000">
            <a:off x="7548063" y="4493099"/>
            <a:ext cx="540060" cy="8229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4180565830"/>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1617329929"/>
              </p:ext>
            </p:extLst>
          </p:nvPr>
        </p:nvGraphicFramePr>
        <p:xfrm>
          <a:off x="246642" y="3369908"/>
          <a:ext cx="4990579" cy="3050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直接连接符 6"/>
          <p:cNvCxnSpPr/>
          <p:nvPr>
            <p:custDataLst>
              <p:tags r:id="rId1"/>
            </p:custDataLst>
          </p:nvPr>
        </p:nvCxnSpPr>
        <p:spPr>
          <a:xfrm>
            <a:off x="1368956" y="1713966"/>
            <a:ext cx="751411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descr="屏幕剪辑"/>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5399" y="4155989"/>
            <a:ext cx="5957544" cy="1639874"/>
          </a:xfrm>
          <a:prstGeom prst="rect">
            <a:avLst/>
          </a:prstGeom>
        </p:spPr>
      </p:pic>
      <p:graphicFrame>
        <p:nvGraphicFramePr>
          <p:cNvPr id="9" name="图示 8"/>
          <p:cNvGraphicFramePr/>
          <p:nvPr>
            <p:extLst>
              <p:ext uri="{D42A27DB-BD31-4B8C-83A1-F6EECF244321}">
                <p14:modId xmlns:p14="http://schemas.microsoft.com/office/powerpoint/2010/main" val="3482168075"/>
              </p:ext>
            </p:extLst>
          </p:nvPr>
        </p:nvGraphicFramePr>
        <p:xfrm>
          <a:off x="1341724" y="1877251"/>
          <a:ext cx="9197083" cy="9550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标题 1"/>
          <p:cNvSpPr txBox="1">
            <a:spLocks/>
          </p:cNvSpPr>
          <p:nvPr/>
        </p:nvSpPr>
        <p:spPr>
          <a:xfrm>
            <a:off x="1143891" y="1140808"/>
            <a:ext cx="3069763" cy="514997"/>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Font typeface="Wingdings" pitchFamily="2" charset="2"/>
              <a:buChar char="l"/>
              <a:defRPr/>
            </a:pPr>
            <a:r>
              <a:rPr lang="zh-CN" altLang="en-US" sz="2800" b="1" dirty="0" smtClean="0">
                <a:solidFill>
                  <a:srgbClr val="002060"/>
                </a:solidFill>
                <a:latin typeface="华文仿宋" pitchFamily="2" charset="-122"/>
                <a:ea typeface="华文仿宋" pitchFamily="2" charset="-122"/>
              </a:rPr>
              <a:t>数字馆藏号</a:t>
            </a:r>
            <a:endParaRPr lang="en-US" altLang="zh-CN" sz="2800" b="1" dirty="0">
              <a:solidFill>
                <a:srgbClr val="002060"/>
              </a:solidFill>
              <a:latin typeface="华文仿宋" pitchFamily="2" charset="-122"/>
              <a:ea typeface="华文仿宋" pitchFamily="2"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149400918"/>
              </p:ext>
            </p:extLst>
          </p:nvPr>
        </p:nvGraphicFramePr>
        <p:xfrm>
          <a:off x="2866768" y="880896"/>
          <a:ext cx="9094574" cy="5888736"/>
        </p:xfrm>
        <a:graphic>
          <a:graphicData uri="http://schemas.openxmlformats.org/drawingml/2006/table">
            <a:tbl>
              <a:tblPr firstRow="1" firstCol="1" bandRow="1">
                <a:tableStyleId>{0E3FDE45-AF77-4B5C-9715-49D594BDF05E}</a:tableStyleId>
              </a:tblPr>
              <a:tblGrid>
                <a:gridCol w="2490857">
                  <a:extLst>
                    <a:ext uri="{9D8B030D-6E8A-4147-A177-3AD203B41FA5}">
                      <a16:colId xmlns:a16="http://schemas.microsoft.com/office/drawing/2014/main" xmlns="" val="20000"/>
                    </a:ext>
                  </a:extLst>
                </a:gridCol>
                <a:gridCol w="2445183">
                  <a:extLst>
                    <a:ext uri="{9D8B030D-6E8A-4147-A177-3AD203B41FA5}">
                      <a16:colId xmlns:a16="http://schemas.microsoft.com/office/drawing/2014/main" xmlns="" val="20001"/>
                    </a:ext>
                  </a:extLst>
                </a:gridCol>
                <a:gridCol w="2158946">
                  <a:extLst>
                    <a:ext uri="{9D8B030D-6E8A-4147-A177-3AD203B41FA5}">
                      <a16:colId xmlns:a16="http://schemas.microsoft.com/office/drawing/2014/main" xmlns="" val="20002"/>
                    </a:ext>
                  </a:extLst>
                </a:gridCol>
                <a:gridCol w="1999588">
                  <a:extLst>
                    <a:ext uri="{9D8B030D-6E8A-4147-A177-3AD203B41FA5}">
                      <a16:colId xmlns:a16="http://schemas.microsoft.com/office/drawing/2014/main" xmlns="" val="20003"/>
                    </a:ext>
                  </a:extLst>
                </a:gridCol>
              </a:tblGrid>
              <a:tr h="206981">
                <a:tc>
                  <a:txBody>
                    <a:bodyPr/>
                    <a:lstStyle/>
                    <a:p>
                      <a:pPr algn="l">
                        <a:lnSpc>
                          <a:spcPct val="115000"/>
                        </a:lnSpc>
                        <a:spcAft>
                          <a:spcPts val="0"/>
                        </a:spcAft>
                      </a:pPr>
                      <a:r>
                        <a:rPr lang="zh-CN" sz="1200" b="1" kern="100">
                          <a:effectLst/>
                          <a:latin typeface="华文中宋" panose="02010600040101010101" pitchFamily="2" charset="-122"/>
                          <a:ea typeface="华文中宋" panose="02010600040101010101" pitchFamily="2" charset="-122"/>
                        </a:rPr>
                        <a:t>图书</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tc>
                  <a:txBody>
                    <a:bodyPr/>
                    <a:lstStyle/>
                    <a:p>
                      <a:pPr algn="l">
                        <a:lnSpc>
                          <a:spcPct val="115000"/>
                        </a:lnSpc>
                        <a:spcAft>
                          <a:spcPts val="0"/>
                        </a:spcAft>
                      </a:pPr>
                      <a:r>
                        <a:rPr lang="zh-CN" sz="1200" b="1" kern="100">
                          <a:effectLst/>
                          <a:latin typeface="华文中宋" panose="02010600040101010101" pitchFamily="2" charset="-122"/>
                          <a:ea typeface="华文中宋" panose="02010600040101010101" pitchFamily="2" charset="-122"/>
                        </a:rPr>
                        <a:t>期刊论文</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tc>
                  <a:txBody>
                    <a:bodyPr/>
                    <a:lstStyle/>
                    <a:p>
                      <a:pPr algn="l">
                        <a:lnSpc>
                          <a:spcPct val="115000"/>
                        </a:lnSpc>
                        <a:spcAft>
                          <a:spcPts val="0"/>
                        </a:spcAft>
                      </a:pPr>
                      <a:r>
                        <a:rPr lang="zh-CN" sz="1200" b="1" kern="100">
                          <a:effectLst/>
                          <a:latin typeface="华文中宋" panose="02010600040101010101" pitchFamily="2" charset="-122"/>
                          <a:ea typeface="华文中宋" panose="02010600040101010101" pitchFamily="2" charset="-122"/>
                        </a:rPr>
                        <a:t>学位论文</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tc>
                  <a:txBody>
                    <a:bodyPr/>
                    <a:lstStyle/>
                    <a:p>
                      <a:pPr algn="l">
                        <a:lnSpc>
                          <a:spcPct val="115000"/>
                        </a:lnSpc>
                        <a:spcAft>
                          <a:spcPts val="0"/>
                        </a:spcAft>
                      </a:pPr>
                      <a:r>
                        <a:rPr lang="zh-CN" sz="1200" b="1" kern="100" dirty="0">
                          <a:effectLst/>
                          <a:latin typeface="华文中宋" panose="02010600040101010101" pitchFamily="2" charset="-122"/>
                          <a:ea typeface="华文中宋" panose="02010600040101010101" pitchFamily="2" charset="-122"/>
                        </a:rPr>
                        <a:t>标准</a:t>
                      </a:r>
                      <a:endParaRPr lang="zh-CN" sz="1200" b="1" kern="100" dirty="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extLst>
                  <a:ext uri="{0D108BD9-81ED-4DB2-BD59-A6C34878D82A}">
                    <a16:rowId xmlns:a16="http://schemas.microsoft.com/office/drawing/2014/main" xmlns="" val="10000"/>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题名</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题名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题名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题名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01"/>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责任者</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英文题名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英文题名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英文题名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02"/>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版本说明</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作者</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作者</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提出单位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03"/>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丛书名</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作者英文名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作者英文名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起草单位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04"/>
                  </a:ext>
                </a:extLst>
              </a:tr>
              <a:tr h="206981">
                <a:tc>
                  <a:txBody>
                    <a:bodyPr/>
                    <a:lstStyle/>
                    <a:p>
                      <a:pPr algn="l">
                        <a:lnSpc>
                          <a:spcPct val="115000"/>
                        </a:lnSpc>
                        <a:spcAft>
                          <a:spcPts val="0"/>
                        </a:spcAft>
                      </a:pPr>
                      <a:r>
                        <a:rPr lang="en-US" sz="1200" b="0" kern="100">
                          <a:effectLst/>
                          <a:latin typeface="华文中宋" panose="02010600040101010101" pitchFamily="2" charset="-122"/>
                          <a:ea typeface="华文中宋" panose="02010600040101010101" pitchFamily="2" charset="-122"/>
                        </a:rPr>
                        <a:t>ISBN</a:t>
                      </a:r>
                      <a:r>
                        <a:rPr lang="zh-CN" sz="1200" b="0" kern="100">
                          <a:effectLst/>
                          <a:latin typeface="华文中宋" panose="02010600040101010101" pitchFamily="2" charset="-122"/>
                          <a:ea typeface="华文中宋" panose="02010600040101010101" pitchFamily="2" charset="-122"/>
                        </a:rPr>
                        <a:t>（数字）</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作者单位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作者专业</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发布单位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05"/>
                  </a:ext>
                </a:extLst>
              </a:tr>
              <a:tr h="206981">
                <a:tc>
                  <a:txBody>
                    <a:bodyPr/>
                    <a:lstStyle/>
                    <a:p>
                      <a:pPr algn="l">
                        <a:lnSpc>
                          <a:spcPct val="115000"/>
                        </a:lnSpc>
                        <a:spcAft>
                          <a:spcPts val="0"/>
                        </a:spcAft>
                      </a:pPr>
                      <a:r>
                        <a:rPr lang="en-US" sz="1200" b="0" kern="100">
                          <a:effectLst/>
                          <a:latin typeface="华文中宋" panose="02010600040101010101" pitchFamily="2" charset="-122"/>
                          <a:ea typeface="华文中宋" panose="02010600040101010101" pitchFamily="2" charset="-122"/>
                        </a:rPr>
                        <a:t>ISBN</a:t>
                      </a:r>
                      <a:r>
                        <a:rPr lang="zh-CN" sz="1200" b="0" kern="100">
                          <a:effectLst/>
                          <a:latin typeface="华文中宋" panose="02010600040101010101" pitchFamily="2" charset="-122"/>
                          <a:ea typeface="华文中宋" panose="02010600040101010101" pitchFamily="2" charset="-122"/>
                        </a:rPr>
                        <a:t>（纸本）</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出版物名称</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作者单位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标准编号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06"/>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出版社</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出版物英文名称</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学位级别</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版次</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07"/>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出版年</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导师姓名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实施日期</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08"/>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出版地</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期</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导师职称</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发布日期</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09"/>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内容摘要</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年</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学位授予年度</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出版者</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0"/>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主题词</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出版日期</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学位授予单位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页码</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1"/>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页码</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页码</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学位的学科领域</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中图分类号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2"/>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中图分类号</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中图分类号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页码</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摘要</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3"/>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语种</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出版发行</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中图分类号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主题词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4"/>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国别</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ISSN</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摘要</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国别</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5"/>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封面链接</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国内统一刊号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主题词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语种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6"/>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文献内书目链接路径</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基金</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dirty="0">
                          <a:effectLst/>
                          <a:latin typeface="华文中宋" panose="02010600040101010101" pitchFamily="2" charset="-122"/>
                          <a:ea typeface="华文中宋" panose="02010600040101010101" pitchFamily="2" charset="-122"/>
                        </a:rPr>
                        <a:t>国别</a:t>
                      </a:r>
                      <a:endParaRPr lang="zh-CN" sz="1200" b="1" kern="100" dirty="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中国标准分类号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7"/>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正文链接路径</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核心收录</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语种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国际标准分类号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8"/>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来源数据库</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摘要</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来源数据库</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来源数据库</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19"/>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资源路径</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主题词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资源路径</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资源路径</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20"/>
                  </a:ext>
                </a:extLst>
              </a:tr>
              <a:tr h="206981">
                <a:tc>
                  <a:txBody>
                    <a:bodyPr/>
                    <a:lstStyle/>
                    <a:p>
                      <a:pPr algn="l">
                        <a:lnSpc>
                          <a:spcPct val="115000"/>
                        </a:lnSpc>
                        <a:spcAft>
                          <a:spcPts val="0"/>
                        </a:spcAft>
                      </a:pPr>
                      <a:r>
                        <a:rPr lang="zh-CN" sz="1200" b="0" kern="100">
                          <a:effectLst/>
                          <a:latin typeface="华文中宋" panose="02010600040101010101" pitchFamily="2" charset="-122"/>
                          <a:ea typeface="华文中宋" panose="02010600040101010101" pitchFamily="2" charset="-122"/>
                        </a:rPr>
                        <a:t>文献类型</a:t>
                      </a:r>
                      <a:endParaRPr lang="zh-CN" sz="1200" b="0"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国别</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文献类型</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标准类型</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21"/>
                  </a:ext>
                </a:extLst>
              </a:tr>
              <a:tr h="206981">
                <a:tc>
                  <a:txBody>
                    <a:bodyPr/>
                    <a:lstStyle/>
                    <a:p>
                      <a:pPr algn="l">
                        <a:lnSpc>
                          <a:spcPct val="115000"/>
                        </a:lnSpc>
                        <a:spcAft>
                          <a:spcPts val="0"/>
                        </a:spcAft>
                      </a:pPr>
                      <a:r>
                        <a:rPr lang="zh-CN" sz="1200" b="0" kern="100" dirty="0">
                          <a:effectLst/>
                          <a:latin typeface="华文中宋" panose="02010600040101010101" pitchFamily="2" charset="-122"/>
                          <a:ea typeface="华文中宋" panose="02010600040101010101" pitchFamily="2" charset="-122"/>
                        </a:rPr>
                        <a:t>馆藏号</a:t>
                      </a:r>
                      <a:endParaRPr lang="zh-CN" sz="1200" b="0" kern="100" dirty="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语种</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数字对象唯一标识符（</a:t>
                      </a:r>
                      <a:r>
                        <a:rPr lang="en-US" sz="1200" kern="100">
                          <a:effectLst/>
                          <a:latin typeface="华文中宋" panose="02010600040101010101" pitchFamily="2" charset="-122"/>
                          <a:ea typeface="华文中宋" panose="02010600040101010101" pitchFamily="2" charset="-122"/>
                        </a:rPr>
                        <a:t>DOI</a:t>
                      </a:r>
                      <a:r>
                        <a:rPr lang="zh-CN" sz="1200" kern="100">
                          <a:effectLst/>
                          <a:latin typeface="华文中宋" panose="02010600040101010101" pitchFamily="2" charset="-122"/>
                          <a:ea typeface="华文中宋" panose="02010600040101010101" pitchFamily="2" charset="-122"/>
                        </a:rPr>
                        <a:t>）</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文献类型</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extLst>
                  <a:ext uri="{0D108BD9-81ED-4DB2-BD59-A6C34878D82A}">
                    <a16:rowId xmlns:a16="http://schemas.microsoft.com/office/drawing/2014/main" xmlns="" val="10022"/>
                  </a:ext>
                </a:extLst>
              </a:tr>
              <a:tr h="203255">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来源数据库</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馆藏号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馆藏号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extLst>
                  <a:ext uri="{0D108BD9-81ED-4DB2-BD59-A6C34878D82A}">
                    <a16:rowId xmlns:a16="http://schemas.microsoft.com/office/drawing/2014/main" xmlns="" val="10023"/>
                  </a:ext>
                </a:extLst>
              </a:tr>
              <a:tr h="206981">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资源路径</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extLst>
                  <a:ext uri="{0D108BD9-81ED-4DB2-BD59-A6C34878D82A}">
                    <a16:rowId xmlns:a16="http://schemas.microsoft.com/office/drawing/2014/main" xmlns="" val="10024"/>
                  </a:ext>
                </a:extLst>
              </a:tr>
              <a:tr h="206981">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文献类型</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extLst>
                  <a:ext uri="{0D108BD9-81ED-4DB2-BD59-A6C34878D82A}">
                    <a16:rowId xmlns:a16="http://schemas.microsoft.com/office/drawing/2014/main" xmlns="" val="10025"/>
                  </a:ext>
                </a:extLst>
              </a:tr>
              <a:tr h="206981">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dirty="0">
                          <a:effectLst/>
                          <a:latin typeface="华文中宋" panose="02010600040101010101" pitchFamily="2" charset="-122"/>
                          <a:ea typeface="华文中宋" panose="02010600040101010101" pitchFamily="2" charset="-122"/>
                        </a:rPr>
                        <a:t>数字对象唯一标识符（</a:t>
                      </a:r>
                      <a:r>
                        <a:rPr lang="en-US" sz="1200" kern="100" dirty="0">
                          <a:effectLst/>
                          <a:latin typeface="华文中宋" panose="02010600040101010101" pitchFamily="2" charset="-122"/>
                          <a:ea typeface="华文中宋" panose="02010600040101010101" pitchFamily="2" charset="-122"/>
                        </a:rPr>
                        <a:t>DOI</a:t>
                      </a:r>
                      <a:r>
                        <a:rPr lang="zh-CN" sz="1200" kern="100" dirty="0">
                          <a:effectLst/>
                          <a:latin typeface="华文中宋" panose="02010600040101010101" pitchFamily="2" charset="-122"/>
                          <a:ea typeface="华文中宋" panose="02010600040101010101" pitchFamily="2" charset="-122"/>
                        </a:rPr>
                        <a:t>）</a:t>
                      </a:r>
                      <a:endParaRPr lang="zh-CN" sz="1200" b="1" kern="100" dirty="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extLst>
                  <a:ext uri="{0D108BD9-81ED-4DB2-BD59-A6C34878D82A}">
                    <a16:rowId xmlns:a16="http://schemas.microsoft.com/office/drawing/2014/main" xmlns="" val="10026"/>
                  </a:ext>
                </a:extLst>
              </a:tr>
              <a:tr h="206981">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zh-CN" sz="1200" kern="100">
                          <a:effectLst/>
                          <a:latin typeface="华文中宋" panose="02010600040101010101" pitchFamily="2" charset="-122"/>
                          <a:ea typeface="华文中宋" panose="02010600040101010101" pitchFamily="2" charset="-122"/>
                        </a:rPr>
                        <a:t>馆藏号</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nchor="b"/>
                </a:tc>
                <a:tc>
                  <a:txBody>
                    <a:bodyPr/>
                    <a:lstStyle/>
                    <a:p>
                      <a:pPr algn="l">
                        <a:lnSpc>
                          <a:spcPct val="115000"/>
                        </a:lnSpc>
                        <a:spcAft>
                          <a:spcPts val="0"/>
                        </a:spcAft>
                      </a:pPr>
                      <a:r>
                        <a:rPr lang="en-US" sz="1200" kern="100">
                          <a:effectLst/>
                          <a:latin typeface="华文中宋" panose="02010600040101010101" pitchFamily="2" charset="-122"/>
                          <a:ea typeface="华文中宋" panose="02010600040101010101" pitchFamily="2" charset="-122"/>
                        </a:rPr>
                        <a:t> </a:t>
                      </a:r>
                      <a:endParaRPr lang="zh-CN" sz="1200" b="1" kern="10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tc>
                  <a:txBody>
                    <a:bodyPr/>
                    <a:lstStyle/>
                    <a:p>
                      <a:pPr algn="l">
                        <a:lnSpc>
                          <a:spcPct val="115000"/>
                        </a:lnSpc>
                        <a:spcAft>
                          <a:spcPts val="0"/>
                        </a:spcAft>
                      </a:pPr>
                      <a:r>
                        <a:rPr lang="en-US" sz="1200" kern="100" dirty="0">
                          <a:effectLst/>
                          <a:latin typeface="华文中宋" panose="02010600040101010101" pitchFamily="2" charset="-122"/>
                          <a:ea typeface="华文中宋" panose="02010600040101010101" pitchFamily="2" charset="-122"/>
                        </a:rPr>
                        <a:t> </a:t>
                      </a:r>
                      <a:endParaRPr lang="zh-CN" sz="1200" b="1" kern="100" dirty="0">
                        <a:effectLst/>
                        <a:latin typeface="华文中宋" panose="02010600040101010101" pitchFamily="2" charset="-122"/>
                        <a:ea typeface="华文中宋" panose="02010600040101010101" pitchFamily="2" charset="-122"/>
                        <a:cs typeface="Times New Roman" panose="02020603050405020304" pitchFamily="18" charset="0"/>
                      </a:endParaRPr>
                    </a:p>
                  </a:txBody>
                  <a:tcPr marL="43725" marR="43725" marT="0" marB="0"/>
                </a:tc>
                <a:extLst>
                  <a:ext uri="{0D108BD9-81ED-4DB2-BD59-A6C34878D82A}">
                    <a16:rowId xmlns:a16="http://schemas.microsoft.com/office/drawing/2014/main" xmlns="" val="10027"/>
                  </a:ext>
                </a:extLst>
              </a:tr>
            </a:tbl>
          </a:graphicData>
        </a:graphic>
      </p:graphicFrame>
      <p:sp>
        <p:nvSpPr>
          <p:cNvPr id="4" name="标题 1"/>
          <p:cNvSpPr txBox="1">
            <a:spLocks/>
          </p:cNvSpPr>
          <p:nvPr/>
        </p:nvSpPr>
        <p:spPr>
          <a:xfrm>
            <a:off x="291275" y="868959"/>
            <a:ext cx="3069763" cy="514997"/>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Font typeface="Wingdings" pitchFamily="2" charset="2"/>
              <a:buChar char="l"/>
              <a:defRPr/>
            </a:pPr>
            <a:r>
              <a:rPr lang="zh-CN" altLang="en-US" sz="2800" b="1" dirty="0" smtClean="0">
                <a:solidFill>
                  <a:srgbClr val="002060"/>
                </a:solidFill>
                <a:latin typeface="华文仿宋" pitchFamily="2" charset="-122"/>
                <a:ea typeface="华文仿宋" pitchFamily="2" charset="-122"/>
              </a:rPr>
              <a:t>著录标准</a:t>
            </a:r>
            <a:endParaRPr lang="en-US" altLang="zh-CN" sz="2800" b="1" dirty="0">
              <a:solidFill>
                <a:srgbClr val="002060"/>
              </a:solidFill>
              <a:latin typeface="华文仿宋" pitchFamily="2" charset="-122"/>
              <a:ea typeface="华文仿宋" pitchFamily="2" charset="-122"/>
            </a:endParaRPr>
          </a:p>
        </p:txBody>
      </p:sp>
    </p:spTree>
    <p:extLst>
      <p:ext uri="{BB962C8B-B14F-4D97-AF65-F5344CB8AC3E}">
        <p14:creationId xmlns:p14="http://schemas.microsoft.com/office/powerpoint/2010/main" val="3422067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664898" y="1644236"/>
            <a:ext cx="8505647" cy="4682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50000"/>
              </a:lnSpc>
              <a:spcBef>
                <a:spcPct val="0"/>
              </a:spcBef>
              <a:spcAft>
                <a:spcPct val="0"/>
              </a:spcAft>
              <a:buClrTx/>
              <a:buSzTx/>
              <a:buFontTx/>
              <a:buNone/>
              <a:tabLst/>
            </a:pPr>
            <a:r>
              <a:rPr kumimoji="0" lang="zh-CN" altLang="en-US" b="0" i="0" u="none" strike="noStrike" cap="none" normalizeH="0" baseline="0" dirty="0" smtClean="0">
                <a:ln>
                  <a:noFill/>
                </a:ln>
                <a:solidFill>
                  <a:schemeClr val="tx1"/>
                </a:solidFill>
                <a:effectLst/>
                <a:latin typeface="华文楷体" pitchFamily="2" charset="-122"/>
                <a:ea typeface="华文楷体" pitchFamily="2" charset="-122"/>
                <a:cs typeface="宋体" pitchFamily="2" charset="-122"/>
              </a:rPr>
              <a:t>发展史</a:t>
            </a:r>
            <a:r>
              <a:rPr kumimoji="0" lang="en-US" altLang="zh-CN" b="0" i="0" u="none" strike="noStrike" cap="none" normalizeH="0" baseline="0" dirty="0" smtClean="0">
                <a:ln>
                  <a:noFill/>
                </a:ln>
                <a:solidFill>
                  <a:schemeClr val="tx1"/>
                </a:solidFill>
                <a:effectLst/>
                <a:latin typeface="华文楷体" pitchFamily="2" charset="-122"/>
                <a:ea typeface="华文楷体" pitchFamily="2" charset="-122"/>
                <a:cs typeface="宋体" pitchFamily="2" charset="-122"/>
              </a:rPr>
              <a:t>9</a:t>
            </a:r>
            <a:r>
              <a:rPr kumimoji="0" lang="zh-CN" altLang="en-US" b="0" i="0" u="none" strike="noStrike" cap="none" normalizeH="0" baseline="0" dirty="0" smtClean="0">
                <a:ln>
                  <a:noFill/>
                </a:ln>
                <a:solidFill>
                  <a:schemeClr val="tx1"/>
                </a:solidFill>
                <a:effectLst/>
                <a:latin typeface="华文楷体" pitchFamily="2" charset="-122"/>
                <a:ea typeface="华文楷体" pitchFamily="2" charset="-122"/>
                <a:cs typeface="宋体" pitchFamily="2" charset="-122"/>
              </a:rPr>
              <a:t>：</a:t>
            </a:r>
          </a:p>
        </p:txBody>
      </p:sp>
      <p:sp>
        <p:nvSpPr>
          <p:cNvPr id="4" name="文本框 56"/>
          <p:cNvSpPr txBox="1"/>
          <p:nvPr/>
        </p:nvSpPr>
        <p:spPr>
          <a:xfrm>
            <a:off x="4641773" y="191107"/>
            <a:ext cx="2265464" cy="584775"/>
          </a:xfrm>
          <a:prstGeom prst="rect">
            <a:avLst/>
          </a:prstGeom>
          <a:noFill/>
          <a:effectLst/>
        </p:spPr>
        <p:txBody>
          <a:bodyPr wrap="square" rtlCol="0">
            <a:spAutoFit/>
          </a:bodyPr>
          <a:lstStyle/>
          <a:p>
            <a:r>
              <a:rPr lang="zh-CN" altLang="en-US" sz="3200" b="1" dirty="0" smtClean="0">
                <a:solidFill>
                  <a:schemeClr val="bg1"/>
                </a:solidFill>
              </a:rPr>
              <a:t>研究观察</a:t>
            </a:r>
            <a:endParaRPr lang="en-US" altLang="zh-CN" sz="2200" b="1" dirty="0" smtClean="0">
              <a:solidFill>
                <a:schemeClr val="bg1"/>
              </a:solidFill>
              <a:latin typeface="方正姚体" panose="02010601030101010101" pitchFamily="2" charset="-122"/>
            </a:endParaRPr>
          </a:p>
        </p:txBody>
      </p:sp>
      <p:sp>
        <p:nvSpPr>
          <p:cNvPr id="6" name="Rectangle 2"/>
          <p:cNvSpPr>
            <a:spLocks noChangeArrowheads="1"/>
          </p:cNvSpPr>
          <p:nvPr/>
        </p:nvSpPr>
        <p:spPr bwMode="auto">
          <a:xfrm>
            <a:off x="2205487" y="2285814"/>
            <a:ext cx="8505647"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5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华文楷体" pitchFamily="2" charset="-122"/>
                <a:ea typeface="华文楷体" pitchFamily="2" charset="-122"/>
                <a:cs typeface="宋体" pitchFamily="2" charset="-122"/>
              </a:rPr>
              <a:t>955</a:t>
            </a:r>
            <a:r>
              <a:rPr kumimoji="0" lang="zh-CN" altLang="en-US" b="0" i="0" u="none" strike="noStrike" cap="none" normalizeH="0" baseline="0" dirty="0" smtClean="0">
                <a:ln>
                  <a:noFill/>
                </a:ln>
                <a:solidFill>
                  <a:schemeClr val="tx1"/>
                </a:solidFill>
                <a:effectLst/>
                <a:latin typeface="华文楷体" pitchFamily="2" charset="-122"/>
                <a:ea typeface="华文楷体" pitchFamily="2" charset="-122"/>
                <a:cs typeface="宋体" pitchFamily="2" charset="-122"/>
              </a:rPr>
              <a:t>年</a:t>
            </a:r>
          </a:p>
        </p:txBody>
      </p:sp>
      <p:pic>
        <p:nvPicPr>
          <p:cNvPr id="1026" name="Picture 2"/>
          <p:cNvPicPr>
            <a:picLocks noChangeAspect="1" noChangeArrowheads="1"/>
          </p:cNvPicPr>
          <p:nvPr/>
        </p:nvPicPr>
        <p:blipFill>
          <a:blip r:embed="rId3" cstate="print"/>
          <a:srcRect/>
          <a:stretch>
            <a:fillRect/>
          </a:stretch>
        </p:blipFill>
        <p:spPr bwMode="auto">
          <a:xfrm>
            <a:off x="1683000" y="1021585"/>
            <a:ext cx="4743679" cy="246348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16656" y="3578787"/>
            <a:ext cx="4641012" cy="261105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814868" y="1037559"/>
            <a:ext cx="4848777" cy="5009557"/>
          </a:xfrm>
          <a:prstGeom prst="rect">
            <a:avLst/>
          </a:prstGeom>
          <a:noFill/>
          <a:ln w="9525">
            <a:noFill/>
            <a:miter lim="800000"/>
            <a:headEnd/>
            <a:tailEnd/>
          </a:ln>
        </p:spPr>
      </p:pic>
      <p:sp>
        <p:nvSpPr>
          <p:cNvPr id="9" name="TextBox 8"/>
          <p:cNvSpPr txBox="1"/>
          <p:nvPr/>
        </p:nvSpPr>
        <p:spPr>
          <a:xfrm>
            <a:off x="3303918" y="6331789"/>
            <a:ext cx="8755811" cy="369332"/>
          </a:xfrm>
          <a:prstGeom prst="rect">
            <a:avLst/>
          </a:prstGeom>
          <a:noFill/>
        </p:spPr>
        <p:txBody>
          <a:bodyPr wrap="square" rtlCol="0">
            <a:spAutoFit/>
          </a:bodyPr>
          <a:lstStyle/>
          <a:p>
            <a:pPr algn="r"/>
            <a:r>
              <a:rPr lang="zh-CN" altLang="en-US" dirty="0" smtClean="0"/>
              <a:t>“我国智慧图书馆研究现状和热点” </a:t>
            </a:r>
            <a:r>
              <a:rPr lang="en-US" altLang="zh-CN" dirty="0" smtClean="0"/>
              <a:t>《</a:t>
            </a:r>
            <a:r>
              <a:rPr lang="zh-CN" altLang="en-US" dirty="0" smtClean="0"/>
              <a:t>数字技术</a:t>
            </a:r>
            <a:r>
              <a:rPr lang="en-US" altLang="zh-CN" dirty="0" smtClean="0"/>
              <a:t>》</a:t>
            </a:r>
            <a:r>
              <a:rPr lang="zh-CN" altLang="en-US" dirty="0" smtClean="0"/>
              <a:t> </a:t>
            </a:r>
            <a:r>
              <a:rPr lang="en-US" altLang="zh-CN" dirty="0" smtClean="0"/>
              <a:t>2018</a:t>
            </a:r>
            <a:r>
              <a:rPr lang="zh-CN" altLang="en-US" dirty="0" smtClean="0"/>
              <a:t>年</a:t>
            </a:r>
            <a:r>
              <a:rPr lang="en-US" altLang="zh-CN" dirty="0" smtClean="0"/>
              <a:t>2</a:t>
            </a:r>
            <a:r>
              <a:rPr lang="zh-CN" altLang="en-US" dirty="0" smtClean="0"/>
              <a:t>期  张坤、王文韬、李晶</a:t>
            </a:r>
            <a:endParaRPr lang="zh-CN"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屏幕剪辑"/>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143" y="972297"/>
            <a:ext cx="9719127" cy="5502644"/>
          </a:xfrm>
          <a:prstGeom prst="rect">
            <a:avLst/>
          </a:prstGeom>
          <a:ln>
            <a:solidFill>
              <a:schemeClr val="tx1"/>
            </a:solidFill>
          </a:ln>
        </p:spPr>
      </p:pic>
      <p:sp>
        <p:nvSpPr>
          <p:cNvPr id="8" name="标题 1"/>
          <p:cNvSpPr txBox="1">
            <a:spLocks/>
          </p:cNvSpPr>
          <p:nvPr/>
        </p:nvSpPr>
        <p:spPr>
          <a:xfrm>
            <a:off x="291275" y="868959"/>
            <a:ext cx="3069763" cy="514997"/>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Font typeface="Wingdings" pitchFamily="2" charset="2"/>
              <a:buChar char="l"/>
              <a:defRPr/>
            </a:pPr>
            <a:r>
              <a:rPr lang="zh-CN" altLang="en-US" sz="2800" b="1" dirty="0" smtClean="0">
                <a:solidFill>
                  <a:srgbClr val="002060"/>
                </a:solidFill>
                <a:latin typeface="华文仿宋" pitchFamily="2" charset="-122"/>
                <a:ea typeface="华文仿宋" pitchFamily="2" charset="-122"/>
              </a:rPr>
              <a:t>判重标准</a:t>
            </a:r>
            <a:endParaRPr lang="en-US" altLang="zh-CN" sz="2800" b="1" dirty="0">
              <a:solidFill>
                <a:srgbClr val="002060"/>
              </a:solidFill>
              <a:latin typeface="华文仿宋" pitchFamily="2" charset="-122"/>
              <a:ea typeface="华文仿宋" pitchFamily="2"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918772" y="507802"/>
            <a:ext cx="3307239" cy="482203"/>
          </a:xfrm>
          <a:prstGeom prst="rect">
            <a:avLst/>
          </a:prstGeom>
        </p:spPr>
        <p:txBody>
          <a:bodyPr/>
          <a:lstStyle/>
          <a:p>
            <a:pPr lvl="0"/>
            <a:r>
              <a:rPr lang="en-US" altLang="zh-CN" sz="3200" b="1" dirty="0" smtClean="0">
                <a:solidFill>
                  <a:schemeClr val="tx1">
                    <a:lumMod val="65000"/>
                    <a:lumOff val="35000"/>
                  </a:schemeClr>
                </a:solidFill>
                <a:latin typeface="华文中宋" panose="02010600040101010101" pitchFamily="2" charset="-122"/>
                <a:ea typeface="华文中宋" panose="02010600040101010101" pitchFamily="2" charset="-122"/>
                <a:cs typeface="+mj-cs"/>
                <a:sym typeface="Tahoma" pitchFamily="34" charset="0"/>
              </a:rPr>
              <a:t>2 </a:t>
            </a:r>
            <a:r>
              <a:rPr lang="zh-CN" altLang="en-US" sz="3200" b="1" dirty="0" smtClean="0">
                <a:solidFill>
                  <a:schemeClr val="tx1">
                    <a:lumMod val="65000"/>
                    <a:lumOff val="35000"/>
                  </a:schemeClr>
                </a:solidFill>
                <a:latin typeface="华文中宋" panose="02010600040101010101" pitchFamily="2" charset="-122"/>
                <a:ea typeface="华文中宋" panose="02010600040101010101" pitchFamily="2" charset="-122"/>
                <a:cs typeface="+mj-cs"/>
                <a:sym typeface="Tahoma" pitchFamily="34" charset="0"/>
              </a:rPr>
              <a:t>元数据管理</a:t>
            </a:r>
            <a:endParaRPr lang="en-US" altLang="zh-CN" sz="3200" b="1" dirty="0">
              <a:solidFill>
                <a:schemeClr val="tx1">
                  <a:lumMod val="65000"/>
                  <a:lumOff val="35000"/>
                </a:schemeClr>
              </a:solidFill>
              <a:latin typeface="华文中宋" panose="02010600040101010101" pitchFamily="2" charset="-122"/>
              <a:ea typeface="华文中宋" panose="02010600040101010101" pitchFamily="2" charset="-122"/>
              <a:cs typeface="+mj-cs"/>
              <a:sym typeface="Tahoma" pitchFamily="34" charset="0"/>
            </a:endParaRPr>
          </a:p>
        </p:txBody>
      </p:sp>
      <p:sp>
        <p:nvSpPr>
          <p:cNvPr id="36866" name="AutoShape 2" descr="“opac”的图片搜索结果"/>
          <p:cNvSpPr>
            <a:spLocks noChangeAspect="1" noChangeArrowheads="1"/>
          </p:cNvSpPr>
          <p:nvPr/>
        </p:nvSpPr>
        <p:spPr bwMode="auto">
          <a:xfrm>
            <a:off x="1679575" y="748903"/>
            <a:ext cx="30480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sz="1350"/>
          </a:p>
        </p:txBody>
      </p:sp>
      <p:sp>
        <p:nvSpPr>
          <p:cNvPr id="18" name="矩形 17"/>
          <p:cNvSpPr/>
          <p:nvPr/>
        </p:nvSpPr>
        <p:spPr>
          <a:xfrm>
            <a:off x="721065" y="1704456"/>
            <a:ext cx="2812968" cy="584775"/>
          </a:xfrm>
          <a:prstGeom prst="rect">
            <a:avLst/>
          </a:prstGeom>
        </p:spPr>
        <p:txBody>
          <a:bodyPr wrap="square">
            <a:spAutoFit/>
          </a:bodyPr>
          <a:lstStyle/>
          <a:p>
            <a:pPr>
              <a:buFont typeface="Arial" pitchFamily="34" charset="0"/>
              <a:buChar char="•"/>
              <a:defRPr/>
            </a:pPr>
            <a:r>
              <a:rPr lang="zh-CN" altLang="en-US" sz="1600" b="1" dirty="0" smtClean="0">
                <a:solidFill>
                  <a:srgbClr val="002060"/>
                </a:solidFill>
                <a:latin typeface="华文仿宋" pitchFamily="2" charset="-122"/>
                <a:ea typeface="华文仿宋" pitchFamily="2" charset="-122"/>
                <a:sym typeface="Calibri" pitchFamily="34" charset="0"/>
              </a:rPr>
              <a:t>数据</a:t>
            </a:r>
            <a:r>
              <a:rPr lang="zh-CN" altLang="en-US" sz="1600" b="1" dirty="0">
                <a:solidFill>
                  <a:srgbClr val="002060"/>
                </a:solidFill>
                <a:latin typeface="华文仿宋" pitchFamily="2" charset="-122"/>
                <a:ea typeface="华文仿宋" pitchFamily="2" charset="-122"/>
                <a:sym typeface="Calibri" pitchFamily="34" charset="0"/>
              </a:rPr>
              <a:t>上线服务的权限</a:t>
            </a:r>
            <a:r>
              <a:rPr lang="zh-CN" altLang="en-US" sz="1600" b="1" dirty="0" smtClean="0">
                <a:solidFill>
                  <a:srgbClr val="002060"/>
                </a:solidFill>
                <a:latin typeface="华文仿宋" pitchFamily="2" charset="-122"/>
                <a:ea typeface="华文仿宋" pitchFamily="2" charset="-122"/>
                <a:sym typeface="Calibri" pitchFamily="34" charset="0"/>
              </a:rPr>
              <a:t>控制；</a:t>
            </a:r>
            <a:endParaRPr lang="en-US" altLang="zh-CN" sz="1600" b="1" dirty="0" smtClean="0">
              <a:solidFill>
                <a:srgbClr val="002060"/>
              </a:solidFill>
              <a:latin typeface="华文仿宋" pitchFamily="2" charset="-122"/>
              <a:ea typeface="华文仿宋" pitchFamily="2" charset="-122"/>
              <a:sym typeface="Calibri" pitchFamily="34" charset="0"/>
            </a:endParaRPr>
          </a:p>
          <a:p>
            <a:pPr>
              <a:buFont typeface="Arial" pitchFamily="34" charset="0"/>
              <a:buChar char="•"/>
              <a:defRPr/>
            </a:pPr>
            <a:r>
              <a:rPr lang="zh-CN" altLang="en-US" sz="1600" b="1" dirty="0" smtClean="0">
                <a:solidFill>
                  <a:srgbClr val="002060"/>
                </a:solidFill>
                <a:latin typeface="华文仿宋" pitchFamily="2" charset="-122"/>
                <a:ea typeface="华文仿宋" pitchFamily="2" charset="-122"/>
                <a:sym typeface="Calibri" pitchFamily="34" charset="0"/>
              </a:rPr>
              <a:t>元数据资产更新批次控制；</a:t>
            </a:r>
            <a:endParaRPr lang="en-US" altLang="zh-CN" sz="1600" b="1" dirty="0">
              <a:solidFill>
                <a:srgbClr val="002060"/>
              </a:solidFill>
              <a:latin typeface="华文仿宋" pitchFamily="2" charset="-122"/>
              <a:ea typeface="华文仿宋" pitchFamily="2" charset="-122"/>
              <a:sym typeface="Calibri" pitchFamily="34" charset="0"/>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390" y="3330381"/>
            <a:ext cx="5040559" cy="3169274"/>
          </a:xfrm>
          <a:prstGeom prst="rect">
            <a:avLst/>
          </a:prstGeom>
          <a:ln>
            <a:solidFill>
              <a:schemeClr val="tx2"/>
            </a:solidFill>
          </a:ln>
        </p:spPr>
      </p:pic>
      <p:pic>
        <p:nvPicPr>
          <p:cNvPr id="20" name="Picture 3"/>
          <p:cNvPicPr>
            <a:picLocks noChangeAspect="1" noChangeArrowheads="1"/>
          </p:cNvPicPr>
          <p:nvPr/>
        </p:nvPicPr>
        <p:blipFill>
          <a:blip r:embed="rId4" cstate="print"/>
          <a:srcRect/>
          <a:stretch>
            <a:fillRect/>
          </a:stretch>
        </p:blipFill>
        <p:spPr bwMode="auto">
          <a:xfrm>
            <a:off x="3705436" y="1629777"/>
            <a:ext cx="6837039" cy="1578771"/>
          </a:xfrm>
          <a:prstGeom prst="rect">
            <a:avLst/>
          </a:prstGeom>
          <a:noFill/>
          <a:ln w="9525">
            <a:solidFill>
              <a:schemeClr val="tx1"/>
            </a:solidFill>
            <a:miter lim="800000"/>
            <a:headEnd/>
            <a:tailEnd/>
          </a:ln>
          <a:effectLst/>
        </p:spPr>
      </p:pic>
      <p:sp>
        <p:nvSpPr>
          <p:cNvPr id="22" name="TextBox 21"/>
          <p:cNvSpPr txBox="1"/>
          <p:nvPr/>
        </p:nvSpPr>
        <p:spPr>
          <a:xfrm>
            <a:off x="4460789" y="1174750"/>
            <a:ext cx="5165125" cy="362407"/>
          </a:xfrm>
          <a:prstGeom prst="rect">
            <a:avLst/>
          </a:prstGeom>
          <a:noFill/>
        </p:spPr>
        <p:txBody>
          <a:bodyPr wrap="square" rtlCol="0">
            <a:spAutoFit/>
          </a:bodyPr>
          <a:lstStyle/>
          <a:p>
            <a:pPr>
              <a:lnSpc>
                <a:spcPct val="130000"/>
              </a:lnSpc>
              <a:spcBef>
                <a:spcPts val="450"/>
              </a:spcBef>
            </a:pPr>
            <a:r>
              <a:rPr lang="zh-CN" altLang="en-US" sz="1350" b="1" kern="0" dirty="0" smtClean="0">
                <a:solidFill>
                  <a:schemeClr val="accent1">
                    <a:lumMod val="75000"/>
                  </a:schemeClr>
                </a:solidFill>
                <a:latin typeface="微软雅黑" panose="020B0503020204020204" pitchFamily="34" charset="-122"/>
                <a:ea typeface="微软雅黑" panose="020B0503020204020204" pitchFamily="34" charset="-122"/>
                <a:cs typeface="+mn-ea"/>
                <a:sym typeface="+mn-lt"/>
              </a:rPr>
              <a:t>授权规则</a:t>
            </a:r>
            <a:r>
              <a:rPr lang="zh-CN" altLang="en-US" sz="1350" b="1" kern="0" dirty="0" smtClean="0">
                <a:latin typeface="微软雅黑" panose="020B0503020204020204" pitchFamily="34" charset="-122"/>
                <a:ea typeface="微软雅黑" panose="020B0503020204020204" pitchFamily="34" charset="-122"/>
                <a:cs typeface="+mn-ea"/>
                <a:sym typeface="+mn-lt"/>
              </a:rPr>
              <a:t>                                                                      </a:t>
            </a:r>
            <a:r>
              <a:rPr lang="zh-CN" altLang="en-US" sz="1350" b="1" kern="0" dirty="0">
                <a:solidFill>
                  <a:schemeClr val="accent1">
                    <a:lumMod val="75000"/>
                  </a:schemeClr>
                </a:solidFill>
                <a:latin typeface="微软雅黑" panose="020B0503020204020204" pitchFamily="34" charset="-122"/>
                <a:ea typeface="微软雅黑" panose="020B0503020204020204" pitchFamily="34" charset="-122"/>
                <a:cs typeface="+mn-ea"/>
                <a:sym typeface="+mn-lt"/>
              </a:rPr>
              <a:t>更新监控</a:t>
            </a:r>
            <a:r>
              <a:rPr lang="zh-CN" altLang="en-US" sz="1350" b="1" kern="0" dirty="0">
                <a:solidFill>
                  <a:schemeClr val="accent1"/>
                </a:solidFill>
                <a:latin typeface="微软雅黑" panose="020B0503020204020204" pitchFamily="34" charset="-122"/>
                <a:ea typeface="微软雅黑" panose="020B0503020204020204" pitchFamily="34" charset="-122"/>
                <a:cs typeface="+mn-ea"/>
                <a:sym typeface="+mn-lt"/>
              </a:rPr>
              <a:t> </a:t>
            </a:r>
          </a:p>
        </p:txBody>
      </p:sp>
      <p:sp>
        <p:nvSpPr>
          <p:cNvPr id="9" name="TextBox 8"/>
          <p:cNvSpPr txBox="1"/>
          <p:nvPr/>
        </p:nvSpPr>
        <p:spPr>
          <a:xfrm>
            <a:off x="853841" y="1103589"/>
            <a:ext cx="1717916" cy="395370"/>
          </a:xfrm>
          <a:prstGeom prst="rect">
            <a:avLst/>
          </a:prstGeom>
          <a:noFill/>
        </p:spPr>
        <p:txBody>
          <a:bodyPr wrap="none" lIns="117226" tIns="58613" rIns="117226" bIns="58613" rtlCol="0">
            <a:spAutoFit/>
          </a:bodyPr>
          <a:lstStyle/>
          <a:p>
            <a:r>
              <a:rPr lang="en-US" altLang="zh-CN" dirty="0" smtClean="0">
                <a:solidFill>
                  <a:schemeClr val="accent6">
                    <a:lumMod val="50000"/>
                  </a:schemeClr>
                </a:solidFill>
                <a:latin typeface="华文仿宋" pitchFamily="2" charset="-122"/>
                <a:ea typeface="华文仿宋" pitchFamily="2" charset="-122"/>
              </a:rPr>
              <a:t>2.4 </a:t>
            </a:r>
            <a:r>
              <a:rPr lang="zh-CN" altLang="en-US" dirty="0" smtClean="0">
                <a:solidFill>
                  <a:schemeClr val="accent6">
                    <a:lumMod val="50000"/>
                  </a:schemeClr>
                </a:solidFill>
                <a:latin typeface="华文仿宋" pitchFamily="2" charset="-122"/>
                <a:ea typeface="华文仿宋" pitchFamily="2" charset="-122"/>
              </a:rPr>
              <a:t>授权与监控</a:t>
            </a:r>
            <a:endParaRPr lang="zh-CN" altLang="en-US" dirty="0">
              <a:solidFill>
                <a:schemeClr val="accent6">
                  <a:lumMod val="50000"/>
                </a:schemeClr>
              </a:solidFill>
              <a:latin typeface="华文仿宋" pitchFamily="2" charset="-122"/>
              <a:ea typeface="华文仿宋" pitchFamily="2" charset="-122"/>
            </a:endParaRPr>
          </a:p>
        </p:txBody>
      </p:sp>
    </p:spTree>
    <p:extLst>
      <p:ext uri="{BB962C8B-B14F-4D97-AF65-F5344CB8AC3E}">
        <p14:creationId xmlns:p14="http://schemas.microsoft.com/office/powerpoint/2010/main" val="1655252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2"/>
          <p:cNvSpPr>
            <a:spLocks noGrp="1"/>
          </p:cNvSpPr>
          <p:nvPr>
            <p:ph type="sldNum" sz="quarter" idx="4294967295"/>
          </p:nvPr>
        </p:nvSpPr>
        <p:spPr bwMode="auto">
          <a:xfrm>
            <a:off x="10939175" y="278725"/>
            <a:ext cx="550699" cy="332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alibri" pitchFamily="34" charset="0"/>
                <a:ea typeface="MS PGothic" pitchFamily="34" charset="-128"/>
              </a:defRPr>
            </a:lvl1pPr>
            <a:lvl2pPr marL="371365" indent="-142833">
              <a:defRPr sz="2200">
                <a:solidFill>
                  <a:schemeClr val="tx1"/>
                </a:solidFill>
                <a:latin typeface="Calibri" pitchFamily="34" charset="0"/>
                <a:ea typeface="MS PGothic" pitchFamily="34" charset="-128"/>
              </a:defRPr>
            </a:lvl2pPr>
            <a:lvl3pPr marL="571331" indent="-114266">
              <a:defRPr sz="2200">
                <a:solidFill>
                  <a:schemeClr val="tx1"/>
                </a:solidFill>
                <a:latin typeface="Calibri" pitchFamily="34" charset="0"/>
                <a:ea typeface="MS PGothic" pitchFamily="34" charset="-128"/>
              </a:defRPr>
            </a:lvl3pPr>
            <a:lvl4pPr marL="799863" indent="-114266">
              <a:defRPr sz="2200">
                <a:solidFill>
                  <a:schemeClr val="tx1"/>
                </a:solidFill>
                <a:latin typeface="Calibri" pitchFamily="34" charset="0"/>
                <a:ea typeface="MS PGothic" pitchFamily="34" charset="-128"/>
              </a:defRPr>
            </a:lvl4pPr>
            <a:lvl5pPr marL="1028395" indent="-114266">
              <a:defRPr sz="2200">
                <a:solidFill>
                  <a:schemeClr val="tx1"/>
                </a:solidFill>
                <a:latin typeface="Calibri" pitchFamily="34" charset="0"/>
                <a:ea typeface="MS PGothic" pitchFamily="34" charset="-128"/>
              </a:defRPr>
            </a:lvl5pPr>
            <a:lvl6pPr marL="1256928" indent="-114266" defTabSz="543558" fontAlgn="base">
              <a:spcBef>
                <a:spcPct val="0"/>
              </a:spcBef>
              <a:spcAft>
                <a:spcPct val="0"/>
              </a:spcAft>
              <a:defRPr sz="2200">
                <a:solidFill>
                  <a:schemeClr val="tx1"/>
                </a:solidFill>
                <a:latin typeface="Calibri" pitchFamily="34" charset="0"/>
                <a:ea typeface="MS PGothic" pitchFamily="34" charset="-128"/>
              </a:defRPr>
            </a:lvl6pPr>
            <a:lvl7pPr marL="1485460" indent="-114266" defTabSz="543558" fontAlgn="base">
              <a:spcBef>
                <a:spcPct val="0"/>
              </a:spcBef>
              <a:spcAft>
                <a:spcPct val="0"/>
              </a:spcAft>
              <a:defRPr sz="2200">
                <a:solidFill>
                  <a:schemeClr val="tx1"/>
                </a:solidFill>
                <a:latin typeface="Calibri" pitchFamily="34" charset="0"/>
                <a:ea typeface="MS PGothic" pitchFamily="34" charset="-128"/>
              </a:defRPr>
            </a:lvl7pPr>
            <a:lvl8pPr marL="1713992" indent="-114266" defTabSz="543558" fontAlgn="base">
              <a:spcBef>
                <a:spcPct val="0"/>
              </a:spcBef>
              <a:spcAft>
                <a:spcPct val="0"/>
              </a:spcAft>
              <a:defRPr sz="2200">
                <a:solidFill>
                  <a:schemeClr val="tx1"/>
                </a:solidFill>
                <a:latin typeface="Calibri" pitchFamily="34" charset="0"/>
                <a:ea typeface="MS PGothic" pitchFamily="34" charset="-128"/>
              </a:defRPr>
            </a:lvl8pPr>
            <a:lvl9pPr marL="1942524" indent="-114266" defTabSz="543558" fontAlgn="base">
              <a:spcBef>
                <a:spcPct val="0"/>
              </a:spcBef>
              <a:spcAft>
                <a:spcPct val="0"/>
              </a:spcAft>
              <a:defRPr sz="2200">
                <a:solidFill>
                  <a:schemeClr val="tx1"/>
                </a:solidFill>
                <a:latin typeface="Calibri" pitchFamily="34" charset="0"/>
                <a:ea typeface="MS PGothic" pitchFamily="34" charset="-128"/>
              </a:defRPr>
            </a:lvl9pPr>
          </a:lstStyle>
          <a:p>
            <a:fld id="{A72E5B69-DA32-41A7-84D7-5C16D1BB87E0}" type="slidenum">
              <a:rPr lang="en-US" altLang="zh-CN" sz="2100">
                <a:solidFill>
                  <a:schemeClr val="bg1"/>
                </a:solidFill>
                <a:latin typeface="Roboto Regular" charset="0"/>
              </a:rPr>
              <a:pPr/>
              <a:t>42</a:t>
            </a:fld>
            <a:endParaRPr lang="en-US" altLang="zh-CN" sz="2100" dirty="0">
              <a:solidFill>
                <a:schemeClr val="bg1"/>
              </a:solidFill>
              <a:latin typeface="Roboto Regular" charset="0"/>
            </a:endParaRPr>
          </a:p>
        </p:txBody>
      </p:sp>
      <p:sp>
        <p:nvSpPr>
          <p:cNvPr id="2" name="矩形 1"/>
          <p:cNvSpPr/>
          <p:nvPr/>
        </p:nvSpPr>
        <p:spPr>
          <a:xfrm>
            <a:off x="1049078" y="3845547"/>
            <a:ext cx="10124003" cy="57786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en-US" altLang="zh-CN" sz="2300" b="1" dirty="0" err="1" smtClean="0">
                <a:latin typeface="微软雅黑" panose="020B0503020204020204" pitchFamily="34" charset="-122"/>
                <a:ea typeface="微软雅黑" panose="020B0503020204020204" pitchFamily="34" charset="-122"/>
              </a:rPr>
              <a:t>Hadoop</a:t>
            </a:r>
            <a:r>
              <a:rPr lang="zh-CN" altLang="en-US" sz="2300" b="1" dirty="0" smtClean="0">
                <a:latin typeface="微软雅黑" panose="020B0503020204020204" pitchFamily="34" charset="-122"/>
                <a:ea typeface="微软雅黑" panose="020B0503020204020204" pitchFamily="34" charset="-122"/>
              </a:rPr>
              <a:t>框架</a:t>
            </a:r>
            <a:endParaRPr lang="zh-CN" altLang="en-US" sz="2300" b="1" dirty="0">
              <a:latin typeface="微软雅黑" panose="020B0503020204020204" pitchFamily="34" charset="-122"/>
              <a:ea typeface="微软雅黑" panose="020B0503020204020204" pitchFamily="34" charset="-122"/>
            </a:endParaRPr>
          </a:p>
        </p:txBody>
      </p:sp>
      <p:sp>
        <p:nvSpPr>
          <p:cNvPr id="4" name="矩形 3"/>
          <p:cNvSpPr/>
          <p:nvPr/>
        </p:nvSpPr>
        <p:spPr>
          <a:xfrm>
            <a:off x="1049079" y="1761828"/>
            <a:ext cx="836428" cy="19776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3" name="矩形 22"/>
          <p:cNvSpPr/>
          <p:nvPr/>
        </p:nvSpPr>
        <p:spPr>
          <a:xfrm>
            <a:off x="1976033" y="1761828"/>
            <a:ext cx="836428" cy="19776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7" name="矩形 26"/>
          <p:cNvSpPr/>
          <p:nvPr/>
        </p:nvSpPr>
        <p:spPr>
          <a:xfrm>
            <a:off x="3861117" y="1761828"/>
            <a:ext cx="2608521" cy="60157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5" name="矩形 24"/>
          <p:cNvSpPr/>
          <p:nvPr/>
        </p:nvSpPr>
        <p:spPr>
          <a:xfrm>
            <a:off x="3861117" y="3142841"/>
            <a:ext cx="2608521" cy="60157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26" name="矩形 25"/>
          <p:cNvSpPr/>
          <p:nvPr/>
        </p:nvSpPr>
        <p:spPr>
          <a:xfrm>
            <a:off x="2902242" y="1761828"/>
            <a:ext cx="836428" cy="19776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8" name="TextBox 7"/>
          <p:cNvSpPr txBox="1"/>
          <p:nvPr/>
        </p:nvSpPr>
        <p:spPr>
          <a:xfrm>
            <a:off x="1403027" y="2520998"/>
            <a:ext cx="1956764" cy="518480"/>
          </a:xfrm>
          <a:prstGeom prst="rect">
            <a:avLst/>
          </a:prstGeom>
          <a:noFill/>
        </p:spPr>
        <p:txBody>
          <a:bodyPr wrap="none" lIns="117226" tIns="58613" rIns="117226" bIns="58613" rtlCol="0">
            <a:spAutoFit/>
          </a:bodyPr>
          <a:lstStyle/>
          <a:p>
            <a:r>
              <a:rPr lang="en-US" altLang="zh-CN" sz="2600" b="1" dirty="0" err="1" smtClean="0">
                <a:solidFill>
                  <a:schemeClr val="accent6">
                    <a:lumMod val="50000"/>
                  </a:schemeClr>
                </a:solidFill>
                <a:latin typeface="微软雅黑" panose="020B0503020204020204" pitchFamily="34" charset="-122"/>
                <a:ea typeface="微软雅黑" panose="020B0503020204020204" pitchFamily="34" charset="-122"/>
              </a:rPr>
              <a:t>HBase</a:t>
            </a:r>
            <a:r>
              <a:rPr lang="zh-CN" altLang="en-US" sz="2600" b="1" dirty="0" smtClean="0">
                <a:solidFill>
                  <a:schemeClr val="accent6">
                    <a:lumMod val="50000"/>
                  </a:schemeClr>
                </a:solidFill>
                <a:latin typeface="微软雅黑" panose="020B0503020204020204" pitchFamily="34" charset="-122"/>
                <a:ea typeface="微软雅黑" panose="020B0503020204020204" pitchFamily="34" charset="-122"/>
              </a:rPr>
              <a:t>存储</a:t>
            </a:r>
            <a:endParaRPr lang="zh-CN" altLang="en-US" sz="26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3861117" y="2449982"/>
            <a:ext cx="2608521" cy="60157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40" name="TextBox 39"/>
          <p:cNvSpPr txBox="1"/>
          <p:nvPr/>
        </p:nvSpPr>
        <p:spPr>
          <a:xfrm>
            <a:off x="3968911" y="2156242"/>
            <a:ext cx="2215360" cy="1318699"/>
          </a:xfrm>
          <a:prstGeom prst="rect">
            <a:avLst/>
          </a:prstGeom>
          <a:noFill/>
        </p:spPr>
        <p:txBody>
          <a:bodyPr wrap="none" lIns="117226" tIns="58613" rIns="117226" bIns="58613" rtlCol="0">
            <a:spAutoFit/>
          </a:bodyPr>
          <a:lstStyle/>
          <a:p>
            <a:pPr>
              <a:lnSpc>
                <a:spcPct val="150000"/>
              </a:lnSpc>
            </a:pPr>
            <a:r>
              <a:rPr lang="en-US" altLang="zh-CN" sz="2600" b="1" dirty="0" smtClean="0">
                <a:solidFill>
                  <a:schemeClr val="accent6">
                    <a:lumMod val="50000"/>
                  </a:schemeClr>
                </a:solidFill>
                <a:latin typeface="微软雅黑" panose="020B0503020204020204" pitchFamily="34" charset="-122"/>
                <a:ea typeface="微软雅黑" panose="020B0503020204020204" pitchFamily="34" charset="-122"/>
              </a:rPr>
              <a:t>MapReduce</a:t>
            </a:r>
          </a:p>
          <a:p>
            <a:pPr>
              <a:lnSpc>
                <a:spcPct val="150000"/>
              </a:lnSpc>
            </a:pPr>
            <a:r>
              <a:rPr lang="en-US" altLang="zh-CN" sz="2600" b="1" dirty="0" smtClean="0">
                <a:solidFill>
                  <a:schemeClr val="accent6">
                    <a:lumMod val="50000"/>
                  </a:schemeClr>
                </a:solidFill>
                <a:latin typeface="微软雅黑" panose="020B0503020204020204" pitchFamily="34" charset="-122"/>
                <a:ea typeface="微软雅黑" panose="020B0503020204020204" pitchFamily="34" charset="-122"/>
              </a:rPr>
              <a:t>+ Spark</a:t>
            </a:r>
            <a:r>
              <a:rPr lang="zh-CN" altLang="en-US" sz="2600" b="1" dirty="0" smtClean="0">
                <a:solidFill>
                  <a:schemeClr val="accent6">
                    <a:lumMod val="50000"/>
                  </a:schemeClr>
                </a:solidFill>
                <a:latin typeface="微软雅黑" panose="020B0503020204020204" pitchFamily="34" charset="-122"/>
                <a:ea typeface="微软雅黑" panose="020B0503020204020204" pitchFamily="34" charset="-122"/>
              </a:rPr>
              <a:t>分析</a:t>
            </a:r>
            <a:endParaRPr lang="zh-CN" altLang="en-US" sz="26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6612197" y="1761828"/>
            <a:ext cx="836428" cy="196915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45" name="矩形 44"/>
          <p:cNvSpPr/>
          <p:nvPr/>
        </p:nvSpPr>
        <p:spPr>
          <a:xfrm>
            <a:off x="7539150" y="1761828"/>
            <a:ext cx="836428" cy="196915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46" name="矩形 45"/>
          <p:cNvSpPr/>
          <p:nvPr/>
        </p:nvSpPr>
        <p:spPr>
          <a:xfrm>
            <a:off x="8465359" y="1761828"/>
            <a:ext cx="836428" cy="196915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47" name="TextBox 46"/>
          <p:cNvSpPr txBox="1"/>
          <p:nvPr/>
        </p:nvSpPr>
        <p:spPr>
          <a:xfrm>
            <a:off x="7200891" y="2565181"/>
            <a:ext cx="1564028" cy="518480"/>
          </a:xfrm>
          <a:prstGeom prst="rect">
            <a:avLst/>
          </a:prstGeom>
          <a:noFill/>
        </p:spPr>
        <p:txBody>
          <a:bodyPr wrap="none" lIns="117226" tIns="58613" rIns="117226" bIns="58613" rtlCol="0">
            <a:spAutoFit/>
          </a:bodyPr>
          <a:lstStyle/>
          <a:p>
            <a:r>
              <a:rPr lang="en-US" altLang="zh-CN" sz="2600" b="1" dirty="0" err="1" smtClean="0">
                <a:solidFill>
                  <a:schemeClr val="accent6">
                    <a:lumMod val="50000"/>
                  </a:schemeClr>
                </a:solidFill>
                <a:latin typeface="微软雅黑" panose="020B0503020204020204" pitchFamily="34" charset="-122"/>
                <a:ea typeface="微软雅黑" panose="020B0503020204020204" pitchFamily="34" charset="-122"/>
              </a:rPr>
              <a:t>Solr</a:t>
            </a:r>
            <a:r>
              <a:rPr lang="zh-CN" altLang="en-US" sz="2600" b="1" dirty="0" smtClean="0">
                <a:solidFill>
                  <a:schemeClr val="accent6">
                    <a:lumMod val="50000"/>
                  </a:schemeClr>
                </a:solidFill>
                <a:latin typeface="微软雅黑" panose="020B0503020204020204" pitchFamily="34" charset="-122"/>
                <a:ea typeface="微软雅黑" panose="020B0503020204020204" pitchFamily="34" charset="-122"/>
              </a:rPr>
              <a:t>检索</a:t>
            </a:r>
            <a:endParaRPr lang="zh-CN" altLang="en-US" sz="26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9405233" y="1761829"/>
            <a:ext cx="836428" cy="1977654"/>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49" name="矩形 48"/>
          <p:cNvSpPr/>
          <p:nvPr/>
        </p:nvSpPr>
        <p:spPr>
          <a:xfrm>
            <a:off x="10336655" y="1761829"/>
            <a:ext cx="836428" cy="1969148"/>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zh-CN" altLang="en-US"/>
          </a:p>
        </p:txBody>
      </p:sp>
      <p:sp>
        <p:nvSpPr>
          <p:cNvPr id="50" name="TextBox 49"/>
          <p:cNvSpPr txBox="1"/>
          <p:nvPr/>
        </p:nvSpPr>
        <p:spPr>
          <a:xfrm>
            <a:off x="9523941" y="2587142"/>
            <a:ext cx="1485481" cy="518480"/>
          </a:xfrm>
          <a:prstGeom prst="rect">
            <a:avLst/>
          </a:prstGeom>
          <a:noFill/>
        </p:spPr>
        <p:txBody>
          <a:bodyPr wrap="none" lIns="117226" tIns="58613" rIns="117226" bIns="58613" rtlCol="0">
            <a:spAutoFit/>
          </a:bodyPr>
          <a:lstStyle/>
          <a:p>
            <a:r>
              <a:rPr lang="en-US" altLang="zh-CN" sz="2600" b="1" dirty="0" smtClean="0">
                <a:solidFill>
                  <a:schemeClr val="accent6">
                    <a:lumMod val="50000"/>
                  </a:schemeClr>
                </a:solidFill>
                <a:latin typeface="微软雅黑" panose="020B0503020204020204" pitchFamily="34" charset="-122"/>
                <a:ea typeface="微软雅黑" panose="020B0503020204020204" pitchFamily="34" charset="-122"/>
              </a:rPr>
              <a:t>API</a:t>
            </a:r>
            <a:r>
              <a:rPr lang="zh-CN" altLang="en-US" sz="2600" b="1" dirty="0" smtClean="0">
                <a:solidFill>
                  <a:schemeClr val="accent6">
                    <a:lumMod val="50000"/>
                  </a:schemeClr>
                </a:solidFill>
                <a:latin typeface="微软雅黑" panose="020B0503020204020204" pitchFamily="34" charset="-122"/>
                <a:ea typeface="微软雅黑" panose="020B0503020204020204" pitchFamily="34" charset="-122"/>
              </a:rPr>
              <a:t>接口</a:t>
            </a:r>
            <a:endParaRPr lang="zh-CN" altLang="en-US" sz="26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935661" y="1377530"/>
            <a:ext cx="10363209" cy="3160181"/>
          </a:xfrm>
          <a:prstGeom prst="rect">
            <a:avLst/>
          </a:prstGeom>
          <a:noFill/>
          <a:ln/>
        </p:spPr>
        <p:style>
          <a:lnRef idx="2">
            <a:schemeClr val="dk1"/>
          </a:lnRef>
          <a:fillRef idx="1">
            <a:schemeClr val="lt1"/>
          </a:fillRef>
          <a:effectRef idx="0">
            <a:schemeClr val="dk1"/>
          </a:effectRef>
          <a:fontRef idx="minor">
            <a:schemeClr val="dk1"/>
          </a:fontRef>
        </p:style>
        <p:txBody>
          <a:bodyPr lIns="117226" tIns="58613" rIns="117226" bIns="58613" rtlCol="0" anchor="ctr"/>
          <a:lstStyle/>
          <a:p>
            <a:pPr algn="ctr"/>
            <a:endParaRPr lang="zh-CN" altLang="en-US"/>
          </a:p>
        </p:txBody>
      </p:sp>
      <p:sp>
        <p:nvSpPr>
          <p:cNvPr id="11" name="TextBox 10"/>
          <p:cNvSpPr txBox="1"/>
          <p:nvPr/>
        </p:nvSpPr>
        <p:spPr>
          <a:xfrm>
            <a:off x="921483" y="1377530"/>
            <a:ext cx="1390904" cy="395370"/>
          </a:xfrm>
          <a:prstGeom prst="rect">
            <a:avLst/>
          </a:prstGeom>
          <a:noFill/>
        </p:spPr>
        <p:txBody>
          <a:bodyPr wrap="none" lIns="117226" tIns="58613" rIns="117226" bIns="58613" rtlCol="0">
            <a:spAutoFit/>
          </a:bodyPr>
          <a:lstStyle/>
          <a:p>
            <a:r>
              <a:rPr lang="zh-CN" altLang="en-US" dirty="0" smtClean="0">
                <a:latin typeface="微软雅黑" panose="020B0503020204020204" pitchFamily="34" charset="-122"/>
                <a:ea typeface="微软雅黑" panose="020B0503020204020204" pitchFamily="34" charset="-122"/>
              </a:rPr>
              <a:t>智图数据云</a:t>
            </a:r>
            <a:endParaRPr lang="zh-CN" altLang="en-US" dirty="0">
              <a:latin typeface="微软雅黑" panose="020B0503020204020204" pitchFamily="34" charset="-122"/>
              <a:ea typeface="微软雅黑" panose="020B0503020204020204" pitchFamily="34" charset="-122"/>
            </a:endParaRPr>
          </a:p>
        </p:txBody>
      </p:sp>
      <p:sp>
        <p:nvSpPr>
          <p:cNvPr id="24" name="矩形 23"/>
          <p:cNvSpPr/>
          <p:nvPr/>
        </p:nvSpPr>
        <p:spPr>
          <a:xfrm>
            <a:off x="935661" y="5112567"/>
            <a:ext cx="10363209" cy="1631132"/>
          </a:xfrm>
          <a:prstGeom prst="rect">
            <a:avLst/>
          </a:prstGeom>
          <a:noFill/>
          <a:ln/>
        </p:spPr>
        <p:style>
          <a:lnRef idx="2">
            <a:schemeClr val="dk1"/>
          </a:lnRef>
          <a:fillRef idx="1">
            <a:schemeClr val="lt1"/>
          </a:fillRef>
          <a:effectRef idx="0">
            <a:schemeClr val="dk1"/>
          </a:effectRef>
          <a:fontRef idx="minor">
            <a:schemeClr val="dk1"/>
          </a:fontRef>
        </p:style>
        <p:txBody>
          <a:bodyPr lIns="117226" tIns="58613" rIns="117226" bIns="58613" rtlCol="0" anchor="ctr"/>
          <a:lstStyle/>
          <a:p>
            <a:pPr algn="ctr"/>
            <a:endParaRPr lang="zh-CN" altLang="en-US"/>
          </a:p>
        </p:txBody>
      </p:sp>
      <p:sp>
        <p:nvSpPr>
          <p:cNvPr id="28" name="矩形 27"/>
          <p:cNvSpPr/>
          <p:nvPr/>
        </p:nvSpPr>
        <p:spPr>
          <a:xfrm>
            <a:off x="1049078" y="5486401"/>
            <a:ext cx="10124003" cy="537210"/>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en-US" altLang="zh-CN" sz="2300" b="1" dirty="0" err="1" smtClean="0">
                <a:solidFill>
                  <a:schemeClr val="accent6">
                    <a:lumMod val="50000"/>
                  </a:schemeClr>
                </a:solidFill>
                <a:latin typeface="微软雅黑" panose="020B0503020204020204" pitchFamily="34" charset="-122"/>
                <a:ea typeface="微软雅黑" panose="020B0503020204020204" pitchFamily="34" charset="-122"/>
              </a:rPr>
              <a:t>Solr</a:t>
            </a:r>
            <a:r>
              <a:rPr lang="zh-CN" altLang="en-US" sz="2300" b="1" dirty="0" smtClean="0">
                <a:solidFill>
                  <a:schemeClr val="accent6">
                    <a:lumMod val="50000"/>
                  </a:schemeClr>
                </a:solidFill>
                <a:latin typeface="微软雅黑" panose="020B0503020204020204" pitchFamily="34" charset="-122"/>
                <a:ea typeface="微软雅黑" panose="020B0503020204020204" pitchFamily="34" charset="-122"/>
              </a:rPr>
              <a:t>检索</a:t>
            </a:r>
            <a:endParaRPr lang="zh-CN" altLang="en-US" sz="23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1055263" y="6103620"/>
            <a:ext cx="10124003" cy="54864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r>
              <a:rPr lang="en-US" altLang="zh-CN" sz="2300" b="1" dirty="0" err="1" smtClean="0">
                <a:latin typeface="微软雅黑" panose="020B0503020204020204" pitchFamily="34" charset="-122"/>
                <a:ea typeface="微软雅黑" panose="020B0503020204020204" pitchFamily="34" charset="-122"/>
              </a:rPr>
              <a:t>MangoDB</a:t>
            </a:r>
            <a:r>
              <a:rPr lang="zh-CN" altLang="en-US" sz="2300" b="1" dirty="0" smtClean="0">
                <a:latin typeface="微软雅黑" panose="020B0503020204020204" pitchFamily="34" charset="-122"/>
                <a:ea typeface="微软雅黑" panose="020B0503020204020204" pitchFamily="34" charset="-122"/>
              </a:rPr>
              <a:t>存储</a:t>
            </a:r>
            <a:endParaRPr lang="zh-CN" altLang="en-US" sz="2300" b="1" dirty="0">
              <a:latin typeface="微软雅黑" panose="020B0503020204020204" pitchFamily="34" charset="-122"/>
              <a:ea typeface="微软雅黑" panose="020B0503020204020204" pitchFamily="34" charset="-122"/>
            </a:endParaRPr>
          </a:p>
        </p:txBody>
      </p:sp>
      <p:sp>
        <p:nvSpPr>
          <p:cNvPr id="30" name="TextBox 29"/>
          <p:cNvSpPr txBox="1"/>
          <p:nvPr/>
        </p:nvSpPr>
        <p:spPr>
          <a:xfrm>
            <a:off x="956480" y="5112568"/>
            <a:ext cx="1621736" cy="395370"/>
          </a:xfrm>
          <a:prstGeom prst="rect">
            <a:avLst/>
          </a:prstGeom>
          <a:noFill/>
        </p:spPr>
        <p:txBody>
          <a:bodyPr wrap="none" lIns="117226" tIns="58613" rIns="117226" bIns="58613" rtlCol="0">
            <a:spAutoFit/>
          </a:bodyPr>
          <a:lstStyle/>
          <a:p>
            <a:r>
              <a:rPr lang="zh-CN" altLang="en-US" dirty="0" smtClean="0">
                <a:latin typeface="微软雅黑" panose="020B0503020204020204" pitchFamily="34" charset="-122"/>
                <a:ea typeface="微软雅黑" panose="020B0503020204020204" pitchFamily="34" charset="-122"/>
              </a:rPr>
              <a:t>本地备份数据</a:t>
            </a:r>
            <a:endParaRPr lang="zh-CN" altLang="en-US" dirty="0">
              <a:latin typeface="微软雅黑" panose="020B0503020204020204" pitchFamily="34" charset="-122"/>
              <a:ea typeface="微软雅黑" panose="020B0503020204020204" pitchFamily="34" charset="-122"/>
            </a:endParaRPr>
          </a:p>
        </p:txBody>
      </p:sp>
      <p:sp>
        <p:nvSpPr>
          <p:cNvPr id="3" name="下箭头 2"/>
          <p:cNvSpPr/>
          <p:nvPr/>
        </p:nvSpPr>
        <p:spPr>
          <a:xfrm>
            <a:off x="5626101" y="4629151"/>
            <a:ext cx="843537" cy="400050"/>
          </a:xfrm>
          <a:prstGeom prst="downArrow">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endParaRPr lang="zh-CN" altLang="en-US" sz="2300" b="1" dirty="0" err="1" smtClean="0">
              <a:latin typeface="微软雅黑" panose="020B0503020204020204" pitchFamily="34" charset="-122"/>
              <a:ea typeface="微软雅黑" panose="020B0503020204020204" pitchFamily="34" charset="-122"/>
            </a:endParaRPr>
          </a:p>
        </p:txBody>
      </p:sp>
      <p:sp>
        <p:nvSpPr>
          <p:cNvPr id="31" name="TextBox 30"/>
          <p:cNvSpPr txBox="1"/>
          <p:nvPr/>
        </p:nvSpPr>
        <p:spPr>
          <a:xfrm>
            <a:off x="952695" y="881168"/>
            <a:ext cx="2179581" cy="395370"/>
          </a:xfrm>
          <a:prstGeom prst="rect">
            <a:avLst/>
          </a:prstGeom>
          <a:noFill/>
        </p:spPr>
        <p:txBody>
          <a:bodyPr wrap="none" lIns="117226" tIns="58613" rIns="117226" bIns="58613" rtlCol="0">
            <a:spAutoFit/>
          </a:bodyPr>
          <a:lstStyle/>
          <a:p>
            <a:r>
              <a:rPr lang="en-US" altLang="zh-CN" dirty="0" smtClean="0">
                <a:solidFill>
                  <a:schemeClr val="accent6">
                    <a:lumMod val="50000"/>
                  </a:schemeClr>
                </a:solidFill>
                <a:latin typeface="华文仿宋" pitchFamily="2" charset="-122"/>
                <a:ea typeface="华文仿宋" pitchFamily="2" charset="-122"/>
              </a:rPr>
              <a:t>2.5 </a:t>
            </a:r>
            <a:r>
              <a:rPr lang="zh-CN" altLang="en-US" dirty="0" smtClean="0">
                <a:solidFill>
                  <a:schemeClr val="accent6">
                    <a:lumMod val="50000"/>
                  </a:schemeClr>
                </a:solidFill>
                <a:latin typeface="华文仿宋" pitchFamily="2" charset="-122"/>
                <a:ea typeface="华文仿宋" pitchFamily="2" charset="-122"/>
              </a:rPr>
              <a:t>数据存储与利用</a:t>
            </a:r>
            <a:endParaRPr lang="zh-CN" altLang="en-US" dirty="0">
              <a:solidFill>
                <a:schemeClr val="accent6">
                  <a:lumMod val="50000"/>
                </a:schemeClr>
              </a:solidFill>
              <a:latin typeface="华文仿宋" pitchFamily="2" charset="-122"/>
              <a:ea typeface="华文仿宋" pitchFamily="2" charset="-122"/>
            </a:endParaRPr>
          </a:p>
        </p:txBody>
      </p:sp>
      <p:sp>
        <p:nvSpPr>
          <p:cNvPr id="32" name="Rectangle 2"/>
          <p:cNvSpPr txBox="1">
            <a:spLocks noChangeArrowheads="1"/>
          </p:cNvSpPr>
          <p:nvPr/>
        </p:nvSpPr>
        <p:spPr>
          <a:xfrm>
            <a:off x="968198" y="310093"/>
            <a:ext cx="3307239"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2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元数据管理</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extLst>
      <p:ext uri="{BB962C8B-B14F-4D97-AF65-F5344CB8AC3E}">
        <p14:creationId xmlns:p14="http://schemas.microsoft.com/office/powerpoint/2010/main" val="561106790"/>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6"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7"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24"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3" name="Group 93"/>
          <p:cNvGrpSpPr/>
          <p:nvPr/>
        </p:nvGrpSpPr>
        <p:grpSpPr>
          <a:xfrm>
            <a:off x="10519494" y="-2359580"/>
            <a:ext cx="5648960" cy="5717540"/>
            <a:chOff x="4943475" y="2471838"/>
            <a:chExt cx="2305050" cy="2333030"/>
          </a:xfrm>
        </p:grpSpPr>
        <p:sp>
          <p:nvSpPr>
            <p:cNvPr id="32"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3"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pic>
        <p:nvPicPr>
          <p:cNvPr id="47" name="图片 46" descr="元数据管理-分类查询"/>
          <p:cNvPicPr>
            <a:picLocks noChangeAspect="1"/>
          </p:cNvPicPr>
          <p:nvPr/>
        </p:nvPicPr>
        <p:blipFill>
          <a:blip r:embed="rId2" cstate="print"/>
          <a:srcRect b="39754"/>
          <a:stretch>
            <a:fillRect/>
          </a:stretch>
        </p:blipFill>
        <p:spPr>
          <a:xfrm>
            <a:off x="1157282" y="1880235"/>
            <a:ext cx="4655185" cy="3411220"/>
          </a:xfrm>
          <a:prstGeom prst="rect">
            <a:avLst/>
          </a:prstGeom>
          <a:ln>
            <a:solidFill>
              <a:schemeClr val="accent1"/>
            </a:solidFill>
          </a:ln>
          <a:effectLst>
            <a:softEdge rad="0"/>
          </a:effectLst>
        </p:spPr>
      </p:pic>
      <p:pic>
        <p:nvPicPr>
          <p:cNvPr id="49" name="图片 48" descr="元数据管理-元数据详细"/>
          <p:cNvPicPr>
            <a:picLocks noChangeAspect="1"/>
          </p:cNvPicPr>
          <p:nvPr/>
        </p:nvPicPr>
        <p:blipFill>
          <a:blip r:embed="rId3" cstate="print"/>
          <a:stretch>
            <a:fillRect/>
          </a:stretch>
        </p:blipFill>
        <p:spPr>
          <a:xfrm>
            <a:off x="6408732" y="1880235"/>
            <a:ext cx="4655820" cy="3411220"/>
          </a:xfrm>
          <a:prstGeom prst="rect">
            <a:avLst/>
          </a:prstGeom>
          <a:ln>
            <a:solidFill>
              <a:schemeClr val="accent1"/>
            </a:solidFill>
          </a:ln>
        </p:spPr>
      </p:pic>
      <p:sp>
        <p:nvSpPr>
          <p:cNvPr id="50" name="TextBox 12"/>
          <p:cNvSpPr txBox="1"/>
          <p:nvPr/>
        </p:nvSpPr>
        <p:spPr>
          <a:xfrm>
            <a:off x="1584002" y="5436235"/>
            <a:ext cx="3801745" cy="369332"/>
          </a:xfrm>
          <a:prstGeom prst="rect">
            <a:avLst/>
          </a:prstGeom>
          <a:noFill/>
        </p:spPr>
        <p:txBody>
          <a:bodyPr wrap="square" rtlCol="0">
            <a:spAutoFit/>
          </a:bodyPr>
          <a:lstStyle/>
          <a:p>
            <a:r>
              <a:rPr lang="zh-CN" altLang="en-US" dirty="0">
                <a:solidFill>
                  <a:schemeClr val="tx1"/>
                </a:solidFill>
                <a:latin typeface="华文仿宋" pitchFamily="2" charset="-122"/>
                <a:ea typeface="华文仿宋" pitchFamily="2" charset="-122"/>
              </a:rPr>
              <a:t>示例</a:t>
            </a:r>
            <a:r>
              <a:rPr lang="en-US" altLang="zh-CN" dirty="0">
                <a:solidFill>
                  <a:schemeClr val="tx1"/>
                </a:solidFill>
                <a:latin typeface="华文仿宋" pitchFamily="2" charset="-122"/>
                <a:ea typeface="华文仿宋" pitchFamily="2" charset="-122"/>
              </a:rPr>
              <a:t>-</a:t>
            </a:r>
            <a:r>
              <a:rPr lang="zh-CN" altLang="en-US" dirty="0">
                <a:solidFill>
                  <a:schemeClr val="tx1"/>
                </a:solidFill>
                <a:latin typeface="华文仿宋" pitchFamily="2" charset="-122"/>
                <a:ea typeface="华文仿宋" pitchFamily="2" charset="-122"/>
              </a:rPr>
              <a:t>电子资源种册件管理</a:t>
            </a:r>
          </a:p>
        </p:txBody>
      </p:sp>
      <p:sp>
        <p:nvSpPr>
          <p:cNvPr id="51" name="TextBox 12"/>
          <p:cNvSpPr txBox="1"/>
          <p:nvPr/>
        </p:nvSpPr>
        <p:spPr>
          <a:xfrm>
            <a:off x="6744647" y="5436235"/>
            <a:ext cx="3801745" cy="369332"/>
          </a:xfrm>
          <a:prstGeom prst="rect">
            <a:avLst/>
          </a:prstGeom>
          <a:noFill/>
        </p:spPr>
        <p:txBody>
          <a:bodyPr wrap="square" rtlCol="0">
            <a:spAutoFit/>
          </a:bodyPr>
          <a:lstStyle/>
          <a:p>
            <a:pPr algn="ctr"/>
            <a:r>
              <a:rPr lang="zh-CN" altLang="en-US" dirty="0">
                <a:solidFill>
                  <a:schemeClr val="tx1"/>
                </a:solidFill>
                <a:latin typeface="华文仿宋" pitchFamily="2" charset="-122"/>
                <a:ea typeface="华文仿宋" pitchFamily="2" charset="-122"/>
              </a:rPr>
              <a:t>示例</a:t>
            </a:r>
            <a:r>
              <a:rPr lang="en-US" altLang="zh-CN" dirty="0">
                <a:solidFill>
                  <a:schemeClr val="tx1"/>
                </a:solidFill>
                <a:latin typeface="华文仿宋" pitchFamily="2" charset="-122"/>
                <a:ea typeface="华文仿宋" pitchFamily="2" charset="-122"/>
              </a:rPr>
              <a:t>-</a:t>
            </a:r>
            <a:r>
              <a:rPr lang="zh-CN" altLang="en-US" dirty="0">
                <a:solidFill>
                  <a:schemeClr val="tx1"/>
                </a:solidFill>
                <a:latin typeface="华文仿宋" pitchFamily="2" charset="-122"/>
                <a:ea typeface="华文仿宋" pitchFamily="2" charset="-122"/>
              </a:rPr>
              <a:t>电子资源篇级管理</a:t>
            </a:r>
          </a:p>
        </p:txBody>
      </p:sp>
      <p:sp>
        <p:nvSpPr>
          <p:cNvPr id="113" name="文本框 60"/>
          <p:cNvSpPr>
            <a:spLocks noChangeArrowheads="1"/>
          </p:cNvSpPr>
          <p:nvPr/>
        </p:nvSpPr>
        <p:spPr bwMode="auto">
          <a:xfrm>
            <a:off x="1250208" y="1045690"/>
            <a:ext cx="382979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smtClean="0">
                <a:solidFill>
                  <a:srgbClr val="292929"/>
                </a:solidFill>
                <a:latin typeface="方正姚体" pitchFamily="2" charset="-122"/>
                <a:ea typeface="方正姚体" pitchFamily="2" charset="-122"/>
                <a:cs typeface="Calibri" panose="020F0502020204030204" charset="0"/>
                <a:sym typeface="Calibri" panose="020F0502020204030204" charset="0"/>
              </a:rPr>
              <a:t>效果范例：</a:t>
            </a:r>
            <a:endParaRPr lang="zh-CN" altLang="en-US" sz="1600" dirty="0">
              <a:solidFill>
                <a:srgbClr val="292929"/>
              </a:solidFill>
              <a:latin typeface="方正姚体" pitchFamily="2" charset="-122"/>
              <a:ea typeface="方正姚体" pitchFamily="2" charset="-122"/>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2"/>
          <p:cNvSpPr>
            <a:spLocks noGrp="1"/>
          </p:cNvSpPr>
          <p:nvPr>
            <p:ph type="sldNum" sz="quarter" idx="4294967295"/>
          </p:nvPr>
        </p:nvSpPr>
        <p:spPr bwMode="auto">
          <a:xfrm>
            <a:off x="10939175" y="278725"/>
            <a:ext cx="550699" cy="332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alibri" pitchFamily="34" charset="0"/>
                <a:ea typeface="MS PGothic" pitchFamily="34" charset="-128"/>
              </a:defRPr>
            </a:lvl1pPr>
            <a:lvl2pPr marL="371365" indent="-142833">
              <a:defRPr sz="2200">
                <a:solidFill>
                  <a:schemeClr val="tx1"/>
                </a:solidFill>
                <a:latin typeface="Calibri" pitchFamily="34" charset="0"/>
                <a:ea typeface="MS PGothic" pitchFamily="34" charset="-128"/>
              </a:defRPr>
            </a:lvl2pPr>
            <a:lvl3pPr marL="571331" indent="-114266">
              <a:defRPr sz="2200">
                <a:solidFill>
                  <a:schemeClr val="tx1"/>
                </a:solidFill>
                <a:latin typeface="Calibri" pitchFamily="34" charset="0"/>
                <a:ea typeface="MS PGothic" pitchFamily="34" charset="-128"/>
              </a:defRPr>
            </a:lvl3pPr>
            <a:lvl4pPr marL="799863" indent="-114266">
              <a:defRPr sz="2200">
                <a:solidFill>
                  <a:schemeClr val="tx1"/>
                </a:solidFill>
                <a:latin typeface="Calibri" pitchFamily="34" charset="0"/>
                <a:ea typeface="MS PGothic" pitchFamily="34" charset="-128"/>
              </a:defRPr>
            </a:lvl4pPr>
            <a:lvl5pPr marL="1028395" indent="-114266">
              <a:defRPr sz="2200">
                <a:solidFill>
                  <a:schemeClr val="tx1"/>
                </a:solidFill>
                <a:latin typeface="Calibri" pitchFamily="34" charset="0"/>
                <a:ea typeface="MS PGothic" pitchFamily="34" charset="-128"/>
              </a:defRPr>
            </a:lvl5pPr>
            <a:lvl6pPr marL="1256928" indent="-114266" defTabSz="543558" fontAlgn="base">
              <a:spcBef>
                <a:spcPct val="0"/>
              </a:spcBef>
              <a:spcAft>
                <a:spcPct val="0"/>
              </a:spcAft>
              <a:defRPr sz="2200">
                <a:solidFill>
                  <a:schemeClr val="tx1"/>
                </a:solidFill>
                <a:latin typeface="Calibri" pitchFamily="34" charset="0"/>
                <a:ea typeface="MS PGothic" pitchFamily="34" charset="-128"/>
              </a:defRPr>
            </a:lvl6pPr>
            <a:lvl7pPr marL="1485460" indent="-114266" defTabSz="543558" fontAlgn="base">
              <a:spcBef>
                <a:spcPct val="0"/>
              </a:spcBef>
              <a:spcAft>
                <a:spcPct val="0"/>
              </a:spcAft>
              <a:defRPr sz="2200">
                <a:solidFill>
                  <a:schemeClr val="tx1"/>
                </a:solidFill>
                <a:latin typeface="Calibri" pitchFamily="34" charset="0"/>
                <a:ea typeface="MS PGothic" pitchFamily="34" charset="-128"/>
              </a:defRPr>
            </a:lvl7pPr>
            <a:lvl8pPr marL="1713992" indent="-114266" defTabSz="543558" fontAlgn="base">
              <a:spcBef>
                <a:spcPct val="0"/>
              </a:spcBef>
              <a:spcAft>
                <a:spcPct val="0"/>
              </a:spcAft>
              <a:defRPr sz="2200">
                <a:solidFill>
                  <a:schemeClr val="tx1"/>
                </a:solidFill>
                <a:latin typeface="Calibri" pitchFamily="34" charset="0"/>
                <a:ea typeface="MS PGothic" pitchFamily="34" charset="-128"/>
              </a:defRPr>
            </a:lvl8pPr>
            <a:lvl9pPr marL="1942524" indent="-114266" defTabSz="543558" fontAlgn="base">
              <a:spcBef>
                <a:spcPct val="0"/>
              </a:spcBef>
              <a:spcAft>
                <a:spcPct val="0"/>
              </a:spcAft>
              <a:defRPr sz="2200">
                <a:solidFill>
                  <a:schemeClr val="tx1"/>
                </a:solidFill>
                <a:latin typeface="Calibri" pitchFamily="34" charset="0"/>
                <a:ea typeface="MS PGothic" pitchFamily="34" charset="-128"/>
              </a:defRPr>
            </a:lvl9pPr>
          </a:lstStyle>
          <a:p>
            <a:fld id="{A72E5B69-DA32-41A7-84D7-5C16D1BB87E0}" type="slidenum">
              <a:rPr lang="en-US" altLang="zh-CN" sz="2100">
                <a:solidFill>
                  <a:schemeClr val="bg1"/>
                </a:solidFill>
                <a:latin typeface="Roboto Regular" charset="0"/>
              </a:rPr>
              <a:pPr/>
              <a:t>44</a:t>
            </a:fld>
            <a:endParaRPr lang="en-US" altLang="zh-CN" sz="2100" dirty="0">
              <a:solidFill>
                <a:schemeClr val="bg1"/>
              </a:solidFill>
              <a:latin typeface="Roboto Regular" charset="0"/>
            </a:endParaRPr>
          </a:p>
        </p:txBody>
      </p:sp>
      <p:sp>
        <p:nvSpPr>
          <p:cNvPr id="2" name="TextBox 1"/>
          <p:cNvSpPr txBox="1"/>
          <p:nvPr/>
        </p:nvSpPr>
        <p:spPr>
          <a:xfrm>
            <a:off x="853841" y="1103589"/>
            <a:ext cx="2314233" cy="395370"/>
          </a:xfrm>
          <a:prstGeom prst="rect">
            <a:avLst/>
          </a:prstGeom>
          <a:noFill/>
        </p:spPr>
        <p:txBody>
          <a:bodyPr wrap="none" lIns="117226" tIns="58613" rIns="117226" bIns="58613" rtlCol="0">
            <a:spAutoFit/>
          </a:bodyPr>
          <a:lstStyle/>
          <a:p>
            <a:r>
              <a:rPr lang="zh-CN" altLang="en-US" dirty="0" smtClean="0">
                <a:solidFill>
                  <a:schemeClr val="accent6">
                    <a:lumMod val="50000"/>
                  </a:schemeClr>
                </a:solidFill>
                <a:latin typeface="华文仿宋" pitchFamily="2" charset="-122"/>
                <a:ea typeface="华文仿宋" pitchFamily="2" charset="-122"/>
              </a:rPr>
              <a:t>查</a:t>
            </a:r>
            <a:r>
              <a:rPr lang="zh-CN" altLang="en-US" dirty="0" smtClean="0">
                <a:solidFill>
                  <a:schemeClr val="accent6">
                    <a:lumMod val="50000"/>
                  </a:schemeClr>
                </a:solidFill>
                <a:latin typeface="华文仿宋" pitchFamily="2" charset="-122"/>
                <a:ea typeface="华文仿宋" pitchFamily="2" charset="-122"/>
              </a:rPr>
              <a:t>重工具、核对工具</a:t>
            </a:r>
            <a:endParaRPr lang="zh-CN" altLang="en-US" dirty="0">
              <a:solidFill>
                <a:schemeClr val="accent6">
                  <a:lumMod val="50000"/>
                </a:schemeClr>
              </a:solidFill>
              <a:latin typeface="华文仿宋" pitchFamily="2" charset="-122"/>
              <a:ea typeface="华文仿宋" pitchFamily="2" charset="-122"/>
            </a:endParaRPr>
          </a:p>
        </p:txBody>
      </p:sp>
      <p:sp>
        <p:nvSpPr>
          <p:cNvPr id="17" name="TextBox 16"/>
          <p:cNvSpPr txBox="1">
            <a:spLocks noChangeArrowheads="1"/>
          </p:cNvSpPr>
          <p:nvPr/>
        </p:nvSpPr>
        <p:spPr bwMode="auto">
          <a:xfrm>
            <a:off x="818054" y="433152"/>
            <a:ext cx="5444491"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06" tIns="22853" rIns="45706" bIns="22853">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438"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438"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438"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438" fontAlgn="base">
              <a:spcBef>
                <a:spcPct val="0"/>
              </a:spcBef>
              <a:spcAft>
                <a:spcPct val="0"/>
              </a:spcAft>
              <a:defRPr sz="4300">
                <a:solidFill>
                  <a:schemeClr val="tx1"/>
                </a:solidFill>
                <a:latin typeface="Calibri" pitchFamily="34" charset="0"/>
                <a:ea typeface="MS PGothic" pitchFamily="34" charset="-128"/>
              </a:defRPr>
            </a:lvl9pPr>
          </a:lstStyle>
          <a:p>
            <a:r>
              <a:rPr lang="en-US" altLang="zh-CN" sz="2700" dirty="0" smtClean="0">
                <a:solidFill>
                  <a:schemeClr val="tx2"/>
                </a:solidFill>
                <a:latin typeface="方正姚体" pitchFamily="2" charset="-122"/>
                <a:ea typeface="方正姚体" pitchFamily="2" charset="-122"/>
              </a:rPr>
              <a:t>3</a:t>
            </a:r>
            <a:r>
              <a:rPr lang="zh-CN" altLang="en-US" sz="2700" dirty="0" smtClean="0">
                <a:solidFill>
                  <a:schemeClr val="tx2"/>
                </a:solidFill>
                <a:latin typeface="方正姚体" pitchFamily="2" charset="-122"/>
                <a:ea typeface="方正姚体" pitchFamily="2" charset="-122"/>
              </a:rPr>
              <a:t>、数据查重（验收）管理</a:t>
            </a:r>
            <a:endParaRPr lang="en-US" altLang="zh-CN" sz="2700" dirty="0">
              <a:solidFill>
                <a:schemeClr val="tx2"/>
              </a:solidFill>
              <a:latin typeface="方正姚体" pitchFamily="2" charset="-122"/>
              <a:ea typeface="方正姚体" pitchFamily="2" charset="-122"/>
            </a:endParaRPr>
          </a:p>
        </p:txBody>
      </p:sp>
      <p:sp>
        <p:nvSpPr>
          <p:cNvPr id="18" name="TextBox 12"/>
          <p:cNvSpPr txBox="1"/>
          <p:nvPr/>
        </p:nvSpPr>
        <p:spPr>
          <a:xfrm>
            <a:off x="1016544" y="1529586"/>
            <a:ext cx="2319713" cy="1200329"/>
          </a:xfrm>
          <a:prstGeom prst="rect">
            <a:avLst/>
          </a:prstGeom>
          <a:noFill/>
        </p:spPr>
        <p:txBody>
          <a:bodyPr wrap="square" rtlCol="0">
            <a:spAutoFit/>
          </a:bodyPr>
          <a:lstStyle/>
          <a:p>
            <a:pPr marL="342900" indent="-342900">
              <a:buFont typeface="Arial" panose="020B0604020202020204" pitchFamily="34" charset="0"/>
              <a:buChar char="•"/>
            </a:pPr>
            <a:r>
              <a:rPr lang="zh-CN" altLang="en-US" dirty="0">
                <a:solidFill>
                  <a:schemeClr val="tx1"/>
                </a:solidFill>
                <a:latin typeface="华文仿宋" pitchFamily="2" charset="-122"/>
                <a:ea typeface="华文仿宋" pitchFamily="2" charset="-122"/>
              </a:rPr>
              <a:t>独有资源</a:t>
            </a:r>
            <a:endParaRPr lang="en-US" altLang="zh-CN" dirty="0">
              <a:solidFill>
                <a:schemeClr val="tx1"/>
              </a:solidFill>
              <a:latin typeface="华文仿宋" pitchFamily="2" charset="-122"/>
              <a:ea typeface="华文仿宋" pitchFamily="2" charset="-122"/>
            </a:endParaRPr>
          </a:p>
          <a:p>
            <a:pPr marL="342900" indent="-342900">
              <a:buFont typeface="Arial" panose="020B0604020202020204" pitchFamily="34" charset="0"/>
              <a:buChar char="•"/>
            </a:pPr>
            <a:r>
              <a:rPr lang="zh-CN" altLang="en-US" dirty="0">
                <a:latin typeface="华文仿宋" pitchFamily="2" charset="-122"/>
                <a:ea typeface="华文仿宋" pitchFamily="2" charset="-122"/>
              </a:rPr>
              <a:t>重复资源</a:t>
            </a:r>
            <a:endParaRPr lang="en-US" altLang="zh-CN" dirty="0">
              <a:latin typeface="华文仿宋" pitchFamily="2" charset="-122"/>
              <a:ea typeface="华文仿宋" pitchFamily="2" charset="-122"/>
            </a:endParaRPr>
          </a:p>
          <a:p>
            <a:pPr marL="342900" indent="-342900">
              <a:buFont typeface="Arial" panose="020B0604020202020204" pitchFamily="34" charset="0"/>
              <a:buChar char="•"/>
            </a:pPr>
            <a:r>
              <a:rPr lang="zh-CN" altLang="en-US" dirty="0">
                <a:latin typeface="华文仿宋" pitchFamily="2" charset="-122"/>
                <a:ea typeface="华文仿宋" pitchFamily="2" charset="-122"/>
              </a:rPr>
              <a:t>重复对象</a:t>
            </a:r>
            <a:endParaRPr lang="en-US" altLang="zh-CN" dirty="0">
              <a:latin typeface="华文仿宋" pitchFamily="2" charset="-122"/>
              <a:ea typeface="华文仿宋" pitchFamily="2" charset="-122"/>
            </a:endParaRPr>
          </a:p>
          <a:p>
            <a:pPr marL="342900" indent="-342900">
              <a:buFont typeface="Arial" panose="020B0604020202020204" pitchFamily="34" charset="0"/>
              <a:buChar char="•"/>
            </a:pPr>
            <a:r>
              <a:rPr lang="zh-CN" altLang="en-US" dirty="0">
                <a:solidFill>
                  <a:schemeClr val="tx1"/>
                </a:solidFill>
                <a:latin typeface="华文仿宋" pitchFamily="2" charset="-122"/>
                <a:ea typeface="华文仿宋" pitchFamily="2" charset="-122"/>
              </a:rPr>
              <a:t>资源分布</a:t>
            </a: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5465" y="2871001"/>
            <a:ext cx="4262306" cy="3464386"/>
          </a:xfrm>
          <a:prstGeom prst="rect">
            <a:avLst/>
          </a:prstGeom>
          <a:ln>
            <a:solidFill>
              <a:schemeClr val="accent1"/>
            </a:solidFill>
          </a:ln>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191" y="157979"/>
            <a:ext cx="5502793" cy="6434035"/>
          </a:xfrm>
          <a:prstGeom prst="rect">
            <a:avLst/>
          </a:prstGeom>
          <a:ln>
            <a:solidFill>
              <a:schemeClr val="accent1"/>
            </a:solidFill>
          </a:ln>
        </p:spPr>
      </p:pic>
    </p:spTree>
    <p:extLst>
      <p:ext uri="{BB962C8B-B14F-4D97-AF65-F5344CB8AC3E}">
        <p14:creationId xmlns:p14="http://schemas.microsoft.com/office/powerpoint/2010/main" val="853963885"/>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48535" y="5039563"/>
            <a:ext cx="8582590" cy="977265"/>
          </a:xfrm>
          <a:prstGeom prst="rect">
            <a:avLst/>
          </a:prstGeom>
          <a:noFill/>
        </p:spPr>
        <p:txBody>
          <a:bodyPr wrap="square" rtlCol="0">
            <a:spAutoFit/>
          </a:bodyPr>
          <a:lstStyle/>
          <a:p>
            <a:r>
              <a:rPr lang="zh-CN" altLang="en-US" sz="2880" b="1" dirty="0">
                <a:latin typeface="微软雅黑" panose="020B0503020204020204" pitchFamily="34" charset="-122"/>
                <a:ea typeface="微软雅黑" panose="020B0503020204020204" pitchFamily="34" charset="-122"/>
              </a:rPr>
              <a:t>读者：谁在用？都用了些什么资源？</a:t>
            </a:r>
            <a:endParaRPr lang="en-US" altLang="zh-CN" sz="2880" b="1" dirty="0">
              <a:latin typeface="微软雅黑" panose="020B0503020204020204" pitchFamily="34" charset="-122"/>
              <a:ea typeface="微软雅黑" panose="020B0503020204020204" pitchFamily="34" charset="-122"/>
            </a:endParaRPr>
          </a:p>
          <a:p>
            <a:r>
              <a:rPr lang="zh-CN" altLang="en-US" sz="2880" b="1" dirty="0">
                <a:latin typeface="微软雅黑" panose="020B0503020204020204" pitchFamily="34" charset="-122"/>
                <a:ea typeface="微软雅黑" panose="020B0503020204020204" pitchFamily="34" charset="-122"/>
              </a:rPr>
              <a:t>资源：都被谁用了？哪些用得好，哪些用得不好？</a:t>
            </a:r>
          </a:p>
        </p:txBody>
      </p:sp>
      <p:grpSp>
        <p:nvGrpSpPr>
          <p:cNvPr id="2"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6"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7"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24"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4" name="Group 93"/>
          <p:cNvGrpSpPr/>
          <p:nvPr/>
        </p:nvGrpSpPr>
        <p:grpSpPr>
          <a:xfrm>
            <a:off x="10519494" y="-2359580"/>
            <a:ext cx="5648960" cy="5717540"/>
            <a:chOff x="4943475" y="2471838"/>
            <a:chExt cx="2305050" cy="2333030"/>
          </a:xfrm>
        </p:grpSpPr>
        <p:sp>
          <p:nvSpPr>
            <p:cNvPr id="32"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3"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pic>
        <p:nvPicPr>
          <p:cNvPr id="114" name="图片 113"/>
          <p:cNvPicPr>
            <a:picLocks noChangeAspect="1"/>
          </p:cNvPicPr>
          <p:nvPr/>
        </p:nvPicPr>
        <p:blipFill>
          <a:blip r:embed="rId2" cstate="print"/>
          <a:stretch>
            <a:fillRect/>
          </a:stretch>
        </p:blipFill>
        <p:spPr>
          <a:xfrm>
            <a:off x="967728" y="1563459"/>
            <a:ext cx="10346824" cy="3229595"/>
          </a:xfrm>
          <a:prstGeom prst="rect">
            <a:avLst/>
          </a:prstGeom>
          <a:ln>
            <a:solidFill>
              <a:schemeClr val="accent1"/>
            </a:solidFill>
          </a:ln>
        </p:spPr>
      </p:pic>
      <p:sp>
        <p:nvSpPr>
          <p:cNvPr id="115" name="Rectangle 2"/>
          <p:cNvSpPr txBox="1">
            <a:spLocks noChangeArrowheads="1"/>
          </p:cNvSpPr>
          <p:nvPr/>
        </p:nvSpPr>
        <p:spPr>
          <a:xfrm>
            <a:off x="828498" y="729193"/>
            <a:ext cx="3307239"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4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资源运行管理</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6"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7"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4" name="Group 93"/>
          <p:cNvGrpSpPr/>
          <p:nvPr/>
        </p:nvGrpSpPr>
        <p:grpSpPr>
          <a:xfrm>
            <a:off x="10519494" y="-2359580"/>
            <a:ext cx="5648960" cy="5717540"/>
            <a:chOff x="4943475" y="2471838"/>
            <a:chExt cx="2305050" cy="2333030"/>
          </a:xfrm>
        </p:grpSpPr>
        <p:sp>
          <p:nvSpPr>
            <p:cNvPr id="7"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068" t="10906" r="1188" b="3039"/>
          <a:stretch>
            <a:fillRect/>
          </a:stretch>
        </p:blipFill>
        <p:spPr>
          <a:xfrm>
            <a:off x="1183944" y="1695819"/>
            <a:ext cx="9614140" cy="3173341"/>
          </a:xfrm>
          <a:prstGeom prst="rect">
            <a:avLst/>
          </a:prstGeom>
          <a:ln>
            <a:solidFill>
              <a:schemeClr val="accent1"/>
            </a:solidFill>
          </a:ln>
        </p:spPr>
      </p:pic>
      <p:sp>
        <p:nvSpPr>
          <p:cNvPr id="114" name="文本框 113"/>
          <p:cNvSpPr txBox="1"/>
          <p:nvPr/>
        </p:nvSpPr>
        <p:spPr>
          <a:xfrm>
            <a:off x="1261446" y="5215870"/>
            <a:ext cx="9433132" cy="978729"/>
          </a:xfrm>
          <a:prstGeom prst="rect">
            <a:avLst/>
          </a:prstGeom>
          <a:noFill/>
        </p:spPr>
        <p:txBody>
          <a:bodyPr wrap="square" rtlCol="0">
            <a:spAutoFit/>
          </a:bodyPr>
          <a:lstStyle/>
          <a:p>
            <a:r>
              <a:rPr lang="zh-CN" altLang="en-US" sz="2880" b="1" dirty="0">
                <a:latin typeface="微软雅黑" panose="020B0503020204020204" pitchFamily="34" charset="-122"/>
                <a:ea typeface="微软雅黑" panose="020B0503020204020204" pitchFamily="34" charset="-122"/>
              </a:rPr>
              <a:t>热门资源：基于数据分析和读者行为热点的智能阅读推广</a:t>
            </a:r>
            <a:endParaRPr lang="en-US" altLang="zh-CN" sz="2880" b="1" dirty="0">
              <a:latin typeface="微软雅黑" panose="020B0503020204020204" pitchFamily="34" charset="-122"/>
              <a:ea typeface="微软雅黑" panose="020B0503020204020204" pitchFamily="34" charset="-122"/>
            </a:endParaRPr>
          </a:p>
          <a:p>
            <a:r>
              <a:rPr lang="zh-CN" altLang="en-US" sz="2880" b="1" dirty="0">
                <a:latin typeface="微软雅黑" panose="020B0503020204020204" pitchFamily="34" charset="-122"/>
                <a:ea typeface="微软雅黑" panose="020B0503020204020204" pitchFamily="34" charset="-122"/>
              </a:rPr>
              <a:t>教学需求：基于社会热点的阅读推广</a:t>
            </a:r>
            <a:endParaRPr lang="en-US" altLang="zh-CN" sz="2880" b="1" dirty="0">
              <a:latin typeface="微软雅黑" panose="020B0503020204020204" pitchFamily="34" charset="-122"/>
              <a:ea typeface="微软雅黑" panose="020B0503020204020204" pitchFamily="34" charset="-122"/>
            </a:endParaRPr>
          </a:p>
        </p:txBody>
      </p:sp>
      <p:sp>
        <p:nvSpPr>
          <p:cNvPr id="115" name="Rectangle 2"/>
          <p:cNvSpPr txBox="1">
            <a:spLocks noChangeArrowheads="1"/>
          </p:cNvSpPr>
          <p:nvPr/>
        </p:nvSpPr>
        <p:spPr>
          <a:xfrm>
            <a:off x="1044398" y="767293"/>
            <a:ext cx="3307239"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5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数据组织管理</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2"/>
          <p:cNvSpPr>
            <a:spLocks noGrp="1"/>
          </p:cNvSpPr>
          <p:nvPr/>
        </p:nvSpPr>
        <p:spPr bwMode="auto">
          <a:xfrm>
            <a:off x="10389541" y="262255"/>
            <a:ext cx="495629" cy="332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lvl1pPr>
              <a:defRPr sz="1700">
                <a:solidFill>
                  <a:schemeClr val="tx1"/>
                </a:solidFill>
                <a:latin typeface="Calibri" panose="020F0502020204030204" charset="0"/>
                <a:ea typeface="MS PGothic" panose="020B0600070205080204" pitchFamily="34" charset="-128"/>
              </a:defRPr>
            </a:lvl1pPr>
            <a:lvl2pPr marL="289560" indent="-111125">
              <a:defRPr sz="1700">
                <a:solidFill>
                  <a:schemeClr val="tx1"/>
                </a:solidFill>
                <a:latin typeface="Calibri" panose="020F0502020204030204" charset="0"/>
                <a:ea typeface="MS PGothic" panose="020B0600070205080204" pitchFamily="34" charset="-128"/>
              </a:defRPr>
            </a:lvl2pPr>
            <a:lvl3pPr marL="445770" indent="-88900">
              <a:defRPr sz="1700">
                <a:solidFill>
                  <a:schemeClr val="tx1"/>
                </a:solidFill>
                <a:latin typeface="Calibri" panose="020F0502020204030204" charset="0"/>
                <a:ea typeface="MS PGothic" panose="020B0600070205080204" pitchFamily="34" charset="-128"/>
              </a:defRPr>
            </a:lvl3pPr>
            <a:lvl4pPr marL="624205" indent="-88900">
              <a:defRPr sz="1700">
                <a:solidFill>
                  <a:schemeClr val="tx1"/>
                </a:solidFill>
                <a:latin typeface="Calibri" panose="020F0502020204030204" charset="0"/>
                <a:ea typeface="MS PGothic" panose="020B0600070205080204" pitchFamily="34" charset="-128"/>
              </a:defRPr>
            </a:lvl4pPr>
            <a:lvl5pPr marL="802005" indent="-88900">
              <a:defRPr sz="1700">
                <a:solidFill>
                  <a:schemeClr val="tx1"/>
                </a:solidFill>
                <a:latin typeface="Calibri" panose="020F0502020204030204" charset="0"/>
                <a:ea typeface="MS PGothic" panose="020B0600070205080204" pitchFamily="34" charset="-128"/>
              </a:defRPr>
            </a:lvl5pPr>
            <a:lvl6pPr marL="980440" indent="-88900" defTabSz="423545" fontAlgn="base">
              <a:spcBef>
                <a:spcPct val="0"/>
              </a:spcBef>
              <a:spcAft>
                <a:spcPct val="0"/>
              </a:spcAft>
              <a:defRPr sz="1700">
                <a:solidFill>
                  <a:schemeClr val="tx1"/>
                </a:solidFill>
                <a:latin typeface="Calibri" panose="020F0502020204030204" charset="0"/>
                <a:ea typeface="MS PGothic" panose="020B0600070205080204" pitchFamily="34" charset="-128"/>
              </a:defRPr>
            </a:lvl6pPr>
            <a:lvl7pPr marL="1158875" indent="-88900" defTabSz="423545" fontAlgn="base">
              <a:spcBef>
                <a:spcPct val="0"/>
              </a:spcBef>
              <a:spcAft>
                <a:spcPct val="0"/>
              </a:spcAft>
              <a:defRPr sz="1700">
                <a:solidFill>
                  <a:schemeClr val="tx1"/>
                </a:solidFill>
                <a:latin typeface="Calibri" panose="020F0502020204030204" charset="0"/>
                <a:ea typeface="MS PGothic" panose="020B0600070205080204" pitchFamily="34" charset="-128"/>
              </a:defRPr>
            </a:lvl7pPr>
            <a:lvl8pPr marL="1336675" indent="-88900" defTabSz="423545" fontAlgn="base">
              <a:spcBef>
                <a:spcPct val="0"/>
              </a:spcBef>
              <a:spcAft>
                <a:spcPct val="0"/>
              </a:spcAft>
              <a:defRPr sz="1700">
                <a:solidFill>
                  <a:schemeClr val="tx1"/>
                </a:solidFill>
                <a:latin typeface="Calibri" panose="020F0502020204030204" charset="0"/>
                <a:ea typeface="MS PGothic" panose="020B0600070205080204" pitchFamily="34" charset="-128"/>
              </a:defRPr>
            </a:lvl8pPr>
            <a:lvl9pPr marL="1515110" indent="-88900" defTabSz="423545" fontAlgn="base">
              <a:spcBef>
                <a:spcPct val="0"/>
              </a:spcBef>
              <a:spcAft>
                <a:spcPct val="0"/>
              </a:spcAft>
              <a:defRPr sz="1700">
                <a:solidFill>
                  <a:schemeClr val="tx1"/>
                </a:solidFill>
                <a:latin typeface="Calibri" panose="020F0502020204030204" charset="0"/>
                <a:ea typeface="MS PGothic" panose="020B0600070205080204" pitchFamily="34" charset="-128"/>
              </a:defRPr>
            </a:lvl9pPr>
          </a:lstStyle>
          <a:p>
            <a:fld id="{A72E5B69-DA32-41A7-84D7-5C16D1BB87E0}" type="slidenum">
              <a:rPr lang="en-US" altLang="zh-CN" sz="1920">
                <a:solidFill>
                  <a:schemeClr val="bg1"/>
                </a:solidFill>
                <a:latin typeface="Roboto Regular" charset="0"/>
              </a:rPr>
              <a:pPr/>
              <a:t>47</a:t>
            </a:fld>
            <a:endParaRPr lang="en-US" altLang="zh-CN" sz="1920" dirty="0">
              <a:solidFill>
                <a:schemeClr val="bg1"/>
              </a:solidFill>
              <a:latin typeface="Roboto Regular" charset="0"/>
            </a:endParaRPr>
          </a:p>
        </p:txBody>
      </p:sp>
      <p:sp>
        <p:nvSpPr>
          <p:cNvPr id="4" name="矩形 3"/>
          <p:cNvSpPr/>
          <p:nvPr/>
        </p:nvSpPr>
        <p:spPr>
          <a:xfrm>
            <a:off x="1627958" y="5311300"/>
            <a:ext cx="3021482" cy="594362"/>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920" b="1" dirty="0">
                <a:latin typeface="微软雅黑" panose="020B0503020204020204" pitchFamily="34" charset="-122"/>
                <a:ea typeface="微软雅黑" panose="020B0503020204020204" pitchFamily="34" charset="-122"/>
              </a:rPr>
              <a:t>大数据中心</a:t>
            </a:r>
          </a:p>
        </p:txBody>
      </p:sp>
      <p:sp>
        <p:nvSpPr>
          <p:cNvPr id="2" name="圆角矩形 1"/>
          <p:cNvSpPr/>
          <p:nvPr/>
        </p:nvSpPr>
        <p:spPr>
          <a:xfrm>
            <a:off x="1407160" y="2504440"/>
            <a:ext cx="2060575" cy="2315845"/>
          </a:xfrm>
          <a:prstGeom prst="round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920" dirty="0">
                <a:solidFill>
                  <a:schemeClr val="tx1">
                    <a:lumMod val="50000"/>
                  </a:schemeClr>
                </a:solidFill>
                <a:latin typeface="微软雅黑" panose="020B0503020204020204" pitchFamily="34" charset="-122"/>
                <a:ea typeface="微软雅黑" panose="020B0503020204020204" pitchFamily="34" charset="-122"/>
              </a:rPr>
              <a:t>图书馆门户</a:t>
            </a:r>
          </a:p>
        </p:txBody>
      </p:sp>
      <p:sp>
        <p:nvSpPr>
          <p:cNvPr id="8" name="圆角矩形 7"/>
          <p:cNvSpPr/>
          <p:nvPr/>
        </p:nvSpPr>
        <p:spPr>
          <a:xfrm>
            <a:off x="3856043" y="3278962"/>
            <a:ext cx="566149" cy="1540861"/>
          </a:xfrm>
          <a:prstGeom prst="round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92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3897446" y="3562466"/>
            <a:ext cx="526415" cy="1014095"/>
          </a:xfrm>
          <a:prstGeom prst="rect">
            <a:avLst/>
          </a:prstGeom>
          <a:noFill/>
        </p:spPr>
        <p:txBody>
          <a:bodyPr wrap="none" rtlCol="0">
            <a:spAutoFit/>
          </a:bodyPr>
          <a:lstStyle/>
          <a:p>
            <a:pPr algn="ctr"/>
            <a:r>
              <a:rPr lang="en-US" altLang="zh-CN" sz="1680" dirty="0">
                <a:solidFill>
                  <a:schemeClr val="tx1">
                    <a:lumMod val="50000"/>
                  </a:schemeClr>
                </a:solidFill>
                <a:latin typeface="微软雅黑" panose="020B0503020204020204" pitchFamily="34" charset="-122"/>
                <a:ea typeface="微软雅黑" panose="020B0503020204020204" pitchFamily="34" charset="-122"/>
              </a:rPr>
              <a:t>API</a:t>
            </a:r>
          </a:p>
          <a:p>
            <a:pPr algn="ctr"/>
            <a:r>
              <a:rPr lang="zh-CN" altLang="en-US" sz="2160" dirty="0">
                <a:solidFill>
                  <a:schemeClr val="tx1">
                    <a:lumMod val="50000"/>
                  </a:schemeClr>
                </a:solidFill>
                <a:latin typeface="微软雅黑" panose="020B0503020204020204" pitchFamily="34" charset="-122"/>
                <a:ea typeface="微软雅黑" panose="020B0503020204020204" pitchFamily="34" charset="-122"/>
              </a:rPr>
              <a:t>接</a:t>
            </a:r>
            <a:endParaRPr lang="en-US" altLang="zh-CN" sz="2160" dirty="0">
              <a:solidFill>
                <a:schemeClr val="tx1">
                  <a:lumMod val="50000"/>
                </a:schemeClr>
              </a:solidFill>
              <a:latin typeface="微软雅黑" panose="020B0503020204020204" pitchFamily="34" charset="-122"/>
              <a:ea typeface="微软雅黑" panose="020B0503020204020204" pitchFamily="34" charset="-122"/>
            </a:endParaRPr>
          </a:p>
          <a:p>
            <a:pPr algn="ctr"/>
            <a:r>
              <a:rPr lang="zh-CN" altLang="en-US" sz="2160" dirty="0">
                <a:solidFill>
                  <a:schemeClr val="tx1">
                    <a:lumMod val="50000"/>
                  </a:schemeClr>
                </a:solidFill>
                <a:latin typeface="微软雅黑" panose="020B0503020204020204" pitchFamily="34" charset="-122"/>
                <a:ea typeface="微软雅黑" panose="020B0503020204020204" pitchFamily="34" charset="-122"/>
              </a:rPr>
              <a:t>口</a:t>
            </a:r>
          </a:p>
        </p:txBody>
      </p:sp>
      <p:sp>
        <p:nvSpPr>
          <p:cNvPr id="7" name="上箭头 6"/>
          <p:cNvSpPr/>
          <p:nvPr/>
        </p:nvSpPr>
        <p:spPr>
          <a:xfrm>
            <a:off x="2290840" y="4878176"/>
            <a:ext cx="291829" cy="374755"/>
          </a:xfrm>
          <a:prstGeom prst="up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160"/>
          </a:p>
        </p:txBody>
      </p:sp>
      <p:sp>
        <p:nvSpPr>
          <p:cNvPr id="12" name="上箭头 11"/>
          <p:cNvSpPr/>
          <p:nvPr/>
        </p:nvSpPr>
        <p:spPr>
          <a:xfrm>
            <a:off x="3993201" y="4886567"/>
            <a:ext cx="291829" cy="374755"/>
          </a:xfrm>
          <a:prstGeom prst="up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160"/>
          </a:p>
        </p:txBody>
      </p:sp>
      <p:sp>
        <p:nvSpPr>
          <p:cNvPr id="9" name="右箭头 8"/>
          <p:cNvSpPr/>
          <p:nvPr/>
        </p:nvSpPr>
        <p:spPr>
          <a:xfrm>
            <a:off x="4503006" y="3699634"/>
            <a:ext cx="1267127" cy="740376"/>
          </a:xfrm>
          <a:prstGeom prst="righ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160"/>
          </a:p>
        </p:txBody>
      </p:sp>
      <p:pic>
        <p:nvPicPr>
          <p:cNvPr id="100357"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5919470" y="2005965"/>
            <a:ext cx="3290570" cy="373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5832475" y="2005965"/>
            <a:ext cx="3509645" cy="3805555"/>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160"/>
          </a:p>
        </p:txBody>
      </p:sp>
      <p:sp>
        <p:nvSpPr>
          <p:cNvPr id="15" name="TextBox 5"/>
          <p:cNvSpPr txBox="1"/>
          <p:nvPr/>
        </p:nvSpPr>
        <p:spPr>
          <a:xfrm>
            <a:off x="9488968" y="2006199"/>
            <a:ext cx="2175510" cy="3964305"/>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sz="1680" b="1" dirty="0">
                <a:solidFill>
                  <a:schemeClr val="tx1">
                    <a:lumMod val="50000"/>
                  </a:schemeClr>
                </a:solidFill>
                <a:latin typeface="微软雅黑" panose="020B0503020204020204" pitchFamily="34" charset="-122"/>
                <a:ea typeface="微软雅黑" panose="020B0503020204020204" pitchFamily="34" charset="-122"/>
              </a:rPr>
              <a:t>微信公众号</a:t>
            </a:r>
            <a:endParaRPr lang="en-US" altLang="zh-CN" sz="1680" b="1" dirty="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80" b="1" dirty="0">
                <a:solidFill>
                  <a:schemeClr val="tx1">
                    <a:lumMod val="50000"/>
                  </a:schemeClr>
                </a:solidFill>
                <a:latin typeface="微软雅黑" panose="020B0503020204020204" pitchFamily="34" charset="-122"/>
                <a:ea typeface="微软雅黑" panose="020B0503020204020204" pitchFamily="34" charset="-122"/>
              </a:rPr>
              <a:t>大屏运行状态显示</a:t>
            </a:r>
            <a:endParaRPr lang="en-US" altLang="zh-CN" sz="1680" b="1" dirty="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80" b="1" dirty="0">
                <a:solidFill>
                  <a:schemeClr val="tx1">
                    <a:lumMod val="50000"/>
                  </a:schemeClr>
                </a:solidFill>
                <a:latin typeface="微软雅黑" panose="020B0503020204020204" pitchFamily="34" charset="-122"/>
                <a:ea typeface="微软雅黑" panose="020B0503020204020204" pitchFamily="34" charset="-122"/>
              </a:rPr>
              <a:t>发现系统</a:t>
            </a:r>
            <a:endParaRPr lang="en-US" altLang="zh-CN" sz="1680" b="1" dirty="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80" b="1" dirty="0">
                <a:solidFill>
                  <a:schemeClr val="tx1">
                    <a:lumMod val="50000"/>
                  </a:schemeClr>
                </a:solidFill>
                <a:latin typeface="微软雅黑" panose="020B0503020204020204" pitchFamily="34" charset="-122"/>
                <a:ea typeface="微软雅黑" panose="020B0503020204020204" pitchFamily="34" charset="-122"/>
              </a:rPr>
              <a:t>特色库</a:t>
            </a:r>
            <a:endParaRPr lang="en-US" altLang="zh-CN" sz="1680" b="1" dirty="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80" b="1" dirty="0">
                <a:solidFill>
                  <a:schemeClr val="tx1">
                    <a:lumMod val="50000"/>
                  </a:schemeClr>
                </a:solidFill>
                <a:latin typeface="微软雅黑" panose="020B0503020204020204" pitchFamily="34" charset="-122"/>
                <a:ea typeface="微软雅黑" panose="020B0503020204020204" pitchFamily="34" charset="-122"/>
              </a:rPr>
              <a:t>学科服务平台</a:t>
            </a:r>
            <a:endParaRPr lang="en-US" altLang="zh-CN" sz="1680" b="1" dirty="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80" b="1" dirty="0">
                <a:solidFill>
                  <a:schemeClr val="tx1">
                    <a:lumMod val="50000"/>
                  </a:schemeClr>
                </a:solidFill>
                <a:latin typeface="微软雅黑" panose="020B0503020204020204" pitchFamily="34" charset="-122"/>
                <a:ea typeface="微软雅黑" panose="020B0503020204020204" pitchFamily="34" charset="-122"/>
              </a:rPr>
              <a:t>虚拟图书馆</a:t>
            </a:r>
            <a:endParaRPr lang="en-US" altLang="zh-CN" sz="1680" b="1" dirty="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80" b="1" dirty="0">
                <a:solidFill>
                  <a:schemeClr val="tx1">
                    <a:lumMod val="50000"/>
                  </a:schemeClr>
                </a:solidFill>
                <a:latin typeface="微软雅黑" panose="020B0503020204020204" pitchFamily="34" charset="-122"/>
                <a:ea typeface="微软雅黑" panose="020B0503020204020204" pitchFamily="34" charset="-122"/>
              </a:rPr>
              <a:t>教学系统</a:t>
            </a:r>
            <a:endParaRPr lang="en-US" altLang="zh-CN" sz="1680" b="1" dirty="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80" b="1" dirty="0">
                <a:solidFill>
                  <a:schemeClr val="tx1">
                    <a:lumMod val="50000"/>
                  </a:schemeClr>
                </a:solidFill>
                <a:latin typeface="微软雅黑" panose="020B0503020204020204" pitchFamily="34" charset="-122"/>
                <a:ea typeface="微软雅黑" panose="020B0503020204020204" pitchFamily="34" charset="-122"/>
              </a:rPr>
              <a:t>门禁</a:t>
            </a:r>
            <a:endParaRPr lang="en-US" altLang="zh-CN" sz="1680" b="1" dirty="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680" b="1" dirty="0">
                <a:solidFill>
                  <a:schemeClr val="tx1">
                    <a:lumMod val="50000"/>
                  </a:schemeClr>
                </a:solidFill>
                <a:latin typeface="微软雅黑" panose="020B0503020204020204" pitchFamily="34" charset="-122"/>
                <a:ea typeface="微软雅黑" panose="020B0503020204020204" pitchFamily="34" charset="-122"/>
              </a:rPr>
              <a:t>机构知识库系统</a:t>
            </a:r>
          </a:p>
          <a:p>
            <a:pPr marL="285750" indent="-285750">
              <a:lnSpc>
                <a:spcPct val="150000"/>
              </a:lnSpc>
              <a:buFont typeface="Arial" panose="020B0604020202020204" pitchFamily="34" charset="0"/>
              <a:buChar char="•"/>
            </a:pPr>
            <a:r>
              <a:rPr lang="en-US" altLang="zh-CN" sz="1680" b="1" dirty="0">
                <a:solidFill>
                  <a:schemeClr val="tx1">
                    <a:lumMod val="50000"/>
                  </a:schemeClr>
                </a:solidFill>
                <a:latin typeface="微软雅黑" panose="020B0503020204020204" pitchFamily="34" charset="-122"/>
                <a:ea typeface="微软雅黑" panose="020B0503020204020204" pitchFamily="34" charset="-122"/>
              </a:rPr>
              <a:t>......</a:t>
            </a:r>
          </a:p>
        </p:txBody>
      </p:sp>
      <p:grpSp>
        <p:nvGrpSpPr>
          <p:cNvPr id="3" name="Group 93"/>
          <p:cNvGrpSpPr/>
          <p:nvPr/>
        </p:nvGrpSpPr>
        <p:grpSpPr>
          <a:xfrm>
            <a:off x="-3129924" y="4720208"/>
            <a:ext cx="5648960" cy="5717540"/>
            <a:chOff x="4943475" y="2471838"/>
            <a:chExt cx="2305050" cy="2333030"/>
          </a:xfrm>
        </p:grpSpPr>
        <p:sp>
          <p:nvSpPr>
            <p:cNvPr id="6"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6"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9"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24"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20" name="Group 93"/>
          <p:cNvGrpSpPr/>
          <p:nvPr/>
        </p:nvGrpSpPr>
        <p:grpSpPr>
          <a:xfrm>
            <a:off x="10519494" y="-2359580"/>
            <a:ext cx="5648960" cy="5717540"/>
            <a:chOff x="4943475" y="2471838"/>
            <a:chExt cx="2305050" cy="2333030"/>
          </a:xfrm>
        </p:grpSpPr>
        <p:sp>
          <p:nvSpPr>
            <p:cNvPr id="32"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3"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113" name="Rectangle 2"/>
          <p:cNvSpPr txBox="1">
            <a:spLocks noChangeArrowheads="1"/>
          </p:cNvSpPr>
          <p:nvPr/>
        </p:nvSpPr>
        <p:spPr>
          <a:xfrm>
            <a:off x="841198" y="932393"/>
            <a:ext cx="3307239"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6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数据</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接口</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管理</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12"/>
          <p:cNvSpPr>
            <a:spLocks noGrp="1"/>
          </p:cNvSpPr>
          <p:nvPr/>
        </p:nvSpPr>
        <p:spPr>
          <a:xfrm>
            <a:off x="4382770" y="838200"/>
            <a:ext cx="1941830" cy="6711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latin typeface="华文仿宋" pitchFamily="2" charset="-122"/>
                <a:ea typeface="华文仿宋" pitchFamily="2" charset="-122"/>
              </a:rPr>
              <a:t>示范（</a:t>
            </a:r>
            <a:r>
              <a:rPr lang="en-US" altLang="zh-CN" sz="1600" dirty="0" smtClean="0">
                <a:latin typeface="华文仿宋" pitchFamily="2" charset="-122"/>
                <a:ea typeface="华文仿宋" pitchFamily="2" charset="-122"/>
              </a:rPr>
              <a:t>I/O</a:t>
            </a:r>
            <a:r>
              <a:rPr lang="zh-CN" altLang="en-US" sz="1600" dirty="0" smtClean="0">
                <a:latin typeface="华文仿宋" pitchFamily="2" charset="-122"/>
                <a:ea typeface="华文仿宋" pitchFamily="2" charset="-122"/>
              </a:rPr>
              <a:t>）：大屏</a:t>
            </a:r>
            <a:endParaRPr lang="zh-CN" altLang="en-US" sz="1600" dirty="0">
              <a:latin typeface="华文仿宋" pitchFamily="2" charset="-122"/>
              <a:ea typeface="华文仿宋" pitchFamily="2" charset="-122"/>
            </a:endParaRPr>
          </a:p>
        </p:txBody>
      </p:sp>
      <p:sp>
        <p:nvSpPr>
          <p:cNvPr id="16" name="文本框 15"/>
          <p:cNvSpPr txBox="1"/>
          <p:nvPr/>
        </p:nvSpPr>
        <p:spPr>
          <a:xfrm>
            <a:off x="10151745" y="2454910"/>
            <a:ext cx="3262630" cy="2646878"/>
          </a:xfrm>
          <a:prstGeom prst="rect">
            <a:avLst/>
          </a:prstGeom>
          <a:noFill/>
        </p:spPr>
        <p:txBody>
          <a:bodyPr wrap="square" rtlCol="0" anchor="t">
            <a:spAutoFit/>
          </a:bodyPr>
          <a:lstStyle/>
          <a:p>
            <a:pPr marL="342900" indent="-342900">
              <a:buFont typeface="Arial" panose="020B0604020202020204" pitchFamily="34" charset="0"/>
              <a:buChar char="•"/>
            </a:pPr>
            <a:r>
              <a:rPr lang="zh-CN" altLang="en-US" dirty="0">
                <a:latin typeface="华文仿宋" pitchFamily="2" charset="-122"/>
                <a:ea typeface="华文仿宋" pitchFamily="2" charset="-122"/>
              </a:rPr>
              <a:t>入馆人次</a:t>
            </a:r>
          </a:p>
          <a:p>
            <a:pPr marL="342900" indent="-342900">
              <a:buFont typeface="Arial" panose="020B0604020202020204" pitchFamily="34" charset="0"/>
              <a:buChar char="•"/>
            </a:pPr>
            <a:r>
              <a:rPr lang="zh-CN" altLang="en-US" dirty="0">
                <a:latin typeface="华文仿宋" pitchFamily="2" charset="-122"/>
                <a:ea typeface="华文仿宋" pitchFamily="2" charset="-122"/>
              </a:rPr>
              <a:t>座位预约</a:t>
            </a:r>
          </a:p>
          <a:p>
            <a:pPr marL="342900" indent="-342900">
              <a:buFont typeface="Arial" panose="020B0604020202020204" pitchFamily="34" charset="0"/>
              <a:buChar char="•"/>
            </a:pPr>
            <a:r>
              <a:rPr lang="zh-CN" altLang="en-US" dirty="0">
                <a:latin typeface="华文仿宋" pitchFamily="2" charset="-122"/>
                <a:ea typeface="华文仿宋" pitchFamily="2" charset="-122"/>
              </a:rPr>
              <a:t>资源总量</a:t>
            </a:r>
          </a:p>
          <a:p>
            <a:pPr marL="342900" indent="-342900">
              <a:buFont typeface="Arial" panose="020B0604020202020204" pitchFamily="34" charset="0"/>
              <a:buChar char="•"/>
            </a:pPr>
            <a:r>
              <a:rPr lang="zh-CN" altLang="en-US" dirty="0">
                <a:latin typeface="华文仿宋" pitchFamily="2" charset="-122"/>
                <a:ea typeface="华文仿宋" pitchFamily="2" charset="-122"/>
              </a:rPr>
              <a:t>搜索排名</a:t>
            </a:r>
          </a:p>
          <a:p>
            <a:pPr marL="342900" indent="-342900">
              <a:buFont typeface="Arial" panose="020B0604020202020204" pitchFamily="34" charset="0"/>
              <a:buChar char="•"/>
            </a:pPr>
            <a:r>
              <a:rPr lang="zh-CN" altLang="en-US" dirty="0">
                <a:latin typeface="华文仿宋" pitchFamily="2" charset="-122"/>
                <a:ea typeface="华文仿宋" pitchFamily="2" charset="-122"/>
              </a:rPr>
              <a:t>借阅排名</a:t>
            </a:r>
          </a:p>
          <a:p>
            <a:pPr marL="342900" indent="-342900">
              <a:buFont typeface="Arial" panose="020B0604020202020204" pitchFamily="34" charset="0"/>
              <a:buChar char="•"/>
            </a:pPr>
            <a:r>
              <a:rPr lang="zh-CN" altLang="en-US" dirty="0">
                <a:latin typeface="华文仿宋" pitchFamily="2" charset="-122"/>
                <a:ea typeface="华文仿宋" pitchFamily="2" charset="-122"/>
              </a:rPr>
              <a:t>数据库排名</a:t>
            </a:r>
          </a:p>
          <a:p>
            <a:pPr marL="342900" indent="-342900">
              <a:buFont typeface="Arial" panose="020B0604020202020204" pitchFamily="34" charset="0"/>
              <a:buChar char="•"/>
            </a:pPr>
            <a:r>
              <a:rPr lang="en-US" altLang="zh-CN" dirty="0">
                <a:latin typeface="华文仿宋" pitchFamily="2" charset="-122"/>
                <a:ea typeface="华文仿宋" pitchFamily="2" charset="-122"/>
              </a:rPr>
              <a:t>......</a:t>
            </a:r>
            <a:endParaRPr lang="zh-CN" altLang="en-US" dirty="0">
              <a:latin typeface="华文仿宋" pitchFamily="2" charset="-122"/>
              <a:ea typeface="华文仿宋" pitchFamily="2" charset="-122"/>
            </a:endParaRPr>
          </a:p>
          <a:p>
            <a:pPr marL="342900" indent="-342900">
              <a:buFont typeface="Arial" panose="020B0604020202020204" pitchFamily="34" charset="0"/>
              <a:buChar char="•"/>
            </a:pPr>
            <a:endParaRPr lang="zh-CN" altLang="en-US" sz="2000" dirty="0">
              <a:latin typeface="黑体" panose="02010609060101010101" pitchFamily="49" charset="-122"/>
              <a:ea typeface="黑体" panose="02010609060101010101" pitchFamily="49" charset="-122"/>
            </a:endParaRPr>
          </a:p>
          <a:p>
            <a:pPr marL="342900" indent="-342900">
              <a:buFont typeface="Arial" panose="020B0604020202020204" pitchFamily="34" charset="0"/>
              <a:buChar char="•"/>
            </a:pPr>
            <a:endParaRPr lang="zh-CN" altLang="en-US" sz="2000" dirty="0">
              <a:latin typeface="黑体" panose="02010609060101010101" pitchFamily="49" charset="-122"/>
              <a:ea typeface="黑体" panose="02010609060101010101" pitchFamily="49" charset="-122"/>
            </a:endParaRPr>
          </a:p>
        </p:txBody>
      </p:sp>
      <p:grpSp>
        <p:nvGrpSpPr>
          <p:cNvPr id="4"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5"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pic>
        <p:nvPicPr>
          <p:cNvPr id="2" name="图片 1" descr="{7EAC3B75-4375-4E46-63FB-DB83247EDEEF}"/>
          <p:cNvPicPr>
            <a:picLocks noChangeAspect="1"/>
          </p:cNvPicPr>
          <p:nvPr/>
        </p:nvPicPr>
        <p:blipFill>
          <a:blip r:embed="rId2" cstate="print"/>
          <a:stretch>
            <a:fillRect/>
          </a:stretch>
        </p:blipFill>
        <p:spPr>
          <a:xfrm>
            <a:off x="1193799" y="1357630"/>
            <a:ext cx="8655259" cy="4865370"/>
          </a:xfrm>
          <a:prstGeom prst="rect">
            <a:avLst/>
          </a:prstGeom>
          <a:ln>
            <a:solidFill>
              <a:schemeClr val="accent1"/>
            </a:solid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6"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7"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24"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4" name="Group 93"/>
          <p:cNvGrpSpPr/>
          <p:nvPr/>
        </p:nvGrpSpPr>
        <p:grpSpPr>
          <a:xfrm>
            <a:off x="10519494" y="-2359580"/>
            <a:ext cx="5648960" cy="5717540"/>
            <a:chOff x="4943475" y="2471838"/>
            <a:chExt cx="2305050" cy="2333030"/>
          </a:xfrm>
        </p:grpSpPr>
        <p:sp>
          <p:nvSpPr>
            <p:cNvPr id="32"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3"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cxnSp>
        <p:nvCxnSpPr>
          <p:cNvPr id="3" name="Straight Connector 17"/>
          <p:cNvCxnSpPr>
            <a:endCxn id="148" idx="0"/>
          </p:cNvCxnSpPr>
          <p:nvPr/>
        </p:nvCxnSpPr>
        <p:spPr>
          <a:xfrm>
            <a:off x="649755" y="2954487"/>
            <a:ext cx="0" cy="74668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9"/>
          <p:cNvCxnSpPr>
            <a:stCxn id="149" idx="4"/>
            <a:endCxn id="155" idx="0"/>
          </p:cNvCxnSpPr>
          <p:nvPr/>
        </p:nvCxnSpPr>
        <p:spPr>
          <a:xfrm>
            <a:off x="2131466" y="3852299"/>
            <a:ext cx="3810" cy="79184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20"/>
          <p:cNvCxnSpPr>
            <a:stCxn id="152" idx="4"/>
            <a:endCxn id="158" idx="0"/>
          </p:cNvCxnSpPr>
          <p:nvPr/>
        </p:nvCxnSpPr>
        <p:spPr>
          <a:xfrm>
            <a:off x="4674518" y="3903099"/>
            <a:ext cx="4445" cy="79184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23"/>
          <p:cNvCxnSpPr>
            <a:stCxn id="156" idx="4"/>
            <a:endCxn id="151" idx="0"/>
          </p:cNvCxnSpPr>
          <p:nvPr/>
        </p:nvCxnSpPr>
        <p:spPr>
          <a:xfrm flipH="1">
            <a:off x="3224301" y="2929077"/>
            <a:ext cx="1905" cy="73406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7" name="Rectangle 24"/>
          <p:cNvSpPr/>
          <p:nvPr/>
        </p:nvSpPr>
        <p:spPr>
          <a:xfrm>
            <a:off x="649755" y="3759101"/>
            <a:ext cx="1096820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148" name="Oval 25"/>
          <p:cNvSpPr>
            <a:spLocks noChangeAspect="1"/>
          </p:cNvSpPr>
          <p:nvPr/>
        </p:nvSpPr>
        <p:spPr>
          <a:xfrm>
            <a:off x="574190" y="37011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a:solidFill>
                  <a:srgbClr val="26A6CF"/>
                </a:solidFill>
                <a:cs typeface="+mn-ea"/>
                <a:sym typeface="+mn-lt"/>
              </a:rPr>
              <a:t> </a:t>
            </a:r>
            <a:endParaRPr lang="en-US" sz="1350" dirty="0">
              <a:solidFill>
                <a:srgbClr val="26A6CF"/>
              </a:solidFill>
              <a:cs typeface="+mn-ea"/>
              <a:sym typeface="+mn-lt"/>
            </a:endParaRPr>
          </a:p>
        </p:txBody>
      </p:sp>
      <p:sp>
        <p:nvSpPr>
          <p:cNvPr id="149" name="Oval 26"/>
          <p:cNvSpPr>
            <a:spLocks noChangeAspect="1"/>
          </p:cNvSpPr>
          <p:nvPr/>
        </p:nvSpPr>
        <p:spPr>
          <a:xfrm>
            <a:off x="2055901" y="37011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51" name="Oval 28"/>
          <p:cNvSpPr>
            <a:spLocks noChangeAspect="1"/>
          </p:cNvSpPr>
          <p:nvPr/>
        </p:nvSpPr>
        <p:spPr>
          <a:xfrm>
            <a:off x="3148992" y="36630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52" name="Oval 29"/>
          <p:cNvSpPr>
            <a:spLocks noChangeAspect="1"/>
          </p:cNvSpPr>
          <p:nvPr/>
        </p:nvSpPr>
        <p:spPr>
          <a:xfrm>
            <a:off x="4598953" y="37519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54" name="Oval 49"/>
          <p:cNvSpPr>
            <a:spLocks noChangeAspect="1"/>
          </p:cNvSpPr>
          <p:nvPr/>
        </p:nvSpPr>
        <p:spPr>
          <a:xfrm>
            <a:off x="250454" y="2168577"/>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155" name="Oval 50"/>
          <p:cNvSpPr>
            <a:spLocks noChangeAspect="1"/>
          </p:cNvSpPr>
          <p:nvPr/>
        </p:nvSpPr>
        <p:spPr>
          <a:xfrm>
            <a:off x="1736176" y="4644223"/>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156" name="Oval 53"/>
          <p:cNvSpPr>
            <a:spLocks noChangeAspect="1"/>
          </p:cNvSpPr>
          <p:nvPr/>
        </p:nvSpPr>
        <p:spPr>
          <a:xfrm>
            <a:off x="2826905" y="2130477"/>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sz="1400" dirty="0">
              <a:solidFill>
                <a:schemeClr val="lt1"/>
              </a:solidFill>
              <a:cs typeface="+mn-ea"/>
              <a:sym typeface="+mn-lt"/>
            </a:endParaRPr>
          </a:p>
        </p:txBody>
      </p:sp>
      <p:sp>
        <p:nvSpPr>
          <p:cNvPr id="158" name="Oval 57"/>
          <p:cNvSpPr>
            <a:spLocks noChangeAspect="1"/>
          </p:cNvSpPr>
          <p:nvPr/>
        </p:nvSpPr>
        <p:spPr>
          <a:xfrm>
            <a:off x="4279546" y="4695023"/>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161" name="Freeform 6"/>
          <p:cNvSpPr>
            <a:spLocks noEditPoints="1"/>
          </p:cNvSpPr>
          <p:nvPr/>
        </p:nvSpPr>
        <p:spPr bwMode="auto">
          <a:xfrm>
            <a:off x="4529247" y="4924477"/>
            <a:ext cx="299200" cy="339693"/>
          </a:xfrm>
          <a:custGeom>
            <a:avLst/>
            <a:gdLst>
              <a:gd name="T0" fmla="*/ 60 w 112"/>
              <a:gd name="T1" fmla="*/ 61 h 128"/>
              <a:gd name="T2" fmla="*/ 60 w 112"/>
              <a:gd name="T3" fmla="*/ 40 h 128"/>
              <a:gd name="T4" fmla="*/ 56 w 112"/>
              <a:gd name="T5" fmla="*/ 36 h 128"/>
              <a:gd name="T6" fmla="*/ 52 w 112"/>
              <a:gd name="T7" fmla="*/ 40 h 128"/>
              <a:gd name="T8" fmla="*/ 52 w 112"/>
              <a:gd name="T9" fmla="*/ 61 h 128"/>
              <a:gd name="T10" fmla="*/ 44 w 112"/>
              <a:gd name="T11" fmla="*/ 72 h 128"/>
              <a:gd name="T12" fmla="*/ 56 w 112"/>
              <a:gd name="T13" fmla="*/ 84 h 128"/>
              <a:gd name="T14" fmla="*/ 68 w 112"/>
              <a:gd name="T15" fmla="*/ 72 h 128"/>
              <a:gd name="T16" fmla="*/ 60 w 112"/>
              <a:gd name="T17" fmla="*/ 61 h 128"/>
              <a:gd name="T18" fmla="*/ 60 w 112"/>
              <a:gd name="T19" fmla="*/ 16 h 128"/>
              <a:gd name="T20" fmla="*/ 60 w 112"/>
              <a:gd name="T21" fmla="*/ 8 h 128"/>
              <a:gd name="T22" fmla="*/ 72 w 112"/>
              <a:gd name="T23" fmla="*/ 8 h 128"/>
              <a:gd name="T24" fmla="*/ 76 w 112"/>
              <a:gd name="T25" fmla="*/ 4 h 128"/>
              <a:gd name="T26" fmla="*/ 72 w 112"/>
              <a:gd name="T27" fmla="*/ 0 h 128"/>
              <a:gd name="T28" fmla="*/ 40 w 112"/>
              <a:gd name="T29" fmla="*/ 0 h 128"/>
              <a:gd name="T30" fmla="*/ 36 w 112"/>
              <a:gd name="T31" fmla="*/ 4 h 128"/>
              <a:gd name="T32" fmla="*/ 40 w 112"/>
              <a:gd name="T33" fmla="*/ 8 h 128"/>
              <a:gd name="T34" fmla="*/ 52 w 112"/>
              <a:gd name="T35" fmla="*/ 8 h 128"/>
              <a:gd name="T36" fmla="*/ 52 w 112"/>
              <a:gd name="T37" fmla="*/ 16 h 128"/>
              <a:gd name="T38" fmla="*/ 0 w 112"/>
              <a:gd name="T39" fmla="*/ 72 h 128"/>
              <a:gd name="T40" fmla="*/ 56 w 112"/>
              <a:gd name="T41" fmla="*/ 128 h 128"/>
              <a:gd name="T42" fmla="*/ 112 w 112"/>
              <a:gd name="T43" fmla="*/ 72 h 128"/>
              <a:gd name="T44" fmla="*/ 60 w 112"/>
              <a:gd name="T45" fmla="*/ 16 h 128"/>
              <a:gd name="T46" fmla="*/ 56 w 112"/>
              <a:gd name="T47" fmla="*/ 120 h 128"/>
              <a:gd name="T48" fmla="*/ 8 w 112"/>
              <a:gd name="T49" fmla="*/ 72 h 128"/>
              <a:gd name="T50" fmla="*/ 56 w 112"/>
              <a:gd name="T51" fmla="*/ 24 h 128"/>
              <a:gd name="T52" fmla="*/ 104 w 112"/>
              <a:gd name="T53" fmla="*/ 72 h 128"/>
              <a:gd name="T54" fmla="*/ 56 w 112"/>
              <a:gd name="T55"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 h="128">
                <a:moveTo>
                  <a:pt x="60" y="61"/>
                </a:moveTo>
                <a:cubicBezTo>
                  <a:pt x="60" y="40"/>
                  <a:pt x="60" y="40"/>
                  <a:pt x="60" y="40"/>
                </a:cubicBezTo>
                <a:cubicBezTo>
                  <a:pt x="60" y="38"/>
                  <a:pt x="58" y="36"/>
                  <a:pt x="56" y="36"/>
                </a:cubicBezTo>
                <a:cubicBezTo>
                  <a:pt x="54" y="36"/>
                  <a:pt x="52" y="38"/>
                  <a:pt x="52" y="40"/>
                </a:cubicBezTo>
                <a:cubicBezTo>
                  <a:pt x="52" y="61"/>
                  <a:pt x="52" y="61"/>
                  <a:pt x="52" y="61"/>
                </a:cubicBezTo>
                <a:cubicBezTo>
                  <a:pt x="47" y="62"/>
                  <a:pt x="44" y="67"/>
                  <a:pt x="44" y="72"/>
                </a:cubicBezTo>
                <a:cubicBezTo>
                  <a:pt x="44" y="79"/>
                  <a:pt x="49" y="84"/>
                  <a:pt x="56" y="84"/>
                </a:cubicBezTo>
                <a:cubicBezTo>
                  <a:pt x="63" y="84"/>
                  <a:pt x="68" y="79"/>
                  <a:pt x="68" y="72"/>
                </a:cubicBezTo>
                <a:cubicBezTo>
                  <a:pt x="68" y="67"/>
                  <a:pt x="65" y="62"/>
                  <a:pt x="60" y="61"/>
                </a:cubicBezTo>
                <a:close/>
                <a:moveTo>
                  <a:pt x="60" y="16"/>
                </a:moveTo>
                <a:cubicBezTo>
                  <a:pt x="60" y="8"/>
                  <a:pt x="60" y="8"/>
                  <a:pt x="60" y="8"/>
                </a:cubicBezTo>
                <a:cubicBezTo>
                  <a:pt x="72" y="8"/>
                  <a:pt x="72" y="8"/>
                  <a:pt x="72" y="8"/>
                </a:cubicBezTo>
                <a:cubicBezTo>
                  <a:pt x="74" y="8"/>
                  <a:pt x="76" y="6"/>
                  <a:pt x="76" y="4"/>
                </a:cubicBezTo>
                <a:cubicBezTo>
                  <a:pt x="76" y="2"/>
                  <a:pt x="74" y="0"/>
                  <a:pt x="72" y="0"/>
                </a:cubicBezTo>
                <a:cubicBezTo>
                  <a:pt x="40" y="0"/>
                  <a:pt x="40" y="0"/>
                  <a:pt x="40" y="0"/>
                </a:cubicBezTo>
                <a:cubicBezTo>
                  <a:pt x="38" y="0"/>
                  <a:pt x="36" y="2"/>
                  <a:pt x="36" y="4"/>
                </a:cubicBezTo>
                <a:cubicBezTo>
                  <a:pt x="36" y="6"/>
                  <a:pt x="38" y="8"/>
                  <a:pt x="40" y="8"/>
                </a:cubicBezTo>
                <a:cubicBezTo>
                  <a:pt x="52" y="8"/>
                  <a:pt x="52" y="8"/>
                  <a:pt x="52" y="8"/>
                </a:cubicBezTo>
                <a:cubicBezTo>
                  <a:pt x="52" y="16"/>
                  <a:pt x="52" y="16"/>
                  <a:pt x="52" y="16"/>
                </a:cubicBezTo>
                <a:cubicBezTo>
                  <a:pt x="23" y="18"/>
                  <a:pt x="0" y="42"/>
                  <a:pt x="0" y="72"/>
                </a:cubicBezTo>
                <a:cubicBezTo>
                  <a:pt x="0" y="103"/>
                  <a:pt x="25" y="128"/>
                  <a:pt x="56" y="128"/>
                </a:cubicBezTo>
                <a:cubicBezTo>
                  <a:pt x="87" y="128"/>
                  <a:pt x="112" y="103"/>
                  <a:pt x="112" y="72"/>
                </a:cubicBezTo>
                <a:cubicBezTo>
                  <a:pt x="112" y="42"/>
                  <a:pt x="89" y="18"/>
                  <a:pt x="60" y="16"/>
                </a:cubicBezTo>
                <a:close/>
                <a:moveTo>
                  <a:pt x="56" y="120"/>
                </a:moveTo>
                <a:cubicBezTo>
                  <a:pt x="29" y="120"/>
                  <a:pt x="8" y="99"/>
                  <a:pt x="8" y="72"/>
                </a:cubicBezTo>
                <a:cubicBezTo>
                  <a:pt x="8" y="45"/>
                  <a:pt x="29" y="24"/>
                  <a:pt x="56" y="24"/>
                </a:cubicBezTo>
                <a:cubicBezTo>
                  <a:pt x="83" y="24"/>
                  <a:pt x="104" y="45"/>
                  <a:pt x="104" y="72"/>
                </a:cubicBezTo>
                <a:cubicBezTo>
                  <a:pt x="104" y="99"/>
                  <a:pt x="83" y="120"/>
                  <a:pt x="56" y="12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63" name="Freeform 9"/>
          <p:cNvSpPr>
            <a:spLocks noEditPoints="1"/>
          </p:cNvSpPr>
          <p:nvPr/>
        </p:nvSpPr>
        <p:spPr bwMode="auto">
          <a:xfrm>
            <a:off x="1965068" y="4883800"/>
            <a:ext cx="340818" cy="319446"/>
          </a:xfrm>
          <a:custGeom>
            <a:avLst/>
            <a:gdLst>
              <a:gd name="T0" fmla="*/ 100 w 128"/>
              <a:gd name="T1" fmla="*/ 40 h 120"/>
              <a:gd name="T2" fmla="*/ 28 w 128"/>
              <a:gd name="T3" fmla="*/ 40 h 120"/>
              <a:gd name="T4" fmla="*/ 24 w 128"/>
              <a:gd name="T5" fmla="*/ 44 h 120"/>
              <a:gd name="T6" fmla="*/ 28 w 128"/>
              <a:gd name="T7" fmla="*/ 48 h 120"/>
              <a:gd name="T8" fmla="*/ 100 w 128"/>
              <a:gd name="T9" fmla="*/ 48 h 120"/>
              <a:gd name="T10" fmla="*/ 104 w 128"/>
              <a:gd name="T11" fmla="*/ 44 h 120"/>
              <a:gd name="T12" fmla="*/ 100 w 128"/>
              <a:gd name="T13" fmla="*/ 40 h 120"/>
              <a:gd name="T14" fmla="*/ 72 w 128"/>
              <a:gd name="T15" fmla="*/ 56 h 120"/>
              <a:gd name="T16" fmla="*/ 28 w 128"/>
              <a:gd name="T17" fmla="*/ 56 h 120"/>
              <a:gd name="T18" fmla="*/ 24 w 128"/>
              <a:gd name="T19" fmla="*/ 60 h 120"/>
              <a:gd name="T20" fmla="*/ 28 w 128"/>
              <a:gd name="T21" fmla="*/ 64 h 120"/>
              <a:gd name="T22" fmla="*/ 72 w 128"/>
              <a:gd name="T23" fmla="*/ 64 h 120"/>
              <a:gd name="T24" fmla="*/ 76 w 128"/>
              <a:gd name="T25" fmla="*/ 60 h 120"/>
              <a:gd name="T26" fmla="*/ 72 w 128"/>
              <a:gd name="T27" fmla="*/ 56 h 120"/>
              <a:gd name="T28" fmla="*/ 100 w 128"/>
              <a:gd name="T29" fmla="*/ 24 h 120"/>
              <a:gd name="T30" fmla="*/ 28 w 128"/>
              <a:gd name="T31" fmla="*/ 24 h 120"/>
              <a:gd name="T32" fmla="*/ 24 w 128"/>
              <a:gd name="T33" fmla="*/ 28 h 120"/>
              <a:gd name="T34" fmla="*/ 28 w 128"/>
              <a:gd name="T35" fmla="*/ 32 h 120"/>
              <a:gd name="T36" fmla="*/ 100 w 128"/>
              <a:gd name="T37" fmla="*/ 32 h 120"/>
              <a:gd name="T38" fmla="*/ 104 w 128"/>
              <a:gd name="T39" fmla="*/ 28 h 120"/>
              <a:gd name="T40" fmla="*/ 100 w 128"/>
              <a:gd name="T41" fmla="*/ 24 h 120"/>
              <a:gd name="T42" fmla="*/ 116 w 128"/>
              <a:gd name="T43" fmla="*/ 0 h 120"/>
              <a:gd name="T44" fmla="*/ 12 w 128"/>
              <a:gd name="T45" fmla="*/ 0 h 120"/>
              <a:gd name="T46" fmla="*/ 0 w 128"/>
              <a:gd name="T47" fmla="*/ 12 h 120"/>
              <a:gd name="T48" fmla="*/ 0 w 128"/>
              <a:gd name="T49" fmla="*/ 80 h 120"/>
              <a:gd name="T50" fmla="*/ 12 w 128"/>
              <a:gd name="T51" fmla="*/ 92 h 120"/>
              <a:gd name="T52" fmla="*/ 28 w 128"/>
              <a:gd name="T53" fmla="*/ 92 h 120"/>
              <a:gd name="T54" fmla="*/ 28 w 128"/>
              <a:gd name="T55" fmla="*/ 109 h 120"/>
              <a:gd name="T56" fmla="*/ 44 w 128"/>
              <a:gd name="T57" fmla="*/ 114 h 120"/>
              <a:gd name="T58" fmla="*/ 68 w 128"/>
              <a:gd name="T59" fmla="*/ 92 h 120"/>
              <a:gd name="T60" fmla="*/ 116 w 128"/>
              <a:gd name="T61" fmla="*/ 92 h 120"/>
              <a:gd name="T62" fmla="*/ 128 w 128"/>
              <a:gd name="T63" fmla="*/ 80 h 120"/>
              <a:gd name="T64" fmla="*/ 128 w 128"/>
              <a:gd name="T65" fmla="*/ 12 h 120"/>
              <a:gd name="T66" fmla="*/ 116 w 128"/>
              <a:gd name="T67" fmla="*/ 0 h 120"/>
              <a:gd name="T68" fmla="*/ 120 w 128"/>
              <a:gd name="T69" fmla="*/ 76 h 120"/>
              <a:gd name="T70" fmla="*/ 112 w 128"/>
              <a:gd name="T71" fmla="*/ 84 h 120"/>
              <a:gd name="T72" fmla="*/ 66 w 128"/>
              <a:gd name="T73" fmla="*/ 84 h 120"/>
              <a:gd name="T74" fmla="*/ 39 w 128"/>
              <a:gd name="T75" fmla="*/ 108 h 120"/>
              <a:gd name="T76" fmla="*/ 36 w 128"/>
              <a:gd name="T77" fmla="*/ 92 h 120"/>
              <a:gd name="T78" fmla="*/ 36 w 128"/>
              <a:gd name="T79" fmla="*/ 92 h 120"/>
              <a:gd name="T80" fmla="*/ 36 w 128"/>
              <a:gd name="T81" fmla="*/ 84 h 120"/>
              <a:gd name="T82" fmla="*/ 16 w 128"/>
              <a:gd name="T83" fmla="*/ 84 h 120"/>
              <a:gd name="T84" fmla="*/ 8 w 128"/>
              <a:gd name="T85" fmla="*/ 76 h 120"/>
              <a:gd name="T86" fmla="*/ 8 w 128"/>
              <a:gd name="T87" fmla="*/ 16 h 120"/>
              <a:gd name="T88" fmla="*/ 16 w 128"/>
              <a:gd name="T89" fmla="*/ 8 h 120"/>
              <a:gd name="T90" fmla="*/ 112 w 128"/>
              <a:gd name="T91" fmla="*/ 8 h 120"/>
              <a:gd name="T92" fmla="*/ 120 w 128"/>
              <a:gd name="T93" fmla="*/ 16 h 120"/>
              <a:gd name="T94" fmla="*/ 120 w 128"/>
              <a:gd name="T95"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 h="120">
                <a:moveTo>
                  <a:pt x="100" y="40"/>
                </a:moveTo>
                <a:cubicBezTo>
                  <a:pt x="28" y="40"/>
                  <a:pt x="28" y="40"/>
                  <a:pt x="28" y="40"/>
                </a:cubicBezTo>
                <a:cubicBezTo>
                  <a:pt x="26" y="40"/>
                  <a:pt x="24" y="42"/>
                  <a:pt x="24" y="44"/>
                </a:cubicBezTo>
                <a:cubicBezTo>
                  <a:pt x="24" y="46"/>
                  <a:pt x="26" y="48"/>
                  <a:pt x="28" y="48"/>
                </a:cubicBezTo>
                <a:cubicBezTo>
                  <a:pt x="100" y="48"/>
                  <a:pt x="100" y="48"/>
                  <a:pt x="100" y="48"/>
                </a:cubicBezTo>
                <a:cubicBezTo>
                  <a:pt x="102" y="48"/>
                  <a:pt x="104" y="46"/>
                  <a:pt x="104" y="44"/>
                </a:cubicBezTo>
                <a:cubicBezTo>
                  <a:pt x="104" y="42"/>
                  <a:pt x="102" y="40"/>
                  <a:pt x="100" y="40"/>
                </a:cubicBezTo>
                <a:close/>
                <a:moveTo>
                  <a:pt x="72" y="56"/>
                </a:moveTo>
                <a:cubicBezTo>
                  <a:pt x="28" y="56"/>
                  <a:pt x="28" y="56"/>
                  <a:pt x="28" y="56"/>
                </a:cubicBezTo>
                <a:cubicBezTo>
                  <a:pt x="26" y="56"/>
                  <a:pt x="24" y="58"/>
                  <a:pt x="24" y="60"/>
                </a:cubicBezTo>
                <a:cubicBezTo>
                  <a:pt x="24" y="62"/>
                  <a:pt x="26" y="64"/>
                  <a:pt x="28" y="64"/>
                </a:cubicBezTo>
                <a:cubicBezTo>
                  <a:pt x="72" y="64"/>
                  <a:pt x="72" y="64"/>
                  <a:pt x="72" y="64"/>
                </a:cubicBezTo>
                <a:cubicBezTo>
                  <a:pt x="74" y="64"/>
                  <a:pt x="76" y="62"/>
                  <a:pt x="76" y="60"/>
                </a:cubicBezTo>
                <a:cubicBezTo>
                  <a:pt x="76" y="58"/>
                  <a:pt x="74" y="56"/>
                  <a:pt x="72" y="56"/>
                </a:cubicBezTo>
                <a:close/>
                <a:moveTo>
                  <a:pt x="100" y="24"/>
                </a:moveTo>
                <a:cubicBezTo>
                  <a:pt x="28" y="24"/>
                  <a:pt x="28" y="24"/>
                  <a:pt x="28" y="24"/>
                </a:cubicBezTo>
                <a:cubicBezTo>
                  <a:pt x="26" y="24"/>
                  <a:pt x="24" y="26"/>
                  <a:pt x="24" y="28"/>
                </a:cubicBezTo>
                <a:cubicBezTo>
                  <a:pt x="24" y="30"/>
                  <a:pt x="26" y="32"/>
                  <a:pt x="28" y="32"/>
                </a:cubicBezTo>
                <a:cubicBezTo>
                  <a:pt x="100" y="32"/>
                  <a:pt x="100" y="32"/>
                  <a:pt x="100" y="32"/>
                </a:cubicBezTo>
                <a:cubicBezTo>
                  <a:pt x="102" y="32"/>
                  <a:pt x="104" y="30"/>
                  <a:pt x="104" y="28"/>
                </a:cubicBezTo>
                <a:cubicBezTo>
                  <a:pt x="104" y="26"/>
                  <a:pt x="102" y="24"/>
                  <a:pt x="100" y="24"/>
                </a:cubicBezTo>
                <a:close/>
                <a:moveTo>
                  <a:pt x="116" y="0"/>
                </a:moveTo>
                <a:cubicBezTo>
                  <a:pt x="12" y="0"/>
                  <a:pt x="12" y="0"/>
                  <a:pt x="12" y="0"/>
                </a:cubicBezTo>
                <a:cubicBezTo>
                  <a:pt x="5" y="0"/>
                  <a:pt x="0" y="5"/>
                  <a:pt x="0" y="12"/>
                </a:cubicBezTo>
                <a:cubicBezTo>
                  <a:pt x="0" y="80"/>
                  <a:pt x="0" y="80"/>
                  <a:pt x="0" y="80"/>
                </a:cubicBezTo>
                <a:cubicBezTo>
                  <a:pt x="0" y="87"/>
                  <a:pt x="5" y="92"/>
                  <a:pt x="12" y="92"/>
                </a:cubicBezTo>
                <a:cubicBezTo>
                  <a:pt x="28" y="92"/>
                  <a:pt x="28" y="92"/>
                  <a:pt x="28" y="92"/>
                </a:cubicBezTo>
                <a:cubicBezTo>
                  <a:pt x="28" y="109"/>
                  <a:pt x="28" y="109"/>
                  <a:pt x="28" y="109"/>
                </a:cubicBezTo>
                <a:cubicBezTo>
                  <a:pt x="29" y="114"/>
                  <a:pt x="35" y="120"/>
                  <a:pt x="44" y="114"/>
                </a:cubicBezTo>
                <a:cubicBezTo>
                  <a:pt x="68" y="92"/>
                  <a:pt x="68" y="92"/>
                  <a:pt x="68" y="92"/>
                </a:cubicBezTo>
                <a:cubicBezTo>
                  <a:pt x="116" y="92"/>
                  <a:pt x="116" y="92"/>
                  <a:pt x="116" y="92"/>
                </a:cubicBezTo>
                <a:cubicBezTo>
                  <a:pt x="123" y="92"/>
                  <a:pt x="128" y="87"/>
                  <a:pt x="128" y="80"/>
                </a:cubicBezTo>
                <a:cubicBezTo>
                  <a:pt x="128" y="12"/>
                  <a:pt x="128" y="12"/>
                  <a:pt x="128" y="12"/>
                </a:cubicBezTo>
                <a:cubicBezTo>
                  <a:pt x="128" y="5"/>
                  <a:pt x="123" y="0"/>
                  <a:pt x="116" y="0"/>
                </a:cubicBezTo>
                <a:close/>
                <a:moveTo>
                  <a:pt x="120" y="76"/>
                </a:moveTo>
                <a:cubicBezTo>
                  <a:pt x="120" y="80"/>
                  <a:pt x="116" y="84"/>
                  <a:pt x="112" y="84"/>
                </a:cubicBezTo>
                <a:cubicBezTo>
                  <a:pt x="66" y="84"/>
                  <a:pt x="66" y="84"/>
                  <a:pt x="66" y="84"/>
                </a:cubicBezTo>
                <a:cubicBezTo>
                  <a:pt x="39" y="108"/>
                  <a:pt x="39" y="108"/>
                  <a:pt x="39" y="108"/>
                </a:cubicBezTo>
                <a:cubicBezTo>
                  <a:pt x="35" y="113"/>
                  <a:pt x="36" y="99"/>
                  <a:pt x="36" y="92"/>
                </a:cubicBezTo>
                <a:cubicBezTo>
                  <a:pt x="36" y="92"/>
                  <a:pt x="36" y="92"/>
                  <a:pt x="36" y="92"/>
                </a:cubicBezTo>
                <a:cubicBezTo>
                  <a:pt x="36" y="84"/>
                  <a:pt x="36" y="84"/>
                  <a:pt x="36" y="84"/>
                </a:cubicBezTo>
                <a:cubicBezTo>
                  <a:pt x="16" y="84"/>
                  <a:pt x="16" y="84"/>
                  <a:pt x="16" y="84"/>
                </a:cubicBezTo>
                <a:cubicBezTo>
                  <a:pt x="12" y="84"/>
                  <a:pt x="8" y="80"/>
                  <a:pt x="8" y="76"/>
                </a:cubicBezTo>
                <a:cubicBezTo>
                  <a:pt x="8" y="16"/>
                  <a:pt x="8" y="16"/>
                  <a:pt x="8" y="16"/>
                </a:cubicBezTo>
                <a:cubicBezTo>
                  <a:pt x="8" y="12"/>
                  <a:pt x="12" y="8"/>
                  <a:pt x="16" y="8"/>
                </a:cubicBezTo>
                <a:cubicBezTo>
                  <a:pt x="112" y="8"/>
                  <a:pt x="112" y="8"/>
                  <a:pt x="112" y="8"/>
                </a:cubicBezTo>
                <a:cubicBezTo>
                  <a:pt x="116" y="8"/>
                  <a:pt x="120" y="12"/>
                  <a:pt x="120" y="16"/>
                </a:cubicBezTo>
                <a:lnTo>
                  <a:pt x="120" y="7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64" name="Freeform 10"/>
          <p:cNvSpPr>
            <a:spLocks noEditPoints="1"/>
          </p:cNvSpPr>
          <p:nvPr/>
        </p:nvSpPr>
        <p:spPr bwMode="auto">
          <a:xfrm>
            <a:off x="511403" y="2397468"/>
            <a:ext cx="276704" cy="340819"/>
          </a:xfrm>
          <a:custGeom>
            <a:avLst/>
            <a:gdLst>
              <a:gd name="T0" fmla="*/ 52 w 104"/>
              <a:gd name="T1" fmla="*/ 72 h 128"/>
              <a:gd name="T2" fmla="*/ 36 w 104"/>
              <a:gd name="T3" fmla="*/ 88 h 128"/>
              <a:gd name="T4" fmla="*/ 52 w 104"/>
              <a:gd name="T5" fmla="*/ 104 h 128"/>
              <a:gd name="T6" fmla="*/ 68 w 104"/>
              <a:gd name="T7" fmla="*/ 88 h 128"/>
              <a:gd name="T8" fmla="*/ 52 w 104"/>
              <a:gd name="T9" fmla="*/ 72 h 128"/>
              <a:gd name="T10" fmla="*/ 52 w 104"/>
              <a:gd name="T11" fmla="*/ 96 h 128"/>
              <a:gd name="T12" fmla="*/ 44 w 104"/>
              <a:gd name="T13" fmla="*/ 88 h 128"/>
              <a:gd name="T14" fmla="*/ 52 w 104"/>
              <a:gd name="T15" fmla="*/ 80 h 128"/>
              <a:gd name="T16" fmla="*/ 60 w 104"/>
              <a:gd name="T17" fmla="*/ 88 h 128"/>
              <a:gd name="T18" fmla="*/ 52 w 104"/>
              <a:gd name="T19" fmla="*/ 96 h 128"/>
              <a:gd name="T20" fmla="*/ 92 w 104"/>
              <a:gd name="T21" fmla="*/ 48 h 128"/>
              <a:gd name="T22" fmla="*/ 24 w 104"/>
              <a:gd name="T23" fmla="*/ 48 h 128"/>
              <a:gd name="T24" fmla="*/ 24 w 104"/>
              <a:gd name="T25" fmla="*/ 36 h 128"/>
              <a:gd name="T26" fmla="*/ 52 w 104"/>
              <a:gd name="T27" fmla="*/ 8 h 128"/>
              <a:gd name="T28" fmla="*/ 80 w 104"/>
              <a:gd name="T29" fmla="*/ 32 h 128"/>
              <a:gd name="T30" fmla="*/ 88 w 104"/>
              <a:gd name="T31" fmla="*/ 32 h 128"/>
              <a:gd name="T32" fmla="*/ 52 w 104"/>
              <a:gd name="T33" fmla="*/ 0 h 128"/>
              <a:gd name="T34" fmla="*/ 16 w 104"/>
              <a:gd name="T35" fmla="*/ 36 h 128"/>
              <a:gd name="T36" fmla="*/ 16 w 104"/>
              <a:gd name="T37" fmla="*/ 48 h 128"/>
              <a:gd name="T38" fmla="*/ 12 w 104"/>
              <a:gd name="T39" fmla="*/ 48 h 128"/>
              <a:gd name="T40" fmla="*/ 0 w 104"/>
              <a:gd name="T41" fmla="*/ 60 h 128"/>
              <a:gd name="T42" fmla="*/ 0 w 104"/>
              <a:gd name="T43" fmla="*/ 116 h 128"/>
              <a:gd name="T44" fmla="*/ 12 w 104"/>
              <a:gd name="T45" fmla="*/ 128 h 128"/>
              <a:gd name="T46" fmla="*/ 92 w 104"/>
              <a:gd name="T47" fmla="*/ 128 h 128"/>
              <a:gd name="T48" fmla="*/ 104 w 104"/>
              <a:gd name="T49" fmla="*/ 116 h 128"/>
              <a:gd name="T50" fmla="*/ 104 w 104"/>
              <a:gd name="T51" fmla="*/ 60 h 128"/>
              <a:gd name="T52" fmla="*/ 92 w 104"/>
              <a:gd name="T53" fmla="*/ 48 h 128"/>
              <a:gd name="T54" fmla="*/ 96 w 104"/>
              <a:gd name="T55" fmla="*/ 112 h 128"/>
              <a:gd name="T56" fmla="*/ 88 w 104"/>
              <a:gd name="T57" fmla="*/ 120 h 128"/>
              <a:gd name="T58" fmla="*/ 16 w 104"/>
              <a:gd name="T59" fmla="*/ 120 h 128"/>
              <a:gd name="T60" fmla="*/ 8 w 104"/>
              <a:gd name="T61" fmla="*/ 112 h 128"/>
              <a:gd name="T62" fmla="*/ 8 w 104"/>
              <a:gd name="T63" fmla="*/ 64 h 128"/>
              <a:gd name="T64" fmla="*/ 16 w 104"/>
              <a:gd name="T65" fmla="*/ 56 h 128"/>
              <a:gd name="T66" fmla="*/ 88 w 104"/>
              <a:gd name="T67" fmla="*/ 56 h 128"/>
              <a:gd name="T68" fmla="*/ 96 w 104"/>
              <a:gd name="T69" fmla="*/ 64 h 128"/>
              <a:gd name="T70" fmla="*/ 96 w 104"/>
              <a:gd name="T71"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128">
                <a:moveTo>
                  <a:pt x="52" y="72"/>
                </a:moveTo>
                <a:cubicBezTo>
                  <a:pt x="43" y="72"/>
                  <a:pt x="36" y="79"/>
                  <a:pt x="36" y="88"/>
                </a:cubicBezTo>
                <a:cubicBezTo>
                  <a:pt x="36" y="97"/>
                  <a:pt x="43" y="104"/>
                  <a:pt x="52" y="104"/>
                </a:cubicBezTo>
                <a:cubicBezTo>
                  <a:pt x="61" y="104"/>
                  <a:pt x="68" y="97"/>
                  <a:pt x="68" y="88"/>
                </a:cubicBezTo>
                <a:cubicBezTo>
                  <a:pt x="68" y="79"/>
                  <a:pt x="61" y="72"/>
                  <a:pt x="52" y="72"/>
                </a:cubicBezTo>
                <a:close/>
                <a:moveTo>
                  <a:pt x="52" y="96"/>
                </a:moveTo>
                <a:cubicBezTo>
                  <a:pt x="48" y="96"/>
                  <a:pt x="44" y="92"/>
                  <a:pt x="44" y="88"/>
                </a:cubicBezTo>
                <a:cubicBezTo>
                  <a:pt x="44" y="84"/>
                  <a:pt x="48" y="80"/>
                  <a:pt x="52" y="80"/>
                </a:cubicBezTo>
                <a:cubicBezTo>
                  <a:pt x="56" y="80"/>
                  <a:pt x="60" y="84"/>
                  <a:pt x="60" y="88"/>
                </a:cubicBezTo>
                <a:cubicBezTo>
                  <a:pt x="60" y="92"/>
                  <a:pt x="56" y="96"/>
                  <a:pt x="52" y="96"/>
                </a:cubicBezTo>
                <a:close/>
                <a:moveTo>
                  <a:pt x="92" y="48"/>
                </a:moveTo>
                <a:cubicBezTo>
                  <a:pt x="24" y="48"/>
                  <a:pt x="24" y="48"/>
                  <a:pt x="24" y="48"/>
                </a:cubicBezTo>
                <a:cubicBezTo>
                  <a:pt x="24" y="36"/>
                  <a:pt x="24" y="36"/>
                  <a:pt x="24" y="36"/>
                </a:cubicBezTo>
                <a:cubicBezTo>
                  <a:pt x="24" y="21"/>
                  <a:pt x="37" y="8"/>
                  <a:pt x="52" y="8"/>
                </a:cubicBezTo>
                <a:cubicBezTo>
                  <a:pt x="66" y="8"/>
                  <a:pt x="78" y="18"/>
                  <a:pt x="80" y="32"/>
                </a:cubicBezTo>
                <a:cubicBezTo>
                  <a:pt x="88" y="32"/>
                  <a:pt x="88" y="32"/>
                  <a:pt x="88" y="32"/>
                </a:cubicBezTo>
                <a:cubicBezTo>
                  <a:pt x="86" y="14"/>
                  <a:pt x="71" y="0"/>
                  <a:pt x="52" y="0"/>
                </a:cubicBezTo>
                <a:cubicBezTo>
                  <a:pt x="32" y="0"/>
                  <a:pt x="16" y="16"/>
                  <a:pt x="16" y="36"/>
                </a:cubicBezTo>
                <a:cubicBezTo>
                  <a:pt x="16" y="48"/>
                  <a:pt x="16" y="48"/>
                  <a:pt x="16" y="48"/>
                </a:cubicBezTo>
                <a:cubicBezTo>
                  <a:pt x="12" y="48"/>
                  <a:pt x="12" y="48"/>
                  <a:pt x="12" y="48"/>
                </a:cubicBezTo>
                <a:cubicBezTo>
                  <a:pt x="5" y="48"/>
                  <a:pt x="0" y="53"/>
                  <a:pt x="0" y="60"/>
                </a:cubicBezTo>
                <a:cubicBezTo>
                  <a:pt x="0" y="116"/>
                  <a:pt x="0" y="116"/>
                  <a:pt x="0" y="116"/>
                </a:cubicBezTo>
                <a:cubicBezTo>
                  <a:pt x="0" y="123"/>
                  <a:pt x="5" y="128"/>
                  <a:pt x="12" y="128"/>
                </a:cubicBezTo>
                <a:cubicBezTo>
                  <a:pt x="92" y="128"/>
                  <a:pt x="92" y="128"/>
                  <a:pt x="92" y="128"/>
                </a:cubicBezTo>
                <a:cubicBezTo>
                  <a:pt x="99" y="128"/>
                  <a:pt x="104" y="123"/>
                  <a:pt x="104" y="116"/>
                </a:cubicBezTo>
                <a:cubicBezTo>
                  <a:pt x="104" y="60"/>
                  <a:pt x="104" y="60"/>
                  <a:pt x="104" y="60"/>
                </a:cubicBezTo>
                <a:cubicBezTo>
                  <a:pt x="104" y="53"/>
                  <a:pt x="99" y="48"/>
                  <a:pt x="92" y="48"/>
                </a:cubicBezTo>
                <a:close/>
                <a:moveTo>
                  <a:pt x="96" y="112"/>
                </a:moveTo>
                <a:cubicBezTo>
                  <a:pt x="96" y="116"/>
                  <a:pt x="92" y="120"/>
                  <a:pt x="88" y="120"/>
                </a:cubicBezTo>
                <a:cubicBezTo>
                  <a:pt x="16" y="120"/>
                  <a:pt x="16" y="120"/>
                  <a:pt x="16" y="120"/>
                </a:cubicBezTo>
                <a:cubicBezTo>
                  <a:pt x="12" y="120"/>
                  <a:pt x="8" y="116"/>
                  <a:pt x="8" y="112"/>
                </a:cubicBezTo>
                <a:cubicBezTo>
                  <a:pt x="8" y="64"/>
                  <a:pt x="8" y="64"/>
                  <a:pt x="8" y="64"/>
                </a:cubicBezTo>
                <a:cubicBezTo>
                  <a:pt x="8" y="60"/>
                  <a:pt x="12" y="56"/>
                  <a:pt x="16" y="56"/>
                </a:cubicBezTo>
                <a:cubicBezTo>
                  <a:pt x="88" y="56"/>
                  <a:pt x="88" y="56"/>
                  <a:pt x="88" y="56"/>
                </a:cubicBezTo>
                <a:cubicBezTo>
                  <a:pt x="92" y="56"/>
                  <a:pt x="96" y="60"/>
                  <a:pt x="96" y="64"/>
                </a:cubicBezTo>
                <a:lnTo>
                  <a:pt x="96" y="11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65" name="Freeform 11"/>
          <p:cNvSpPr>
            <a:spLocks noEditPoints="1"/>
          </p:cNvSpPr>
          <p:nvPr/>
        </p:nvSpPr>
        <p:spPr bwMode="auto">
          <a:xfrm>
            <a:off x="3056360" y="2359368"/>
            <a:ext cx="339693" cy="340818"/>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20 h 128"/>
              <a:gd name="T12" fmla="*/ 8 w 128"/>
              <a:gd name="T13" fmla="*/ 64 h 128"/>
              <a:gd name="T14" fmla="*/ 64 w 128"/>
              <a:gd name="T15" fmla="*/ 8 h 128"/>
              <a:gd name="T16" fmla="*/ 120 w 128"/>
              <a:gd name="T17" fmla="*/ 64 h 128"/>
              <a:gd name="T18" fmla="*/ 64 w 128"/>
              <a:gd name="T19" fmla="*/ 120 h 128"/>
              <a:gd name="T20" fmla="*/ 85 w 128"/>
              <a:gd name="T21" fmla="*/ 49 h 128"/>
              <a:gd name="T22" fmla="*/ 60 w 128"/>
              <a:gd name="T23" fmla="*/ 75 h 128"/>
              <a:gd name="T24" fmla="*/ 47 w 128"/>
              <a:gd name="T25" fmla="*/ 61 h 128"/>
              <a:gd name="T26" fmla="*/ 41 w 128"/>
              <a:gd name="T27" fmla="*/ 61 h 128"/>
              <a:gd name="T28" fmla="*/ 41 w 128"/>
              <a:gd name="T29" fmla="*/ 67 h 128"/>
              <a:gd name="T30" fmla="*/ 57 w 128"/>
              <a:gd name="T31" fmla="*/ 82 h 128"/>
              <a:gd name="T32" fmla="*/ 57 w 128"/>
              <a:gd name="T33" fmla="*/ 83 h 128"/>
              <a:gd name="T34" fmla="*/ 60 w 128"/>
              <a:gd name="T35" fmla="*/ 84 h 128"/>
              <a:gd name="T36" fmla="*/ 63 w 128"/>
              <a:gd name="T37" fmla="*/ 83 h 128"/>
              <a:gd name="T38" fmla="*/ 63 w 128"/>
              <a:gd name="T39" fmla="*/ 82 h 128"/>
              <a:gd name="T40" fmla="*/ 91 w 128"/>
              <a:gd name="T41" fmla="*/ 55 h 128"/>
              <a:gd name="T42" fmla="*/ 91 w 128"/>
              <a:gd name="T43" fmla="*/ 49 h 128"/>
              <a:gd name="T44" fmla="*/ 85 w 128"/>
              <a:gd name="T45" fmla="*/ 4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20"/>
                </a:moveTo>
                <a:cubicBezTo>
                  <a:pt x="33" y="120"/>
                  <a:pt x="8" y="95"/>
                  <a:pt x="8" y="64"/>
                </a:cubicBezTo>
                <a:cubicBezTo>
                  <a:pt x="8" y="33"/>
                  <a:pt x="33" y="8"/>
                  <a:pt x="64" y="8"/>
                </a:cubicBezTo>
                <a:cubicBezTo>
                  <a:pt x="95" y="8"/>
                  <a:pt x="120" y="33"/>
                  <a:pt x="120" y="64"/>
                </a:cubicBezTo>
                <a:cubicBezTo>
                  <a:pt x="120" y="95"/>
                  <a:pt x="95" y="120"/>
                  <a:pt x="64" y="120"/>
                </a:cubicBezTo>
                <a:close/>
                <a:moveTo>
                  <a:pt x="85" y="49"/>
                </a:moveTo>
                <a:cubicBezTo>
                  <a:pt x="60" y="75"/>
                  <a:pt x="60" y="75"/>
                  <a:pt x="60" y="75"/>
                </a:cubicBezTo>
                <a:cubicBezTo>
                  <a:pt x="47" y="61"/>
                  <a:pt x="47" y="61"/>
                  <a:pt x="47" y="61"/>
                </a:cubicBezTo>
                <a:cubicBezTo>
                  <a:pt x="45" y="60"/>
                  <a:pt x="43" y="60"/>
                  <a:pt x="41" y="61"/>
                </a:cubicBezTo>
                <a:cubicBezTo>
                  <a:pt x="40" y="63"/>
                  <a:pt x="40" y="65"/>
                  <a:pt x="41" y="67"/>
                </a:cubicBezTo>
                <a:cubicBezTo>
                  <a:pt x="57" y="82"/>
                  <a:pt x="57" y="82"/>
                  <a:pt x="57" y="82"/>
                </a:cubicBezTo>
                <a:cubicBezTo>
                  <a:pt x="57" y="82"/>
                  <a:pt x="57" y="83"/>
                  <a:pt x="57" y="83"/>
                </a:cubicBezTo>
                <a:cubicBezTo>
                  <a:pt x="58" y="84"/>
                  <a:pt x="59" y="84"/>
                  <a:pt x="60" y="84"/>
                </a:cubicBezTo>
                <a:cubicBezTo>
                  <a:pt x="61" y="84"/>
                  <a:pt x="62" y="84"/>
                  <a:pt x="63" y="83"/>
                </a:cubicBezTo>
                <a:cubicBezTo>
                  <a:pt x="63" y="83"/>
                  <a:pt x="63" y="82"/>
                  <a:pt x="63" y="82"/>
                </a:cubicBezTo>
                <a:cubicBezTo>
                  <a:pt x="91" y="55"/>
                  <a:pt x="91" y="55"/>
                  <a:pt x="91" y="55"/>
                </a:cubicBezTo>
                <a:cubicBezTo>
                  <a:pt x="92" y="53"/>
                  <a:pt x="92" y="51"/>
                  <a:pt x="91" y="49"/>
                </a:cubicBezTo>
                <a:cubicBezTo>
                  <a:pt x="89" y="48"/>
                  <a:pt x="87" y="48"/>
                  <a:pt x="85" y="4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66" name="TextBox 17"/>
          <p:cNvSpPr txBox="1"/>
          <p:nvPr/>
        </p:nvSpPr>
        <p:spPr>
          <a:xfrm>
            <a:off x="1092248" y="2169442"/>
            <a:ext cx="1107996" cy="369332"/>
          </a:xfrm>
          <a:prstGeom prst="rect">
            <a:avLst/>
          </a:prstGeom>
          <a:noFill/>
        </p:spPr>
        <p:txBody>
          <a:bodyPr wrap="none" rtlCol="0">
            <a:spAutoFit/>
          </a:bodyPr>
          <a:lstStyle/>
          <a:p>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馆藏评价</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67" name="TextBox 18"/>
          <p:cNvSpPr txBox="1"/>
          <p:nvPr/>
        </p:nvSpPr>
        <p:spPr>
          <a:xfrm>
            <a:off x="1092200" y="2508250"/>
            <a:ext cx="1219200" cy="1246495"/>
          </a:xfrm>
          <a:prstGeom prst="rect">
            <a:avLst/>
          </a:prstGeom>
          <a:noFill/>
        </p:spPr>
        <p:txBody>
          <a:bodyPr wrap="square" rtlCol="0">
            <a:spAutoFit/>
          </a:bodyPr>
          <a:lstStyle/>
          <a:p>
            <a:pPr>
              <a:lnSpc>
                <a:spcPts val="1800"/>
              </a:lnSpc>
            </a:pPr>
            <a:r>
              <a:rPr lang="zh-CN" altLang="en-US" sz="1200" dirty="0">
                <a:latin typeface="冬青黑体简体中文 W3" panose="020B0300000000000000" pitchFamily="34" charset="-122"/>
                <a:ea typeface="冬青黑体简体中文 W3" panose="020B0300000000000000" pitchFamily="34" charset="-122"/>
                <a:sym typeface="+mn-lt"/>
              </a:rPr>
              <a:t>按照不同学科纸</a:t>
            </a:r>
            <a:r>
              <a:rPr lang="en-US" altLang="zh-CN" sz="1200" dirty="0">
                <a:latin typeface="冬青黑体简体中文 W3" panose="020B0300000000000000" pitchFamily="34" charset="-122"/>
                <a:ea typeface="冬青黑体简体中文 W3" panose="020B0300000000000000" pitchFamily="34" charset="-122"/>
                <a:sym typeface="+mn-lt"/>
              </a:rPr>
              <a:t>+</a:t>
            </a:r>
            <a:r>
              <a:rPr lang="zh-CN" altLang="en-US" sz="1200" dirty="0">
                <a:latin typeface="冬青黑体简体中文 W3" panose="020B0300000000000000" pitchFamily="34" charset="-122"/>
                <a:ea typeface="冬青黑体简体中文 W3" panose="020B0300000000000000" pitchFamily="34" charset="-122"/>
                <a:sym typeface="+mn-lt"/>
              </a:rPr>
              <a:t>电资源，根据不同纬度和指标分析学科资源支撑情况。</a:t>
            </a:r>
            <a:endParaRPr lang="en-US" altLang="zh-CN" sz="1200" dirty="0">
              <a:latin typeface="冬青黑体简体中文 W3" panose="020B0300000000000000" pitchFamily="34" charset="-122"/>
              <a:ea typeface="冬青黑体简体中文 W3" panose="020B0300000000000000" pitchFamily="34" charset="-122"/>
              <a:sym typeface="+mn-lt"/>
            </a:endParaRPr>
          </a:p>
        </p:txBody>
      </p:sp>
      <p:sp>
        <p:nvSpPr>
          <p:cNvPr id="168" name="TextBox 17"/>
          <p:cNvSpPr txBox="1"/>
          <p:nvPr/>
        </p:nvSpPr>
        <p:spPr>
          <a:xfrm>
            <a:off x="2594730" y="4603076"/>
            <a:ext cx="1107996" cy="369332"/>
          </a:xfrm>
          <a:prstGeom prst="rect">
            <a:avLst/>
          </a:prstGeom>
          <a:noFill/>
        </p:spPr>
        <p:txBody>
          <a:bodyPr wrap="none" rtlCol="0">
            <a:spAutoFit/>
          </a:bodyPr>
          <a:lstStyle/>
          <a:p>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学科导航</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69" name="TextBox 18"/>
          <p:cNvSpPr txBox="1"/>
          <p:nvPr/>
        </p:nvSpPr>
        <p:spPr>
          <a:xfrm>
            <a:off x="2594730" y="4941630"/>
            <a:ext cx="1342270" cy="1938992"/>
          </a:xfrm>
          <a:prstGeom prst="rect">
            <a:avLst/>
          </a:prstGeom>
          <a:noFill/>
        </p:spPr>
        <p:txBody>
          <a:bodyPr wrap="square" rtlCol="0">
            <a:spAutoFit/>
          </a:bodyPr>
          <a:lstStyle/>
          <a:p>
            <a:pPr>
              <a:lnSpc>
                <a:spcPts val="1800"/>
              </a:lnSpc>
            </a:pPr>
            <a:r>
              <a:rPr lang="zh-CN" altLang="en-US" sz="1200" dirty="0">
                <a:latin typeface="冬青黑体简体中文 W3" panose="020B0300000000000000" pitchFamily="34" charset="-122"/>
                <a:ea typeface="冬青黑体简体中文 W3" panose="020B0300000000000000" pitchFamily="34" charset="-122"/>
                <a:sym typeface="+mn-lt"/>
              </a:rPr>
              <a:t>根据重点学科资源需求，建立科资源导航门户，平台数据驱动资源导服务，自动更新，提升学科数据服务的生态性。</a:t>
            </a:r>
          </a:p>
        </p:txBody>
      </p:sp>
      <p:sp>
        <p:nvSpPr>
          <p:cNvPr id="170" name="TextBox 17"/>
          <p:cNvSpPr txBox="1"/>
          <p:nvPr/>
        </p:nvSpPr>
        <p:spPr>
          <a:xfrm>
            <a:off x="3739687" y="2131342"/>
            <a:ext cx="1107996" cy="369332"/>
          </a:xfrm>
          <a:prstGeom prst="rect">
            <a:avLst/>
          </a:prstGeom>
          <a:noFill/>
        </p:spPr>
        <p:txBody>
          <a:bodyPr wrap="none" rtlCol="0">
            <a:spAutoFit/>
          </a:bodyPr>
          <a:lstStyle/>
          <a:p>
            <a:r>
              <a:rPr lang="zh-CN" altLang="en-US" dirty="0">
                <a:solidFill>
                  <a:srgbClr val="FF0000"/>
                </a:solidFill>
                <a:latin typeface="方正尚酷简体" panose="03000509000000000000" pitchFamily="65" charset="-122"/>
                <a:ea typeface="方正尚酷简体" panose="03000509000000000000" pitchFamily="65" charset="-122"/>
                <a:cs typeface="+mn-ea"/>
                <a:sym typeface="+mn-lt"/>
              </a:rPr>
              <a:t>学科</a:t>
            </a:r>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决策</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71" name="TextBox 18"/>
          <p:cNvSpPr txBox="1"/>
          <p:nvPr/>
        </p:nvSpPr>
        <p:spPr>
          <a:xfrm>
            <a:off x="3726987" y="2507996"/>
            <a:ext cx="1492713" cy="1246495"/>
          </a:xfrm>
          <a:prstGeom prst="rect">
            <a:avLst/>
          </a:prstGeom>
          <a:noFill/>
        </p:spPr>
        <p:txBody>
          <a:bodyPr wrap="square" rtlCol="0">
            <a:spAutoFit/>
          </a:bodyPr>
          <a:lstStyle/>
          <a:p>
            <a:pPr>
              <a:lnSpc>
                <a:spcPts val="1800"/>
              </a:lnSpc>
            </a:pPr>
            <a:r>
              <a:rPr lang="zh-CN" altLang="en-US" sz="1200" dirty="0">
                <a:latin typeface="冬青黑体简体中文 W3" panose="020B0300000000000000" pitchFamily="34" charset="-122"/>
                <a:ea typeface="冬青黑体简体中文 W3" panose="020B0300000000000000" pitchFamily="34" charset="-122"/>
                <a:sym typeface="+mn-lt"/>
              </a:rPr>
              <a:t>系统梳理</a:t>
            </a:r>
            <a:r>
              <a:rPr lang="en-US" altLang="zh-CN" sz="1200" dirty="0">
                <a:latin typeface="冬青黑体简体中文 W3" panose="020B0300000000000000" pitchFamily="34" charset="-122"/>
                <a:ea typeface="冬青黑体简体中文 W3" panose="020B0300000000000000" pitchFamily="34" charset="-122"/>
                <a:sym typeface="+mn-lt"/>
              </a:rPr>
              <a:t>137</a:t>
            </a:r>
            <a:r>
              <a:rPr lang="zh-CN" altLang="en-US" sz="1200" dirty="0">
                <a:latin typeface="冬青黑体简体中文 W3" panose="020B0300000000000000" pitchFamily="34" charset="-122"/>
                <a:ea typeface="冬青黑体简体中文 W3" panose="020B0300000000000000" pitchFamily="34" charset="-122"/>
                <a:sym typeface="+mn-lt"/>
              </a:rPr>
              <a:t>个双一流学校学术成果情况，学科评估报告生成平台、学科评估数据处理平台。</a:t>
            </a:r>
          </a:p>
        </p:txBody>
      </p:sp>
      <p:sp>
        <p:nvSpPr>
          <p:cNvPr id="172" name="TextBox 17"/>
          <p:cNvSpPr txBox="1"/>
          <p:nvPr/>
        </p:nvSpPr>
        <p:spPr>
          <a:xfrm>
            <a:off x="5296421" y="4577676"/>
            <a:ext cx="1338828" cy="369332"/>
          </a:xfrm>
          <a:prstGeom prst="rect">
            <a:avLst/>
          </a:prstGeom>
          <a:noFill/>
        </p:spPr>
        <p:txBody>
          <a:bodyPr wrap="none" rtlCol="0">
            <a:spAutoFit/>
          </a:bodyPr>
          <a:lstStyle/>
          <a:p>
            <a:r>
              <a:rPr lang="zh-CN" altLang="en-US" dirty="0">
                <a:solidFill>
                  <a:srgbClr val="FF0000"/>
                </a:solidFill>
                <a:latin typeface="方正尚酷简体" panose="03000509000000000000" pitchFamily="65" charset="-122"/>
                <a:ea typeface="方正尚酷简体" panose="03000509000000000000" pitchFamily="65" charset="-122"/>
                <a:cs typeface="+mn-ea"/>
                <a:sym typeface="+mn-lt"/>
              </a:rPr>
              <a:t>机构知识库</a:t>
            </a:r>
          </a:p>
        </p:txBody>
      </p:sp>
      <p:sp>
        <p:nvSpPr>
          <p:cNvPr id="173" name="TextBox 18"/>
          <p:cNvSpPr txBox="1"/>
          <p:nvPr/>
        </p:nvSpPr>
        <p:spPr>
          <a:xfrm>
            <a:off x="5372621" y="4992430"/>
            <a:ext cx="1447279" cy="1938992"/>
          </a:xfrm>
          <a:prstGeom prst="rect">
            <a:avLst/>
          </a:prstGeom>
          <a:noFill/>
        </p:spPr>
        <p:txBody>
          <a:bodyPr wrap="square" rtlCol="0">
            <a:spAutoFit/>
          </a:bodyPr>
          <a:lstStyle/>
          <a:p>
            <a:pPr>
              <a:lnSpc>
                <a:spcPts val="1800"/>
              </a:lnSpc>
            </a:pPr>
            <a:r>
              <a:rPr lang="zh-CN" altLang="en-US" sz="1200" dirty="0">
                <a:latin typeface="冬青黑体简体中文 W3" panose="020B0300000000000000" pitchFamily="34" charset="-122"/>
                <a:ea typeface="冬青黑体简体中文 W3" panose="020B0300000000000000" pitchFamily="34" charset="-122"/>
                <a:sym typeface="+mn-lt"/>
              </a:rPr>
              <a:t>大数据中心作为数据基础，提供机构词表、学者词表工具，通过大数据中心提取结构化机构成果数据，同时提供数据优化处理平台。</a:t>
            </a:r>
          </a:p>
        </p:txBody>
      </p:sp>
      <p:cxnSp>
        <p:nvCxnSpPr>
          <p:cNvPr id="5" name="Straight Connector 22"/>
          <p:cNvCxnSpPr>
            <a:stCxn id="7" idx="4"/>
            <a:endCxn id="6" idx="0"/>
          </p:cNvCxnSpPr>
          <p:nvPr/>
        </p:nvCxnSpPr>
        <p:spPr>
          <a:xfrm>
            <a:off x="5833221" y="2894787"/>
            <a:ext cx="1270" cy="73406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27"/>
          <p:cNvSpPr>
            <a:spLocks noChangeAspect="1"/>
          </p:cNvSpPr>
          <p:nvPr/>
        </p:nvSpPr>
        <p:spPr>
          <a:xfrm>
            <a:off x="5758719" y="362877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7" name="Oval 55"/>
          <p:cNvSpPr>
            <a:spLocks noChangeAspect="1"/>
          </p:cNvSpPr>
          <p:nvPr/>
        </p:nvSpPr>
        <p:spPr>
          <a:xfrm>
            <a:off x="5433920" y="2096187"/>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sz="1400" dirty="0">
              <a:solidFill>
                <a:schemeClr val="lt1"/>
              </a:solidFill>
              <a:cs typeface="+mn-ea"/>
              <a:sym typeface="+mn-lt"/>
            </a:endParaRPr>
          </a:p>
        </p:txBody>
      </p:sp>
      <p:sp>
        <p:nvSpPr>
          <p:cNvPr id="8" name="Freeform 5"/>
          <p:cNvSpPr>
            <a:spLocks noEditPoints="1"/>
          </p:cNvSpPr>
          <p:nvPr/>
        </p:nvSpPr>
        <p:spPr bwMode="auto">
          <a:xfrm>
            <a:off x="5694869" y="2325640"/>
            <a:ext cx="276704" cy="339694"/>
          </a:xfrm>
          <a:custGeom>
            <a:avLst/>
            <a:gdLst>
              <a:gd name="T0" fmla="*/ 88 w 104"/>
              <a:gd name="T1" fmla="*/ 80 h 128"/>
              <a:gd name="T2" fmla="*/ 100 w 104"/>
              <a:gd name="T3" fmla="*/ 48 h 128"/>
              <a:gd name="T4" fmla="*/ 52 w 104"/>
              <a:gd name="T5" fmla="*/ 0 h 128"/>
              <a:gd name="T6" fmla="*/ 4 w 104"/>
              <a:gd name="T7" fmla="*/ 48 h 128"/>
              <a:gd name="T8" fmla="*/ 16 w 104"/>
              <a:gd name="T9" fmla="*/ 80 h 128"/>
              <a:gd name="T10" fmla="*/ 0 w 104"/>
              <a:gd name="T11" fmla="*/ 108 h 128"/>
              <a:gd name="T12" fmla="*/ 21 w 104"/>
              <a:gd name="T13" fmla="*/ 111 h 128"/>
              <a:gd name="T14" fmla="*/ 34 w 104"/>
              <a:gd name="T15" fmla="*/ 128 h 128"/>
              <a:gd name="T16" fmla="*/ 52 w 104"/>
              <a:gd name="T17" fmla="*/ 97 h 128"/>
              <a:gd name="T18" fmla="*/ 70 w 104"/>
              <a:gd name="T19" fmla="*/ 128 h 128"/>
              <a:gd name="T20" fmla="*/ 83 w 104"/>
              <a:gd name="T21" fmla="*/ 111 h 128"/>
              <a:gd name="T22" fmla="*/ 104 w 104"/>
              <a:gd name="T23" fmla="*/ 108 h 128"/>
              <a:gd name="T24" fmla="*/ 88 w 104"/>
              <a:gd name="T25" fmla="*/ 80 h 128"/>
              <a:gd name="T26" fmla="*/ 32 w 104"/>
              <a:gd name="T27" fmla="*/ 116 h 128"/>
              <a:gd name="T28" fmla="*/ 26 w 104"/>
              <a:gd name="T29" fmla="*/ 103 h 128"/>
              <a:gd name="T30" fmla="*/ 12 w 104"/>
              <a:gd name="T31" fmla="*/ 104 h 128"/>
              <a:gd name="T32" fmla="*/ 22 w 104"/>
              <a:gd name="T33" fmla="*/ 85 h 128"/>
              <a:gd name="T34" fmla="*/ 44 w 104"/>
              <a:gd name="T35" fmla="*/ 95 h 128"/>
              <a:gd name="T36" fmla="*/ 32 w 104"/>
              <a:gd name="T37" fmla="*/ 116 h 128"/>
              <a:gd name="T38" fmla="*/ 12 w 104"/>
              <a:gd name="T39" fmla="*/ 48 h 128"/>
              <a:gd name="T40" fmla="*/ 52 w 104"/>
              <a:gd name="T41" fmla="*/ 8 h 128"/>
              <a:gd name="T42" fmla="*/ 92 w 104"/>
              <a:gd name="T43" fmla="*/ 48 h 128"/>
              <a:gd name="T44" fmla="*/ 52 w 104"/>
              <a:gd name="T45" fmla="*/ 88 h 128"/>
              <a:gd name="T46" fmla="*/ 12 w 104"/>
              <a:gd name="T47" fmla="*/ 48 h 128"/>
              <a:gd name="T48" fmla="*/ 78 w 104"/>
              <a:gd name="T49" fmla="*/ 103 h 128"/>
              <a:gd name="T50" fmla="*/ 72 w 104"/>
              <a:gd name="T51" fmla="*/ 116 h 128"/>
              <a:gd name="T52" fmla="*/ 60 w 104"/>
              <a:gd name="T53" fmla="*/ 95 h 128"/>
              <a:gd name="T54" fmla="*/ 82 w 104"/>
              <a:gd name="T55" fmla="*/ 85 h 128"/>
              <a:gd name="T56" fmla="*/ 92 w 104"/>
              <a:gd name="T57" fmla="*/ 104 h 128"/>
              <a:gd name="T58" fmla="*/ 78 w 104"/>
              <a:gd name="T59" fmla="*/ 103 h 128"/>
              <a:gd name="T60" fmla="*/ 52 w 104"/>
              <a:gd name="T61" fmla="*/ 20 h 128"/>
              <a:gd name="T62" fmla="*/ 24 w 104"/>
              <a:gd name="T63" fmla="*/ 48 h 128"/>
              <a:gd name="T64" fmla="*/ 52 w 104"/>
              <a:gd name="T65" fmla="*/ 76 h 128"/>
              <a:gd name="T66" fmla="*/ 80 w 104"/>
              <a:gd name="T67" fmla="*/ 48 h 128"/>
              <a:gd name="T68" fmla="*/ 52 w 104"/>
              <a:gd name="T69" fmla="*/ 20 h 128"/>
              <a:gd name="T70" fmla="*/ 52 w 104"/>
              <a:gd name="T71" fmla="*/ 68 h 128"/>
              <a:gd name="T72" fmla="*/ 32 w 104"/>
              <a:gd name="T73" fmla="*/ 48 h 128"/>
              <a:gd name="T74" fmla="*/ 52 w 104"/>
              <a:gd name="T75" fmla="*/ 28 h 128"/>
              <a:gd name="T76" fmla="*/ 72 w 104"/>
              <a:gd name="T77" fmla="*/ 48 h 128"/>
              <a:gd name="T78" fmla="*/ 52 w 104"/>
              <a:gd name="T79" fmla="*/ 6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28">
                <a:moveTo>
                  <a:pt x="88" y="80"/>
                </a:moveTo>
                <a:cubicBezTo>
                  <a:pt x="95" y="71"/>
                  <a:pt x="100" y="60"/>
                  <a:pt x="100" y="48"/>
                </a:cubicBezTo>
                <a:cubicBezTo>
                  <a:pt x="100" y="21"/>
                  <a:pt x="79" y="0"/>
                  <a:pt x="52" y="0"/>
                </a:cubicBezTo>
                <a:cubicBezTo>
                  <a:pt x="25" y="0"/>
                  <a:pt x="4" y="21"/>
                  <a:pt x="4" y="48"/>
                </a:cubicBezTo>
                <a:cubicBezTo>
                  <a:pt x="4" y="60"/>
                  <a:pt x="9" y="71"/>
                  <a:pt x="16" y="80"/>
                </a:cubicBezTo>
                <a:cubicBezTo>
                  <a:pt x="9" y="93"/>
                  <a:pt x="0" y="108"/>
                  <a:pt x="0" y="108"/>
                </a:cubicBezTo>
                <a:cubicBezTo>
                  <a:pt x="21" y="111"/>
                  <a:pt x="21" y="111"/>
                  <a:pt x="21" y="111"/>
                </a:cubicBezTo>
                <a:cubicBezTo>
                  <a:pt x="34" y="128"/>
                  <a:pt x="34" y="128"/>
                  <a:pt x="34" y="128"/>
                </a:cubicBezTo>
                <a:cubicBezTo>
                  <a:pt x="34" y="128"/>
                  <a:pt x="44" y="111"/>
                  <a:pt x="52" y="97"/>
                </a:cubicBezTo>
                <a:cubicBezTo>
                  <a:pt x="60" y="111"/>
                  <a:pt x="70" y="128"/>
                  <a:pt x="70" y="128"/>
                </a:cubicBezTo>
                <a:cubicBezTo>
                  <a:pt x="83" y="111"/>
                  <a:pt x="83" y="111"/>
                  <a:pt x="83" y="111"/>
                </a:cubicBezTo>
                <a:cubicBezTo>
                  <a:pt x="104" y="108"/>
                  <a:pt x="104" y="108"/>
                  <a:pt x="104" y="108"/>
                </a:cubicBezTo>
                <a:cubicBezTo>
                  <a:pt x="104" y="108"/>
                  <a:pt x="95" y="93"/>
                  <a:pt x="88" y="80"/>
                </a:cubicBezTo>
                <a:close/>
                <a:moveTo>
                  <a:pt x="32" y="116"/>
                </a:moveTo>
                <a:cubicBezTo>
                  <a:pt x="26" y="103"/>
                  <a:pt x="26" y="103"/>
                  <a:pt x="26" y="103"/>
                </a:cubicBezTo>
                <a:cubicBezTo>
                  <a:pt x="12" y="104"/>
                  <a:pt x="12" y="104"/>
                  <a:pt x="12" y="104"/>
                </a:cubicBezTo>
                <a:cubicBezTo>
                  <a:pt x="12" y="104"/>
                  <a:pt x="17" y="95"/>
                  <a:pt x="22" y="85"/>
                </a:cubicBezTo>
                <a:cubicBezTo>
                  <a:pt x="28" y="90"/>
                  <a:pt x="35" y="94"/>
                  <a:pt x="44" y="95"/>
                </a:cubicBezTo>
                <a:cubicBezTo>
                  <a:pt x="38" y="105"/>
                  <a:pt x="32" y="116"/>
                  <a:pt x="32" y="116"/>
                </a:cubicBezTo>
                <a:close/>
                <a:moveTo>
                  <a:pt x="12" y="48"/>
                </a:moveTo>
                <a:cubicBezTo>
                  <a:pt x="12" y="26"/>
                  <a:pt x="30" y="8"/>
                  <a:pt x="52" y="8"/>
                </a:cubicBezTo>
                <a:cubicBezTo>
                  <a:pt x="74" y="8"/>
                  <a:pt x="92" y="26"/>
                  <a:pt x="92" y="48"/>
                </a:cubicBezTo>
                <a:cubicBezTo>
                  <a:pt x="92" y="70"/>
                  <a:pt x="74" y="88"/>
                  <a:pt x="52" y="88"/>
                </a:cubicBezTo>
                <a:cubicBezTo>
                  <a:pt x="30" y="88"/>
                  <a:pt x="12" y="70"/>
                  <a:pt x="12" y="48"/>
                </a:cubicBezTo>
                <a:close/>
                <a:moveTo>
                  <a:pt x="78" y="103"/>
                </a:moveTo>
                <a:cubicBezTo>
                  <a:pt x="72" y="116"/>
                  <a:pt x="72" y="116"/>
                  <a:pt x="72" y="116"/>
                </a:cubicBezTo>
                <a:cubicBezTo>
                  <a:pt x="72" y="116"/>
                  <a:pt x="66" y="105"/>
                  <a:pt x="60" y="95"/>
                </a:cubicBezTo>
                <a:cubicBezTo>
                  <a:pt x="69" y="94"/>
                  <a:pt x="76" y="90"/>
                  <a:pt x="82" y="85"/>
                </a:cubicBezTo>
                <a:cubicBezTo>
                  <a:pt x="87" y="95"/>
                  <a:pt x="92" y="104"/>
                  <a:pt x="92" y="104"/>
                </a:cubicBezTo>
                <a:lnTo>
                  <a:pt x="78" y="103"/>
                </a:lnTo>
                <a:close/>
                <a:moveTo>
                  <a:pt x="52" y="20"/>
                </a:moveTo>
                <a:cubicBezTo>
                  <a:pt x="37" y="20"/>
                  <a:pt x="24" y="33"/>
                  <a:pt x="24" y="48"/>
                </a:cubicBezTo>
                <a:cubicBezTo>
                  <a:pt x="24" y="63"/>
                  <a:pt x="37" y="76"/>
                  <a:pt x="52" y="76"/>
                </a:cubicBezTo>
                <a:cubicBezTo>
                  <a:pt x="67" y="76"/>
                  <a:pt x="80" y="63"/>
                  <a:pt x="80" y="48"/>
                </a:cubicBezTo>
                <a:cubicBezTo>
                  <a:pt x="80" y="33"/>
                  <a:pt x="67" y="20"/>
                  <a:pt x="52" y="20"/>
                </a:cubicBezTo>
                <a:close/>
                <a:moveTo>
                  <a:pt x="52" y="68"/>
                </a:moveTo>
                <a:cubicBezTo>
                  <a:pt x="41" y="68"/>
                  <a:pt x="32" y="59"/>
                  <a:pt x="32" y="48"/>
                </a:cubicBezTo>
                <a:cubicBezTo>
                  <a:pt x="32" y="37"/>
                  <a:pt x="41" y="28"/>
                  <a:pt x="52" y="28"/>
                </a:cubicBezTo>
                <a:cubicBezTo>
                  <a:pt x="63" y="28"/>
                  <a:pt x="72" y="37"/>
                  <a:pt x="72" y="48"/>
                </a:cubicBezTo>
                <a:cubicBezTo>
                  <a:pt x="72" y="59"/>
                  <a:pt x="63" y="68"/>
                  <a:pt x="52" y="68"/>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9" name="TextBox 17"/>
          <p:cNvSpPr txBox="1"/>
          <p:nvPr/>
        </p:nvSpPr>
        <p:spPr>
          <a:xfrm>
            <a:off x="6385773" y="2147852"/>
            <a:ext cx="1107996" cy="369332"/>
          </a:xfrm>
          <a:prstGeom prst="rect">
            <a:avLst/>
          </a:prstGeom>
          <a:noFill/>
        </p:spPr>
        <p:txBody>
          <a:bodyPr wrap="none" rtlCol="0">
            <a:spAutoFit/>
          </a:bodyPr>
          <a:lstStyle/>
          <a:p>
            <a:r>
              <a:rPr lang="zh-CN" altLang="zh-CN" dirty="0">
                <a:solidFill>
                  <a:srgbClr val="FF0000"/>
                </a:solidFill>
                <a:latin typeface="方正尚酷简体" panose="03000509000000000000" pitchFamily="65" charset="-122"/>
                <a:ea typeface="方正尚酷简体" panose="03000509000000000000" pitchFamily="65" charset="-122"/>
                <a:cs typeface="+mn-ea"/>
                <a:sym typeface="+mn-lt"/>
              </a:rPr>
              <a:t>参考</a:t>
            </a:r>
            <a:r>
              <a:rPr lang="zh-CN" altLang="zh-CN" dirty="0" smtClean="0">
                <a:solidFill>
                  <a:srgbClr val="FF0000"/>
                </a:solidFill>
                <a:latin typeface="方正尚酷简体" panose="03000509000000000000" pitchFamily="65" charset="-122"/>
                <a:ea typeface="方正尚酷简体" panose="03000509000000000000" pitchFamily="65" charset="-122"/>
                <a:cs typeface="+mn-ea"/>
                <a:sym typeface="+mn-lt"/>
              </a:rPr>
              <a:t>咨询</a:t>
            </a:r>
            <a:endParaRPr lang="zh-CN" altLang="zh-CN"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0" name="TextBox 18"/>
          <p:cNvSpPr txBox="1"/>
          <p:nvPr/>
        </p:nvSpPr>
        <p:spPr>
          <a:xfrm>
            <a:off x="6385773" y="2486406"/>
            <a:ext cx="1348527" cy="1246495"/>
          </a:xfrm>
          <a:prstGeom prst="rect">
            <a:avLst/>
          </a:prstGeom>
          <a:noFill/>
        </p:spPr>
        <p:txBody>
          <a:bodyPr wrap="square" rtlCol="0">
            <a:spAutoFit/>
          </a:bodyPr>
          <a:lstStyle/>
          <a:p>
            <a:pPr>
              <a:lnSpc>
                <a:spcPts val="1800"/>
              </a:lnSpc>
            </a:pPr>
            <a:r>
              <a:rPr lang="zh-CN" altLang="en-US" sz="1200" dirty="0">
                <a:latin typeface="冬青黑体简体中文 W3" panose="020B0300000000000000" pitchFamily="34" charset="-122"/>
                <a:ea typeface="冬青黑体简体中文 W3" panose="020B0300000000000000" pitchFamily="34" charset="-122"/>
                <a:sym typeface="+mn-lt"/>
              </a:rPr>
              <a:t>面对教学、科研、学科服务的数据资源汇编，提升核心资源展示度和使用率。</a:t>
            </a:r>
            <a:endParaRPr lang="en-US" altLang="zh-CN" sz="1200" dirty="0">
              <a:latin typeface="冬青黑体简体中文 W3" panose="020B0300000000000000" pitchFamily="34" charset="-122"/>
              <a:ea typeface="冬青黑体简体中文 W3" panose="020B0300000000000000" pitchFamily="34" charset="-122"/>
              <a:sym typeface="+mn-lt"/>
            </a:endParaRPr>
          </a:p>
        </p:txBody>
      </p:sp>
      <p:sp>
        <p:nvSpPr>
          <p:cNvPr id="113" name="文本框 60"/>
          <p:cNvSpPr>
            <a:spLocks noChangeArrowheads="1"/>
          </p:cNvSpPr>
          <p:nvPr/>
        </p:nvSpPr>
        <p:spPr bwMode="auto">
          <a:xfrm>
            <a:off x="564408" y="956790"/>
            <a:ext cx="247089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二、数据服务</a:t>
            </a:r>
          </a:p>
          <a:p>
            <a:endParaRPr lang="zh-CN" altLang="en-US" sz="16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cxnSp>
        <p:nvCxnSpPr>
          <p:cNvPr id="116" name="Straight Connector 17"/>
          <p:cNvCxnSpPr>
            <a:endCxn id="117" idx="0"/>
          </p:cNvCxnSpPr>
          <p:nvPr/>
        </p:nvCxnSpPr>
        <p:spPr>
          <a:xfrm>
            <a:off x="8222130" y="2929087"/>
            <a:ext cx="0" cy="74668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7" name="Oval 25"/>
          <p:cNvSpPr>
            <a:spLocks noChangeAspect="1"/>
          </p:cNvSpPr>
          <p:nvPr/>
        </p:nvSpPr>
        <p:spPr>
          <a:xfrm>
            <a:off x="8146565" y="36757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50" dirty="0">
                <a:solidFill>
                  <a:srgbClr val="26A6CF"/>
                </a:solidFill>
                <a:cs typeface="+mn-ea"/>
                <a:sym typeface="+mn-lt"/>
              </a:rPr>
              <a:t> </a:t>
            </a:r>
            <a:endParaRPr lang="en-US" sz="1350" dirty="0">
              <a:solidFill>
                <a:srgbClr val="26A6CF"/>
              </a:solidFill>
              <a:cs typeface="+mn-ea"/>
              <a:sym typeface="+mn-lt"/>
            </a:endParaRPr>
          </a:p>
        </p:txBody>
      </p:sp>
      <p:sp>
        <p:nvSpPr>
          <p:cNvPr id="118" name="Oval 49"/>
          <p:cNvSpPr>
            <a:spLocks noChangeAspect="1"/>
          </p:cNvSpPr>
          <p:nvPr/>
        </p:nvSpPr>
        <p:spPr>
          <a:xfrm>
            <a:off x="7822829" y="2143177"/>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119" name="Freeform 10"/>
          <p:cNvSpPr>
            <a:spLocks noEditPoints="1"/>
          </p:cNvSpPr>
          <p:nvPr/>
        </p:nvSpPr>
        <p:spPr bwMode="auto">
          <a:xfrm>
            <a:off x="8083778" y="2372068"/>
            <a:ext cx="276704" cy="340819"/>
          </a:xfrm>
          <a:custGeom>
            <a:avLst/>
            <a:gdLst>
              <a:gd name="T0" fmla="*/ 52 w 104"/>
              <a:gd name="T1" fmla="*/ 72 h 128"/>
              <a:gd name="T2" fmla="*/ 36 w 104"/>
              <a:gd name="T3" fmla="*/ 88 h 128"/>
              <a:gd name="T4" fmla="*/ 52 w 104"/>
              <a:gd name="T5" fmla="*/ 104 h 128"/>
              <a:gd name="T6" fmla="*/ 68 w 104"/>
              <a:gd name="T7" fmla="*/ 88 h 128"/>
              <a:gd name="T8" fmla="*/ 52 w 104"/>
              <a:gd name="T9" fmla="*/ 72 h 128"/>
              <a:gd name="T10" fmla="*/ 52 w 104"/>
              <a:gd name="T11" fmla="*/ 96 h 128"/>
              <a:gd name="T12" fmla="*/ 44 w 104"/>
              <a:gd name="T13" fmla="*/ 88 h 128"/>
              <a:gd name="T14" fmla="*/ 52 w 104"/>
              <a:gd name="T15" fmla="*/ 80 h 128"/>
              <a:gd name="T16" fmla="*/ 60 w 104"/>
              <a:gd name="T17" fmla="*/ 88 h 128"/>
              <a:gd name="T18" fmla="*/ 52 w 104"/>
              <a:gd name="T19" fmla="*/ 96 h 128"/>
              <a:gd name="T20" fmla="*/ 92 w 104"/>
              <a:gd name="T21" fmla="*/ 48 h 128"/>
              <a:gd name="T22" fmla="*/ 24 w 104"/>
              <a:gd name="T23" fmla="*/ 48 h 128"/>
              <a:gd name="T24" fmla="*/ 24 w 104"/>
              <a:gd name="T25" fmla="*/ 36 h 128"/>
              <a:gd name="T26" fmla="*/ 52 w 104"/>
              <a:gd name="T27" fmla="*/ 8 h 128"/>
              <a:gd name="T28" fmla="*/ 80 w 104"/>
              <a:gd name="T29" fmla="*/ 32 h 128"/>
              <a:gd name="T30" fmla="*/ 88 w 104"/>
              <a:gd name="T31" fmla="*/ 32 h 128"/>
              <a:gd name="T32" fmla="*/ 52 w 104"/>
              <a:gd name="T33" fmla="*/ 0 h 128"/>
              <a:gd name="T34" fmla="*/ 16 w 104"/>
              <a:gd name="T35" fmla="*/ 36 h 128"/>
              <a:gd name="T36" fmla="*/ 16 w 104"/>
              <a:gd name="T37" fmla="*/ 48 h 128"/>
              <a:gd name="T38" fmla="*/ 12 w 104"/>
              <a:gd name="T39" fmla="*/ 48 h 128"/>
              <a:gd name="T40" fmla="*/ 0 w 104"/>
              <a:gd name="T41" fmla="*/ 60 h 128"/>
              <a:gd name="T42" fmla="*/ 0 w 104"/>
              <a:gd name="T43" fmla="*/ 116 h 128"/>
              <a:gd name="T44" fmla="*/ 12 w 104"/>
              <a:gd name="T45" fmla="*/ 128 h 128"/>
              <a:gd name="T46" fmla="*/ 92 w 104"/>
              <a:gd name="T47" fmla="*/ 128 h 128"/>
              <a:gd name="T48" fmla="*/ 104 w 104"/>
              <a:gd name="T49" fmla="*/ 116 h 128"/>
              <a:gd name="T50" fmla="*/ 104 w 104"/>
              <a:gd name="T51" fmla="*/ 60 h 128"/>
              <a:gd name="T52" fmla="*/ 92 w 104"/>
              <a:gd name="T53" fmla="*/ 48 h 128"/>
              <a:gd name="T54" fmla="*/ 96 w 104"/>
              <a:gd name="T55" fmla="*/ 112 h 128"/>
              <a:gd name="T56" fmla="*/ 88 w 104"/>
              <a:gd name="T57" fmla="*/ 120 h 128"/>
              <a:gd name="T58" fmla="*/ 16 w 104"/>
              <a:gd name="T59" fmla="*/ 120 h 128"/>
              <a:gd name="T60" fmla="*/ 8 w 104"/>
              <a:gd name="T61" fmla="*/ 112 h 128"/>
              <a:gd name="T62" fmla="*/ 8 w 104"/>
              <a:gd name="T63" fmla="*/ 64 h 128"/>
              <a:gd name="T64" fmla="*/ 16 w 104"/>
              <a:gd name="T65" fmla="*/ 56 h 128"/>
              <a:gd name="T66" fmla="*/ 88 w 104"/>
              <a:gd name="T67" fmla="*/ 56 h 128"/>
              <a:gd name="T68" fmla="*/ 96 w 104"/>
              <a:gd name="T69" fmla="*/ 64 h 128"/>
              <a:gd name="T70" fmla="*/ 96 w 104"/>
              <a:gd name="T71"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128">
                <a:moveTo>
                  <a:pt x="52" y="72"/>
                </a:moveTo>
                <a:cubicBezTo>
                  <a:pt x="43" y="72"/>
                  <a:pt x="36" y="79"/>
                  <a:pt x="36" y="88"/>
                </a:cubicBezTo>
                <a:cubicBezTo>
                  <a:pt x="36" y="97"/>
                  <a:pt x="43" y="104"/>
                  <a:pt x="52" y="104"/>
                </a:cubicBezTo>
                <a:cubicBezTo>
                  <a:pt x="61" y="104"/>
                  <a:pt x="68" y="97"/>
                  <a:pt x="68" y="88"/>
                </a:cubicBezTo>
                <a:cubicBezTo>
                  <a:pt x="68" y="79"/>
                  <a:pt x="61" y="72"/>
                  <a:pt x="52" y="72"/>
                </a:cubicBezTo>
                <a:close/>
                <a:moveTo>
                  <a:pt x="52" y="96"/>
                </a:moveTo>
                <a:cubicBezTo>
                  <a:pt x="48" y="96"/>
                  <a:pt x="44" y="92"/>
                  <a:pt x="44" y="88"/>
                </a:cubicBezTo>
                <a:cubicBezTo>
                  <a:pt x="44" y="84"/>
                  <a:pt x="48" y="80"/>
                  <a:pt x="52" y="80"/>
                </a:cubicBezTo>
                <a:cubicBezTo>
                  <a:pt x="56" y="80"/>
                  <a:pt x="60" y="84"/>
                  <a:pt x="60" y="88"/>
                </a:cubicBezTo>
                <a:cubicBezTo>
                  <a:pt x="60" y="92"/>
                  <a:pt x="56" y="96"/>
                  <a:pt x="52" y="96"/>
                </a:cubicBezTo>
                <a:close/>
                <a:moveTo>
                  <a:pt x="92" y="48"/>
                </a:moveTo>
                <a:cubicBezTo>
                  <a:pt x="24" y="48"/>
                  <a:pt x="24" y="48"/>
                  <a:pt x="24" y="48"/>
                </a:cubicBezTo>
                <a:cubicBezTo>
                  <a:pt x="24" y="36"/>
                  <a:pt x="24" y="36"/>
                  <a:pt x="24" y="36"/>
                </a:cubicBezTo>
                <a:cubicBezTo>
                  <a:pt x="24" y="21"/>
                  <a:pt x="37" y="8"/>
                  <a:pt x="52" y="8"/>
                </a:cubicBezTo>
                <a:cubicBezTo>
                  <a:pt x="66" y="8"/>
                  <a:pt x="78" y="18"/>
                  <a:pt x="80" y="32"/>
                </a:cubicBezTo>
                <a:cubicBezTo>
                  <a:pt x="88" y="32"/>
                  <a:pt x="88" y="32"/>
                  <a:pt x="88" y="32"/>
                </a:cubicBezTo>
                <a:cubicBezTo>
                  <a:pt x="86" y="14"/>
                  <a:pt x="71" y="0"/>
                  <a:pt x="52" y="0"/>
                </a:cubicBezTo>
                <a:cubicBezTo>
                  <a:pt x="32" y="0"/>
                  <a:pt x="16" y="16"/>
                  <a:pt x="16" y="36"/>
                </a:cubicBezTo>
                <a:cubicBezTo>
                  <a:pt x="16" y="48"/>
                  <a:pt x="16" y="48"/>
                  <a:pt x="16" y="48"/>
                </a:cubicBezTo>
                <a:cubicBezTo>
                  <a:pt x="12" y="48"/>
                  <a:pt x="12" y="48"/>
                  <a:pt x="12" y="48"/>
                </a:cubicBezTo>
                <a:cubicBezTo>
                  <a:pt x="5" y="48"/>
                  <a:pt x="0" y="53"/>
                  <a:pt x="0" y="60"/>
                </a:cubicBezTo>
                <a:cubicBezTo>
                  <a:pt x="0" y="116"/>
                  <a:pt x="0" y="116"/>
                  <a:pt x="0" y="116"/>
                </a:cubicBezTo>
                <a:cubicBezTo>
                  <a:pt x="0" y="123"/>
                  <a:pt x="5" y="128"/>
                  <a:pt x="12" y="128"/>
                </a:cubicBezTo>
                <a:cubicBezTo>
                  <a:pt x="92" y="128"/>
                  <a:pt x="92" y="128"/>
                  <a:pt x="92" y="128"/>
                </a:cubicBezTo>
                <a:cubicBezTo>
                  <a:pt x="99" y="128"/>
                  <a:pt x="104" y="123"/>
                  <a:pt x="104" y="116"/>
                </a:cubicBezTo>
                <a:cubicBezTo>
                  <a:pt x="104" y="60"/>
                  <a:pt x="104" y="60"/>
                  <a:pt x="104" y="60"/>
                </a:cubicBezTo>
                <a:cubicBezTo>
                  <a:pt x="104" y="53"/>
                  <a:pt x="99" y="48"/>
                  <a:pt x="92" y="48"/>
                </a:cubicBezTo>
                <a:close/>
                <a:moveTo>
                  <a:pt x="96" y="112"/>
                </a:moveTo>
                <a:cubicBezTo>
                  <a:pt x="96" y="116"/>
                  <a:pt x="92" y="120"/>
                  <a:pt x="88" y="120"/>
                </a:cubicBezTo>
                <a:cubicBezTo>
                  <a:pt x="16" y="120"/>
                  <a:pt x="16" y="120"/>
                  <a:pt x="16" y="120"/>
                </a:cubicBezTo>
                <a:cubicBezTo>
                  <a:pt x="12" y="120"/>
                  <a:pt x="8" y="116"/>
                  <a:pt x="8" y="112"/>
                </a:cubicBezTo>
                <a:cubicBezTo>
                  <a:pt x="8" y="64"/>
                  <a:pt x="8" y="64"/>
                  <a:pt x="8" y="64"/>
                </a:cubicBezTo>
                <a:cubicBezTo>
                  <a:pt x="8" y="60"/>
                  <a:pt x="12" y="56"/>
                  <a:pt x="16" y="56"/>
                </a:cubicBezTo>
                <a:cubicBezTo>
                  <a:pt x="88" y="56"/>
                  <a:pt x="88" y="56"/>
                  <a:pt x="88" y="56"/>
                </a:cubicBezTo>
                <a:cubicBezTo>
                  <a:pt x="92" y="56"/>
                  <a:pt x="96" y="60"/>
                  <a:pt x="96" y="64"/>
                </a:cubicBezTo>
                <a:lnTo>
                  <a:pt x="96" y="11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cxnSp>
        <p:nvCxnSpPr>
          <p:cNvPr id="120" name="Straight Connector 20"/>
          <p:cNvCxnSpPr>
            <a:stCxn id="121" idx="4"/>
            <a:endCxn id="122" idx="0"/>
          </p:cNvCxnSpPr>
          <p:nvPr/>
        </p:nvCxnSpPr>
        <p:spPr>
          <a:xfrm flipH="1">
            <a:off x="7382793" y="3929769"/>
            <a:ext cx="635" cy="79184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Oval 29"/>
          <p:cNvSpPr>
            <a:spLocks noChangeAspect="1"/>
          </p:cNvSpPr>
          <p:nvPr/>
        </p:nvSpPr>
        <p:spPr>
          <a:xfrm>
            <a:off x="7307863" y="377863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22" name="Oval 57"/>
          <p:cNvSpPr>
            <a:spLocks noChangeAspect="1"/>
          </p:cNvSpPr>
          <p:nvPr/>
        </p:nvSpPr>
        <p:spPr>
          <a:xfrm>
            <a:off x="6983376" y="4721693"/>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123" name="Freeform 6"/>
          <p:cNvSpPr>
            <a:spLocks noEditPoints="1"/>
          </p:cNvSpPr>
          <p:nvPr/>
        </p:nvSpPr>
        <p:spPr bwMode="auto">
          <a:xfrm>
            <a:off x="7232442" y="4951782"/>
            <a:ext cx="299200" cy="339693"/>
          </a:xfrm>
          <a:custGeom>
            <a:avLst/>
            <a:gdLst>
              <a:gd name="T0" fmla="*/ 60 w 112"/>
              <a:gd name="T1" fmla="*/ 61 h 128"/>
              <a:gd name="T2" fmla="*/ 60 w 112"/>
              <a:gd name="T3" fmla="*/ 40 h 128"/>
              <a:gd name="T4" fmla="*/ 56 w 112"/>
              <a:gd name="T5" fmla="*/ 36 h 128"/>
              <a:gd name="T6" fmla="*/ 52 w 112"/>
              <a:gd name="T7" fmla="*/ 40 h 128"/>
              <a:gd name="T8" fmla="*/ 52 w 112"/>
              <a:gd name="T9" fmla="*/ 61 h 128"/>
              <a:gd name="T10" fmla="*/ 44 w 112"/>
              <a:gd name="T11" fmla="*/ 72 h 128"/>
              <a:gd name="T12" fmla="*/ 56 w 112"/>
              <a:gd name="T13" fmla="*/ 84 h 128"/>
              <a:gd name="T14" fmla="*/ 68 w 112"/>
              <a:gd name="T15" fmla="*/ 72 h 128"/>
              <a:gd name="T16" fmla="*/ 60 w 112"/>
              <a:gd name="T17" fmla="*/ 61 h 128"/>
              <a:gd name="T18" fmla="*/ 60 w 112"/>
              <a:gd name="T19" fmla="*/ 16 h 128"/>
              <a:gd name="T20" fmla="*/ 60 w 112"/>
              <a:gd name="T21" fmla="*/ 8 h 128"/>
              <a:gd name="T22" fmla="*/ 72 w 112"/>
              <a:gd name="T23" fmla="*/ 8 h 128"/>
              <a:gd name="T24" fmla="*/ 76 w 112"/>
              <a:gd name="T25" fmla="*/ 4 h 128"/>
              <a:gd name="T26" fmla="*/ 72 w 112"/>
              <a:gd name="T27" fmla="*/ 0 h 128"/>
              <a:gd name="T28" fmla="*/ 40 w 112"/>
              <a:gd name="T29" fmla="*/ 0 h 128"/>
              <a:gd name="T30" fmla="*/ 36 w 112"/>
              <a:gd name="T31" fmla="*/ 4 h 128"/>
              <a:gd name="T32" fmla="*/ 40 w 112"/>
              <a:gd name="T33" fmla="*/ 8 h 128"/>
              <a:gd name="T34" fmla="*/ 52 w 112"/>
              <a:gd name="T35" fmla="*/ 8 h 128"/>
              <a:gd name="T36" fmla="*/ 52 w 112"/>
              <a:gd name="T37" fmla="*/ 16 h 128"/>
              <a:gd name="T38" fmla="*/ 0 w 112"/>
              <a:gd name="T39" fmla="*/ 72 h 128"/>
              <a:gd name="T40" fmla="*/ 56 w 112"/>
              <a:gd name="T41" fmla="*/ 128 h 128"/>
              <a:gd name="T42" fmla="*/ 112 w 112"/>
              <a:gd name="T43" fmla="*/ 72 h 128"/>
              <a:gd name="T44" fmla="*/ 60 w 112"/>
              <a:gd name="T45" fmla="*/ 16 h 128"/>
              <a:gd name="T46" fmla="*/ 56 w 112"/>
              <a:gd name="T47" fmla="*/ 120 h 128"/>
              <a:gd name="T48" fmla="*/ 8 w 112"/>
              <a:gd name="T49" fmla="*/ 72 h 128"/>
              <a:gd name="T50" fmla="*/ 56 w 112"/>
              <a:gd name="T51" fmla="*/ 24 h 128"/>
              <a:gd name="T52" fmla="*/ 104 w 112"/>
              <a:gd name="T53" fmla="*/ 72 h 128"/>
              <a:gd name="T54" fmla="*/ 56 w 112"/>
              <a:gd name="T55"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 h="128">
                <a:moveTo>
                  <a:pt x="60" y="61"/>
                </a:moveTo>
                <a:cubicBezTo>
                  <a:pt x="60" y="40"/>
                  <a:pt x="60" y="40"/>
                  <a:pt x="60" y="40"/>
                </a:cubicBezTo>
                <a:cubicBezTo>
                  <a:pt x="60" y="38"/>
                  <a:pt x="58" y="36"/>
                  <a:pt x="56" y="36"/>
                </a:cubicBezTo>
                <a:cubicBezTo>
                  <a:pt x="54" y="36"/>
                  <a:pt x="52" y="38"/>
                  <a:pt x="52" y="40"/>
                </a:cubicBezTo>
                <a:cubicBezTo>
                  <a:pt x="52" y="61"/>
                  <a:pt x="52" y="61"/>
                  <a:pt x="52" y="61"/>
                </a:cubicBezTo>
                <a:cubicBezTo>
                  <a:pt x="47" y="62"/>
                  <a:pt x="44" y="67"/>
                  <a:pt x="44" y="72"/>
                </a:cubicBezTo>
                <a:cubicBezTo>
                  <a:pt x="44" y="79"/>
                  <a:pt x="49" y="84"/>
                  <a:pt x="56" y="84"/>
                </a:cubicBezTo>
                <a:cubicBezTo>
                  <a:pt x="63" y="84"/>
                  <a:pt x="68" y="79"/>
                  <a:pt x="68" y="72"/>
                </a:cubicBezTo>
                <a:cubicBezTo>
                  <a:pt x="68" y="67"/>
                  <a:pt x="65" y="62"/>
                  <a:pt x="60" y="61"/>
                </a:cubicBezTo>
                <a:close/>
                <a:moveTo>
                  <a:pt x="60" y="16"/>
                </a:moveTo>
                <a:cubicBezTo>
                  <a:pt x="60" y="8"/>
                  <a:pt x="60" y="8"/>
                  <a:pt x="60" y="8"/>
                </a:cubicBezTo>
                <a:cubicBezTo>
                  <a:pt x="72" y="8"/>
                  <a:pt x="72" y="8"/>
                  <a:pt x="72" y="8"/>
                </a:cubicBezTo>
                <a:cubicBezTo>
                  <a:pt x="74" y="8"/>
                  <a:pt x="76" y="6"/>
                  <a:pt x="76" y="4"/>
                </a:cubicBezTo>
                <a:cubicBezTo>
                  <a:pt x="76" y="2"/>
                  <a:pt x="74" y="0"/>
                  <a:pt x="72" y="0"/>
                </a:cubicBezTo>
                <a:cubicBezTo>
                  <a:pt x="40" y="0"/>
                  <a:pt x="40" y="0"/>
                  <a:pt x="40" y="0"/>
                </a:cubicBezTo>
                <a:cubicBezTo>
                  <a:pt x="38" y="0"/>
                  <a:pt x="36" y="2"/>
                  <a:pt x="36" y="4"/>
                </a:cubicBezTo>
                <a:cubicBezTo>
                  <a:pt x="36" y="6"/>
                  <a:pt x="38" y="8"/>
                  <a:pt x="40" y="8"/>
                </a:cubicBezTo>
                <a:cubicBezTo>
                  <a:pt x="52" y="8"/>
                  <a:pt x="52" y="8"/>
                  <a:pt x="52" y="8"/>
                </a:cubicBezTo>
                <a:cubicBezTo>
                  <a:pt x="52" y="16"/>
                  <a:pt x="52" y="16"/>
                  <a:pt x="52" y="16"/>
                </a:cubicBezTo>
                <a:cubicBezTo>
                  <a:pt x="23" y="18"/>
                  <a:pt x="0" y="42"/>
                  <a:pt x="0" y="72"/>
                </a:cubicBezTo>
                <a:cubicBezTo>
                  <a:pt x="0" y="103"/>
                  <a:pt x="25" y="128"/>
                  <a:pt x="56" y="128"/>
                </a:cubicBezTo>
                <a:cubicBezTo>
                  <a:pt x="87" y="128"/>
                  <a:pt x="112" y="103"/>
                  <a:pt x="112" y="72"/>
                </a:cubicBezTo>
                <a:cubicBezTo>
                  <a:pt x="112" y="42"/>
                  <a:pt x="89" y="18"/>
                  <a:pt x="60" y="16"/>
                </a:cubicBezTo>
                <a:close/>
                <a:moveTo>
                  <a:pt x="56" y="120"/>
                </a:moveTo>
                <a:cubicBezTo>
                  <a:pt x="29" y="120"/>
                  <a:pt x="8" y="99"/>
                  <a:pt x="8" y="72"/>
                </a:cubicBezTo>
                <a:cubicBezTo>
                  <a:pt x="8" y="45"/>
                  <a:pt x="29" y="24"/>
                  <a:pt x="56" y="24"/>
                </a:cubicBezTo>
                <a:cubicBezTo>
                  <a:pt x="83" y="24"/>
                  <a:pt x="104" y="45"/>
                  <a:pt x="104" y="72"/>
                </a:cubicBezTo>
                <a:cubicBezTo>
                  <a:pt x="104" y="99"/>
                  <a:pt x="83" y="120"/>
                  <a:pt x="56" y="12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sp>
        <p:nvSpPr>
          <p:cNvPr id="124" name="TextBox 17"/>
          <p:cNvSpPr txBox="1"/>
          <p:nvPr/>
        </p:nvSpPr>
        <p:spPr>
          <a:xfrm>
            <a:off x="7928023" y="4569742"/>
            <a:ext cx="1099256" cy="368300"/>
          </a:xfrm>
          <a:prstGeom prst="rect">
            <a:avLst/>
          </a:prstGeom>
          <a:noFill/>
        </p:spPr>
        <p:txBody>
          <a:bodyPr wrap="square" rtlCol="0">
            <a:spAutoFit/>
          </a:bodyPr>
          <a:lstStyle/>
          <a:p>
            <a:r>
              <a:rPr lang="zh-CN" altLang="en-US" dirty="0">
                <a:solidFill>
                  <a:srgbClr val="FF0000"/>
                </a:solidFill>
                <a:latin typeface="方正尚酷简体" panose="03000509000000000000" pitchFamily="65" charset="-122"/>
                <a:ea typeface="方正尚酷简体" panose="03000509000000000000" pitchFamily="65" charset="-122"/>
                <a:cs typeface="+mn-ea"/>
                <a:sym typeface="+mn-lt"/>
              </a:rPr>
              <a:t>智慧搜索</a:t>
            </a:r>
          </a:p>
        </p:txBody>
      </p:sp>
      <p:sp>
        <p:nvSpPr>
          <p:cNvPr id="125" name="TextBox 18"/>
          <p:cNvSpPr txBox="1"/>
          <p:nvPr/>
        </p:nvSpPr>
        <p:spPr>
          <a:xfrm>
            <a:off x="7940675" y="4921250"/>
            <a:ext cx="1304925" cy="1708160"/>
          </a:xfrm>
          <a:prstGeom prst="rect">
            <a:avLst/>
          </a:prstGeom>
          <a:noFill/>
        </p:spPr>
        <p:txBody>
          <a:bodyPr wrap="square" rtlCol="0">
            <a:spAutoFit/>
          </a:bodyPr>
          <a:lstStyle/>
          <a:p>
            <a:pPr>
              <a:lnSpc>
                <a:spcPts val="1800"/>
              </a:lnSpc>
            </a:pPr>
            <a:r>
              <a:rPr lang="zh-CN" altLang="en-US" sz="1200" dirty="0">
                <a:latin typeface="冬青黑体简体中文 W3" panose="020B0300000000000000" pitchFamily="34" charset="-122"/>
                <a:ea typeface="冬青黑体简体中文 W3" panose="020B0300000000000000" pitchFamily="34" charset="-122"/>
                <a:sym typeface="+mn-lt"/>
              </a:rPr>
              <a:t>基于海量数据平台，提供一站式检索。综合展示纸电资源，分发服务，提供多纬聚类，提升便捷性。</a:t>
            </a:r>
          </a:p>
        </p:txBody>
      </p:sp>
      <p:sp>
        <p:nvSpPr>
          <p:cNvPr id="126" name="TextBox 17"/>
          <p:cNvSpPr txBox="1"/>
          <p:nvPr/>
        </p:nvSpPr>
        <p:spPr>
          <a:xfrm>
            <a:off x="8667922" y="2141502"/>
            <a:ext cx="1107996" cy="369332"/>
          </a:xfrm>
          <a:prstGeom prst="rect">
            <a:avLst/>
          </a:prstGeom>
          <a:noFill/>
        </p:spPr>
        <p:txBody>
          <a:bodyPr wrap="none" rtlCol="0">
            <a:spAutoFit/>
          </a:bodyPr>
          <a:lstStyle/>
          <a:p>
            <a:r>
              <a:rPr lang="zh-CN" altLang="en-US" dirty="0">
                <a:solidFill>
                  <a:srgbClr val="FF0000"/>
                </a:solidFill>
                <a:latin typeface="方正尚酷简体" panose="03000509000000000000" pitchFamily="65" charset="-122"/>
                <a:ea typeface="方正尚酷简体" panose="03000509000000000000" pitchFamily="65" charset="-122"/>
                <a:cs typeface="+mn-ea"/>
                <a:sym typeface="+mn-lt"/>
              </a:rPr>
              <a:t>投稿</a:t>
            </a:r>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辅助</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27" name="TextBox 18"/>
          <p:cNvSpPr txBox="1"/>
          <p:nvPr/>
        </p:nvSpPr>
        <p:spPr>
          <a:xfrm>
            <a:off x="8667922" y="2607056"/>
            <a:ext cx="1276178" cy="1246495"/>
          </a:xfrm>
          <a:prstGeom prst="rect">
            <a:avLst/>
          </a:prstGeom>
          <a:noFill/>
        </p:spPr>
        <p:txBody>
          <a:bodyPr wrap="square" rtlCol="0">
            <a:spAutoFit/>
          </a:bodyPr>
          <a:lstStyle/>
          <a:p>
            <a:pPr>
              <a:lnSpc>
                <a:spcPts val="1800"/>
              </a:lnSpc>
            </a:pPr>
            <a:r>
              <a:rPr lang="zh-CN" altLang="en-US" sz="1200" dirty="0" smtClean="0">
                <a:latin typeface="冬青黑体简体中文 W3" panose="020B0300000000000000" pitchFamily="34" charset="-122"/>
                <a:ea typeface="冬青黑体简体中文 W3" panose="020B0300000000000000" pitchFamily="34" charset="-122"/>
                <a:sym typeface="+mn-lt"/>
              </a:rPr>
              <a:t>不仅</a:t>
            </a:r>
            <a:r>
              <a:rPr lang="zh-CN" altLang="en-US" sz="1200" dirty="0">
                <a:latin typeface="冬青黑体简体中文 W3" panose="020B0300000000000000" pitchFamily="34" charset="-122"/>
                <a:ea typeface="冬青黑体简体中文 W3" panose="020B0300000000000000" pitchFamily="34" charset="-122"/>
                <a:sym typeface="+mn-lt"/>
              </a:rPr>
              <a:t>能为用户提供投稿推荐，还可以为高校提供学科建设引导性投稿推荐</a:t>
            </a:r>
          </a:p>
        </p:txBody>
      </p:sp>
      <p:sp>
        <p:nvSpPr>
          <p:cNvPr id="128" name="Oval 55"/>
          <p:cNvSpPr>
            <a:spLocks noChangeAspect="1"/>
          </p:cNvSpPr>
          <p:nvPr/>
        </p:nvSpPr>
        <p:spPr>
          <a:xfrm>
            <a:off x="9944325" y="2105077"/>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sz="1400" dirty="0">
              <a:solidFill>
                <a:schemeClr val="lt1"/>
              </a:solidFill>
              <a:cs typeface="+mn-ea"/>
              <a:sym typeface="+mn-lt"/>
            </a:endParaRPr>
          </a:p>
        </p:txBody>
      </p:sp>
      <p:sp>
        <p:nvSpPr>
          <p:cNvPr id="129" name="Oval 27"/>
          <p:cNvSpPr>
            <a:spLocks noChangeAspect="1"/>
          </p:cNvSpPr>
          <p:nvPr/>
        </p:nvSpPr>
        <p:spPr>
          <a:xfrm>
            <a:off x="10268489" y="3650369"/>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30" name="Freeform 5"/>
          <p:cNvSpPr>
            <a:spLocks noEditPoints="1"/>
          </p:cNvSpPr>
          <p:nvPr/>
        </p:nvSpPr>
        <p:spPr bwMode="auto">
          <a:xfrm>
            <a:off x="10205909" y="2348500"/>
            <a:ext cx="276704" cy="339694"/>
          </a:xfrm>
          <a:custGeom>
            <a:avLst/>
            <a:gdLst>
              <a:gd name="T0" fmla="*/ 88 w 104"/>
              <a:gd name="T1" fmla="*/ 80 h 128"/>
              <a:gd name="T2" fmla="*/ 100 w 104"/>
              <a:gd name="T3" fmla="*/ 48 h 128"/>
              <a:gd name="T4" fmla="*/ 52 w 104"/>
              <a:gd name="T5" fmla="*/ 0 h 128"/>
              <a:gd name="T6" fmla="*/ 4 w 104"/>
              <a:gd name="T7" fmla="*/ 48 h 128"/>
              <a:gd name="T8" fmla="*/ 16 w 104"/>
              <a:gd name="T9" fmla="*/ 80 h 128"/>
              <a:gd name="T10" fmla="*/ 0 w 104"/>
              <a:gd name="T11" fmla="*/ 108 h 128"/>
              <a:gd name="T12" fmla="*/ 21 w 104"/>
              <a:gd name="T13" fmla="*/ 111 h 128"/>
              <a:gd name="T14" fmla="*/ 34 w 104"/>
              <a:gd name="T15" fmla="*/ 128 h 128"/>
              <a:gd name="T16" fmla="*/ 52 w 104"/>
              <a:gd name="T17" fmla="*/ 97 h 128"/>
              <a:gd name="T18" fmla="*/ 70 w 104"/>
              <a:gd name="T19" fmla="*/ 128 h 128"/>
              <a:gd name="T20" fmla="*/ 83 w 104"/>
              <a:gd name="T21" fmla="*/ 111 h 128"/>
              <a:gd name="T22" fmla="*/ 104 w 104"/>
              <a:gd name="T23" fmla="*/ 108 h 128"/>
              <a:gd name="T24" fmla="*/ 88 w 104"/>
              <a:gd name="T25" fmla="*/ 80 h 128"/>
              <a:gd name="T26" fmla="*/ 32 w 104"/>
              <a:gd name="T27" fmla="*/ 116 h 128"/>
              <a:gd name="T28" fmla="*/ 26 w 104"/>
              <a:gd name="T29" fmla="*/ 103 h 128"/>
              <a:gd name="T30" fmla="*/ 12 w 104"/>
              <a:gd name="T31" fmla="*/ 104 h 128"/>
              <a:gd name="T32" fmla="*/ 22 w 104"/>
              <a:gd name="T33" fmla="*/ 85 h 128"/>
              <a:gd name="T34" fmla="*/ 44 w 104"/>
              <a:gd name="T35" fmla="*/ 95 h 128"/>
              <a:gd name="T36" fmla="*/ 32 w 104"/>
              <a:gd name="T37" fmla="*/ 116 h 128"/>
              <a:gd name="T38" fmla="*/ 12 w 104"/>
              <a:gd name="T39" fmla="*/ 48 h 128"/>
              <a:gd name="T40" fmla="*/ 52 w 104"/>
              <a:gd name="T41" fmla="*/ 8 h 128"/>
              <a:gd name="T42" fmla="*/ 92 w 104"/>
              <a:gd name="T43" fmla="*/ 48 h 128"/>
              <a:gd name="T44" fmla="*/ 52 w 104"/>
              <a:gd name="T45" fmla="*/ 88 h 128"/>
              <a:gd name="T46" fmla="*/ 12 w 104"/>
              <a:gd name="T47" fmla="*/ 48 h 128"/>
              <a:gd name="T48" fmla="*/ 78 w 104"/>
              <a:gd name="T49" fmla="*/ 103 h 128"/>
              <a:gd name="T50" fmla="*/ 72 w 104"/>
              <a:gd name="T51" fmla="*/ 116 h 128"/>
              <a:gd name="T52" fmla="*/ 60 w 104"/>
              <a:gd name="T53" fmla="*/ 95 h 128"/>
              <a:gd name="T54" fmla="*/ 82 w 104"/>
              <a:gd name="T55" fmla="*/ 85 h 128"/>
              <a:gd name="T56" fmla="*/ 92 w 104"/>
              <a:gd name="T57" fmla="*/ 104 h 128"/>
              <a:gd name="T58" fmla="*/ 78 w 104"/>
              <a:gd name="T59" fmla="*/ 103 h 128"/>
              <a:gd name="T60" fmla="*/ 52 w 104"/>
              <a:gd name="T61" fmla="*/ 20 h 128"/>
              <a:gd name="T62" fmla="*/ 24 w 104"/>
              <a:gd name="T63" fmla="*/ 48 h 128"/>
              <a:gd name="T64" fmla="*/ 52 w 104"/>
              <a:gd name="T65" fmla="*/ 76 h 128"/>
              <a:gd name="T66" fmla="*/ 80 w 104"/>
              <a:gd name="T67" fmla="*/ 48 h 128"/>
              <a:gd name="T68" fmla="*/ 52 w 104"/>
              <a:gd name="T69" fmla="*/ 20 h 128"/>
              <a:gd name="T70" fmla="*/ 52 w 104"/>
              <a:gd name="T71" fmla="*/ 68 h 128"/>
              <a:gd name="T72" fmla="*/ 32 w 104"/>
              <a:gd name="T73" fmla="*/ 48 h 128"/>
              <a:gd name="T74" fmla="*/ 52 w 104"/>
              <a:gd name="T75" fmla="*/ 28 h 128"/>
              <a:gd name="T76" fmla="*/ 72 w 104"/>
              <a:gd name="T77" fmla="*/ 48 h 128"/>
              <a:gd name="T78" fmla="*/ 52 w 104"/>
              <a:gd name="T79" fmla="*/ 6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28">
                <a:moveTo>
                  <a:pt x="88" y="80"/>
                </a:moveTo>
                <a:cubicBezTo>
                  <a:pt x="95" y="71"/>
                  <a:pt x="100" y="60"/>
                  <a:pt x="100" y="48"/>
                </a:cubicBezTo>
                <a:cubicBezTo>
                  <a:pt x="100" y="21"/>
                  <a:pt x="79" y="0"/>
                  <a:pt x="52" y="0"/>
                </a:cubicBezTo>
                <a:cubicBezTo>
                  <a:pt x="25" y="0"/>
                  <a:pt x="4" y="21"/>
                  <a:pt x="4" y="48"/>
                </a:cubicBezTo>
                <a:cubicBezTo>
                  <a:pt x="4" y="60"/>
                  <a:pt x="9" y="71"/>
                  <a:pt x="16" y="80"/>
                </a:cubicBezTo>
                <a:cubicBezTo>
                  <a:pt x="9" y="93"/>
                  <a:pt x="0" y="108"/>
                  <a:pt x="0" y="108"/>
                </a:cubicBezTo>
                <a:cubicBezTo>
                  <a:pt x="21" y="111"/>
                  <a:pt x="21" y="111"/>
                  <a:pt x="21" y="111"/>
                </a:cubicBezTo>
                <a:cubicBezTo>
                  <a:pt x="34" y="128"/>
                  <a:pt x="34" y="128"/>
                  <a:pt x="34" y="128"/>
                </a:cubicBezTo>
                <a:cubicBezTo>
                  <a:pt x="34" y="128"/>
                  <a:pt x="44" y="111"/>
                  <a:pt x="52" y="97"/>
                </a:cubicBezTo>
                <a:cubicBezTo>
                  <a:pt x="60" y="111"/>
                  <a:pt x="70" y="128"/>
                  <a:pt x="70" y="128"/>
                </a:cubicBezTo>
                <a:cubicBezTo>
                  <a:pt x="83" y="111"/>
                  <a:pt x="83" y="111"/>
                  <a:pt x="83" y="111"/>
                </a:cubicBezTo>
                <a:cubicBezTo>
                  <a:pt x="104" y="108"/>
                  <a:pt x="104" y="108"/>
                  <a:pt x="104" y="108"/>
                </a:cubicBezTo>
                <a:cubicBezTo>
                  <a:pt x="104" y="108"/>
                  <a:pt x="95" y="93"/>
                  <a:pt x="88" y="80"/>
                </a:cubicBezTo>
                <a:close/>
                <a:moveTo>
                  <a:pt x="32" y="116"/>
                </a:moveTo>
                <a:cubicBezTo>
                  <a:pt x="26" y="103"/>
                  <a:pt x="26" y="103"/>
                  <a:pt x="26" y="103"/>
                </a:cubicBezTo>
                <a:cubicBezTo>
                  <a:pt x="12" y="104"/>
                  <a:pt x="12" y="104"/>
                  <a:pt x="12" y="104"/>
                </a:cubicBezTo>
                <a:cubicBezTo>
                  <a:pt x="12" y="104"/>
                  <a:pt x="17" y="95"/>
                  <a:pt x="22" y="85"/>
                </a:cubicBezTo>
                <a:cubicBezTo>
                  <a:pt x="28" y="90"/>
                  <a:pt x="35" y="94"/>
                  <a:pt x="44" y="95"/>
                </a:cubicBezTo>
                <a:cubicBezTo>
                  <a:pt x="38" y="105"/>
                  <a:pt x="32" y="116"/>
                  <a:pt x="32" y="116"/>
                </a:cubicBezTo>
                <a:close/>
                <a:moveTo>
                  <a:pt x="12" y="48"/>
                </a:moveTo>
                <a:cubicBezTo>
                  <a:pt x="12" y="26"/>
                  <a:pt x="30" y="8"/>
                  <a:pt x="52" y="8"/>
                </a:cubicBezTo>
                <a:cubicBezTo>
                  <a:pt x="74" y="8"/>
                  <a:pt x="92" y="26"/>
                  <a:pt x="92" y="48"/>
                </a:cubicBezTo>
                <a:cubicBezTo>
                  <a:pt x="92" y="70"/>
                  <a:pt x="74" y="88"/>
                  <a:pt x="52" y="88"/>
                </a:cubicBezTo>
                <a:cubicBezTo>
                  <a:pt x="30" y="88"/>
                  <a:pt x="12" y="70"/>
                  <a:pt x="12" y="48"/>
                </a:cubicBezTo>
                <a:close/>
                <a:moveTo>
                  <a:pt x="78" y="103"/>
                </a:moveTo>
                <a:cubicBezTo>
                  <a:pt x="72" y="116"/>
                  <a:pt x="72" y="116"/>
                  <a:pt x="72" y="116"/>
                </a:cubicBezTo>
                <a:cubicBezTo>
                  <a:pt x="72" y="116"/>
                  <a:pt x="66" y="105"/>
                  <a:pt x="60" y="95"/>
                </a:cubicBezTo>
                <a:cubicBezTo>
                  <a:pt x="69" y="94"/>
                  <a:pt x="76" y="90"/>
                  <a:pt x="82" y="85"/>
                </a:cubicBezTo>
                <a:cubicBezTo>
                  <a:pt x="87" y="95"/>
                  <a:pt x="92" y="104"/>
                  <a:pt x="92" y="104"/>
                </a:cubicBezTo>
                <a:lnTo>
                  <a:pt x="78" y="103"/>
                </a:lnTo>
                <a:close/>
                <a:moveTo>
                  <a:pt x="52" y="20"/>
                </a:moveTo>
                <a:cubicBezTo>
                  <a:pt x="37" y="20"/>
                  <a:pt x="24" y="33"/>
                  <a:pt x="24" y="48"/>
                </a:cubicBezTo>
                <a:cubicBezTo>
                  <a:pt x="24" y="63"/>
                  <a:pt x="37" y="76"/>
                  <a:pt x="52" y="76"/>
                </a:cubicBezTo>
                <a:cubicBezTo>
                  <a:pt x="67" y="76"/>
                  <a:pt x="80" y="63"/>
                  <a:pt x="80" y="48"/>
                </a:cubicBezTo>
                <a:cubicBezTo>
                  <a:pt x="80" y="33"/>
                  <a:pt x="67" y="20"/>
                  <a:pt x="52" y="20"/>
                </a:cubicBezTo>
                <a:close/>
                <a:moveTo>
                  <a:pt x="52" y="68"/>
                </a:moveTo>
                <a:cubicBezTo>
                  <a:pt x="41" y="68"/>
                  <a:pt x="32" y="59"/>
                  <a:pt x="32" y="48"/>
                </a:cubicBezTo>
                <a:cubicBezTo>
                  <a:pt x="32" y="37"/>
                  <a:pt x="41" y="28"/>
                  <a:pt x="52" y="28"/>
                </a:cubicBezTo>
                <a:cubicBezTo>
                  <a:pt x="63" y="28"/>
                  <a:pt x="72" y="37"/>
                  <a:pt x="72" y="48"/>
                </a:cubicBezTo>
                <a:cubicBezTo>
                  <a:pt x="72" y="59"/>
                  <a:pt x="63" y="68"/>
                  <a:pt x="52" y="68"/>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cxnSp>
        <p:nvCxnSpPr>
          <p:cNvPr id="131" name="Straight Connector 22"/>
          <p:cNvCxnSpPr/>
          <p:nvPr/>
        </p:nvCxnSpPr>
        <p:spPr>
          <a:xfrm>
            <a:off x="10342991" y="2916377"/>
            <a:ext cx="1270" cy="73406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2" name="Oval 57"/>
          <p:cNvSpPr>
            <a:spLocks noChangeAspect="1"/>
          </p:cNvSpPr>
          <p:nvPr/>
        </p:nvSpPr>
        <p:spPr>
          <a:xfrm>
            <a:off x="9387486" y="4694388"/>
            <a:ext cx="798602" cy="79860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0" dirty="0">
              <a:solidFill>
                <a:schemeClr val="lt1"/>
              </a:solidFill>
              <a:cs typeface="+mn-ea"/>
              <a:sym typeface="+mn-lt"/>
            </a:endParaRPr>
          </a:p>
        </p:txBody>
      </p:sp>
      <p:sp>
        <p:nvSpPr>
          <p:cNvPr id="133" name="Freeform 11"/>
          <p:cNvSpPr>
            <a:spLocks noEditPoints="1"/>
          </p:cNvSpPr>
          <p:nvPr/>
        </p:nvSpPr>
        <p:spPr bwMode="auto">
          <a:xfrm>
            <a:off x="9617180" y="4922863"/>
            <a:ext cx="339693" cy="340818"/>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20 h 128"/>
              <a:gd name="T12" fmla="*/ 8 w 128"/>
              <a:gd name="T13" fmla="*/ 64 h 128"/>
              <a:gd name="T14" fmla="*/ 64 w 128"/>
              <a:gd name="T15" fmla="*/ 8 h 128"/>
              <a:gd name="T16" fmla="*/ 120 w 128"/>
              <a:gd name="T17" fmla="*/ 64 h 128"/>
              <a:gd name="T18" fmla="*/ 64 w 128"/>
              <a:gd name="T19" fmla="*/ 120 h 128"/>
              <a:gd name="T20" fmla="*/ 85 w 128"/>
              <a:gd name="T21" fmla="*/ 49 h 128"/>
              <a:gd name="T22" fmla="*/ 60 w 128"/>
              <a:gd name="T23" fmla="*/ 75 h 128"/>
              <a:gd name="T24" fmla="*/ 47 w 128"/>
              <a:gd name="T25" fmla="*/ 61 h 128"/>
              <a:gd name="T26" fmla="*/ 41 w 128"/>
              <a:gd name="T27" fmla="*/ 61 h 128"/>
              <a:gd name="T28" fmla="*/ 41 w 128"/>
              <a:gd name="T29" fmla="*/ 67 h 128"/>
              <a:gd name="T30" fmla="*/ 57 w 128"/>
              <a:gd name="T31" fmla="*/ 82 h 128"/>
              <a:gd name="T32" fmla="*/ 57 w 128"/>
              <a:gd name="T33" fmla="*/ 83 h 128"/>
              <a:gd name="T34" fmla="*/ 60 w 128"/>
              <a:gd name="T35" fmla="*/ 84 h 128"/>
              <a:gd name="T36" fmla="*/ 63 w 128"/>
              <a:gd name="T37" fmla="*/ 83 h 128"/>
              <a:gd name="T38" fmla="*/ 63 w 128"/>
              <a:gd name="T39" fmla="*/ 82 h 128"/>
              <a:gd name="T40" fmla="*/ 91 w 128"/>
              <a:gd name="T41" fmla="*/ 55 h 128"/>
              <a:gd name="T42" fmla="*/ 91 w 128"/>
              <a:gd name="T43" fmla="*/ 49 h 128"/>
              <a:gd name="T44" fmla="*/ 85 w 128"/>
              <a:gd name="T45" fmla="*/ 4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20"/>
                </a:moveTo>
                <a:cubicBezTo>
                  <a:pt x="33" y="120"/>
                  <a:pt x="8" y="95"/>
                  <a:pt x="8" y="64"/>
                </a:cubicBezTo>
                <a:cubicBezTo>
                  <a:pt x="8" y="33"/>
                  <a:pt x="33" y="8"/>
                  <a:pt x="64" y="8"/>
                </a:cubicBezTo>
                <a:cubicBezTo>
                  <a:pt x="95" y="8"/>
                  <a:pt x="120" y="33"/>
                  <a:pt x="120" y="64"/>
                </a:cubicBezTo>
                <a:cubicBezTo>
                  <a:pt x="120" y="95"/>
                  <a:pt x="95" y="120"/>
                  <a:pt x="64" y="120"/>
                </a:cubicBezTo>
                <a:close/>
                <a:moveTo>
                  <a:pt x="85" y="49"/>
                </a:moveTo>
                <a:cubicBezTo>
                  <a:pt x="60" y="75"/>
                  <a:pt x="60" y="75"/>
                  <a:pt x="60" y="75"/>
                </a:cubicBezTo>
                <a:cubicBezTo>
                  <a:pt x="47" y="61"/>
                  <a:pt x="47" y="61"/>
                  <a:pt x="47" y="61"/>
                </a:cubicBezTo>
                <a:cubicBezTo>
                  <a:pt x="45" y="60"/>
                  <a:pt x="43" y="60"/>
                  <a:pt x="41" y="61"/>
                </a:cubicBezTo>
                <a:cubicBezTo>
                  <a:pt x="40" y="63"/>
                  <a:pt x="40" y="65"/>
                  <a:pt x="41" y="67"/>
                </a:cubicBezTo>
                <a:cubicBezTo>
                  <a:pt x="57" y="82"/>
                  <a:pt x="57" y="82"/>
                  <a:pt x="57" y="82"/>
                </a:cubicBezTo>
                <a:cubicBezTo>
                  <a:pt x="57" y="82"/>
                  <a:pt x="57" y="83"/>
                  <a:pt x="57" y="83"/>
                </a:cubicBezTo>
                <a:cubicBezTo>
                  <a:pt x="58" y="84"/>
                  <a:pt x="59" y="84"/>
                  <a:pt x="60" y="84"/>
                </a:cubicBezTo>
                <a:cubicBezTo>
                  <a:pt x="61" y="84"/>
                  <a:pt x="62" y="84"/>
                  <a:pt x="63" y="83"/>
                </a:cubicBezTo>
                <a:cubicBezTo>
                  <a:pt x="63" y="83"/>
                  <a:pt x="63" y="82"/>
                  <a:pt x="63" y="82"/>
                </a:cubicBezTo>
                <a:cubicBezTo>
                  <a:pt x="91" y="55"/>
                  <a:pt x="91" y="55"/>
                  <a:pt x="91" y="55"/>
                </a:cubicBezTo>
                <a:cubicBezTo>
                  <a:pt x="92" y="53"/>
                  <a:pt x="92" y="51"/>
                  <a:pt x="91" y="49"/>
                </a:cubicBezTo>
                <a:cubicBezTo>
                  <a:pt x="89" y="48"/>
                  <a:pt x="87" y="48"/>
                  <a:pt x="85" y="4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cs typeface="+mn-ea"/>
              <a:sym typeface="+mn-lt"/>
            </a:endParaRPr>
          </a:p>
        </p:txBody>
      </p:sp>
      <p:cxnSp>
        <p:nvCxnSpPr>
          <p:cNvPr id="134" name="Straight Connector 20"/>
          <p:cNvCxnSpPr>
            <a:stCxn id="135" idx="4"/>
            <a:endCxn id="132" idx="0"/>
          </p:cNvCxnSpPr>
          <p:nvPr/>
        </p:nvCxnSpPr>
        <p:spPr>
          <a:xfrm>
            <a:off x="9782458" y="3902464"/>
            <a:ext cx="4445" cy="79184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5" name="Oval 29"/>
          <p:cNvSpPr>
            <a:spLocks noChangeAspect="1"/>
          </p:cNvSpPr>
          <p:nvPr/>
        </p:nvSpPr>
        <p:spPr>
          <a:xfrm>
            <a:off x="9706893" y="3751334"/>
            <a:ext cx="151130" cy="151130"/>
          </a:xfrm>
          <a:prstGeom prst="ellipse">
            <a:avLst/>
          </a:prstGeom>
          <a:solidFill>
            <a:schemeClr val="tx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cs typeface="+mn-ea"/>
              <a:sym typeface="+mn-lt"/>
            </a:endParaRPr>
          </a:p>
        </p:txBody>
      </p:sp>
      <p:sp>
        <p:nvSpPr>
          <p:cNvPr id="136" name="TextBox 17"/>
          <p:cNvSpPr txBox="1"/>
          <p:nvPr/>
        </p:nvSpPr>
        <p:spPr>
          <a:xfrm>
            <a:off x="10327853" y="4618002"/>
            <a:ext cx="1557240" cy="368300"/>
          </a:xfrm>
          <a:prstGeom prst="rect">
            <a:avLst/>
          </a:prstGeom>
          <a:noFill/>
        </p:spPr>
        <p:txBody>
          <a:bodyPr wrap="square" rtlCol="0">
            <a:spAutoFit/>
          </a:bodyPr>
          <a:lstStyle/>
          <a:p>
            <a:r>
              <a:rPr lang="zh-CN" altLang="en-US" dirty="0">
                <a:solidFill>
                  <a:srgbClr val="FF0000"/>
                </a:solidFill>
                <a:latin typeface="方正尚酷简体" panose="03000509000000000000" pitchFamily="65" charset="-122"/>
                <a:ea typeface="方正尚酷简体" panose="03000509000000000000" pitchFamily="65" charset="-122"/>
                <a:cs typeface="+mn-ea"/>
                <a:sym typeface="+mn-lt"/>
              </a:rPr>
              <a:t>查收查</a:t>
            </a:r>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引</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37" name="TextBox 18"/>
          <p:cNvSpPr txBox="1"/>
          <p:nvPr/>
        </p:nvSpPr>
        <p:spPr>
          <a:xfrm>
            <a:off x="10327853" y="4956556"/>
            <a:ext cx="1216448" cy="1477328"/>
          </a:xfrm>
          <a:prstGeom prst="rect">
            <a:avLst/>
          </a:prstGeom>
          <a:noFill/>
        </p:spPr>
        <p:txBody>
          <a:bodyPr wrap="square" rtlCol="0">
            <a:spAutoFit/>
          </a:bodyPr>
          <a:lstStyle/>
          <a:p>
            <a:pPr>
              <a:lnSpc>
                <a:spcPts val="1800"/>
              </a:lnSpc>
            </a:pPr>
            <a:r>
              <a:rPr lang="zh-CN" altLang="en-US" sz="1200" dirty="0">
                <a:latin typeface="冬青黑体简体中文 W3" panose="020B0300000000000000" pitchFamily="34" charset="-122"/>
                <a:ea typeface="冬青黑体简体中文 W3" panose="020B0300000000000000" pitchFamily="34" charset="-122"/>
                <a:sym typeface="+mn-lt"/>
              </a:rPr>
              <a:t>通过大数据平台智能获取收录情况及引用情况，实时通知，报告生成</a:t>
            </a:r>
            <a:r>
              <a:rPr lang="en-US" altLang="zh-CN" sz="1200" dirty="0">
                <a:latin typeface="冬青黑体简体中文 W3" panose="020B0300000000000000" pitchFamily="34" charset="-122"/>
                <a:ea typeface="冬青黑体简体中文 W3" panose="020B0300000000000000" pitchFamily="34" charset="-122"/>
                <a:sym typeface="+mn-lt"/>
              </a:rPr>
              <a:t>……</a:t>
            </a:r>
            <a:endParaRPr lang="zh-CN" altLang="en-US" sz="1200" dirty="0">
              <a:latin typeface="冬青黑体简体中文 W3" panose="020B0300000000000000" pitchFamily="34" charset="-122"/>
              <a:ea typeface="冬青黑体简体中文 W3" panose="020B0300000000000000" pitchFamily="34" charset="-122"/>
              <a:sym typeface="+mn-lt"/>
            </a:endParaRPr>
          </a:p>
        </p:txBody>
      </p:sp>
      <p:sp>
        <p:nvSpPr>
          <p:cNvPr id="138" name="TextBox 17"/>
          <p:cNvSpPr txBox="1"/>
          <p:nvPr/>
        </p:nvSpPr>
        <p:spPr>
          <a:xfrm>
            <a:off x="10812317" y="2166902"/>
            <a:ext cx="1338828" cy="369332"/>
          </a:xfrm>
          <a:prstGeom prst="rect">
            <a:avLst/>
          </a:prstGeom>
          <a:noFill/>
        </p:spPr>
        <p:txBody>
          <a:bodyPr wrap="none" rtlCol="0">
            <a:spAutoFit/>
          </a:bodyPr>
          <a:lstStyle/>
          <a:p>
            <a:r>
              <a:rPr lang="zh-CN" altLang="en-US" dirty="0" smtClean="0">
                <a:solidFill>
                  <a:srgbClr val="FF0000"/>
                </a:solidFill>
                <a:latin typeface="方正尚酷简体" panose="03000509000000000000" pitchFamily="65" charset="-122"/>
                <a:ea typeface="方正尚酷简体" panose="03000509000000000000" pitchFamily="65" charset="-122"/>
                <a:cs typeface="+mn-ea"/>
                <a:sym typeface="+mn-lt"/>
              </a:rPr>
              <a:t>学院图书馆</a:t>
            </a:r>
            <a:endParaRPr lang="zh-CN" altLang="en-US" dirty="0">
              <a:solidFill>
                <a:srgbClr val="FF0000"/>
              </a:solidFill>
              <a:latin typeface="方正尚酷简体" panose="03000509000000000000" pitchFamily="65" charset="-122"/>
              <a:ea typeface="方正尚酷简体" panose="03000509000000000000" pitchFamily="65" charset="-122"/>
              <a:cs typeface="+mn-ea"/>
              <a:sym typeface="+mn-lt"/>
            </a:endParaRPr>
          </a:p>
        </p:txBody>
      </p:sp>
      <p:sp>
        <p:nvSpPr>
          <p:cNvPr id="139" name="TextBox 18"/>
          <p:cNvSpPr txBox="1"/>
          <p:nvPr/>
        </p:nvSpPr>
        <p:spPr>
          <a:xfrm>
            <a:off x="10795807" y="2632456"/>
            <a:ext cx="1396193" cy="1015663"/>
          </a:xfrm>
          <a:prstGeom prst="rect">
            <a:avLst/>
          </a:prstGeom>
          <a:noFill/>
        </p:spPr>
        <p:txBody>
          <a:bodyPr wrap="square" rtlCol="0">
            <a:spAutoFit/>
          </a:bodyPr>
          <a:lstStyle/>
          <a:p>
            <a:pPr>
              <a:lnSpc>
                <a:spcPts val="1800"/>
              </a:lnSpc>
            </a:pPr>
            <a:r>
              <a:rPr lang="zh-CN" altLang="en-US" sz="1200" dirty="0">
                <a:latin typeface="冬青黑体简体中文 W3" panose="020B0300000000000000" pitchFamily="34" charset="-122"/>
                <a:ea typeface="冬青黑体简体中文 W3" panose="020B0300000000000000" pitchFamily="34" charset="-122"/>
                <a:sym typeface="+mn-lt"/>
              </a:rPr>
              <a:t>学院专业资源聚类、学院馆藏资源分析、学院查收查引服</a:t>
            </a:r>
            <a:r>
              <a:rPr lang="en-US" altLang="zh-CN" sz="1200" dirty="0">
                <a:latin typeface="冬青黑体简体中文 W3" panose="020B0300000000000000" pitchFamily="34" charset="-122"/>
                <a:ea typeface="冬青黑体简体中文 W3" panose="020B0300000000000000" pitchFamily="34" charset="-122"/>
                <a:sym typeface="+mn-lt"/>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left)">
                                      <p:cBhvr>
                                        <p:cTn id="7" dur="500"/>
                                        <p:tgtEl>
                                          <p:spTgt spid="147"/>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48"/>
                                        </p:tgtEl>
                                        <p:attrNameLst>
                                          <p:attrName>style.visibility</p:attrName>
                                        </p:attrNameLst>
                                      </p:cBhvr>
                                      <p:to>
                                        <p:strVal val="visible"/>
                                      </p:to>
                                    </p:set>
                                    <p:anim calcmode="lin" valueType="num">
                                      <p:cBhvr additive="base">
                                        <p:cTn id="10" dur="1000" fill="hold"/>
                                        <p:tgtEl>
                                          <p:spTgt spid="148"/>
                                        </p:tgtEl>
                                        <p:attrNameLst>
                                          <p:attrName>ppt_x</p:attrName>
                                        </p:attrNameLst>
                                      </p:cBhvr>
                                      <p:tavLst>
                                        <p:tav tm="0">
                                          <p:val>
                                            <p:strVal val="0-#ppt_w/2"/>
                                          </p:val>
                                        </p:tav>
                                        <p:tav tm="100000">
                                          <p:val>
                                            <p:strVal val="#ppt_x"/>
                                          </p:val>
                                        </p:tav>
                                      </p:tavLst>
                                    </p:anim>
                                    <p:anim calcmode="lin" valueType="num">
                                      <p:cBhvr additive="base">
                                        <p:cTn id="11" dur="1000" fill="hold"/>
                                        <p:tgtEl>
                                          <p:spTgt spid="148"/>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0"/>
                                  </p:stCondLst>
                                  <p:childTnLst>
                                    <p:set>
                                      <p:cBhvr>
                                        <p:cTn id="13" dur="1" fill="hold">
                                          <p:stCondLst>
                                            <p:cond delay="0"/>
                                          </p:stCondLst>
                                        </p:cTn>
                                        <p:tgtEl>
                                          <p:spTgt spid="149"/>
                                        </p:tgtEl>
                                        <p:attrNameLst>
                                          <p:attrName>style.visibility</p:attrName>
                                        </p:attrNameLst>
                                      </p:cBhvr>
                                      <p:to>
                                        <p:strVal val="visible"/>
                                      </p:to>
                                    </p:set>
                                    <p:anim calcmode="lin" valueType="num">
                                      <p:cBhvr additive="base">
                                        <p:cTn id="14" dur="1000" fill="hold"/>
                                        <p:tgtEl>
                                          <p:spTgt spid="149"/>
                                        </p:tgtEl>
                                        <p:attrNameLst>
                                          <p:attrName>ppt_x</p:attrName>
                                        </p:attrNameLst>
                                      </p:cBhvr>
                                      <p:tavLst>
                                        <p:tav tm="0">
                                          <p:val>
                                            <p:strVal val="0-#ppt_w/2"/>
                                          </p:val>
                                        </p:tav>
                                        <p:tav tm="100000">
                                          <p:val>
                                            <p:strVal val="#ppt_x"/>
                                          </p:val>
                                        </p:tav>
                                      </p:tavLst>
                                    </p:anim>
                                    <p:anim calcmode="lin" valueType="num">
                                      <p:cBhvr additive="base">
                                        <p:cTn id="15" dur="1000" fill="hold"/>
                                        <p:tgtEl>
                                          <p:spTgt spid="149"/>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151"/>
                                        </p:tgtEl>
                                        <p:attrNameLst>
                                          <p:attrName>style.visibility</p:attrName>
                                        </p:attrNameLst>
                                      </p:cBhvr>
                                      <p:to>
                                        <p:strVal val="visible"/>
                                      </p:to>
                                    </p:set>
                                    <p:anim calcmode="lin" valueType="num">
                                      <p:cBhvr additive="base">
                                        <p:cTn id="18" dur="1000" fill="hold"/>
                                        <p:tgtEl>
                                          <p:spTgt spid="151"/>
                                        </p:tgtEl>
                                        <p:attrNameLst>
                                          <p:attrName>ppt_x</p:attrName>
                                        </p:attrNameLst>
                                      </p:cBhvr>
                                      <p:tavLst>
                                        <p:tav tm="0">
                                          <p:val>
                                            <p:strVal val="0-#ppt_w/2"/>
                                          </p:val>
                                        </p:tav>
                                        <p:tav tm="100000">
                                          <p:val>
                                            <p:strVal val="#ppt_x"/>
                                          </p:val>
                                        </p:tav>
                                      </p:tavLst>
                                    </p:anim>
                                    <p:anim calcmode="lin" valueType="num">
                                      <p:cBhvr additive="base">
                                        <p:cTn id="19" dur="1000" fill="hold"/>
                                        <p:tgtEl>
                                          <p:spTgt spid="151"/>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0"/>
                                  </p:stCondLst>
                                  <p:childTnLst>
                                    <p:set>
                                      <p:cBhvr>
                                        <p:cTn id="21" dur="1" fill="hold">
                                          <p:stCondLst>
                                            <p:cond delay="0"/>
                                          </p:stCondLst>
                                        </p:cTn>
                                        <p:tgtEl>
                                          <p:spTgt spid="152"/>
                                        </p:tgtEl>
                                        <p:attrNameLst>
                                          <p:attrName>style.visibility</p:attrName>
                                        </p:attrNameLst>
                                      </p:cBhvr>
                                      <p:to>
                                        <p:strVal val="visible"/>
                                      </p:to>
                                    </p:set>
                                    <p:anim calcmode="lin" valueType="num">
                                      <p:cBhvr additive="base">
                                        <p:cTn id="22" dur="1000" fill="hold"/>
                                        <p:tgtEl>
                                          <p:spTgt spid="152"/>
                                        </p:tgtEl>
                                        <p:attrNameLst>
                                          <p:attrName>ppt_x</p:attrName>
                                        </p:attrNameLst>
                                      </p:cBhvr>
                                      <p:tavLst>
                                        <p:tav tm="0">
                                          <p:val>
                                            <p:strVal val="0-#ppt_w/2"/>
                                          </p:val>
                                        </p:tav>
                                        <p:tav tm="100000">
                                          <p:val>
                                            <p:strVal val="#ppt_x"/>
                                          </p:val>
                                        </p:tav>
                                      </p:tavLst>
                                    </p:anim>
                                    <p:anim calcmode="lin" valueType="num">
                                      <p:cBhvr additive="base">
                                        <p:cTn id="23" dur="1000" fill="hold"/>
                                        <p:tgtEl>
                                          <p:spTgt spid="152"/>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par>
                                <p:cTn id="28" presetID="22" presetClass="entr" presetSubtype="1" fill="hold" nodeType="withEffect">
                                  <p:stCondLst>
                                    <p:cond delay="0"/>
                                  </p:stCondLst>
                                  <p:childTnLst>
                                    <p:set>
                                      <p:cBhvr>
                                        <p:cTn id="29" dur="1" fill="hold">
                                          <p:stCondLst>
                                            <p:cond delay="0"/>
                                          </p:stCondLst>
                                        </p:cTn>
                                        <p:tgtEl>
                                          <p:spTgt spid="142"/>
                                        </p:tgtEl>
                                        <p:attrNameLst>
                                          <p:attrName>style.visibility</p:attrName>
                                        </p:attrNameLst>
                                      </p:cBhvr>
                                      <p:to>
                                        <p:strVal val="visible"/>
                                      </p:to>
                                    </p:set>
                                    <p:animEffect transition="in" filter="wipe(up)">
                                      <p:cBhvr>
                                        <p:cTn id="30" dur="500"/>
                                        <p:tgtEl>
                                          <p:spTgt spid="142"/>
                                        </p:tgtEl>
                                      </p:cBhvr>
                                    </p:animEffect>
                                  </p:childTnLst>
                                </p:cTn>
                              </p:par>
                              <p:par>
                                <p:cTn id="31" presetID="22" presetClass="entr" presetSubtype="4" fill="hold" nodeType="withEffect">
                                  <p:stCondLst>
                                    <p:cond delay="0"/>
                                  </p:stCondLst>
                                  <p:childTnLst>
                                    <p:set>
                                      <p:cBhvr>
                                        <p:cTn id="32" dur="1" fill="hold">
                                          <p:stCondLst>
                                            <p:cond delay="0"/>
                                          </p:stCondLst>
                                        </p:cTn>
                                        <p:tgtEl>
                                          <p:spTgt spid="146"/>
                                        </p:tgtEl>
                                        <p:attrNameLst>
                                          <p:attrName>style.visibility</p:attrName>
                                        </p:attrNameLst>
                                      </p:cBhvr>
                                      <p:to>
                                        <p:strVal val="visible"/>
                                      </p:to>
                                    </p:set>
                                    <p:animEffect transition="in" filter="wipe(down)">
                                      <p:cBhvr>
                                        <p:cTn id="33" dur="500"/>
                                        <p:tgtEl>
                                          <p:spTgt spid="146"/>
                                        </p:tgtEl>
                                      </p:cBhvr>
                                    </p:animEffect>
                                  </p:childTnLst>
                                </p:cTn>
                              </p:par>
                              <p:par>
                                <p:cTn id="34" presetID="22" presetClass="entr" presetSubtype="1" fill="hold" nodeType="withEffect">
                                  <p:stCondLst>
                                    <p:cond delay="0"/>
                                  </p:stCondLst>
                                  <p:childTnLst>
                                    <p:set>
                                      <p:cBhvr>
                                        <p:cTn id="35" dur="1" fill="hold">
                                          <p:stCondLst>
                                            <p:cond delay="0"/>
                                          </p:stCondLst>
                                        </p:cTn>
                                        <p:tgtEl>
                                          <p:spTgt spid="143"/>
                                        </p:tgtEl>
                                        <p:attrNameLst>
                                          <p:attrName>style.visibility</p:attrName>
                                        </p:attrNameLst>
                                      </p:cBhvr>
                                      <p:to>
                                        <p:strVal val="visible"/>
                                      </p:to>
                                    </p:set>
                                    <p:animEffect transition="in" filter="wipe(up)">
                                      <p:cBhvr>
                                        <p:cTn id="36" dur="500"/>
                                        <p:tgtEl>
                                          <p:spTgt spid="143"/>
                                        </p:tgtEl>
                                      </p:cBhvr>
                                    </p:animEffect>
                                  </p:childTnLst>
                                </p:cTn>
                              </p:par>
                            </p:childTnLst>
                          </p:cTn>
                        </p:par>
                        <p:par>
                          <p:cTn id="37" fill="hold">
                            <p:stCondLst>
                              <p:cond delay="1000"/>
                            </p:stCondLst>
                            <p:childTnLst>
                              <p:par>
                                <p:cTn id="38" presetID="2" presetClass="entr" presetSubtype="4" decel="100000" fill="hold" grpId="0" nodeType="afterEffect">
                                  <p:stCondLst>
                                    <p:cond delay="0"/>
                                  </p:stCondLst>
                                  <p:childTnLst>
                                    <p:set>
                                      <p:cBhvr>
                                        <p:cTn id="39" dur="1" fill="hold">
                                          <p:stCondLst>
                                            <p:cond delay="0"/>
                                          </p:stCondLst>
                                        </p:cTn>
                                        <p:tgtEl>
                                          <p:spTgt spid="154"/>
                                        </p:tgtEl>
                                        <p:attrNameLst>
                                          <p:attrName>style.visibility</p:attrName>
                                        </p:attrNameLst>
                                      </p:cBhvr>
                                      <p:to>
                                        <p:strVal val="visible"/>
                                      </p:to>
                                    </p:set>
                                    <p:anim calcmode="lin" valueType="num">
                                      <p:cBhvr additive="base">
                                        <p:cTn id="40" dur="1000" fill="hold"/>
                                        <p:tgtEl>
                                          <p:spTgt spid="154"/>
                                        </p:tgtEl>
                                        <p:attrNameLst>
                                          <p:attrName>ppt_x</p:attrName>
                                        </p:attrNameLst>
                                      </p:cBhvr>
                                      <p:tavLst>
                                        <p:tav tm="0">
                                          <p:val>
                                            <p:strVal val="#ppt_x"/>
                                          </p:val>
                                        </p:tav>
                                        <p:tav tm="100000">
                                          <p:val>
                                            <p:strVal val="#ppt_x"/>
                                          </p:val>
                                        </p:tav>
                                      </p:tavLst>
                                    </p:anim>
                                    <p:anim calcmode="lin" valueType="num">
                                      <p:cBhvr additive="base">
                                        <p:cTn id="41" dur="1000" fill="hold"/>
                                        <p:tgtEl>
                                          <p:spTgt spid="154"/>
                                        </p:tgtEl>
                                        <p:attrNameLst>
                                          <p:attrName>ppt_y</p:attrName>
                                        </p:attrNameLst>
                                      </p:cBhvr>
                                      <p:tavLst>
                                        <p:tav tm="0">
                                          <p:val>
                                            <p:strVal val="1+#ppt_h/2"/>
                                          </p:val>
                                        </p:tav>
                                        <p:tav tm="100000">
                                          <p:val>
                                            <p:strVal val="#ppt_y"/>
                                          </p:val>
                                        </p:tav>
                                      </p:tavLst>
                                    </p:anim>
                                  </p:childTnLst>
                                </p:cTn>
                              </p:par>
                              <p:par>
                                <p:cTn id="42" presetID="2" presetClass="entr" presetSubtype="1" decel="100000" fill="hold" grpId="0" nodeType="withEffect">
                                  <p:stCondLst>
                                    <p:cond delay="0"/>
                                  </p:stCondLst>
                                  <p:childTnLst>
                                    <p:set>
                                      <p:cBhvr>
                                        <p:cTn id="43" dur="1" fill="hold">
                                          <p:stCondLst>
                                            <p:cond delay="0"/>
                                          </p:stCondLst>
                                        </p:cTn>
                                        <p:tgtEl>
                                          <p:spTgt spid="155"/>
                                        </p:tgtEl>
                                        <p:attrNameLst>
                                          <p:attrName>style.visibility</p:attrName>
                                        </p:attrNameLst>
                                      </p:cBhvr>
                                      <p:to>
                                        <p:strVal val="visible"/>
                                      </p:to>
                                    </p:set>
                                    <p:anim calcmode="lin" valueType="num">
                                      <p:cBhvr additive="base">
                                        <p:cTn id="44" dur="1000" fill="hold"/>
                                        <p:tgtEl>
                                          <p:spTgt spid="155"/>
                                        </p:tgtEl>
                                        <p:attrNameLst>
                                          <p:attrName>ppt_x</p:attrName>
                                        </p:attrNameLst>
                                      </p:cBhvr>
                                      <p:tavLst>
                                        <p:tav tm="0">
                                          <p:val>
                                            <p:strVal val="#ppt_x"/>
                                          </p:val>
                                        </p:tav>
                                        <p:tav tm="100000">
                                          <p:val>
                                            <p:strVal val="#ppt_x"/>
                                          </p:val>
                                        </p:tav>
                                      </p:tavLst>
                                    </p:anim>
                                    <p:anim calcmode="lin" valueType="num">
                                      <p:cBhvr additive="base">
                                        <p:cTn id="45" dur="1000" fill="hold"/>
                                        <p:tgtEl>
                                          <p:spTgt spid="155"/>
                                        </p:tgtEl>
                                        <p:attrNameLst>
                                          <p:attrName>ppt_y</p:attrName>
                                        </p:attrNameLst>
                                      </p:cBhvr>
                                      <p:tavLst>
                                        <p:tav tm="0">
                                          <p:val>
                                            <p:strVal val="0-#ppt_h/2"/>
                                          </p:val>
                                        </p:tav>
                                        <p:tav tm="100000">
                                          <p:val>
                                            <p:strVal val="#ppt_y"/>
                                          </p:val>
                                        </p:tav>
                                      </p:tavLst>
                                    </p:anim>
                                  </p:childTnLst>
                                </p:cTn>
                              </p:par>
                              <p:par>
                                <p:cTn id="46" presetID="2" presetClass="entr" presetSubtype="4" decel="100000" fill="hold" grpId="0" nodeType="withEffect">
                                  <p:stCondLst>
                                    <p:cond delay="0"/>
                                  </p:stCondLst>
                                  <p:childTnLst>
                                    <p:set>
                                      <p:cBhvr>
                                        <p:cTn id="47" dur="1" fill="hold">
                                          <p:stCondLst>
                                            <p:cond delay="0"/>
                                          </p:stCondLst>
                                        </p:cTn>
                                        <p:tgtEl>
                                          <p:spTgt spid="156"/>
                                        </p:tgtEl>
                                        <p:attrNameLst>
                                          <p:attrName>style.visibility</p:attrName>
                                        </p:attrNameLst>
                                      </p:cBhvr>
                                      <p:to>
                                        <p:strVal val="visible"/>
                                      </p:to>
                                    </p:set>
                                    <p:anim calcmode="lin" valueType="num">
                                      <p:cBhvr additive="base">
                                        <p:cTn id="48" dur="1000" fill="hold"/>
                                        <p:tgtEl>
                                          <p:spTgt spid="156"/>
                                        </p:tgtEl>
                                        <p:attrNameLst>
                                          <p:attrName>ppt_x</p:attrName>
                                        </p:attrNameLst>
                                      </p:cBhvr>
                                      <p:tavLst>
                                        <p:tav tm="0">
                                          <p:val>
                                            <p:strVal val="#ppt_x"/>
                                          </p:val>
                                        </p:tav>
                                        <p:tav tm="100000">
                                          <p:val>
                                            <p:strVal val="#ppt_x"/>
                                          </p:val>
                                        </p:tav>
                                      </p:tavLst>
                                    </p:anim>
                                    <p:anim calcmode="lin" valueType="num">
                                      <p:cBhvr additive="base">
                                        <p:cTn id="49" dur="1000" fill="hold"/>
                                        <p:tgtEl>
                                          <p:spTgt spid="156"/>
                                        </p:tgtEl>
                                        <p:attrNameLst>
                                          <p:attrName>ppt_y</p:attrName>
                                        </p:attrNameLst>
                                      </p:cBhvr>
                                      <p:tavLst>
                                        <p:tav tm="0">
                                          <p:val>
                                            <p:strVal val="1+#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158"/>
                                        </p:tgtEl>
                                        <p:attrNameLst>
                                          <p:attrName>style.visibility</p:attrName>
                                        </p:attrNameLst>
                                      </p:cBhvr>
                                      <p:to>
                                        <p:strVal val="visible"/>
                                      </p:to>
                                    </p:set>
                                    <p:anim calcmode="lin" valueType="num">
                                      <p:cBhvr additive="base">
                                        <p:cTn id="52" dur="1000" fill="hold"/>
                                        <p:tgtEl>
                                          <p:spTgt spid="158"/>
                                        </p:tgtEl>
                                        <p:attrNameLst>
                                          <p:attrName>ppt_x</p:attrName>
                                        </p:attrNameLst>
                                      </p:cBhvr>
                                      <p:tavLst>
                                        <p:tav tm="0">
                                          <p:val>
                                            <p:strVal val="#ppt_x"/>
                                          </p:val>
                                        </p:tav>
                                        <p:tav tm="100000">
                                          <p:val>
                                            <p:strVal val="#ppt_x"/>
                                          </p:val>
                                        </p:tav>
                                      </p:tavLst>
                                    </p:anim>
                                    <p:anim calcmode="lin" valueType="num">
                                      <p:cBhvr additive="base">
                                        <p:cTn id="53" dur="1000" fill="hold"/>
                                        <p:tgtEl>
                                          <p:spTgt spid="158"/>
                                        </p:tgtEl>
                                        <p:attrNameLst>
                                          <p:attrName>ppt_y</p:attrName>
                                        </p:attrNameLst>
                                      </p:cBhvr>
                                      <p:tavLst>
                                        <p:tav tm="0">
                                          <p:val>
                                            <p:strVal val="0-#ppt_h/2"/>
                                          </p:val>
                                        </p:tav>
                                        <p:tav tm="100000">
                                          <p:val>
                                            <p:strVal val="#ppt_y"/>
                                          </p:val>
                                        </p:tav>
                                      </p:tavLst>
                                    </p:anim>
                                  </p:childTnLst>
                                </p:cTn>
                              </p:par>
                              <p:par>
                                <p:cTn id="54" presetID="53" presetClass="entr" presetSubtype="16" fill="hold" grpId="0" nodeType="withEffect">
                                  <p:stCondLst>
                                    <p:cond delay="0"/>
                                  </p:stCondLst>
                                  <p:childTnLst>
                                    <p:set>
                                      <p:cBhvr>
                                        <p:cTn id="55" dur="1" fill="hold">
                                          <p:stCondLst>
                                            <p:cond delay="0"/>
                                          </p:stCondLst>
                                        </p:cTn>
                                        <p:tgtEl>
                                          <p:spTgt spid="164"/>
                                        </p:tgtEl>
                                        <p:attrNameLst>
                                          <p:attrName>style.visibility</p:attrName>
                                        </p:attrNameLst>
                                      </p:cBhvr>
                                      <p:to>
                                        <p:strVal val="visible"/>
                                      </p:to>
                                    </p:set>
                                    <p:anim calcmode="lin" valueType="num">
                                      <p:cBhvr>
                                        <p:cTn id="56" dur="500" fill="hold"/>
                                        <p:tgtEl>
                                          <p:spTgt spid="164"/>
                                        </p:tgtEl>
                                        <p:attrNameLst>
                                          <p:attrName>ppt_w</p:attrName>
                                        </p:attrNameLst>
                                      </p:cBhvr>
                                      <p:tavLst>
                                        <p:tav tm="0">
                                          <p:val>
                                            <p:fltVal val="0"/>
                                          </p:val>
                                        </p:tav>
                                        <p:tav tm="100000">
                                          <p:val>
                                            <p:strVal val="#ppt_w"/>
                                          </p:val>
                                        </p:tav>
                                      </p:tavLst>
                                    </p:anim>
                                    <p:anim calcmode="lin" valueType="num">
                                      <p:cBhvr>
                                        <p:cTn id="57" dur="500" fill="hold"/>
                                        <p:tgtEl>
                                          <p:spTgt spid="164"/>
                                        </p:tgtEl>
                                        <p:attrNameLst>
                                          <p:attrName>ppt_h</p:attrName>
                                        </p:attrNameLst>
                                      </p:cBhvr>
                                      <p:tavLst>
                                        <p:tav tm="0">
                                          <p:val>
                                            <p:fltVal val="0"/>
                                          </p:val>
                                        </p:tav>
                                        <p:tav tm="100000">
                                          <p:val>
                                            <p:strVal val="#ppt_h"/>
                                          </p:val>
                                        </p:tav>
                                      </p:tavLst>
                                    </p:anim>
                                    <p:animEffect transition="in" filter="fade">
                                      <p:cBhvr>
                                        <p:cTn id="58" dur="500"/>
                                        <p:tgtEl>
                                          <p:spTgt spid="16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5"/>
                                        </p:tgtEl>
                                        <p:attrNameLst>
                                          <p:attrName>style.visibility</p:attrName>
                                        </p:attrNameLst>
                                      </p:cBhvr>
                                      <p:to>
                                        <p:strVal val="visible"/>
                                      </p:to>
                                    </p:set>
                                    <p:anim calcmode="lin" valueType="num">
                                      <p:cBhvr>
                                        <p:cTn id="61" dur="500" fill="hold"/>
                                        <p:tgtEl>
                                          <p:spTgt spid="165"/>
                                        </p:tgtEl>
                                        <p:attrNameLst>
                                          <p:attrName>ppt_w</p:attrName>
                                        </p:attrNameLst>
                                      </p:cBhvr>
                                      <p:tavLst>
                                        <p:tav tm="0">
                                          <p:val>
                                            <p:fltVal val="0"/>
                                          </p:val>
                                        </p:tav>
                                        <p:tav tm="100000">
                                          <p:val>
                                            <p:strVal val="#ppt_w"/>
                                          </p:val>
                                        </p:tav>
                                      </p:tavLst>
                                    </p:anim>
                                    <p:anim calcmode="lin" valueType="num">
                                      <p:cBhvr>
                                        <p:cTn id="62" dur="500" fill="hold"/>
                                        <p:tgtEl>
                                          <p:spTgt spid="165"/>
                                        </p:tgtEl>
                                        <p:attrNameLst>
                                          <p:attrName>ppt_h</p:attrName>
                                        </p:attrNameLst>
                                      </p:cBhvr>
                                      <p:tavLst>
                                        <p:tav tm="0">
                                          <p:val>
                                            <p:fltVal val="0"/>
                                          </p:val>
                                        </p:tav>
                                        <p:tav tm="100000">
                                          <p:val>
                                            <p:strVal val="#ppt_h"/>
                                          </p:val>
                                        </p:tav>
                                      </p:tavLst>
                                    </p:anim>
                                    <p:animEffect transition="in" filter="fade">
                                      <p:cBhvr>
                                        <p:cTn id="63" dur="500"/>
                                        <p:tgtEl>
                                          <p:spTgt spid="165"/>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1"/>
                                        </p:tgtEl>
                                        <p:attrNameLst>
                                          <p:attrName>style.visibility</p:attrName>
                                        </p:attrNameLst>
                                      </p:cBhvr>
                                      <p:to>
                                        <p:strVal val="visible"/>
                                      </p:to>
                                    </p:set>
                                    <p:anim calcmode="lin" valueType="num">
                                      <p:cBhvr>
                                        <p:cTn id="66" dur="500" fill="hold"/>
                                        <p:tgtEl>
                                          <p:spTgt spid="161"/>
                                        </p:tgtEl>
                                        <p:attrNameLst>
                                          <p:attrName>ppt_w</p:attrName>
                                        </p:attrNameLst>
                                      </p:cBhvr>
                                      <p:tavLst>
                                        <p:tav tm="0">
                                          <p:val>
                                            <p:fltVal val="0"/>
                                          </p:val>
                                        </p:tav>
                                        <p:tav tm="100000">
                                          <p:val>
                                            <p:strVal val="#ppt_w"/>
                                          </p:val>
                                        </p:tav>
                                      </p:tavLst>
                                    </p:anim>
                                    <p:anim calcmode="lin" valueType="num">
                                      <p:cBhvr>
                                        <p:cTn id="67" dur="500" fill="hold"/>
                                        <p:tgtEl>
                                          <p:spTgt spid="161"/>
                                        </p:tgtEl>
                                        <p:attrNameLst>
                                          <p:attrName>ppt_h</p:attrName>
                                        </p:attrNameLst>
                                      </p:cBhvr>
                                      <p:tavLst>
                                        <p:tav tm="0">
                                          <p:val>
                                            <p:fltVal val="0"/>
                                          </p:val>
                                        </p:tav>
                                        <p:tav tm="100000">
                                          <p:val>
                                            <p:strVal val="#ppt_h"/>
                                          </p:val>
                                        </p:tav>
                                      </p:tavLst>
                                    </p:anim>
                                    <p:animEffect transition="in" filter="fade">
                                      <p:cBhvr>
                                        <p:cTn id="68" dur="500"/>
                                        <p:tgtEl>
                                          <p:spTgt spid="161"/>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63"/>
                                        </p:tgtEl>
                                        <p:attrNameLst>
                                          <p:attrName>style.visibility</p:attrName>
                                        </p:attrNameLst>
                                      </p:cBhvr>
                                      <p:to>
                                        <p:strVal val="visible"/>
                                      </p:to>
                                    </p:set>
                                    <p:anim calcmode="lin" valueType="num">
                                      <p:cBhvr>
                                        <p:cTn id="71" dur="500" fill="hold"/>
                                        <p:tgtEl>
                                          <p:spTgt spid="163"/>
                                        </p:tgtEl>
                                        <p:attrNameLst>
                                          <p:attrName>ppt_w</p:attrName>
                                        </p:attrNameLst>
                                      </p:cBhvr>
                                      <p:tavLst>
                                        <p:tav tm="0">
                                          <p:val>
                                            <p:fltVal val="0"/>
                                          </p:val>
                                        </p:tav>
                                        <p:tav tm="100000">
                                          <p:val>
                                            <p:strVal val="#ppt_w"/>
                                          </p:val>
                                        </p:tav>
                                      </p:tavLst>
                                    </p:anim>
                                    <p:anim calcmode="lin" valueType="num">
                                      <p:cBhvr>
                                        <p:cTn id="72" dur="500" fill="hold"/>
                                        <p:tgtEl>
                                          <p:spTgt spid="163"/>
                                        </p:tgtEl>
                                        <p:attrNameLst>
                                          <p:attrName>ppt_h</p:attrName>
                                        </p:attrNameLst>
                                      </p:cBhvr>
                                      <p:tavLst>
                                        <p:tav tm="0">
                                          <p:val>
                                            <p:fltVal val="0"/>
                                          </p:val>
                                        </p:tav>
                                        <p:tav tm="100000">
                                          <p:val>
                                            <p:strVal val="#ppt_h"/>
                                          </p:val>
                                        </p:tav>
                                      </p:tavLst>
                                    </p:anim>
                                    <p:animEffect transition="in" filter="fade">
                                      <p:cBhvr>
                                        <p:cTn id="73" dur="500"/>
                                        <p:tgtEl>
                                          <p:spTgt spid="163"/>
                                        </p:tgtEl>
                                      </p:cBhvr>
                                    </p:animEffec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166"/>
                                        </p:tgtEl>
                                        <p:attrNameLst>
                                          <p:attrName>style.visibility</p:attrName>
                                        </p:attrNameLst>
                                      </p:cBhvr>
                                      <p:to>
                                        <p:strVal val="visible"/>
                                      </p:to>
                                    </p:set>
                                    <p:animEffect transition="in" filter="fade">
                                      <p:cBhvr>
                                        <p:cTn id="77" dur="500"/>
                                        <p:tgtEl>
                                          <p:spTgt spid="166"/>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67"/>
                                        </p:tgtEl>
                                        <p:attrNameLst>
                                          <p:attrName>style.visibility</p:attrName>
                                        </p:attrNameLst>
                                      </p:cBhvr>
                                      <p:to>
                                        <p:strVal val="visible"/>
                                      </p:to>
                                    </p:set>
                                    <p:anim calcmode="lin" valueType="num">
                                      <p:cBhvr>
                                        <p:cTn id="80" dur="500" fill="hold"/>
                                        <p:tgtEl>
                                          <p:spTgt spid="167"/>
                                        </p:tgtEl>
                                        <p:attrNameLst>
                                          <p:attrName>ppt_w</p:attrName>
                                        </p:attrNameLst>
                                      </p:cBhvr>
                                      <p:tavLst>
                                        <p:tav tm="0">
                                          <p:val>
                                            <p:fltVal val="0"/>
                                          </p:val>
                                        </p:tav>
                                        <p:tav tm="100000">
                                          <p:val>
                                            <p:strVal val="#ppt_w"/>
                                          </p:val>
                                        </p:tav>
                                      </p:tavLst>
                                    </p:anim>
                                    <p:anim calcmode="lin" valueType="num">
                                      <p:cBhvr>
                                        <p:cTn id="81" dur="500" fill="hold"/>
                                        <p:tgtEl>
                                          <p:spTgt spid="167"/>
                                        </p:tgtEl>
                                        <p:attrNameLst>
                                          <p:attrName>ppt_h</p:attrName>
                                        </p:attrNameLst>
                                      </p:cBhvr>
                                      <p:tavLst>
                                        <p:tav tm="0">
                                          <p:val>
                                            <p:fltVal val="0"/>
                                          </p:val>
                                        </p:tav>
                                        <p:tav tm="100000">
                                          <p:val>
                                            <p:strVal val="#ppt_h"/>
                                          </p:val>
                                        </p:tav>
                                      </p:tavLst>
                                    </p:anim>
                                    <p:animEffect transition="in" filter="fade">
                                      <p:cBhvr>
                                        <p:cTn id="82" dur="500"/>
                                        <p:tgtEl>
                                          <p:spTgt spid="167"/>
                                        </p:tgtEl>
                                      </p:cBhvr>
                                    </p:animEffect>
                                  </p:childTnLst>
                                </p:cTn>
                              </p:par>
                            </p:childTnLst>
                          </p:cTn>
                        </p:par>
                        <p:par>
                          <p:cTn id="83" fill="hold">
                            <p:stCondLst>
                              <p:cond delay="2500"/>
                            </p:stCondLst>
                            <p:childTnLst>
                              <p:par>
                                <p:cTn id="84" presetID="10" presetClass="entr" presetSubtype="0" fill="hold" grpId="0" nodeType="afterEffect">
                                  <p:stCondLst>
                                    <p:cond delay="0"/>
                                  </p:stCondLst>
                                  <p:childTnLst>
                                    <p:set>
                                      <p:cBhvr>
                                        <p:cTn id="85" dur="1" fill="hold">
                                          <p:stCondLst>
                                            <p:cond delay="0"/>
                                          </p:stCondLst>
                                        </p:cTn>
                                        <p:tgtEl>
                                          <p:spTgt spid="168"/>
                                        </p:tgtEl>
                                        <p:attrNameLst>
                                          <p:attrName>style.visibility</p:attrName>
                                        </p:attrNameLst>
                                      </p:cBhvr>
                                      <p:to>
                                        <p:strVal val="visible"/>
                                      </p:to>
                                    </p:set>
                                    <p:animEffect transition="in" filter="fade">
                                      <p:cBhvr>
                                        <p:cTn id="86" dur="500"/>
                                        <p:tgtEl>
                                          <p:spTgt spid="168"/>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169"/>
                                        </p:tgtEl>
                                        <p:attrNameLst>
                                          <p:attrName>style.visibility</p:attrName>
                                        </p:attrNameLst>
                                      </p:cBhvr>
                                      <p:to>
                                        <p:strVal val="visible"/>
                                      </p:to>
                                    </p:set>
                                    <p:anim calcmode="lin" valueType="num">
                                      <p:cBhvr>
                                        <p:cTn id="89" dur="500" fill="hold"/>
                                        <p:tgtEl>
                                          <p:spTgt spid="169"/>
                                        </p:tgtEl>
                                        <p:attrNameLst>
                                          <p:attrName>ppt_w</p:attrName>
                                        </p:attrNameLst>
                                      </p:cBhvr>
                                      <p:tavLst>
                                        <p:tav tm="0">
                                          <p:val>
                                            <p:fltVal val="0"/>
                                          </p:val>
                                        </p:tav>
                                        <p:tav tm="100000">
                                          <p:val>
                                            <p:strVal val="#ppt_w"/>
                                          </p:val>
                                        </p:tav>
                                      </p:tavLst>
                                    </p:anim>
                                    <p:anim calcmode="lin" valueType="num">
                                      <p:cBhvr>
                                        <p:cTn id="90" dur="500" fill="hold"/>
                                        <p:tgtEl>
                                          <p:spTgt spid="169"/>
                                        </p:tgtEl>
                                        <p:attrNameLst>
                                          <p:attrName>ppt_h</p:attrName>
                                        </p:attrNameLst>
                                      </p:cBhvr>
                                      <p:tavLst>
                                        <p:tav tm="0">
                                          <p:val>
                                            <p:fltVal val="0"/>
                                          </p:val>
                                        </p:tav>
                                        <p:tav tm="100000">
                                          <p:val>
                                            <p:strVal val="#ppt_h"/>
                                          </p:val>
                                        </p:tav>
                                      </p:tavLst>
                                    </p:anim>
                                    <p:animEffect transition="in" filter="fade">
                                      <p:cBhvr>
                                        <p:cTn id="91" dur="500"/>
                                        <p:tgtEl>
                                          <p:spTgt spid="169"/>
                                        </p:tgtEl>
                                      </p:cBhvr>
                                    </p:animEffect>
                                  </p:childTnLst>
                                </p:cTn>
                              </p:par>
                            </p:childTnLst>
                          </p:cTn>
                        </p:par>
                        <p:par>
                          <p:cTn id="92" fill="hold">
                            <p:stCondLst>
                              <p:cond delay="3000"/>
                            </p:stCondLst>
                            <p:childTnLst>
                              <p:par>
                                <p:cTn id="93" presetID="10" presetClass="entr" presetSubtype="0" fill="hold" grpId="0" nodeType="afterEffect">
                                  <p:stCondLst>
                                    <p:cond delay="0"/>
                                  </p:stCondLst>
                                  <p:childTnLst>
                                    <p:set>
                                      <p:cBhvr>
                                        <p:cTn id="94" dur="1" fill="hold">
                                          <p:stCondLst>
                                            <p:cond delay="0"/>
                                          </p:stCondLst>
                                        </p:cTn>
                                        <p:tgtEl>
                                          <p:spTgt spid="170"/>
                                        </p:tgtEl>
                                        <p:attrNameLst>
                                          <p:attrName>style.visibility</p:attrName>
                                        </p:attrNameLst>
                                      </p:cBhvr>
                                      <p:to>
                                        <p:strVal val="visible"/>
                                      </p:to>
                                    </p:set>
                                    <p:animEffect transition="in" filter="fade">
                                      <p:cBhvr>
                                        <p:cTn id="95" dur="500"/>
                                        <p:tgtEl>
                                          <p:spTgt spid="170"/>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500" fill="hold"/>
                                        <p:tgtEl>
                                          <p:spTgt spid="171"/>
                                        </p:tgtEl>
                                        <p:attrNameLst>
                                          <p:attrName>ppt_w</p:attrName>
                                        </p:attrNameLst>
                                      </p:cBhvr>
                                      <p:tavLst>
                                        <p:tav tm="0">
                                          <p:val>
                                            <p:fltVal val="0"/>
                                          </p:val>
                                        </p:tav>
                                        <p:tav tm="100000">
                                          <p:val>
                                            <p:strVal val="#ppt_w"/>
                                          </p:val>
                                        </p:tav>
                                      </p:tavLst>
                                    </p:anim>
                                    <p:anim calcmode="lin" valueType="num">
                                      <p:cBhvr>
                                        <p:cTn id="99" dur="500" fill="hold"/>
                                        <p:tgtEl>
                                          <p:spTgt spid="171"/>
                                        </p:tgtEl>
                                        <p:attrNameLst>
                                          <p:attrName>ppt_h</p:attrName>
                                        </p:attrNameLst>
                                      </p:cBhvr>
                                      <p:tavLst>
                                        <p:tav tm="0">
                                          <p:val>
                                            <p:fltVal val="0"/>
                                          </p:val>
                                        </p:tav>
                                        <p:tav tm="100000">
                                          <p:val>
                                            <p:strVal val="#ppt_h"/>
                                          </p:val>
                                        </p:tav>
                                      </p:tavLst>
                                    </p:anim>
                                    <p:animEffect transition="in" filter="fade">
                                      <p:cBhvr>
                                        <p:cTn id="100" dur="500"/>
                                        <p:tgtEl>
                                          <p:spTgt spid="171"/>
                                        </p:tgtEl>
                                      </p:cBhvr>
                                    </p:animEffect>
                                  </p:childTnLst>
                                </p:cTn>
                              </p:par>
                            </p:childTnLst>
                          </p:cTn>
                        </p:par>
                        <p:par>
                          <p:cTn id="101" fill="hold">
                            <p:stCondLst>
                              <p:cond delay="3500"/>
                            </p:stCondLst>
                            <p:childTnLst>
                              <p:par>
                                <p:cTn id="102" presetID="10" presetClass="entr" presetSubtype="0" fill="hold" grpId="0" nodeType="afterEffect">
                                  <p:stCondLst>
                                    <p:cond delay="0"/>
                                  </p:stCondLst>
                                  <p:childTnLst>
                                    <p:set>
                                      <p:cBhvr>
                                        <p:cTn id="103" dur="1" fill="hold">
                                          <p:stCondLst>
                                            <p:cond delay="0"/>
                                          </p:stCondLst>
                                        </p:cTn>
                                        <p:tgtEl>
                                          <p:spTgt spid="172"/>
                                        </p:tgtEl>
                                        <p:attrNameLst>
                                          <p:attrName>style.visibility</p:attrName>
                                        </p:attrNameLst>
                                      </p:cBhvr>
                                      <p:to>
                                        <p:strVal val="visible"/>
                                      </p:to>
                                    </p:set>
                                    <p:animEffect transition="in" filter="fade">
                                      <p:cBhvr>
                                        <p:cTn id="104" dur="500"/>
                                        <p:tgtEl>
                                          <p:spTgt spid="172"/>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173"/>
                                        </p:tgtEl>
                                        <p:attrNameLst>
                                          <p:attrName>style.visibility</p:attrName>
                                        </p:attrNameLst>
                                      </p:cBhvr>
                                      <p:to>
                                        <p:strVal val="visible"/>
                                      </p:to>
                                    </p:set>
                                    <p:anim calcmode="lin" valueType="num">
                                      <p:cBhvr>
                                        <p:cTn id="107" dur="500" fill="hold"/>
                                        <p:tgtEl>
                                          <p:spTgt spid="173"/>
                                        </p:tgtEl>
                                        <p:attrNameLst>
                                          <p:attrName>ppt_w</p:attrName>
                                        </p:attrNameLst>
                                      </p:cBhvr>
                                      <p:tavLst>
                                        <p:tav tm="0">
                                          <p:val>
                                            <p:fltVal val="0"/>
                                          </p:val>
                                        </p:tav>
                                        <p:tav tm="100000">
                                          <p:val>
                                            <p:strVal val="#ppt_w"/>
                                          </p:val>
                                        </p:tav>
                                      </p:tavLst>
                                    </p:anim>
                                    <p:anim calcmode="lin" valueType="num">
                                      <p:cBhvr>
                                        <p:cTn id="108" dur="500" fill="hold"/>
                                        <p:tgtEl>
                                          <p:spTgt spid="173"/>
                                        </p:tgtEl>
                                        <p:attrNameLst>
                                          <p:attrName>ppt_h</p:attrName>
                                        </p:attrNameLst>
                                      </p:cBhvr>
                                      <p:tavLst>
                                        <p:tav tm="0">
                                          <p:val>
                                            <p:fltVal val="0"/>
                                          </p:val>
                                        </p:tav>
                                        <p:tav tm="100000">
                                          <p:val>
                                            <p:strVal val="#ppt_h"/>
                                          </p:val>
                                        </p:tav>
                                      </p:tavLst>
                                    </p:anim>
                                    <p:animEffect transition="in" filter="fade">
                                      <p:cBhvr>
                                        <p:cTn id="109" dur="500"/>
                                        <p:tgtEl>
                                          <p:spTgt spid="173"/>
                                        </p:tgtEl>
                                      </p:cBhvr>
                                    </p:animEffect>
                                  </p:childTnLst>
                                </p:cTn>
                              </p:par>
                              <p:par>
                                <p:cTn id="110" presetID="2" presetClass="entr" presetSubtype="8" decel="100000" fill="hold" grpId="0" nodeType="withEffect">
                                  <p:stCondLst>
                                    <p:cond delay="0"/>
                                  </p:stCondLst>
                                  <p:childTnLst>
                                    <p:set>
                                      <p:cBhvr>
                                        <p:cTn id="111" dur="1" fill="hold">
                                          <p:stCondLst>
                                            <p:cond delay="0"/>
                                          </p:stCondLst>
                                        </p:cTn>
                                        <p:tgtEl>
                                          <p:spTgt spid="6"/>
                                        </p:tgtEl>
                                        <p:attrNameLst>
                                          <p:attrName>style.visibility</p:attrName>
                                        </p:attrNameLst>
                                      </p:cBhvr>
                                      <p:to>
                                        <p:strVal val="visible"/>
                                      </p:to>
                                    </p:set>
                                    <p:anim calcmode="lin" valueType="num">
                                      <p:cBhvr additive="base">
                                        <p:cTn id="112" dur="1000" fill="hold"/>
                                        <p:tgtEl>
                                          <p:spTgt spid="6"/>
                                        </p:tgtEl>
                                        <p:attrNameLst>
                                          <p:attrName>ppt_x</p:attrName>
                                        </p:attrNameLst>
                                      </p:cBhvr>
                                      <p:tavLst>
                                        <p:tav tm="0">
                                          <p:val>
                                            <p:strVal val="0-#ppt_w/2"/>
                                          </p:val>
                                        </p:tav>
                                        <p:tav tm="100000">
                                          <p:val>
                                            <p:strVal val="#ppt_x"/>
                                          </p:val>
                                        </p:tav>
                                      </p:tavLst>
                                    </p:anim>
                                    <p:anim calcmode="lin" valueType="num">
                                      <p:cBhvr additive="base">
                                        <p:cTn id="113" dur="1000" fill="hold"/>
                                        <p:tgtEl>
                                          <p:spTgt spid="6"/>
                                        </p:tgtEl>
                                        <p:attrNameLst>
                                          <p:attrName>ppt_y</p:attrName>
                                        </p:attrNameLst>
                                      </p:cBhvr>
                                      <p:tavLst>
                                        <p:tav tm="0">
                                          <p:val>
                                            <p:strVal val="#ppt_y"/>
                                          </p:val>
                                        </p:tav>
                                        <p:tav tm="100000">
                                          <p:val>
                                            <p:strVal val="#ppt_y"/>
                                          </p:val>
                                        </p:tav>
                                      </p:tavLst>
                                    </p:anim>
                                  </p:childTnLst>
                                </p:cTn>
                              </p:par>
                              <p:par>
                                <p:cTn id="114" presetID="22" presetClass="entr" presetSubtype="4" fill="hold" nodeType="withEffect">
                                  <p:stCondLst>
                                    <p:cond delay="0"/>
                                  </p:stCondLst>
                                  <p:childTnLst>
                                    <p:set>
                                      <p:cBhvr>
                                        <p:cTn id="115" dur="1" fill="hold">
                                          <p:stCondLst>
                                            <p:cond delay="0"/>
                                          </p:stCondLst>
                                        </p:cTn>
                                        <p:tgtEl>
                                          <p:spTgt spid="5"/>
                                        </p:tgtEl>
                                        <p:attrNameLst>
                                          <p:attrName>style.visibility</p:attrName>
                                        </p:attrNameLst>
                                      </p:cBhvr>
                                      <p:to>
                                        <p:strVal val="visible"/>
                                      </p:to>
                                    </p:set>
                                    <p:animEffect transition="in" filter="wipe(down)">
                                      <p:cBhvr>
                                        <p:cTn id="116" dur="500"/>
                                        <p:tgtEl>
                                          <p:spTgt spid="5"/>
                                        </p:tgtEl>
                                      </p:cBhvr>
                                    </p:animEffect>
                                  </p:childTnLst>
                                </p:cTn>
                              </p:par>
                              <p:par>
                                <p:cTn id="117" presetID="2" presetClass="entr" presetSubtype="4" decel="100000" fill="hold" grpId="0" nodeType="withEffect">
                                  <p:stCondLst>
                                    <p:cond delay="0"/>
                                  </p:stCondLst>
                                  <p:childTnLst>
                                    <p:set>
                                      <p:cBhvr>
                                        <p:cTn id="118" dur="1" fill="hold">
                                          <p:stCondLst>
                                            <p:cond delay="0"/>
                                          </p:stCondLst>
                                        </p:cTn>
                                        <p:tgtEl>
                                          <p:spTgt spid="7"/>
                                        </p:tgtEl>
                                        <p:attrNameLst>
                                          <p:attrName>style.visibility</p:attrName>
                                        </p:attrNameLst>
                                      </p:cBhvr>
                                      <p:to>
                                        <p:strVal val="visible"/>
                                      </p:to>
                                    </p:set>
                                    <p:anim calcmode="lin" valueType="num">
                                      <p:cBhvr additive="base">
                                        <p:cTn id="119" dur="1000" fill="hold"/>
                                        <p:tgtEl>
                                          <p:spTgt spid="7"/>
                                        </p:tgtEl>
                                        <p:attrNameLst>
                                          <p:attrName>ppt_x</p:attrName>
                                        </p:attrNameLst>
                                      </p:cBhvr>
                                      <p:tavLst>
                                        <p:tav tm="0">
                                          <p:val>
                                            <p:strVal val="#ppt_x"/>
                                          </p:val>
                                        </p:tav>
                                        <p:tav tm="100000">
                                          <p:val>
                                            <p:strVal val="#ppt_x"/>
                                          </p:val>
                                        </p:tav>
                                      </p:tavLst>
                                    </p:anim>
                                    <p:anim calcmode="lin" valueType="num">
                                      <p:cBhvr additive="base">
                                        <p:cTn id="120" dur="1000" fill="hold"/>
                                        <p:tgtEl>
                                          <p:spTgt spid="7"/>
                                        </p:tgtEl>
                                        <p:attrNameLst>
                                          <p:attrName>ppt_y</p:attrName>
                                        </p:attrNameLst>
                                      </p:cBhvr>
                                      <p:tavLst>
                                        <p:tav tm="0">
                                          <p:val>
                                            <p:strVal val="1+#ppt_h/2"/>
                                          </p:val>
                                        </p:tav>
                                        <p:tav tm="100000">
                                          <p:val>
                                            <p:strVal val="#ppt_y"/>
                                          </p:val>
                                        </p:tav>
                                      </p:tavLst>
                                    </p:anim>
                                  </p:childTnLst>
                                </p:cTn>
                              </p:par>
                            </p:childTnLst>
                          </p:cTn>
                        </p:par>
                        <p:par>
                          <p:cTn id="121" fill="hold">
                            <p:stCondLst>
                              <p:cond delay="4000"/>
                            </p:stCondLst>
                            <p:childTnLst>
                              <p:par>
                                <p:cTn id="122" presetID="53" presetClass="entr" presetSubtype="16" fill="hold" grpId="0" nodeType="afterEffect">
                                  <p:stCondLst>
                                    <p:cond delay="0"/>
                                  </p:stCondLst>
                                  <p:childTnLst>
                                    <p:set>
                                      <p:cBhvr>
                                        <p:cTn id="123" dur="1" fill="hold">
                                          <p:stCondLst>
                                            <p:cond delay="0"/>
                                          </p:stCondLst>
                                        </p:cTn>
                                        <p:tgtEl>
                                          <p:spTgt spid="8"/>
                                        </p:tgtEl>
                                        <p:attrNameLst>
                                          <p:attrName>style.visibility</p:attrName>
                                        </p:attrNameLst>
                                      </p:cBhvr>
                                      <p:to>
                                        <p:strVal val="visible"/>
                                      </p:to>
                                    </p:set>
                                    <p:anim calcmode="lin" valueType="num">
                                      <p:cBhvr>
                                        <p:cTn id="124" dur="500" fill="hold"/>
                                        <p:tgtEl>
                                          <p:spTgt spid="8"/>
                                        </p:tgtEl>
                                        <p:attrNameLst>
                                          <p:attrName>ppt_w</p:attrName>
                                        </p:attrNameLst>
                                      </p:cBhvr>
                                      <p:tavLst>
                                        <p:tav tm="0">
                                          <p:val>
                                            <p:fltVal val="0"/>
                                          </p:val>
                                        </p:tav>
                                        <p:tav tm="100000">
                                          <p:val>
                                            <p:strVal val="#ppt_w"/>
                                          </p:val>
                                        </p:tav>
                                      </p:tavLst>
                                    </p:anim>
                                    <p:anim calcmode="lin" valueType="num">
                                      <p:cBhvr>
                                        <p:cTn id="125" dur="500" fill="hold"/>
                                        <p:tgtEl>
                                          <p:spTgt spid="8"/>
                                        </p:tgtEl>
                                        <p:attrNameLst>
                                          <p:attrName>ppt_h</p:attrName>
                                        </p:attrNameLst>
                                      </p:cBhvr>
                                      <p:tavLst>
                                        <p:tav tm="0">
                                          <p:val>
                                            <p:fltVal val="0"/>
                                          </p:val>
                                        </p:tav>
                                        <p:tav tm="100000">
                                          <p:val>
                                            <p:strVal val="#ppt_h"/>
                                          </p:val>
                                        </p:tav>
                                      </p:tavLst>
                                    </p:anim>
                                    <p:animEffect transition="in" filter="fade">
                                      <p:cBhvr>
                                        <p:cTn id="126" dur="500"/>
                                        <p:tgtEl>
                                          <p:spTgt spid="8"/>
                                        </p:tgtEl>
                                      </p:cBhvr>
                                    </p:animEffect>
                                  </p:childTnLst>
                                </p:cTn>
                              </p:par>
                            </p:childTnLst>
                          </p:cTn>
                        </p:par>
                        <p:par>
                          <p:cTn id="127" fill="hold">
                            <p:stCondLst>
                              <p:cond delay="4500"/>
                            </p:stCondLst>
                            <p:childTnLst>
                              <p:par>
                                <p:cTn id="128" presetID="10" presetClass="entr" presetSubtype="0" fill="hold" grpId="0" nodeType="afterEffect">
                                  <p:stCondLst>
                                    <p:cond delay="0"/>
                                  </p:stCondLst>
                                  <p:childTnLst>
                                    <p:set>
                                      <p:cBhvr>
                                        <p:cTn id="129" dur="1" fill="hold">
                                          <p:stCondLst>
                                            <p:cond delay="0"/>
                                          </p:stCondLst>
                                        </p:cTn>
                                        <p:tgtEl>
                                          <p:spTgt spid="9"/>
                                        </p:tgtEl>
                                        <p:attrNameLst>
                                          <p:attrName>style.visibility</p:attrName>
                                        </p:attrNameLst>
                                      </p:cBhvr>
                                      <p:to>
                                        <p:strVal val="visible"/>
                                      </p:to>
                                    </p:set>
                                    <p:animEffect transition="in" filter="fade">
                                      <p:cBhvr>
                                        <p:cTn id="130" dur="500"/>
                                        <p:tgtEl>
                                          <p:spTgt spid="9"/>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0"/>
                                        </p:tgtEl>
                                        <p:attrNameLst>
                                          <p:attrName>style.visibility</p:attrName>
                                        </p:attrNameLst>
                                      </p:cBhvr>
                                      <p:to>
                                        <p:strVal val="visible"/>
                                      </p:to>
                                    </p:set>
                                    <p:anim calcmode="lin" valueType="num">
                                      <p:cBhvr>
                                        <p:cTn id="133" dur="500" fill="hold"/>
                                        <p:tgtEl>
                                          <p:spTgt spid="10"/>
                                        </p:tgtEl>
                                        <p:attrNameLst>
                                          <p:attrName>ppt_w</p:attrName>
                                        </p:attrNameLst>
                                      </p:cBhvr>
                                      <p:tavLst>
                                        <p:tav tm="0">
                                          <p:val>
                                            <p:fltVal val="0"/>
                                          </p:val>
                                        </p:tav>
                                        <p:tav tm="100000">
                                          <p:val>
                                            <p:strVal val="#ppt_w"/>
                                          </p:val>
                                        </p:tav>
                                      </p:tavLst>
                                    </p:anim>
                                    <p:anim calcmode="lin" valueType="num">
                                      <p:cBhvr>
                                        <p:cTn id="134" dur="500" fill="hold"/>
                                        <p:tgtEl>
                                          <p:spTgt spid="10"/>
                                        </p:tgtEl>
                                        <p:attrNameLst>
                                          <p:attrName>ppt_h</p:attrName>
                                        </p:attrNameLst>
                                      </p:cBhvr>
                                      <p:tavLst>
                                        <p:tav tm="0">
                                          <p:val>
                                            <p:fltVal val="0"/>
                                          </p:val>
                                        </p:tav>
                                        <p:tav tm="100000">
                                          <p:val>
                                            <p:strVal val="#ppt_h"/>
                                          </p:val>
                                        </p:tav>
                                      </p:tavLst>
                                    </p:anim>
                                    <p:animEffect transition="in" filter="fade">
                                      <p:cBhvr>
                                        <p:cTn id="135" dur="500"/>
                                        <p:tgtEl>
                                          <p:spTgt spid="10"/>
                                        </p:tgtEl>
                                      </p:cBhvr>
                                    </p:animEffect>
                                  </p:childTnLst>
                                </p:cTn>
                              </p:par>
                              <p:par>
                                <p:cTn id="136" presetID="2" presetClass="entr" presetSubtype="8" decel="100000" fill="hold" grpId="0" nodeType="withEffect">
                                  <p:stCondLst>
                                    <p:cond delay="0"/>
                                  </p:stCondLst>
                                  <p:childTnLst>
                                    <p:set>
                                      <p:cBhvr>
                                        <p:cTn id="137" dur="1" fill="hold">
                                          <p:stCondLst>
                                            <p:cond delay="0"/>
                                          </p:stCondLst>
                                        </p:cTn>
                                        <p:tgtEl>
                                          <p:spTgt spid="117"/>
                                        </p:tgtEl>
                                        <p:attrNameLst>
                                          <p:attrName>style.visibility</p:attrName>
                                        </p:attrNameLst>
                                      </p:cBhvr>
                                      <p:to>
                                        <p:strVal val="visible"/>
                                      </p:to>
                                    </p:set>
                                    <p:anim calcmode="lin" valueType="num">
                                      <p:cBhvr additive="base">
                                        <p:cTn id="138" dur="1000" fill="hold"/>
                                        <p:tgtEl>
                                          <p:spTgt spid="117"/>
                                        </p:tgtEl>
                                        <p:attrNameLst>
                                          <p:attrName>ppt_x</p:attrName>
                                        </p:attrNameLst>
                                      </p:cBhvr>
                                      <p:tavLst>
                                        <p:tav tm="0">
                                          <p:val>
                                            <p:strVal val="0-#ppt_w/2"/>
                                          </p:val>
                                        </p:tav>
                                        <p:tav tm="100000">
                                          <p:val>
                                            <p:strVal val="#ppt_x"/>
                                          </p:val>
                                        </p:tav>
                                      </p:tavLst>
                                    </p:anim>
                                    <p:anim calcmode="lin" valueType="num">
                                      <p:cBhvr additive="base">
                                        <p:cTn id="139" dur="1000" fill="hold"/>
                                        <p:tgtEl>
                                          <p:spTgt spid="117"/>
                                        </p:tgtEl>
                                        <p:attrNameLst>
                                          <p:attrName>ppt_y</p:attrName>
                                        </p:attrNameLst>
                                      </p:cBhvr>
                                      <p:tavLst>
                                        <p:tav tm="0">
                                          <p:val>
                                            <p:strVal val="#ppt_y"/>
                                          </p:val>
                                        </p:tav>
                                        <p:tav tm="100000">
                                          <p:val>
                                            <p:strVal val="#ppt_y"/>
                                          </p:val>
                                        </p:tav>
                                      </p:tavLst>
                                    </p:anim>
                                  </p:childTnLst>
                                </p:cTn>
                              </p:par>
                            </p:childTnLst>
                          </p:cTn>
                        </p:par>
                        <p:par>
                          <p:cTn id="140" fill="hold">
                            <p:stCondLst>
                              <p:cond delay="5500"/>
                            </p:stCondLst>
                            <p:childTnLst>
                              <p:par>
                                <p:cTn id="141" presetID="22" presetClass="entr" presetSubtype="4" fill="hold" nodeType="afterEffect">
                                  <p:stCondLst>
                                    <p:cond delay="0"/>
                                  </p:stCondLst>
                                  <p:childTnLst>
                                    <p:set>
                                      <p:cBhvr>
                                        <p:cTn id="142" dur="1" fill="hold">
                                          <p:stCondLst>
                                            <p:cond delay="0"/>
                                          </p:stCondLst>
                                        </p:cTn>
                                        <p:tgtEl>
                                          <p:spTgt spid="116"/>
                                        </p:tgtEl>
                                        <p:attrNameLst>
                                          <p:attrName>style.visibility</p:attrName>
                                        </p:attrNameLst>
                                      </p:cBhvr>
                                      <p:to>
                                        <p:strVal val="visible"/>
                                      </p:to>
                                    </p:set>
                                    <p:animEffect transition="in" filter="wipe(down)">
                                      <p:cBhvr>
                                        <p:cTn id="143" dur="500"/>
                                        <p:tgtEl>
                                          <p:spTgt spid="116"/>
                                        </p:tgtEl>
                                      </p:cBhvr>
                                    </p:animEffect>
                                  </p:childTnLst>
                                </p:cTn>
                              </p:par>
                            </p:childTnLst>
                          </p:cTn>
                        </p:par>
                        <p:par>
                          <p:cTn id="144" fill="hold">
                            <p:stCondLst>
                              <p:cond delay="6000"/>
                            </p:stCondLst>
                            <p:childTnLst>
                              <p:par>
                                <p:cTn id="145" presetID="2" presetClass="entr" presetSubtype="4" decel="100000" fill="hold" grpId="0" nodeType="afterEffect">
                                  <p:stCondLst>
                                    <p:cond delay="0"/>
                                  </p:stCondLst>
                                  <p:childTnLst>
                                    <p:set>
                                      <p:cBhvr>
                                        <p:cTn id="146" dur="1" fill="hold">
                                          <p:stCondLst>
                                            <p:cond delay="0"/>
                                          </p:stCondLst>
                                        </p:cTn>
                                        <p:tgtEl>
                                          <p:spTgt spid="118"/>
                                        </p:tgtEl>
                                        <p:attrNameLst>
                                          <p:attrName>style.visibility</p:attrName>
                                        </p:attrNameLst>
                                      </p:cBhvr>
                                      <p:to>
                                        <p:strVal val="visible"/>
                                      </p:to>
                                    </p:set>
                                    <p:anim calcmode="lin" valueType="num">
                                      <p:cBhvr additive="base">
                                        <p:cTn id="147" dur="1000" fill="hold"/>
                                        <p:tgtEl>
                                          <p:spTgt spid="118"/>
                                        </p:tgtEl>
                                        <p:attrNameLst>
                                          <p:attrName>ppt_x</p:attrName>
                                        </p:attrNameLst>
                                      </p:cBhvr>
                                      <p:tavLst>
                                        <p:tav tm="0">
                                          <p:val>
                                            <p:strVal val="#ppt_x"/>
                                          </p:val>
                                        </p:tav>
                                        <p:tav tm="100000">
                                          <p:val>
                                            <p:strVal val="#ppt_x"/>
                                          </p:val>
                                        </p:tav>
                                      </p:tavLst>
                                    </p:anim>
                                    <p:anim calcmode="lin" valueType="num">
                                      <p:cBhvr additive="base">
                                        <p:cTn id="148" dur="1000" fill="hold"/>
                                        <p:tgtEl>
                                          <p:spTgt spid="118"/>
                                        </p:tgtEl>
                                        <p:attrNameLst>
                                          <p:attrName>ppt_y</p:attrName>
                                        </p:attrNameLst>
                                      </p:cBhvr>
                                      <p:tavLst>
                                        <p:tav tm="0">
                                          <p:val>
                                            <p:strVal val="1+#ppt_h/2"/>
                                          </p:val>
                                        </p:tav>
                                        <p:tav tm="100000">
                                          <p:val>
                                            <p:strVal val="#ppt_y"/>
                                          </p:val>
                                        </p:tav>
                                      </p:tavLst>
                                    </p:anim>
                                  </p:childTnLst>
                                </p:cTn>
                              </p:par>
                              <p:par>
                                <p:cTn id="149" presetID="53" presetClass="entr" presetSubtype="16" fill="hold" grpId="0" nodeType="withEffect">
                                  <p:stCondLst>
                                    <p:cond delay="0"/>
                                  </p:stCondLst>
                                  <p:childTnLst>
                                    <p:set>
                                      <p:cBhvr>
                                        <p:cTn id="150" dur="1" fill="hold">
                                          <p:stCondLst>
                                            <p:cond delay="0"/>
                                          </p:stCondLst>
                                        </p:cTn>
                                        <p:tgtEl>
                                          <p:spTgt spid="119"/>
                                        </p:tgtEl>
                                        <p:attrNameLst>
                                          <p:attrName>style.visibility</p:attrName>
                                        </p:attrNameLst>
                                      </p:cBhvr>
                                      <p:to>
                                        <p:strVal val="visible"/>
                                      </p:to>
                                    </p:set>
                                    <p:anim calcmode="lin" valueType="num">
                                      <p:cBhvr>
                                        <p:cTn id="151" dur="500" fill="hold"/>
                                        <p:tgtEl>
                                          <p:spTgt spid="119"/>
                                        </p:tgtEl>
                                        <p:attrNameLst>
                                          <p:attrName>ppt_w</p:attrName>
                                        </p:attrNameLst>
                                      </p:cBhvr>
                                      <p:tavLst>
                                        <p:tav tm="0">
                                          <p:val>
                                            <p:fltVal val="0"/>
                                          </p:val>
                                        </p:tav>
                                        <p:tav tm="100000">
                                          <p:val>
                                            <p:strVal val="#ppt_w"/>
                                          </p:val>
                                        </p:tav>
                                      </p:tavLst>
                                    </p:anim>
                                    <p:anim calcmode="lin" valueType="num">
                                      <p:cBhvr>
                                        <p:cTn id="152" dur="500" fill="hold"/>
                                        <p:tgtEl>
                                          <p:spTgt spid="119"/>
                                        </p:tgtEl>
                                        <p:attrNameLst>
                                          <p:attrName>ppt_h</p:attrName>
                                        </p:attrNameLst>
                                      </p:cBhvr>
                                      <p:tavLst>
                                        <p:tav tm="0">
                                          <p:val>
                                            <p:fltVal val="0"/>
                                          </p:val>
                                        </p:tav>
                                        <p:tav tm="100000">
                                          <p:val>
                                            <p:strVal val="#ppt_h"/>
                                          </p:val>
                                        </p:tav>
                                      </p:tavLst>
                                    </p:anim>
                                    <p:animEffect transition="in" filter="fade">
                                      <p:cBhvr>
                                        <p:cTn id="153" dur="500"/>
                                        <p:tgtEl>
                                          <p:spTgt spid="119"/>
                                        </p:tgtEl>
                                      </p:cBhvr>
                                    </p:animEffect>
                                  </p:childTnLst>
                                </p:cTn>
                              </p:par>
                              <p:par>
                                <p:cTn id="154" presetID="2" presetClass="entr" presetSubtype="8" decel="100000" fill="hold" grpId="0" nodeType="withEffect">
                                  <p:stCondLst>
                                    <p:cond delay="0"/>
                                  </p:stCondLst>
                                  <p:childTnLst>
                                    <p:set>
                                      <p:cBhvr>
                                        <p:cTn id="155" dur="1" fill="hold">
                                          <p:stCondLst>
                                            <p:cond delay="0"/>
                                          </p:stCondLst>
                                        </p:cTn>
                                        <p:tgtEl>
                                          <p:spTgt spid="121"/>
                                        </p:tgtEl>
                                        <p:attrNameLst>
                                          <p:attrName>style.visibility</p:attrName>
                                        </p:attrNameLst>
                                      </p:cBhvr>
                                      <p:to>
                                        <p:strVal val="visible"/>
                                      </p:to>
                                    </p:set>
                                    <p:anim calcmode="lin" valueType="num">
                                      <p:cBhvr additive="base">
                                        <p:cTn id="156" dur="1000" fill="hold"/>
                                        <p:tgtEl>
                                          <p:spTgt spid="121"/>
                                        </p:tgtEl>
                                        <p:attrNameLst>
                                          <p:attrName>ppt_x</p:attrName>
                                        </p:attrNameLst>
                                      </p:cBhvr>
                                      <p:tavLst>
                                        <p:tav tm="0">
                                          <p:val>
                                            <p:strVal val="0-#ppt_w/2"/>
                                          </p:val>
                                        </p:tav>
                                        <p:tav tm="100000">
                                          <p:val>
                                            <p:strVal val="#ppt_x"/>
                                          </p:val>
                                        </p:tav>
                                      </p:tavLst>
                                    </p:anim>
                                    <p:anim calcmode="lin" valueType="num">
                                      <p:cBhvr additive="base">
                                        <p:cTn id="157" dur="1000" fill="hold"/>
                                        <p:tgtEl>
                                          <p:spTgt spid="121"/>
                                        </p:tgtEl>
                                        <p:attrNameLst>
                                          <p:attrName>ppt_y</p:attrName>
                                        </p:attrNameLst>
                                      </p:cBhvr>
                                      <p:tavLst>
                                        <p:tav tm="0">
                                          <p:val>
                                            <p:strVal val="#ppt_y"/>
                                          </p:val>
                                        </p:tav>
                                        <p:tav tm="100000">
                                          <p:val>
                                            <p:strVal val="#ppt_y"/>
                                          </p:val>
                                        </p:tav>
                                      </p:tavLst>
                                    </p:anim>
                                  </p:childTnLst>
                                </p:cTn>
                              </p:par>
                              <p:par>
                                <p:cTn id="158" presetID="22" presetClass="entr" presetSubtype="1" fill="hold" nodeType="withEffect">
                                  <p:stCondLst>
                                    <p:cond delay="0"/>
                                  </p:stCondLst>
                                  <p:childTnLst>
                                    <p:set>
                                      <p:cBhvr>
                                        <p:cTn id="159" dur="1" fill="hold">
                                          <p:stCondLst>
                                            <p:cond delay="0"/>
                                          </p:stCondLst>
                                        </p:cTn>
                                        <p:tgtEl>
                                          <p:spTgt spid="120"/>
                                        </p:tgtEl>
                                        <p:attrNameLst>
                                          <p:attrName>style.visibility</p:attrName>
                                        </p:attrNameLst>
                                      </p:cBhvr>
                                      <p:to>
                                        <p:strVal val="visible"/>
                                      </p:to>
                                    </p:set>
                                    <p:animEffect transition="in" filter="wipe(up)">
                                      <p:cBhvr>
                                        <p:cTn id="160" dur="500"/>
                                        <p:tgtEl>
                                          <p:spTgt spid="120"/>
                                        </p:tgtEl>
                                      </p:cBhvr>
                                    </p:animEffect>
                                  </p:childTnLst>
                                </p:cTn>
                              </p:par>
                              <p:par>
                                <p:cTn id="161" presetID="2" presetClass="entr" presetSubtype="1" decel="100000" fill="hold" grpId="0" nodeType="withEffect">
                                  <p:stCondLst>
                                    <p:cond delay="0"/>
                                  </p:stCondLst>
                                  <p:childTnLst>
                                    <p:set>
                                      <p:cBhvr>
                                        <p:cTn id="162" dur="1" fill="hold">
                                          <p:stCondLst>
                                            <p:cond delay="0"/>
                                          </p:stCondLst>
                                        </p:cTn>
                                        <p:tgtEl>
                                          <p:spTgt spid="122"/>
                                        </p:tgtEl>
                                        <p:attrNameLst>
                                          <p:attrName>style.visibility</p:attrName>
                                        </p:attrNameLst>
                                      </p:cBhvr>
                                      <p:to>
                                        <p:strVal val="visible"/>
                                      </p:to>
                                    </p:set>
                                    <p:anim calcmode="lin" valueType="num">
                                      <p:cBhvr additive="base">
                                        <p:cTn id="163" dur="1000" fill="hold"/>
                                        <p:tgtEl>
                                          <p:spTgt spid="122"/>
                                        </p:tgtEl>
                                        <p:attrNameLst>
                                          <p:attrName>ppt_x</p:attrName>
                                        </p:attrNameLst>
                                      </p:cBhvr>
                                      <p:tavLst>
                                        <p:tav tm="0">
                                          <p:val>
                                            <p:strVal val="#ppt_x"/>
                                          </p:val>
                                        </p:tav>
                                        <p:tav tm="100000">
                                          <p:val>
                                            <p:strVal val="#ppt_x"/>
                                          </p:val>
                                        </p:tav>
                                      </p:tavLst>
                                    </p:anim>
                                    <p:anim calcmode="lin" valueType="num">
                                      <p:cBhvr additive="base">
                                        <p:cTn id="164" dur="1000" fill="hold"/>
                                        <p:tgtEl>
                                          <p:spTgt spid="122"/>
                                        </p:tgtEl>
                                        <p:attrNameLst>
                                          <p:attrName>ppt_y</p:attrName>
                                        </p:attrNameLst>
                                      </p:cBhvr>
                                      <p:tavLst>
                                        <p:tav tm="0">
                                          <p:val>
                                            <p:strVal val="0-#ppt_h/2"/>
                                          </p:val>
                                        </p:tav>
                                        <p:tav tm="100000">
                                          <p:val>
                                            <p:strVal val="#ppt_y"/>
                                          </p:val>
                                        </p:tav>
                                      </p:tavLst>
                                    </p:anim>
                                  </p:childTnLst>
                                </p:cTn>
                              </p:par>
                              <p:par>
                                <p:cTn id="165" presetID="53" presetClass="entr" presetSubtype="16" fill="hold" grpId="0" nodeType="withEffect">
                                  <p:stCondLst>
                                    <p:cond delay="0"/>
                                  </p:stCondLst>
                                  <p:childTnLst>
                                    <p:set>
                                      <p:cBhvr>
                                        <p:cTn id="166" dur="1" fill="hold">
                                          <p:stCondLst>
                                            <p:cond delay="0"/>
                                          </p:stCondLst>
                                        </p:cTn>
                                        <p:tgtEl>
                                          <p:spTgt spid="123"/>
                                        </p:tgtEl>
                                        <p:attrNameLst>
                                          <p:attrName>style.visibility</p:attrName>
                                        </p:attrNameLst>
                                      </p:cBhvr>
                                      <p:to>
                                        <p:strVal val="visible"/>
                                      </p:to>
                                    </p:set>
                                    <p:anim calcmode="lin" valueType="num">
                                      <p:cBhvr>
                                        <p:cTn id="167" dur="500" fill="hold"/>
                                        <p:tgtEl>
                                          <p:spTgt spid="123"/>
                                        </p:tgtEl>
                                        <p:attrNameLst>
                                          <p:attrName>ppt_w</p:attrName>
                                        </p:attrNameLst>
                                      </p:cBhvr>
                                      <p:tavLst>
                                        <p:tav tm="0">
                                          <p:val>
                                            <p:fltVal val="0"/>
                                          </p:val>
                                        </p:tav>
                                        <p:tav tm="100000">
                                          <p:val>
                                            <p:strVal val="#ppt_w"/>
                                          </p:val>
                                        </p:tav>
                                      </p:tavLst>
                                    </p:anim>
                                    <p:anim calcmode="lin" valueType="num">
                                      <p:cBhvr>
                                        <p:cTn id="168" dur="500" fill="hold"/>
                                        <p:tgtEl>
                                          <p:spTgt spid="123"/>
                                        </p:tgtEl>
                                        <p:attrNameLst>
                                          <p:attrName>ppt_h</p:attrName>
                                        </p:attrNameLst>
                                      </p:cBhvr>
                                      <p:tavLst>
                                        <p:tav tm="0">
                                          <p:val>
                                            <p:fltVal val="0"/>
                                          </p:val>
                                        </p:tav>
                                        <p:tav tm="100000">
                                          <p:val>
                                            <p:strVal val="#ppt_h"/>
                                          </p:val>
                                        </p:tav>
                                      </p:tavLst>
                                    </p:anim>
                                    <p:animEffect transition="in" filter="fade">
                                      <p:cBhvr>
                                        <p:cTn id="169" dur="500"/>
                                        <p:tgtEl>
                                          <p:spTgt spid="123"/>
                                        </p:tgtEl>
                                      </p:cBhvr>
                                    </p:animEffect>
                                  </p:childTnLst>
                                </p:cTn>
                              </p:par>
                            </p:childTnLst>
                          </p:cTn>
                        </p:par>
                        <p:par>
                          <p:cTn id="170" fill="hold">
                            <p:stCondLst>
                              <p:cond delay="7000"/>
                            </p:stCondLst>
                            <p:childTnLst>
                              <p:par>
                                <p:cTn id="171" presetID="10" presetClass="entr" presetSubtype="0" fill="hold" grpId="0" nodeType="afterEffect">
                                  <p:stCondLst>
                                    <p:cond delay="0"/>
                                  </p:stCondLst>
                                  <p:childTnLst>
                                    <p:set>
                                      <p:cBhvr>
                                        <p:cTn id="172" dur="1" fill="hold">
                                          <p:stCondLst>
                                            <p:cond delay="0"/>
                                          </p:stCondLst>
                                        </p:cTn>
                                        <p:tgtEl>
                                          <p:spTgt spid="124"/>
                                        </p:tgtEl>
                                        <p:attrNameLst>
                                          <p:attrName>style.visibility</p:attrName>
                                        </p:attrNameLst>
                                      </p:cBhvr>
                                      <p:to>
                                        <p:strVal val="visible"/>
                                      </p:to>
                                    </p:set>
                                    <p:animEffect transition="in" filter="fade">
                                      <p:cBhvr>
                                        <p:cTn id="173" dur="500"/>
                                        <p:tgtEl>
                                          <p:spTgt spid="124"/>
                                        </p:tgtEl>
                                      </p:cBhvr>
                                    </p:animEffect>
                                  </p:childTnLst>
                                </p:cTn>
                              </p:par>
                              <p:par>
                                <p:cTn id="174" presetID="53" presetClass="entr" presetSubtype="16" fill="hold" grpId="0" nodeType="withEffect">
                                  <p:stCondLst>
                                    <p:cond delay="0"/>
                                  </p:stCondLst>
                                  <p:childTnLst>
                                    <p:set>
                                      <p:cBhvr>
                                        <p:cTn id="175" dur="1" fill="hold">
                                          <p:stCondLst>
                                            <p:cond delay="0"/>
                                          </p:stCondLst>
                                        </p:cTn>
                                        <p:tgtEl>
                                          <p:spTgt spid="125"/>
                                        </p:tgtEl>
                                        <p:attrNameLst>
                                          <p:attrName>style.visibility</p:attrName>
                                        </p:attrNameLst>
                                      </p:cBhvr>
                                      <p:to>
                                        <p:strVal val="visible"/>
                                      </p:to>
                                    </p:set>
                                    <p:anim calcmode="lin" valueType="num">
                                      <p:cBhvr>
                                        <p:cTn id="176" dur="500" fill="hold"/>
                                        <p:tgtEl>
                                          <p:spTgt spid="125"/>
                                        </p:tgtEl>
                                        <p:attrNameLst>
                                          <p:attrName>ppt_w</p:attrName>
                                        </p:attrNameLst>
                                      </p:cBhvr>
                                      <p:tavLst>
                                        <p:tav tm="0">
                                          <p:val>
                                            <p:fltVal val="0"/>
                                          </p:val>
                                        </p:tav>
                                        <p:tav tm="100000">
                                          <p:val>
                                            <p:strVal val="#ppt_w"/>
                                          </p:val>
                                        </p:tav>
                                      </p:tavLst>
                                    </p:anim>
                                    <p:anim calcmode="lin" valueType="num">
                                      <p:cBhvr>
                                        <p:cTn id="177" dur="500" fill="hold"/>
                                        <p:tgtEl>
                                          <p:spTgt spid="125"/>
                                        </p:tgtEl>
                                        <p:attrNameLst>
                                          <p:attrName>ppt_h</p:attrName>
                                        </p:attrNameLst>
                                      </p:cBhvr>
                                      <p:tavLst>
                                        <p:tav tm="0">
                                          <p:val>
                                            <p:fltVal val="0"/>
                                          </p:val>
                                        </p:tav>
                                        <p:tav tm="100000">
                                          <p:val>
                                            <p:strVal val="#ppt_h"/>
                                          </p:val>
                                        </p:tav>
                                      </p:tavLst>
                                    </p:anim>
                                    <p:animEffect transition="in" filter="fade">
                                      <p:cBhvr>
                                        <p:cTn id="178" dur="500"/>
                                        <p:tgtEl>
                                          <p:spTgt spid="125"/>
                                        </p:tgtEl>
                                      </p:cBhvr>
                                    </p:animEffect>
                                  </p:childTnLst>
                                </p:cTn>
                              </p:par>
                            </p:childTnLst>
                          </p:cTn>
                        </p:par>
                        <p:par>
                          <p:cTn id="179" fill="hold">
                            <p:stCondLst>
                              <p:cond delay="7500"/>
                            </p:stCondLst>
                            <p:childTnLst>
                              <p:par>
                                <p:cTn id="180" presetID="10" presetClass="entr" presetSubtype="0" fill="hold" grpId="0" nodeType="afterEffect">
                                  <p:stCondLst>
                                    <p:cond delay="0"/>
                                  </p:stCondLst>
                                  <p:childTnLst>
                                    <p:set>
                                      <p:cBhvr>
                                        <p:cTn id="181" dur="1" fill="hold">
                                          <p:stCondLst>
                                            <p:cond delay="0"/>
                                          </p:stCondLst>
                                        </p:cTn>
                                        <p:tgtEl>
                                          <p:spTgt spid="126"/>
                                        </p:tgtEl>
                                        <p:attrNameLst>
                                          <p:attrName>style.visibility</p:attrName>
                                        </p:attrNameLst>
                                      </p:cBhvr>
                                      <p:to>
                                        <p:strVal val="visible"/>
                                      </p:to>
                                    </p:set>
                                    <p:animEffect transition="in" filter="fade">
                                      <p:cBhvr>
                                        <p:cTn id="182" dur="500"/>
                                        <p:tgtEl>
                                          <p:spTgt spid="126"/>
                                        </p:tgtEl>
                                      </p:cBhvr>
                                    </p:animEffect>
                                  </p:childTnLst>
                                </p:cTn>
                              </p:par>
                              <p:par>
                                <p:cTn id="183" presetID="53" presetClass="entr" presetSubtype="16" fill="hold" grpId="0" nodeType="withEffect">
                                  <p:stCondLst>
                                    <p:cond delay="0"/>
                                  </p:stCondLst>
                                  <p:childTnLst>
                                    <p:set>
                                      <p:cBhvr>
                                        <p:cTn id="184" dur="1" fill="hold">
                                          <p:stCondLst>
                                            <p:cond delay="0"/>
                                          </p:stCondLst>
                                        </p:cTn>
                                        <p:tgtEl>
                                          <p:spTgt spid="127"/>
                                        </p:tgtEl>
                                        <p:attrNameLst>
                                          <p:attrName>style.visibility</p:attrName>
                                        </p:attrNameLst>
                                      </p:cBhvr>
                                      <p:to>
                                        <p:strVal val="visible"/>
                                      </p:to>
                                    </p:set>
                                    <p:anim calcmode="lin" valueType="num">
                                      <p:cBhvr>
                                        <p:cTn id="185" dur="500" fill="hold"/>
                                        <p:tgtEl>
                                          <p:spTgt spid="127"/>
                                        </p:tgtEl>
                                        <p:attrNameLst>
                                          <p:attrName>ppt_w</p:attrName>
                                        </p:attrNameLst>
                                      </p:cBhvr>
                                      <p:tavLst>
                                        <p:tav tm="0">
                                          <p:val>
                                            <p:fltVal val="0"/>
                                          </p:val>
                                        </p:tav>
                                        <p:tav tm="100000">
                                          <p:val>
                                            <p:strVal val="#ppt_w"/>
                                          </p:val>
                                        </p:tav>
                                      </p:tavLst>
                                    </p:anim>
                                    <p:anim calcmode="lin" valueType="num">
                                      <p:cBhvr>
                                        <p:cTn id="186" dur="500" fill="hold"/>
                                        <p:tgtEl>
                                          <p:spTgt spid="127"/>
                                        </p:tgtEl>
                                        <p:attrNameLst>
                                          <p:attrName>ppt_h</p:attrName>
                                        </p:attrNameLst>
                                      </p:cBhvr>
                                      <p:tavLst>
                                        <p:tav tm="0">
                                          <p:val>
                                            <p:fltVal val="0"/>
                                          </p:val>
                                        </p:tav>
                                        <p:tav tm="100000">
                                          <p:val>
                                            <p:strVal val="#ppt_h"/>
                                          </p:val>
                                        </p:tav>
                                      </p:tavLst>
                                    </p:anim>
                                    <p:animEffect transition="in" filter="fade">
                                      <p:cBhvr>
                                        <p:cTn id="187" dur="500"/>
                                        <p:tgtEl>
                                          <p:spTgt spid="127"/>
                                        </p:tgtEl>
                                      </p:cBhvr>
                                    </p:animEffect>
                                  </p:childTnLst>
                                </p:cTn>
                              </p:par>
                              <p:par>
                                <p:cTn id="188" presetID="2" presetClass="entr" presetSubtype="8" decel="100000" fill="hold" grpId="0" nodeType="withEffect">
                                  <p:stCondLst>
                                    <p:cond delay="0"/>
                                  </p:stCondLst>
                                  <p:childTnLst>
                                    <p:set>
                                      <p:cBhvr>
                                        <p:cTn id="189" dur="1" fill="hold">
                                          <p:stCondLst>
                                            <p:cond delay="0"/>
                                          </p:stCondLst>
                                        </p:cTn>
                                        <p:tgtEl>
                                          <p:spTgt spid="129"/>
                                        </p:tgtEl>
                                        <p:attrNameLst>
                                          <p:attrName>style.visibility</p:attrName>
                                        </p:attrNameLst>
                                      </p:cBhvr>
                                      <p:to>
                                        <p:strVal val="visible"/>
                                      </p:to>
                                    </p:set>
                                    <p:anim calcmode="lin" valueType="num">
                                      <p:cBhvr additive="base">
                                        <p:cTn id="190" dur="1000" fill="hold"/>
                                        <p:tgtEl>
                                          <p:spTgt spid="129"/>
                                        </p:tgtEl>
                                        <p:attrNameLst>
                                          <p:attrName>ppt_x</p:attrName>
                                        </p:attrNameLst>
                                      </p:cBhvr>
                                      <p:tavLst>
                                        <p:tav tm="0">
                                          <p:val>
                                            <p:strVal val="0-#ppt_w/2"/>
                                          </p:val>
                                        </p:tav>
                                        <p:tav tm="100000">
                                          <p:val>
                                            <p:strVal val="#ppt_x"/>
                                          </p:val>
                                        </p:tav>
                                      </p:tavLst>
                                    </p:anim>
                                    <p:anim calcmode="lin" valueType="num">
                                      <p:cBhvr additive="base">
                                        <p:cTn id="191" dur="1000" fill="hold"/>
                                        <p:tgtEl>
                                          <p:spTgt spid="129"/>
                                        </p:tgtEl>
                                        <p:attrNameLst>
                                          <p:attrName>ppt_y</p:attrName>
                                        </p:attrNameLst>
                                      </p:cBhvr>
                                      <p:tavLst>
                                        <p:tav tm="0">
                                          <p:val>
                                            <p:strVal val="#ppt_y"/>
                                          </p:val>
                                        </p:tav>
                                        <p:tav tm="100000">
                                          <p:val>
                                            <p:strVal val="#ppt_y"/>
                                          </p:val>
                                        </p:tav>
                                      </p:tavLst>
                                    </p:anim>
                                  </p:childTnLst>
                                </p:cTn>
                              </p:par>
                              <p:par>
                                <p:cTn id="192" presetID="2" presetClass="entr" presetSubtype="4" decel="100000" fill="hold" grpId="0" nodeType="withEffect">
                                  <p:stCondLst>
                                    <p:cond delay="0"/>
                                  </p:stCondLst>
                                  <p:childTnLst>
                                    <p:set>
                                      <p:cBhvr>
                                        <p:cTn id="193" dur="1" fill="hold">
                                          <p:stCondLst>
                                            <p:cond delay="0"/>
                                          </p:stCondLst>
                                        </p:cTn>
                                        <p:tgtEl>
                                          <p:spTgt spid="128"/>
                                        </p:tgtEl>
                                        <p:attrNameLst>
                                          <p:attrName>style.visibility</p:attrName>
                                        </p:attrNameLst>
                                      </p:cBhvr>
                                      <p:to>
                                        <p:strVal val="visible"/>
                                      </p:to>
                                    </p:set>
                                    <p:anim calcmode="lin" valueType="num">
                                      <p:cBhvr additive="base">
                                        <p:cTn id="194" dur="1000" fill="hold"/>
                                        <p:tgtEl>
                                          <p:spTgt spid="128"/>
                                        </p:tgtEl>
                                        <p:attrNameLst>
                                          <p:attrName>ppt_x</p:attrName>
                                        </p:attrNameLst>
                                      </p:cBhvr>
                                      <p:tavLst>
                                        <p:tav tm="0">
                                          <p:val>
                                            <p:strVal val="#ppt_x"/>
                                          </p:val>
                                        </p:tav>
                                        <p:tav tm="100000">
                                          <p:val>
                                            <p:strVal val="#ppt_x"/>
                                          </p:val>
                                        </p:tav>
                                      </p:tavLst>
                                    </p:anim>
                                    <p:anim calcmode="lin" valueType="num">
                                      <p:cBhvr additive="base">
                                        <p:cTn id="195" dur="1000" fill="hold"/>
                                        <p:tgtEl>
                                          <p:spTgt spid="128"/>
                                        </p:tgtEl>
                                        <p:attrNameLst>
                                          <p:attrName>ppt_y</p:attrName>
                                        </p:attrNameLst>
                                      </p:cBhvr>
                                      <p:tavLst>
                                        <p:tav tm="0">
                                          <p:val>
                                            <p:strVal val="1+#ppt_h/2"/>
                                          </p:val>
                                        </p:tav>
                                        <p:tav tm="100000">
                                          <p:val>
                                            <p:strVal val="#ppt_y"/>
                                          </p:val>
                                        </p:tav>
                                      </p:tavLst>
                                    </p:anim>
                                  </p:childTnLst>
                                </p:cTn>
                              </p:par>
                            </p:childTnLst>
                          </p:cTn>
                        </p:par>
                        <p:par>
                          <p:cTn id="196" fill="hold">
                            <p:stCondLst>
                              <p:cond delay="8500"/>
                            </p:stCondLst>
                            <p:childTnLst>
                              <p:par>
                                <p:cTn id="197" presetID="53" presetClass="entr" presetSubtype="16" fill="hold" grpId="0" nodeType="afterEffect">
                                  <p:stCondLst>
                                    <p:cond delay="0"/>
                                  </p:stCondLst>
                                  <p:childTnLst>
                                    <p:set>
                                      <p:cBhvr>
                                        <p:cTn id="198" dur="1" fill="hold">
                                          <p:stCondLst>
                                            <p:cond delay="0"/>
                                          </p:stCondLst>
                                        </p:cTn>
                                        <p:tgtEl>
                                          <p:spTgt spid="130"/>
                                        </p:tgtEl>
                                        <p:attrNameLst>
                                          <p:attrName>style.visibility</p:attrName>
                                        </p:attrNameLst>
                                      </p:cBhvr>
                                      <p:to>
                                        <p:strVal val="visible"/>
                                      </p:to>
                                    </p:set>
                                    <p:anim calcmode="lin" valueType="num">
                                      <p:cBhvr>
                                        <p:cTn id="199" dur="500" fill="hold"/>
                                        <p:tgtEl>
                                          <p:spTgt spid="130"/>
                                        </p:tgtEl>
                                        <p:attrNameLst>
                                          <p:attrName>ppt_w</p:attrName>
                                        </p:attrNameLst>
                                      </p:cBhvr>
                                      <p:tavLst>
                                        <p:tav tm="0">
                                          <p:val>
                                            <p:fltVal val="0"/>
                                          </p:val>
                                        </p:tav>
                                        <p:tav tm="100000">
                                          <p:val>
                                            <p:strVal val="#ppt_w"/>
                                          </p:val>
                                        </p:tav>
                                      </p:tavLst>
                                    </p:anim>
                                    <p:anim calcmode="lin" valueType="num">
                                      <p:cBhvr>
                                        <p:cTn id="200" dur="500" fill="hold"/>
                                        <p:tgtEl>
                                          <p:spTgt spid="130"/>
                                        </p:tgtEl>
                                        <p:attrNameLst>
                                          <p:attrName>ppt_h</p:attrName>
                                        </p:attrNameLst>
                                      </p:cBhvr>
                                      <p:tavLst>
                                        <p:tav tm="0">
                                          <p:val>
                                            <p:fltVal val="0"/>
                                          </p:val>
                                        </p:tav>
                                        <p:tav tm="100000">
                                          <p:val>
                                            <p:strVal val="#ppt_h"/>
                                          </p:val>
                                        </p:tav>
                                      </p:tavLst>
                                    </p:anim>
                                    <p:animEffect transition="in" filter="fade">
                                      <p:cBhvr>
                                        <p:cTn id="201" dur="500"/>
                                        <p:tgtEl>
                                          <p:spTgt spid="130"/>
                                        </p:tgtEl>
                                      </p:cBhvr>
                                    </p:animEffect>
                                  </p:childTnLst>
                                </p:cTn>
                              </p:par>
                              <p:par>
                                <p:cTn id="202" presetID="22" presetClass="entr" presetSubtype="4" fill="hold" nodeType="withEffect">
                                  <p:stCondLst>
                                    <p:cond delay="0"/>
                                  </p:stCondLst>
                                  <p:childTnLst>
                                    <p:set>
                                      <p:cBhvr>
                                        <p:cTn id="203" dur="1" fill="hold">
                                          <p:stCondLst>
                                            <p:cond delay="0"/>
                                          </p:stCondLst>
                                        </p:cTn>
                                        <p:tgtEl>
                                          <p:spTgt spid="131"/>
                                        </p:tgtEl>
                                        <p:attrNameLst>
                                          <p:attrName>style.visibility</p:attrName>
                                        </p:attrNameLst>
                                      </p:cBhvr>
                                      <p:to>
                                        <p:strVal val="visible"/>
                                      </p:to>
                                    </p:set>
                                    <p:animEffect transition="in" filter="wipe(down)">
                                      <p:cBhvr>
                                        <p:cTn id="204" dur="500"/>
                                        <p:tgtEl>
                                          <p:spTgt spid="131"/>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133"/>
                                        </p:tgtEl>
                                        <p:attrNameLst>
                                          <p:attrName>style.visibility</p:attrName>
                                        </p:attrNameLst>
                                      </p:cBhvr>
                                      <p:to>
                                        <p:strVal val="visible"/>
                                      </p:to>
                                    </p:set>
                                    <p:anim calcmode="lin" valueType="num">
                                      <p:cBhvr>
                                        <p:cTn id="207" dur="500" fill="hold"/>
                                        <p:tgtEl>
                                          <p:spTgt spid="133"/>
                                        </p:tgtEl>
                                        <p:attrNameLst>
                                          <p:attrName>ppt_w</p:attrName>
                                        </p:attrNameLst>
                                      </p:cBhvr>
                                      <p:tavLst>
                                        <p:tav tm="0">
                                          <p:val>
                                            <p:fltVal val="0"/>
                                          </p:val>
                                        </p:tav>
                                        <p:tav tm="100000">
                                          <p:val>
                                            <p:strVal val="#ppt_w"/>
                                          </p:val>
                                        </p:tav>
                                      </p:tavLst>
                                    </p:anim>
                                    <p:anim calcmode="lin" valueType="num">
                                      <p:cBhvr>
                                        <p:cTn id="208" dur="500" fill="hold"/>
                                        <p:tgtEl>
                                          <p:spTgt spid="133"/>
                                        </p:tgtEl>
                                        <p:attrNameLst>
                                          <p:attrName>ppt_h</p:attrName>
                                        </p:attrNameLst>
                                      </p:cBhvr>
                                      <p:tavLst>
                                        <p:tav tm="0">
                                          <p:val>
                                            <p:fltVal val="0"/>
                                          </p:val>
                                        </p:tav>
                                        <p:tav tm="100000">
                                          <p:val>
                                            <p:strVal val="#ppt_h"/>
                                          </p:val>
                                        </p:tav>
                                      </p:tavLst>
                                    </p:anim>
                                    <p:animEffect transition="in" filter="fade">
                                      <p:cBhvr>
                                        <p:cTn id="209" dur="500"/>
                                        <p:tgtEl>
                                          <p:spTgt spid="133"/>
                                        </p:tgtEl>
                                      </p:cBhvr>
                                    </p:animEffect>
                                  </p:childTnLst>
                                </p:cTn>
                              </p:par>
                              <p:par>
                                <p:cTn id="210" presetID="2" presetClass="entr" presetSubtype="8" decel="100000" fill="hold" grpId="0" nodeType="withEffect">
                                  <p:stCondLst>
                                    <p:cond delay="0"/>
                                  </p:stCondLst>
                                  <p:childTnLst>
                                    <p:set>
                                      <p:cBhvr>
                                        <p:cTn id="211" dur="1" fill="hold">
                                          <p:stCondLst>
                                            <p:cond delay="0"/>
                                          </p:stCondLst>
                                        </p:cTn>
                                        <p:tgtEl>
                                          <p:spTgt spid="135"/>
                                        </p:tgtEl>
                                        <p:attrNameLst>
                                          <p:attrName>style.visibility</p:attrName>
                                        </p:attrNameLst>
                                      </p:cBhvr>
                                      <p:to>
                                        <p:strVal val="visible"/>
                                      </p:to>
                                    </p:set>
                                    <p:anim calcmode="lin" valueType="num">
                                      <p:cBhvr additive="base">
                                        <p:cTn id="212" dur="1000" fill="hold"/>
                                        <p:tgtEl>
                                          <p:spTgt spid="135"/>
                                        </p:tgtEl>
                                        <p:attrNameLst>
                                          <p:attrName>ppt_x</p:attrName>
                                        </p:attrNameLst>
                                      </p:cBhvr>
                                      <p:tavLst>
                                        <p:tav tm="0">
                                          <p:val>
                                            <p:strVal val="0-#ppt_w/2"/>
                                          </p:val>
                                        </p:tav>
                                        <p:tav tm="100000">
                                          <p:val>
                                            <p:strVal val="#ppt_x"/>
                                          </p:val>
                                        </p:tav>
                                      </p:tavLst>
                                    </p:anim>
                                    <p:anim calcmode="lin" valueType="num">
                                      <p:cBhvr additive="base">
                                        <p:cTn id="213" dur="1000" fill="hold"/>
                                        <p:tgtEl>
                                          <p:spTgt spid="135"/>
                                        </p:tgtEl>
                                        <p:attrNameLst>
                                          <p:attrName>ppt_y</p:attrName>
                                        </p:attrNameLst>
                                      </p:cBhvr>
                                      <p:tavLst>
                                        <p:tav tm="0">
                                          <p:val>
                                            <p:strVal val="#ppt_y"/>
                                          </p:val>
                                        </p:tav>
                                        <p:tav tm="100000">
                                          <p:val>
                                            <p:strVal val="#ppt_y"/>
                                          </p:val>
                                        </p:tav>
                                      </p:tavLst>
                                    </p:anim>
                                  </p:childTnLst>
                                </p:cTn>
                              </p:par>
                              <p:par>
                                <p:cTn id="214" presetID="22" presetClass="entr" presetSubtype="1" fill="hold" nodeType="withEffect">
                                  <p:stCondLst>
                                    <p:cond delay="0"/>
                                  </p:stCondLst>
                                  <p:childTnLst>
                                    <p:set>
                                      <p:cBhvr>
                                        <p:cTn id="215" dur="1" fill="hold">
                                          <p:stCondLst>
                                            <p:cond delay="0"/>
                                          </p:stCondLst>
                                        </p:cTn>
                                        <p:tgtEl>
                                          <p:spTgt spid="134"/>
                                        </p:tgtEl>
                                        <p:attrNameLst>
                                          <p:attrName>style.visibility</p:attrName>
                                        </p:attrNameLst>
                                      </p:cBhvr>
                                      <p:to>
                                        <p:strVal val="visible"/>
                                      </p:to>
                                    </p:set>
                                    <p:animEffect transition="in" filter="wipe(up)">
                                      <p:cBhvr>
                                        <p:cTn id="216" dur="500"/>
                                        <p:tgtEl>
                                          <p:spTgt spid="134"/>
                                        </p:tgtEl>
                                      </p:cBhvr>
                                    </p:animEffect>
                                  </p:childTnLst>
                                </p:cTn>
                              </p:par>
                              <p:par>
                                <p:cTn id="217" presetID="2" presetClass="entr" presetSubtype="1" decel="100000" fill="hold" grpId="0" nodeType="withEffect">
                                  <p:stCondLst>
                                    <p:cond delay="0"/>
                                  </p:stCondLst>
                                  <p:childTnLst>
                                    <p:set>
                                      <p:cBhvr>
                                        <p:cTn id="218" dur="1" fill="hold">
                                          <p:stCondLst>
                                            <p:cond delay="0"/>
                                          </p:stCondLst>
                                        </p:cTn>
                                        <p:tgtEl>
                                          <p:spTgt spid="132"/>
                                        </p:tgtEl>
                                        <p:attrNameLst>
                                          <p:attrName>style.visibility</p:attrName>
                                        </p:attrNameLst>
                                      </p:cBhvr>
                                      <p:to>
                                        <p:strVal val="visible"/>
                                      </p:to>
                                    </p:set>
                                    <p:anim calcmode="lin" valueType="num">
                                      <p:cBhvr additive="base">
                                        <p:cTn id="219" dur="1000" fill="hold"/>
                                        <p:tgtEl>
                                          <p:spTgt spid="132"/>
                                        </p:tgtEl>
                                        <p:attrNameLst>
                                          <p:attrName>ppt_x</p:attrName>
                                        </p:attrNameLst>
                                      </p:cBhvr>
                                      <p:tavLst>
                                        <p:tav tm="0">
                                          <p:val>
                                            <p:strVal val="#ppt_x"/>
                                          </p:val>
                                        </p:tav>
                                        <p:tav tm="100000">
                                          <p:val>
                                            <p:strVal val="#ppt_x"/>
                                          </p:val>
                                        </p:tav>
                                      </p:tavLst>
                                    </p:anim>
                                    <p:anim calcmode="lin" valueType="num">
                                      <p:cBhvr additive="base">
                                        <p:cTn id="220" dur="1000" fill="hold"/>
                                        <p:tgtEl>
                                          <p:spTgt spid="132"/>
                                        </p:tgtEl>
                                        <p:attrNameLst>
                                          <p:attrName>ppt_y</p:attrName>
                                        </p:attrNameLst>
                                      </p:cBhvr>
                                      <p:tavLst>
                                        <p:tav tm="0">
                                          <p:val>
                                            <p:strVal val="0-#ppt_h/2"/>
                                          </p:val>
                                        </p:tav>
                                        <p:tav tm="100000">
                                          <p:val>
                                            <p:strVal val="#ppt_y"/>
                                          </p:val>
                                        </p:tav>
                                      </p:tavLst>
                                    </p:anim>
                                  </p:childTnLst>
                                </p:cTn>
                              </p:par>
                            </p:childTnLst>
                          </p:cTn>
                        </p:par>
                        <p:par>
                          <p:cTn id="221" fill="hold">
                            <p:stCondLst>
                              <p:cond delay="9500"/>
                            </p:stCondLst>
                            <p:childTnLst>
                              <p:par>
                                <p:cTn id="222" presetID="10" presetClass="entr" presetSubtype="0" fill="hold" grpId="0" nodeType="afterEffect">
                                  <p:stCondLst>
                                    <p:cond delay="0"/>
                                  </p:stCondLst>
                                  <p:childTnLst>
                                    <p:set>
                                      <p:cBhvr>
                                        <p:cTn id="223" dur="1" fill="hold">
                                          <p:stCondLst>
                                            <p:cond delay="0"/>
                                          </p:stCondLst>
                                        </p:cTn>
                                        <p:tgtEl>
                                          <p:spTgt spid="136"/>
                                        </p:tgtEl>
                                        <p:attrNameLst>
                                          <p:attrName>style.visibility</p:attrName>
                                        </p:attrNameLst>
                                      </p:cBhvr>
                                      <p:to>
                                        <p:strVal val="visible"/>
                                      </p:to>
                                    </p:set>
                                    <p:animEffect transition="in" filter="fade">
                                      <p:cBhvr>
                                        <p:cTn id="224" dur="500"/>
                                        <p:tgtEl>
                                          <p:spTgt spid="136"/>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137"/>
                                        </p:tgtEl>
                                        <p:attrNameLst>
                                          <p:attrName>style.visibility</p:attrName>
                                        </p:attrNameLst>
                                      </p:cBhvr>
                                      <p:to>
                                        <p:strVal val="visible"/>
                                      </p:to>
                                    </p:set>
                                    <p:anim calcmode="lin" valueType="num">
                                      <p:cBhvr>
                                        <p:cTn id="227" dur="500" fill="hold"/>
                                        <p:tgtEl>
                                          <p:spTgt spid="137"/>
                                        </p:tgtEl>
                                        <p:attrNameLst>
                                          <p:attrName>ppt_w</p:attrName>
                                        </p:attrNameLst>
                                      </p:cBhvr>
                                      <p:tavLst>
                                        <p:tav tm="0">
                                          <p:val>
                                            <p:fltVal val="0"/>
                                          </p:val>
                                        </p:tav>
                                        <p:tav tm="100000">
                                          <p:val>
                                            <p:strVal val="#ppt_w"/>
                                          </p:val>
                                        </p:tav>
                                      </p:tavLst>
                                    </p:anim>
                                    <p:anim calcmode="lin" valueType="num">
                                      <p:cBhvr>
                                        <p:cTn id="228" dur="500" fill="hold"/>
                                        <p:tgtEl>
                                          <p:spTgt spid="137"/>
                                        </p:tgtEl>
                                        <p:attrNameLst>
                                          <p:attrName>ppt_h</p:attrName>
                                        </p:attrNameLst>
                                      </p:cBhvr>
                                      <p:tavLst>
                                        <p:tav tm="0">
                                          <p:val>
                                            <p:fltVal val="0"/>
                                          </p:val>
                                        </p:tav>
                                        <p:tav tm="100000">
                                          <p:val>
                                            <p:strVal val="#ppt_h"/>
                                          </p:val>
                                        </p:tav>
                                      </p:tavLst>
                                    </p:anim>
                                    <p:animEffect transition="in" filter="fade">
                                      <p:cBhvr>
                                        <p:cTn id="229" dur="500"/>
                                        <p:tgtEl>
                                          <p:spTgt spid="137"/>
                                        </p:tgtEl>
                                      </p:cBhvr>
                                    </p:animEffect>
                                  </p:childTnLst>
                                </p:cTn>
                              </p:par>
                            </p:childTnLst>
                          </p:cTn>
                        </p:par>
                        <p:par>
                          <p:cTn id="230" fill="hold">
                            <p:stCondLst>
                              <p:cond delay="10000"/>
                            </p:stCondLst>
                            <p:childTnLst>
                              <p:par>
                                <p:cTn id="231" presetID="10" presetClass="entr" presetSubtype="0" fill="hold" grpId="0" nodeType="afterEffect">
                                  <p:stCondLst>
                                    <p:cond delay="0"/>
                                  </p:stCondLst>
                                  <p:childTnLst>
                                    <p:set>
                                      <p:cBhvr>
                                        <p:cTn id="232" dur="1" fill="hold">
                                          <p:stCondLst>
                                            <p:cond delay="0"/>
                                          </p:stCondLst>
                                        </p:cTn>
                                        <p:tgtEl>
                                          <p:spTgt spid="138"/>
                                        </p:tgtEl>
                                        <p:attrNameLst>
                                          <p:attrName>style.visibility</p:attrName>
                                        </p:attrNameLst>
                                      </p:cBhvr>
                                      <p:to>
                                        <p:strVal val="visible"/>
                                      </p:to>
                                    </p:set>
                                    <p:animEffect transition="in" filter="fade">
                                      <p:cBhvr>
                                        <p:cTn id="233" dur="500"/>
                                        <p:tgtEl>
                                          <p:spTgt spid="138"/>
                                        </p:tgtEl>
                                      </p:cBhvr>
                                    </p:animEffect>
                                  </p:childTnLst>
                                </p:cTn>
                              </p:par>
                              <p:par>
                                <p:cTn id="234" presetID="53" presetClass="entr" presetSubtype="16" fill="hold" grpId="0" nodeType="withEffect">
                                  <p:stCondLst>
                                    <p:cond delay="0"/>
                                  </p:stCondLst>
                                  <p:childTnLst>
                                    <p:set>
                                      <p:cBhvr>
                                        <p:cTn id="235" dur="1" fill="hold">
                                          <p:stCondLst>
                                            <p:cond delay="0"/>
                                          </p:stCondLst>
                                        </p:cTn>
                                        <p:tgtEl>
                                          <p:spTgt spid="139"/>
                                        </p:tgtEl>
                                        <p:attrNameLst>
                                          <p:attrName>style.visibility</p:attrName>
                                        </p:attrNameLst>
                                      </p:cBhvr>
                                      <p:to>
                                        <p:strVal val="visible"/>
                                      </p:to>
                                    </p:set>
                                    <p:anim calcmode="lin" valueType="num">
                                      <p:cBhvr>
                                        <p:cTn id="236" dur="500" fill="hold"/>
                                        <p:tgtEl>
                                          <p:spTgt spid="139"/>
                                        </p:tgtEl>
                                        <p:attrNameLst>
                                          <p:attrName>ppt_w</p:attrName>
                                        </p:attrNameLst>
                                      </p:cBhvr>
                                      <p:tavLst>
                                        <p:tav tm="0">
                                          <p:val>
                                            <p:fltVal val="0"/>
                                          </p:val>
                                        </p:tav>
                                        <p:tav tm="100000">
                                          <p:val>
                                            <p:strVal val="#ppt_w"/>
                                          </p:val>
                                        </p:tav>
                                      </p:tavLst>
                                    </p:anim>
                                    <p:anim calcmode="lin" valueType="num">
                                      <p:cBhvr>
                                        <p:cTn id="237" dur="500" fill="hold"/>
                                        <p:tgtEl>
                                          <p:spTgt spid="139"/>
                                        </p:tgtEl>
                                        <p:attrNameLst>
                                          <p:attrName>ppt_h</p:attrName>
                                        </p:attrNameLst>
                                      </p:cBhvr>
                                      <p:tavLst>
                                        <p:tav tm="0">
                                          <p:val>
                                            <p:fltVal val="0"/>
                                          </p:val>
                                        </p:tav>
                                        <p:tav tm="100000">
                                          <p:val>
                                            <p:strVal val="#ppt_h"/>
                                          </p:val>
                                        </p:tav>
                                      </p:tavLst>
                                    </p:anim>
                                    <p:animEffect transition="in" filter="fade">
                                      <p:cBhvr>
                                        <p:cTn id="238"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ldLvl="0" animBg="1"/>
      <p:bldP spid="148" grpId="0" bldLvl="0" animBg="1"/>
      <p:bldP spid="149" grpId="0" bldLvl="0" animBg="1"/>
      <p:bldP spid="151" grpId="0" bldLvl="0" animBg="1"/>
      <p:bldP spid="152" grpId="0" bldLvl="0" animBg="1"/>
      <p:bldP spid="154" grpId="0" bldLvl="0" animBg="1"/>
      <p:bldP spid="155" grpId="0" bldLvl="0" animBg="1"/>
      <p:bldP spid="156" grpId="0" bldLvl="0" animBg="1"/>
      <p:bldP spid="158" grpId="0" bldLvl="0" animBg="1"/>
      <p:bldP spid="161" grpId="0" bldLvl="0" animBg="1"/>
      <p:bldP spid="163" grpId="0" bldLvl="0" animBg="1"/>
      <p:bldP spid="164" grpId="0" bldLvl="0" animBg="1"/>
      <p:bldP spid="165" grpId="0" bldLvl="0" animBg="1"/>
      <p:bldP spid="166" grpId="0"/>
      <p:bldP spid="167" grpId="0"/>
      <p:bldP spid="168" grpId="0"/>
      <p:bldP spid="169" grpId="0"/>
      <p:bldP spid="170" grpId="0"/>
      <p:bldP spid="171" grpId="0"/>
      <p:bldP spid="172" grpId="0"/>
      <p:bldP spid="173" grpId="0"/>
      <p:bldP spid="6" grpId="0" bldLvl="0" animBg="1"/>
      <p:bldP spid="7" grpId="0" bldLvl="0" animBg="1"/>
      <p:bldP spid="8" grpId="0" bldLvl="0" animBg="1"/>
      <p:bldP spid="9" grpId="0"/>
      <p:bldP spid="10" grpId="0"/>
      <p:bldP spid="117" grpId="0" bldLvl="0" animBg="1"/>
      <p:bldP spid="118" grpId="0" bldLvl="0" animBg="1"/>
      <p:bldP spid="119" grpId="0" bldLvl="0" animBg="1"/>
      <p:bldP spid="121" grpId="0" bldLvl="0" animBg="1"/>
      <p:bldP spid="122" grpId="0" bldLvl="0" animBg="1"/>
      <p:bldP spid="123" grpId="0" bldLvl="0" animBg="1"/>
      <p:bldP spid="124" grpId="0"/>
      <p:bldP spid="125" grpId="0"/>
      <p:bldP spid="126" grpId="0"/>
      <p:bldP spid="127" grpId="0"/>
      <p:bldP spid="128" grpId="0" bldLvl="0" animBg="1"/>
      <p:bldP spid="129" grpId="0" bldLvl="0" animBg="1"/>
      <p:bldP spid="130" grpId="0" bldLvl="0" animBg="1"/>
      <p:bldP spid="132" grpId="0" bldLvl="0" animBg="1"/>
      <p:bldP spid="133" grpId="0" bldLvl="0" animBg="1"/>
      <p:bldP spid="135" grpId="0" bldLvl="0" animBg="1"/>
      <p:bldP spid="136" grpId="0"/>
      <p:bldP spid="137" grpId="0"/>
      <p:bldP spid="138" grpId="0"/>
      <p:bldP spid="1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73892" y="1138686"/>
            <a:ext cx="10008973" cy="4247317"/>
          </a:xfrm>
          <a:prstGeom prst="rect">
            <a:avLst/>
          </a:prstGeom>
        </p:spPr>
        <p:txBody>
          <a:bodyPr wrap="square">
            <a:spAutoFit/>
          </a:bodyPr>
          <a:lstStyle/>
          <a:p>
            <a:pPr>
              <a:lnSpc>
                <a:spcPct val="150000"/>
              </a:lnSpc>
            </a:pPr>
            <a:r>
              <a:rPr lang="zh-CN" altLang="en-US" dirty="0" smtClean="0">
                <a:latin typeface="华文仿宋" pitchFamily="2" charset="-122"/>
                <a:ea typeface="华文仿宋" pitchFamily="2" charset="-122"/>
              </a:rPr>
              <a:t>⑴我国智慧图书馆研究兴起于</a:t>
            </a:r>
            <a:r>
              <a:rPr lang="en-US" altLang="zh-CN" dirty="0" smtClean="0">
                <a:latin typeface="华文仿宋" pitchFamily="2" charset="-122"/>
                <a:ea typeface="华文仿宋" pitchFamily="2" charset="-122"/>
              </a:rPr>
              <a:t>2 0 1 0 </a:t>
            </a:r>
            <a:r>
              <a:rPr lang="zh-CN" altLang="en-US" dirty="0" smtClean="0">
                <a:latin typeface="华文仿宋" pitchFamily="2" charset="-122"/>
                <a:ea typeface="华文仿宋" pitchFamily="2" charset="-122"/>
              </a:rPr>
              <a:t>年，此后每年的发文量都在增加，智慧图书馆仍是一个值得持续关注的研究主题。</a:t>
            </a:r>
          </a:p>
          <a:p>
            <a:pPr>
              <a:lnSpc>
                <a:spcPct val="150000"/>
              </a:lnSpc>
            </a:pPr>
            <a:r>
              <a:rPr lang="zh-CN" altLang="en-US" dirty="0" smtClean="0">
                <a:latin typeface="华文仿宋" pitchFamily="2" charset="-122"/>
                <a:ea typeface="华文仿宋" pitchFamily="2" charset="-122"/>
              </a:rPr>
              <a:t>⑵国内智慧图书馆研究形成了一个明显的学科格局，主要集中于图书情报领域。未来智慧图书馆研究应在充分调动各学科领域学者研究积极性的基础上扩大研究成果，研究质量也有待提高。</a:t>
            </a:r>
          </a:p>
          <a:p>
            <a:pPr>
              <a:lnSpc>
                <a:spcPct val="150000"/>
              </a:lnSpc>
            </a:pPr>
            <a:r>
              <a:rPr lang="zh-CN" altLang="en-US" dirty="0" smtClean="0">
                <a:latin typeface="华文仿宋" pitchFamily="2" charset="-122"/>
                <a:ea typeface="华文仿宋" pitchFamily="2" charset="-122"/>
              </a:rPr>
              <a:t>⑶国内智慧图书馆研究形成了众多的作者合作群，但规模较小，多数作者之间没有联系，研究团队不够成熟。未来各研究团队不仅需要增强团队成员间的合作交流，还要打破合作群的约束，实现跨区域、跨领域合作。</a:t>
            </a:r>
          </a:p>
          <a:p>
            <a:pPr>
              <a:lnSpc>
                <a:spcPct val="150000"/>
              </a:lnSpc>
            </a:pPr>
            <a:r>
              <a:rPr lang="zh-CN" altLang="en-US" dirty="0" smtClean="0">
                <a:latin typeface="华文仿宋" pitchFamily="2" charset="-122"/>
                <a:ea typeface="华文仿宋" pitchFamily="2" charset="-122"/>
              </a:rPr>
              <a:t>⑷当前国内智慧图书馆关注的热点主题主要集中于五个方面，分别是“</a:t>
            </a:r>
            <a:r>
              <a:rPr lang="zh-CN" altLang="en-US" b="1" dirty="0" smtClean="0">
                <a:latin typeface="华文仿宋" pitchFamily="2" charset="-122"/>
                <a:ea typeface="华文仿宋" pitchFamily="2" charset="-122"/>
              </a:rPr>
              <a:t>信息技术在智慧图书馆中的应用研究</a:t>
            </a:r>
            <a:r>
              <a:rPr lang="zh-CN" altLang="en-US" dirty="0" smtClean="0">
                <a:latin typeface="华文仿宋" pitchFamily="2" charset="-122"/>
                <a:ea typeface="华文仿宋" pitchFamily="2" charset="-122"/>
              </a:rPr>
              <a:t>”、“</a:t>
            </a:r>
            <a:r>
              <a:rPr lang="zh-CN" altLang="en-US" b="1" dirty="0" smtClean="0">
                <a:latin typeface="华文仿宋" pitchFamily="2" charset="-122"/>
                <a:ea typeface="华文仿宋" pitchFamily="2" charset="-122"/>
              </a:rPr>
              <a:t>智慧图书馆服务模式研究</a:t>
            </a:r>
            <a:r>
              <a:rPr lang="zh-CN" altLang="en-US" dirty="0" smtClean="0">
                <a:latin typeface="华文仿宋" pitchFamily="2" charset="-122"/>
                <a:ea typeface="华文仿宋" pitchFamily="2" charset="-122"/>
              </a:rPr>
              <a:t>” 、“</a:t>
            </a:r>
            <a:r>
              <a:rPr lang="zh-CN" altLang="en-US" b="1" dirty="0" smtClean="0">
                <a:latin typeface="华文仿宋" pitchFamily="2" charset="-122"/>
                <a:ea typeface="华文仿宋" pitchFamily="2" charset="-122"/>
              </a:rPr>
              <a:t>智慧图书馆员研究</a:t>
            </a:r>
            <a:r>
              <a:rPr lang="zh-CN" altLang="en-US" dirty="0" smtClean="0">
                <a:latin typeface="华文仿宋" pitchFamily="2" charset="-122"/>
                <a:ea typeface="华文仿宋" pitchFamily="2" charset="-122"/>
              </a:rPr>
              <a:t>” 、“</a:t>
            </a:r>
            <a:r>
              <a:rPr lang="zh-CN" altLang="en-US" b="1" dirty="0" smtClean="0">
                <a:latin typeface="华文仿宋" pitchFamily="2" charset="-122"/>
                <a:ea typeface="华文仿宋" pitchFamily="2" charset="-122"/>
              </a:rPr>
              <a:t>智慧图书馆的发展趋势研究</a:t>
            </a:r>
            <a:r>
              <a:rPr lang="zh-CN" altLang="en-US" dirty="0" smtClean="0">
                <a:latin typeface="华文仿宋" pitchFamily="2" charset="-122"/>
                <a:ea typeface="华文仿宋" pitchFamily="2" charset="-122"/>
              </a:rPr>
              <a:t>和基于</a:t>
            </a:r>
            <a:r>
              <a:rPr lang="zh-CN" altLang="en-US" b="1" dirty="0" smtClean="0">
                <a:latin typeface="华文仿宋" pitchFamily="2" charset="-122"/>
                <a:ea typeface="华文仿宋" pitchFamily="2" charset="-122"/>
              </a:rPr>
              <a:t>用户的个性化信息服务研究</a:t>
            </a:r>
            <a:r>
              <a:rPr lang="zh-CN" altLang="en-US" dirty="0" smtClean="0">
                <a:latin typeface="华文仿宋" pitchFamily="2" charset="-122"/>
                <a:ea typeface="华文仿宋" pitchFamily="2" charset="-122"/>
              </a:rPr>
              <a:t>” 。</a:t>
            </a:r>
            <a:endParaRPr lang="zh-CN" altLang="en-US" dirty="0">
              <a:latin typeface="华文仿宋" pitchFamily="2" charset="-122"/>
              <a:ea typeface="华文仿宋" pitchFamily="2" charset="-122"/>
            </a:endParaRPr>
          </a:p>
        </p:txBody>
      </p:sp>
      <p:sp>
        <p:nvSpPr>
          <p:cNvPr id="3" name="TextBox 2"/>
          <p:cNvSpPr txBox="1"/>
          <p:nvPr/>
        </p:nvSpPr>
        <p:spPr>
          <a:xfrm>
            <a:off x="3278038" y="6271404"/>
            <a:ext cx="8755811" cy="369332"/>
          </a:xfrm>
          <a:prstGeom prst="rect">
            <a:avLst/>
          </a:prstGeom>
          <a:noFill/>
        </p:spPr>
        <p:txBody>
          <a:bodyPr wrap="square" rtlCol="0">
            <a:spAutoFit/>
          </a:bodyPr>
          <a:lstStyle/>
          <a:p>
            <a:pPr algn="r"/>
            <a:r>
              <a:rPr lang="zh-CN" altLang="en-US" dirty="0" smtClean="0"/>
              <a:t>“我国智慧图书馆研究现状和热点” </a:t>
            </a:r>
            <a:r>
              <a:rPr lang="en-US" altLang="zh-CN" dirty="0" smtClean="0"/>
              <a:t>《</a:t>
            </a:r>
            <a:r>
              <a:rPr lang="zh-CN" altLang="en-US" dirty="0" smtClean="0"/>
              <a:t>数字技术</a:t>
            </a:r>
            <a:r>
              <a:rPr lang="en-US" altLang="zh-CN" dirty="0" smtClean="0"/>
              <a:t>》</a:t>
            </a:r>
            <a:r>
              <a:rPr lang="zh-CN" altLang="en-US" dirty="0" smtClean="0"/>
              <a:t> </a:t>
            </a:r>
            <a:r>
              <a:rPr lang="en-US" altLang="zh-CN" dirty="0" smtClean="0"/>
              <a:t>2018</a:t>
            </a:r>
            <a:r>
              <a:rPr lang="zh-CN" altLang="en-US" dirty="0" smtClean="0"/>
              <a:t>年</a:t>
            </a:r>
            <a:r>
              <a:rPr lang="en-US" altLang="zh-CN" dirty="0" smtClean="0"/>
              <a:t>2</a:t>
            </a:r>
            <a:r>
              <a:rPr lang="zh-CN" altLang="en-US" dirty="0" smtClean="0"/>
              <a:t>期  张坤、王文韬、李晶</a:t>
            </a:r>
            <a:endParaRPr lang="zh-CN" altLang="en-US" dirty="0"/>
          </a:p>
        </p:txBody>
      </p:sp>
      <p:sp>
        <p:nvSpPr>
          <p:cNvPr id="4" name="TextBox 3"/>
          <p:cNvSpPr txBox="1"/>
          <p:nvPr/>
        </p:nvSpPr>
        <p:spPr>
          <a:xfrm>
            <a:off x="4501661" y="211015"/>
            <a:ext cx="2869810" cy="584775"/>
          </a:xfrm>
          <a:prstGeom prst="rect">
            <a:avLst/>
          </a:prstGeom>
          <a:noFill/>
        </p:spPr>
        <p:txBody>
          <a:bodyPr wrap="square" rtlCol="0">
            <a:spAutoFit/>
          </a:bodyPr>
          <a:lstStyle/>
          <a:p>
            <a:r>
              <a:rPr lang="zh-CN" altLang="en-US" sz="3200" dirty="0" smtClean="0">
                <a:solidFill>
                  <a:schemeClr val="bg1"/>
                </a:solidFill>
              </a:rPr>
              <a:t>现状与热点</a:t>
            </a:r>
            <a:endParaRPr lang="zh-CN" altLang="en-US" sz="3200"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p:nvPr/>
        </p:nvGrpSpPr>
        <p:grpSpPr>
          <a:xfrm>
            <a:off x="-3129924" y="4720208"/>
            <a:ext cx="5648960" cy="5717540"/>
            <a:chOff x="4943475" y="2471838"/>
            <a:chExt cx="2305050" cy="2333030"/>
          </a:xfrm>
        </p:grpSpPr>
        <p:sp>
          <p:nvSpPr>
            <p:cNvPr id="5"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2"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3"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14"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5"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6"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7"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22"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3"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4"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5"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6"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7"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8"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9"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30"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1"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2"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3"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4"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5"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36"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37"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38"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3" name="Group 93"/>
          <p:cNvGrpSpPr/>
          <p:nvPr/>
        </p:nvGrpSpPr>
        <p:grpSpPr>
          <a:xfrm>
            <a:off x="10519494" y="-2359580"/>
            <a:ext cx="5648960" cy="5717540"/>
            <a:chOff x="4943475" y="2471838"/>
            <a:chExt cx="2305050" cy="2333030"/>
          </a:xfrm>
        </p:grpSpPr>
        <p:sp>
          <p:nvSpPr>
            <p:cNvPr id="40"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1"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2"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3"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4"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6"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7"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4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0"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51"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52"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53"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54"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55"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56"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7"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58"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59"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1"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3"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4"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5"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6"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9"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1"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2"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3"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105" name="Freeform 37"/>
          <p:cNvSpPr/>
          <p:nvPr/>
        </p:nvSpPr>
        <p:spPr bwMode="auto">
          <a:xfrm>
            <a:off x="6298565" y="1502410"/>
            <a:ext cx="720005" cy="720005"/>
          </a:xfrm>
          <a:custGeom>
            <a:avLst/>
            <a:gdLst>
              <a:gd name="T0" fmla="*/ 2147483646 w 68"/>
              <a:gd name="T1" fmla="*/ 2147483646 h 59"/>
              <a:gd name="T2" fmla="*/ 2147483646 w 68"/>
              <a:gd name="T3" fmla="*/ 2147483646 h 59"/>
              <a:gd name="T4" fmla="*/ 2147483646 w 68"/>
              <a:gd name="T5" fmla="*/ 2147483646 h 59"/>
              <a:gd name="T6" fmla="*/ 2147483646 w 68"/>
              <a:gd name="T7" fmla="*/ 2147483646 h 59"/>
              <a:gd name="T8" fmla="*/ 2147483646 w 68"/>
              <a:gd name="T9" fmla="*/ 2147483646 h 59"/>
              <a:gd name="T10" fmla="*/ 2147483646 w 68"/>
              <a:gd name="T11" fmla="*/ 2147483646 h 59"/>
              <a:gd name="T12" fmla="*/ 2147483646 w 68"/>
              <a:gd name="T13" fmla="*/ 2147483646 h 59"/>
              <a:gd name="T14" fmla="*/ 2147483646 w 68"/>
              <a:gd name="T15" fmla="*/ 2147483646 h 59"/>
              <a:gd name="T16" fmla="*/ 0 w 68"/>
              <a:gd name="T17" fmla="*/ 2147483646 h 59"/>
              <a:gd name="T18" fmla="*/ 2147483646 w 68"/>
              <a:gd name="T19" fmla="*/ 0 h 59"/>
              <a:gd name="T20" fmla="*/ 2147483646 w 68"/>
              <a:gd name="T21" fmla="*/ 2147483646 h 59"/>
              <a:gd name="T22" fmla="*/ 2147483646 w 68"/>
              <a:gd name="T23" fmla="*/ 2147483646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59">
                <a:moveTo>
                  <a:pt x="34" y="49"/>
                </a:moveTo>
                <a:cubicBezTo>
                  <a:pt x="33" y="49"/>
                  <a:pt x="31" y="49"/>
                  <a:pt x="29" y="49"/>
                </a:cubicBezTo>
                <a:cubicBezTo>
                  <a:pt x="24" y="53"/>
                  <a:pt x="18" y="56"/>
                  <a:pt x="11" y="58"/>
                </a:cubicBezTo>
                <a:cubicBezTo>
                  <a:pt x="10" y="58"/>
                  <a:pt x="9" y="59"/>
                  <a:pt x="7" y="59"/>
                </a:cubicBezTo>
                <a:cubicBezTo>
                  <a:pt x="6" y="59"/>
                  <a:pt x="6" y="58"/>
                  <a:pt x="5" y="57"/>
                </a:cubicBezTo>
                <a:cubicBezTo>
                  <a:pt x="5" y="57"/>
                  <a:pt x="5" y="57"/>
                  <a:pt x="5" y="57"/>
                </a:cubicBezTo>
                <a:cubicBezTo>
                  <a:pt x="5" y="56"/>
                  <a:pt x="6" y="56"/>
                  <a:pt x="6" y="55"/>
                </a:cubicBezTo>
                <a:cubicBezTo>
                  <a:pt x="9" y="52"/>
                  <a:pt x="11" y="50"/>
                  <a:pt x="13" y="44"/>
                </a:cubicBezTo>
                <a:cubicBezTo>
                  <a:pt x="5" y="39"/>
                  <a:pt x="0" y="32"/>
                  <a:pt x="0" y="25"/>
                </a:cubicBezTo>
                <a:cubicBezTo>
                  <a:pt x="0" y="11"/>
                  <a:pt x="16" y="0"/>
                  <a:pt x="34" y="0"/>
                </a:cubicBezTo>
                <a:cubicBezTo>
                  <a:pt x="53" y="0"/>
                  <a:pt x="68" y="11"/>
                  <a:pt x="68" y="25"/>
                </a:cubicBezTo>
                <a:cubicBezTo>
                  <a:pt x="68" y="38"/>
                  <a:pt x="53" y="49"/>
                  <a:pt x="34" y="49"/>
                </a:cubicBezTo>
                <a:close/>
              </a:path>
            </a:pathLst>
          </a:custGeom>
          <a:solidFill>
            <a:schemeClr val="accent1">
              <a:lumMod val="50000"/>
            </a:schemeClr>
          </a:solidFill>
          <a:ln>
            <a:noFill/>
          </a:ln>
        </p:spPr>
        <p:txBody>
          <a:bodyPr lIns="121899" tIns="60950" rIns="121899" bIns="6095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Subtitle 2"/>
          <p:cNvSpPr txBox="1"/>
          <p:nvPr/>
        </p:nvSpPr>
        <p:spPr bwMode="auto">
          <a:xfrm>
            <a:off x="7129780" y="1858645"/>
            <a:ext cx="4502150" cy="55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ts val="1800"/>
              </a:lnSpc>
            </a:pPr>
            <a:r>
              <a:rPr lang="en-US" sz="1600" dirty="0">
                <a:latin typeface="冬青黑体简体中文 W3" panose="020B0300000000000000" pitchFamily="34" charset="-122"/>
                <a:ea typeface="冬青黑体简体中文 W3" panose="020B0300000000000000" pitchFamily="34" charset="-122"/>
              </a:rPr>
              <a:t>ESI</a:t>
            </a:r>
            <a:r>
              <a:rPr lang="zh-CN" altLang="en-US" sz="1600" dirty="0">
                <a:latin typeface="冬青黑体简体中文 W3" panose="020B0300000000000000" pitchFamily="34" charset="-122"/>
                <a:ea typeface="冬青黑体简体中文 W3" panose="020B0300000000000000" pitchFamily="34" charset="-122"/>
              </a:rPr>
              <a:t>学科期刊保障率、</a:t>
            </a:r>
            <a:r>
              <a:rPr lang="en-US" altLang="zh-CN" sz="1600" dirty="0">
                <a:latin typeface="冬青黑体简体中文 W3" panose="020B0300000000000000" pitchFamily="34" charset="-122"/>
                <a:ea typeface="冬青黑体简体中文 W3" panose="020B0300000000000000" pitchFamily="34" charset="-122"/>
              </a:rPr>
              <a:t>JCR</a:t>
            </a:r>
            <a:r>
              <a:rPr lang="zh-CN" altLang="en-US" sz="1600" dirty="0">
                <a:latin typeface="冬青黑体简体中文 W3" panose="020B0300000000000000" pitchFamily="34" charset="-122"/>
                <a:ea typeface="冬青黑体简体中文 W3" panose="020B0300000000000000" pitchFamily="34" charset="-122"/>
              </a:rPr>
              <a:t>学科保障率、教育部学科保障率</a:t>
            </a:r>
          </a:p>
        </p:txBody>
      </p:sp>
      <p:sp>
        <p:nvSpPr>
          <p:cNvPr id="124" name="TextBox 46"/>
          <p:cNvSpPr txBox="1">
            <a:spLocks noChangeArrowheads="1"/>
          </p:cNvSpPr>
          <p:nvPr/>
        </p:nvSpPr>
        <p:spPr bwMode="auto">
          <a:xfrm>
            <a:off x="7129780" y="1358265"/>
            <a:ext cx="2330450"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eaLnBrk="1" hangingPunct="1">
              <a:lnSpc>
                <a:spcPct val="110000"/>
              </a:lnSpc>
            </a:pPr>
            <a:r>
              <a:rPr lang="zh-CN" altLang="en-US" sz="2400" dirty="0">
                <a:solidFill>
                  <a:srgbClr val="FF0000"/>
                </a:solidFill>
                <a:latin typeface="方正尚酷简体" panose="03000509000000000000" pitchFamily="65" charset="-122"/>
                <a:ea typeface="方正尚酷简体" panose="03000509000000000000" pitchFamily="65" charset="-122"/>
                <a:sym typeface="Century Gothic" panose="020B0502020202020204" pitchFamily="34" charset="0"/>
              </a:rPr>
              <a:t>学科期刊保障</a:t>
            </a:r>
          </a:p>
        </p:txBody>
      </p:sp>
      <p:sp>
        <p:nvSpPr>
          <p:cNvPr id="78" name="Subtitle 2"/>
          <p:cNvSpPr txBox="1"/>
          <p:nvPr/>
        </p:nvSpPr>
        <p:spPr bwMode="auto">
          <a:xfrm>
            <a:off x="2068830" y="1974215"/>
            <a:ext cx="45021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ts val="1800"/>
              </a:lnSpc>
            </a:pPr>
            <a:r>
              <a:rPr lang="zh-CN" altLang="en-US" sz="1600" dirty="0">
                <a:latin typeface="冬青黑体简体中文 W3" panose="020B0300000000000000" pitchFamily="34" charset="-122"/>
                <a:ea typeface="冬青黑体简体中文 W3" panose="020B0300000000000000" pitchFamily="34" charset="-122"/>
              </a:rPr>
              <a:t>期刊、图书等各种资源类型的总体数量。</a:t>
            </a:r>
          </a:p>
        </p:txBody>
      </p:sp>
      <p:sp>
        <p:nvSpPr>
          <p:cNvPr id="79" name="TextBox 46"/>
          <p:cNvSpPr txBox="1">
            <a:spLocks noChangeArrowheads="1"/>
          </p:cNvSpPr>
          <p:nvPr/>
        </p:nvSpPr>
        <p:spPr bwMode="auto">
          <a:xfrm>
            <a:off x="2068830" y="1358265"/>
            <a:ext cx="2330450"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eaLnBrk="1" hangingPunct="1">
              <a:lnSpc>
                <a:spcPct val="110000"/>
              </a:lnSpc>
            </a:pPr>
            <a:r>
              <a:rPr lang="zh-CN" altLang="zh-CN" sz="2400" dirty="0">
                <a:solidFill>
                  <a:srgbClr val="FF0000"/>
                </a:solidFill>
                <a:latin typeface="方正尚酷简体" panose="03000509000000000000" pitchFamily="65" charset="-122"/>
                <a:ea typeface="方正尚酷简体" panose="03000509000000000000" pitchFamily="65" charset="-122"/>
                <a:sym typeface="Century Gothic" panose="020B0502020202020204" pitchFamily="34" charset="0"/>
              </a:rPr>
              <a:t>期刊整体数量</a:t>
            </a:r>
          </a:p>
        </p:txBody>
      </p:sp>
      <p:sp>
        <p:nvSpPr>
          <p:cNvPr id="81" name="Subtitle 2"/>
          <p:cNvSpPr txBox="1"/>
          <p:nvPr/>
        </p:nvSpPr>
        <p:spPr bwMode="auto">
          <a:xfrm>
            <a:off x="2068830" y="2960370"/>
            <a:ext cx="3635375" cy="7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ts val="1800"/>
              </a:lnSpc>
            </a:pPr>
            <a:r>
              <a:rPr lang="en-US" sz="1600" dirty="0">
                <a:latin typeface="冬青黑体简体中文 W3" panose="020B0300000000000000" pitchFamily="34" charset="-122"/>
                <a:ea typeface="冬青黑体简体中文 W3" panose="020B0300000000000000" pitchFamily="34" charset="-122"/>
              </a:rPr>
              <a:t>JCR</a:t>
            </a:r>
            <a:r>
              <a:rPr lang="zh-CN" altLang="en-US" sz="1600" dirty="0">
                <a:latin typeface="冬青黑体简体中文 W3" panose="020B0300000000000000" pitchFamily="34" charset="-122"/>
                <a:ea typeface="冬青黑体简体中文 W3" panose="020B0300000000000000" pitchFamily="34" charset="-122"/>
              </a:rPr>
              <a:t>、</a:t>
            </a:r>
            <a:r>
              <a:rPr lang="en-US" altLang="zh-CN" sz="1600" dirty="0">
                <a:latin typeface="冬青黑体简体中文 W3" panose="020B0300000000000000" pitchFamily="34" charset="-122"/>
                <a:ea typeface="冬青黑体简体中文 W3" panose="020B0300000000000000" pitchFamily="34" charset="-122"/>
              </a:rPr>
              <a:t>ESI</a:t>
            </a:r>
            <a:r>
              <a:rPr lang="zh-CN" altLang="en-US" sz="1600" dirty="0">
                <a:latin typeface="冬青黑体简体中文 W3" panose="020B0300000000000000" pitchFamily="34" charset="-122"/>
                <a:ea typeface="冬青黑体简体中文 W3" panose="020B0300000000000000" pitchFamily="34" charset="-122"/>
              </a:rPr>
              <a:t>、</a:t>
            </a:r>
            <a:r>
              <a:rPr lang="en-US" altLang="zh-CN" sz="1600" dirty="0">
                <a:latin typeface="冬青黑体简体中文 W3" panose="020B0300000000000000" pitchFamily="34" charset="-122"/>
                <a:ea typeface="冬青黑体简体中文 W3" panose="020B0300000000000000" pitchFamily="34" charset="-122"/>
              </a:rPr>
              <a:t>SNIP</a:t>
            </a:r>
            <a:r>
              <a:rPr lang="zh-CN" altLang="en-US" sz="1600" dirty="0">
                <a:latin typeface="冬青黑体简体中文 W3" panose="020B0300000000000000" pitchFamily="34" charset="-122"/>
                <a:ea typeface="冬青黑体简体中文 W3" panose="020B0300000000000000" pitchFamily="34" charset="-122"/>
              </a:rPr>
              <a:t>、</a:t>
            </a:r>
            <a:r>
              <a:rPr lang="en-US" altLang="zh-CN" sz="1600" dirty="0">
                <a:latin typeface="冬青黑体简体中文 W3" panose="020B0300000000000000" pitchFamily="34" charset="-122"/>
                <a:ea typeface="冬青黑体简体中文 W3" panose="020B0300000000000000" pitchFamily="34" charset="-122"/>
              </a:rPr>
              <a:t>SJR</a:t>
            </a:r>
            <a:r>
              <a:rPr lang="zh-CN" altLang="en-US" sz="1600" dirty="0">
                <a:latin typeface="冬青黑体简体中文 W3" panose="020B0300000000000000" pitchFamily="34" charset="-122"/>
                <a:ea typeface="冬青黑体简体中文 W3" panose="020B0300000000000000" pitchFamily="34" charset="-122"/>
              </a:rPr>
              <a:t>来源期刊馆藏保障率，</a:t>
            </a:r>
            <a:r>
              <a:rPr lang="en-US" altLang="zh-CN" sz="1600" dirty="0">
                <a:latin typeface="冬青黑体简体中文 W3" panose="020B0300000000000000" pitchFamily="34" charset="-122"/>
                <a:ea typeface="冬青黑体简体中文 W3" panose="020B0300000000000000" pitchFamily="34" charset="-122"/>
              </a:rPr>
              <a:t>JCR Q1</a:t>
            </a:r>
            <a:r>
              <a:rPr lang="zh-CN" altLang="en-US" sz="1600" dirty="0">
                <a:latin typeface="冬青黑体简体中文 W3" panose="020B0300000000000000" pitchFamily="34" charset="-122"/>
                <a:ea typeface="冬青黑体简体中文 W3" panose="020B0300000000000000" pitchFamily="34" charset="-122"/>
              </a:rPr>
              <a:t>、</a:t>
            </a:r>
            <a:r>
              <a:rPr lang="en-US" altLang="zh-CN" sz="1600" dirty="0">
                <a:latin typeface="冬青黑体简体中文 W3" panose="020B0300000000000000" pitchFamily="34" charset="-122"/>
                <a:ea typeface="冬青黑体简体中文 W3" panose="020B0300000000000000" pitchFamily="34" charset="-122"/>
                <a:sym typeface="+mn-ea"/>
              </a:rPr>
              <a:t>Q2</a:t>
            </a:r>
            <a:r>
              <a:rPr lang="zh-CN" altLang="en-US" sz="1600" dirty="0">
                <a:latin typeface="冬青黑体简体中文 W3" panose="020B0300000000000000" pitchFamily="34" charset="-122"/>
                <a:ea typeface="冬青黑体简体中文 W3" panose="020B0300000000000000" pitchFamily="34" charset="-122"/>
                <a:sym typeface="+mn-ea"/>
              </a:rPr>
              <a:t>、</a:t>
            </a:r>
            <a:r>
              <a:rPr lang="en-US" altLang="zh-CN" sz="1600" dirty="0">
                <a:latin typeface="冬青黑体简体中文 W3" panose="020B0300000000000000" pitchFamily="34" charset="-122"/>
                <a:ea typeface="冬青黑体简体中文 W3" panose="020B0300000000000000" pitchFamily="34" charset="-122"/>
                <a:sym typeface="+mn-ea"/>
              </a:rPr>
              <a:t>Q3</a:t>
            </a:r>
            <a:r>
              <a:rPr lang="zh-CN" altLang="en-US" sz="1600" dirty="0">
                <a:latin typeface="冬青黑体简体中文 W3" panose="020B0300000000000000" pitchFamily="34" charset="-122"/>
                <a:ea typeface="冬青黑体简体中文 W3" panose="020B0300000000000000" pitchFamily="34" charset="-122"/>
                <a:sym typeface="+mn-ea"/>
              </a:rPr>
              <a:t>、</a:t>
            </a:r>
            <a:r>
              <a:rPr lang="en-US" altLang="zh-CN" sz="1600" dirty="0">
                <a:latin typeface="冬青黑体简体中文 W3" panose="020B0300000000000000" pitchFamily="34" charset="-122"/>
                <a:ea typeface="冬青黑体简体中文 W3" panose="020B0300000000000000" pitchFamily="34" charset="-122"/>
                <a:sym typeface="+mn-ea"/>
              </a:rPr>
              <a:t>Q4</a:t>
            </a:r>
            <a:r>
              <a:rPr lang="zh-CN" altLang="en-US" sz="1600" dirty="0">
                <a:latin typeface="冬青黑体简体中文 W3" panose="020B0300000000000000" pitchFamily="34" charset="-122"/>
                <a:ea typeface="冬青黑体简体中文 W3" panose="020B0300000000000000" pitchFamily="34" charset="-122"/>
                <a:sym typeface="+mn-ea"/>
              </a:rPr>
              <a:t>各分区馆藏保障率，学校导向期刊保障率。</a:t>
            </a:r>
          </a:p>
        </p:txBody>
      </p:sp>
      <p:sp>
        <p:nvSpPr>
          <p:cNvPr id="82" name="TextBox 46"/>
          <p:cNvSpPr txBox="1">
            <a:spLocks noChangeArrowheads="1"/>
          </p:cNvSpPr>
          <p:nvPr/>
        </p:nvSpPr>
        <p:spPr bwMode="auto">
          <a:xfrm>
            <a:off x="2068830" y="2463165"/>
            <a:ext cx="2330450"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ct val="110000"/>
              </a:lnSpc>
            </a:pPr>
            <a:r>
              <a:rPr lang="zh-CN" altLang="en-US" sz="2400" dirty="0">
                <a:solidFill>
                  <a:srgbClr val="FF0000"/>
                </a:solidFill>
                <a:latin typeface="方正尚酷简体" panose="03000509000000000000" pitchFamily="65" charset="-122"/>
                <a:ea typeface="方正尚酷简体" panose="03000509000000000000" pitchFamily="65" charset="-122"/>
                <a:sym typeface="Century Gothic" panose="020B0502020202020204" pitchFamily="34" charset="0"/>
              </a:rPr>
              <a:t>期刊整体质量</a:t>
            </a:r>
          </a:p>
        </p:txBody>
      </p:sp>
      <p:sp>
        <p:nvSpPr>
          <p:cNvPr id="84" name="Subtitle 2"/>
          <p:cNvSpPr txBox="1"/>
          <p:nvPr/>
        </p:nvSpPr>
        <p:spPr bwMode="auto">
          <a:xfrm>
            <a:off x="2068830" y="4483735"/>
            <a:ext cx="45021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ts val="1800"/>
              </a:lnSpc>
            </a:pPr>
            <a:r>
              <a:rPr lang="zh-CN" altLang="en-US" sz="1600" dirty="0">
                <a:latin typeface="冬青黑体简体中文 W3" panose="020B0300000000000000" pitchFamily="34" charset="-122"/>
                <a:ea typeface="冬青黑体简体中文 W3" panose="020B0300000000000000" pitchFamily="34" charset="-122"/>
              </a:rPr>
              <a:t>高引用量期刊馆藏保障情况。</a:t>
            </a:r>
          </a:p>
        </p:txBody>
      </p:sp>
      <p:sp>
        <p:nvSpPr>
          <p:cNvPr id="85" name="TextBox 46"/>
          <p:cNvSpPr txBox="1">
            <a:spLocks noChangeArrowheads="1"/>
          </p:cNvSpPr>
          <p:nvPr/>
        </p:nvSpPr>
        <p:spPr bwMode="auto">
          <a:xfrm>
            <a:off x="2068830" y="3988435"/>
            <a:ext cx="2921000"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ct val="110000"/>
              </a:lnSpc>
            </a:pPr>
            <a:r>
              <a:rPr lang="zh-CN" altLang="en-US" sz="2400" dirty="0">
                <a:solidFill>
                  <a:srgbClr val="FF0000"/>
                </a:solidFill>
                <a:latin typeface="方正尚酷简体" panose="03000509000000000000" pitchFamily="65" charset="-122"/>
                <a:ea typeface="方正尚酷简体" panose="03000509000000000000" pitchFamily="65" charset="-122"/>
                <a:sym typeface="Century Gothic" panose="020B0502020202020204" pitchFamily="34" charset="0"/>
              </a:rPr>
              <a:t>期刊整体引用情况</a:t>
            </a:r>
          </a:p>
        </p:txBody>
      </p:sp>
      <p:sp>
        <p:nvSpPr>
          <p:cNvPr id="87" name="Subtitle 2"/>
          <p:cNvSpPr txBox="1"/>
          <p:nvPr/>
        </p:nvSpPr>
        <p:spPr bwMode="auto">
          <a:xfrm>
            <a:off x="7129780" y="3191510"/>
            <a:ext cx="45021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ts val="1800"/>
              </a:lnSpc>
            </a:pPr>
            <a:r>
              <a:rPr lang="zh-CN" altLang="en-US" sz="1600" dirty="0">
                <a:latin typeface="冬青黑体简体中文 W3" panose="020B0300000000000000" pitchFamily="34" charset="-122"/>
                <a:ea typeface="冬青黑体简体中文 W3" panose="020B0300000000000000" pitchFamily="34" charset="-122"/>
              </a:rPr>
              <a:t>每年</a:t>
            </a:r>
            <a:r>
              <a:rPr lang="en-US" altLang="zh-CN" sz="1600" dirty="0">
                <a:latin typeface="冬青黑体简体中文 W3" panose="020B0300000000000000" pitchFamily="34" charset="-122"/>
                <a:ea typeface="冬青黑体简体中文 W3" panose="020B0300000000000000" pitchFamily="34" charset="-122"/>
              </a:rPr>
              <a:t>SCI</a:t>
            </a:r>
            <a:r>
              <a:rPr lang="zh-CN" altLang="en-US" sz="1600" dirty="0">
                <a:latin typeface="冬青黑体简体中文 W3" panose="020B0300000000000000" pitchFamily="34" charset="-122"/>
                <a:ea typeface="冬青黑体简体中文 W3" panose="020B0300000000000000" pitchFamily="34" charset="-122"/>
              </a:rPr>
              <a:t>收录期刊馆藏纸电保障情况</a:t>
            </a:r>
          </a:p>
        </p:txBody>
      </p:sp>
      <p:sp>
        <p:nvSpPr>
          <p:cNvPr id="88" name="TextBox 46"/>
          <p:cNvSpPr txBox="1">
            <a:spLocks noChangeArrowheads="1"/>
          </p:cNvSpPr>
          <p:nvPr/>
        </p:nvSpPr>
        <p:spPr bwMode="auto">
          <a:xfrm>
            <a:off x="7129780" y="2765425"/>
            <a:ext cx="3951605"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ct val="110000"/>
              </a:lnSpc>
            </a:pPr>
            <a:r>
              <a:rPr lang="en-US" altLang="zh-CN" sz="2400" dirty="0">
                <a:solidFill>
                  <a:srgbClr val="FF0000"/>
                </a:solidFill>
                <a:latin typeface="方正尚酷简体" panose="03000509000000000000" pitchFamily="65" charset="-122"/>
                <a:ea typeface="方正尚酷简体" panose="03000509000000000000" pitchFamily="65" charset="-122"/>
                <a:sym typeface="Century Gothic" panose="020B0502020202020204" pitchFamily="34" charset="0"/>
              </a:rPr>
              <a:t>SCI</a:t>
            </a:r>
            <a:r>
              <a:rPr lang="zh-CN" altLang="en-US" sz="2400" dirty="0">
                <a:solidFill>
                  <a:srgbClr val="FF0000"/>
                </a:solidFill>
                <a:latin typeface="方正尚酷简体" panose="03000509000000000000" pitchFamily="65" charset="-122"/>
                <a:ea typeface="方正尚酷简体" panose="03000509000000000000" pitchFamily="65" charset="-122"/>
                <a:sym typeface="Century Gothic" panose="020B0502020202020204" pitchFamily="34" charset="0"/>
              </a:rPr>
              <a:t>收录期刊馆藏保障情况</a:t>
            </a:r>
          </a:p>
        </p:txBody>
      </p:sp>
      <p:sp>
        <p:nvSpPr>
          <p:cNvPr id="90" name="Freeform 70"/>
          <p:cNvSpPr>
            <a:spLocks noEditPoints="1"/>
          </p:cNvSpPr>
          <p:nvPr/>
        </p:nvSpPr>
        <p:spPr bwMode="auto">
          <a:xfrm>
            <a:off x="1218565" y="1502410"/>
            <a:ext cx="720005" cy="720005"/>
          </a:xfrm>
          <a:custGeom>
            <a:avLst/>
            <a:gdLst>
              <a:gd name="T0" fmla="*/ 255 w 1019"/>
              <a:gd name="T1" fmla="*/ 21 h 1018"/>
              <a:gd name="T2" fmla="*/ 224 w 1019"/>
              <a:gd name="T3" fmla="*/ 748 h 1018"/>
              <a:gd name="T4" fmla="*/ 201 w 1019"/>
              <a:gd name="T5" fmla="*/ 763 h 1018"/>
              <a:gd name="T6" fmla="*/ 182 w 1019"/>
              <a:gd name="T7" fmla="*/ 264 h 1018"/>
              <a:gd name="T8" fmla="*/ 63 w 1019"/>
              <a:gd name="T9" fmla="*/ 260 h 1018"/>
              <a:gd name="T10" fmla="*/ 5 w 1019"/>
              <a:gd name="T11" fmla="*/ 320 h 1018"/>
              <a:gd name="T12" fmla="*/ 20 w 1019"/>
              <a:gd name="T13" fmla="*/ 934 h 1018"/>
              <a:gd name="T14" fmla="*/ 143 w 1019"/>
              <a:gd name="T15" fmla="*/ 1017 h 1018"/>
              <a:gd name="T16" fmla="*/ 907 w 1019"/>
              <a:gd name="T17" fmla="*/ 1011 h 1018"/>
              <a:gd name="T18" fmla="*/ 1011 w 1019"/>
              <a:gd name="T19" fmla="*/ 907 h 1018"/>
              <a:gd name="T20" fmla="*/ 1008 w 1019"/>
              <a:gd name="T21" fmla="*/ 48 h 1018"/>
              <a:gd name="T22" fmla="*/ 940 w 1019"/>
              <a:gd name="T23" fmla="*/ 1 h 1018"/>
              <a:gd name="T24" fmla="*/ 938 w 1019"/>
              <a:gd name="T25" fmla="*/ 913 h 1018"/>
              <a:gd name="T26" fmla="*/ 860 w 1019"/>
              <a:gd name="T27" fmla="*/ 955 h 1018"/>
              <a:gd name="T28" fmla="*/ 99 w 1019"/>
              <a:gd name="T29" fmla="*/ 932 h 1018"/>
              <a:gd name="T30" fmla="*/ 65 w 1019"/>
              <a:gd name="T31" fmla="*/ 346 h 1018"/>
              <a:gd name="T32" fmla="*/ 128 w 1019"/>
              <a:gd name="T33" fmla="*/ 319 h 1018"/>
              <a:gd name="T34" fmla="*/ 152 w 1019"/>
              <a:gd name="T35" fmla="*/ 804 h 1018"/>
              <a:gd name="T36" fmla="*/ 215 w 1019"/>
              <a:gd name="T37" fmla="*/ 827 h 1018"/>
              <a:gd name="T38" fmla="*/ 277 w 1019"/>
              <a:gd name="T39" fmla="*/ 785 h 1018"/>
              <a:gd name="T40" fmla="*/ 291 w 1019"/>
              <a:gd name="T41" fmla="*/ 76 h 1018"/>
              <a:gd name="T42" fmla="*/ 945 w 1019"/>
              <a:gd name="T43" fmla="*/ 69 h 1018"/>
              <a:gd name="T44" fmla="*/ 394 w 1019"/>
              <a:gd name="T45" fmla="*/ 443 h 1018"/>
              <a:gd name="T46" fmla="*/ 518 w 1019"/>
              <a:gd name="T47" fmla="*/ 436 h 1018"/>
              <a:gd name="T48" fmla="*/ 541 w 1019"/>
              <a:gd name="T49" fmla="*/ 445 h 1018"/>
              <a:gd name="T50" fmla="*/ 555 w 1019"/>
              <a:gd name="T51" fmla="*/ 442 h 1018"/>
              <a:gd name="T52" fmla="*/ 571 w 1019"/>
              <a:gd name="T53" fmla="*/ 424 h 1018"/>
              <a:gd name="T54" fmla="*/ 559 w 1019"/>
              <a:gd name="T55" fmla="*/ 133 h 1018"/>
              <a:gd name="T56" fmla="*/ 512 w 1019"/>
              <a:gd name="T57" fmla="*/ 147 h 1018"/>
              <a:gd name="T58" fmla="*/ 397 w 1019"/>
              <a:gd name="T59" fmla="*/ 132 h 1018"/>
              <a:gd name="T60" fmla="*/ 374 w 1019"/>
              <a:gd name="T61" fmla="*/ 130 h 1018"/>
              <a:gd name="T62" fmla="*/ 354 w 1019"/>
              <a:gd name="T63" fmla="*/ 145 h 1018"/>
              <a:gd name="T64" fmla="*/ 353 w 1019"/>
              <a:gd name="T65" fmla="*/ 426 h 1018"/>
              <a:gd name="T66" fmla="*/ 891 w 1019"/>
              <a:gd name="T67" fmla="*/ 668 h 1018"/>
              <a:gd name="T68" fmla="*/ 642 w 1019"/>
              <a:gd name="T69" fmla="*/ 142 h 1018"/>
              <a:gd name="T70" fmla="*/ 656 w 1019"/>
              <a:gd name="T71" fmla="*/ 189 h 1018"/>
              <a:gd name="T72" fmla="*/ 889 w 1019"/>
              <a:gd name="T73" fmla="*/ 172 h 1018"/>
              <a:gd name="T74" fmla="*/ 866 w 1019"/>
              <a:gd name="T75" fmla="*/ 129 h 1018"/>
              <a:gd name="T76" fmla="*/ 642 w 1019"/>
              <a:gd name="T77" fmla="*/ 269 h 1018"/>
              <a:gd name="T78" fmla="*/ 656 w 1019"/>
              <a:gd name="T79" fmla="*/ 316 h 1018"/>
              <a:gd name="T80" fmla="*/ 889 w 1019"/>
              <a:gd name="T81" fmla="*/ 299 h 1018"/>
              <a:gd name="T82" fmla="*/ 866 w 1019"/>
              <a:gd name="T83" fmla="*/ 255 h 1018"/>
              <a:gd name="T84" fmla="*/ 642 w 1019"/>
              <a:gd name="T85" fmla="*/ 396 h 1018"/>
              <a:gd name="T86" fmla="*/ 656 w 1019"/>
              <a:gd name="T87" fmla="*/ 443 h 1018"/>
              <a:gd name="T88" fmla="*/ 889 w 1019"/>
              <a:gd name="T89" fmla="*/ 426 h 1018"/>
              <a:gd name="T90" fmla="*/ 866 w 1019"/>
              <a:gd name="T91" fmla="*/ 383 h 1018"/>
              <a:gd name="T92" fmla="*/ 356 w 1019"/>
              <a:gd name="T93" fmla="*/ 682 h 1018"/>
              <a:gd name="T94" fmla="*/ 369 w 1019"/>
              <a:gd name="T95" fmla="*/ 729 h 1018"/>
              <a:gd name="T96" fmla="*/ 570 w 1019"/>
              <a:gd name="T97" fmla="*/ 712 h 1018"/>
              <a:gd name="T98" fmla="*/ 548 w 1019"/>
              <a:gd name="T99" fmla="*/ 669 h 1018"/>
              <a:gd name="T100" fmla="*/ 356 w 1019"/>
              <a:gd name="T101" fmla="*/ 810 h 1018"/>
              <a:gd name="T102" fmla="*/ 369 w 1019"/>
              <a:gd name="T103" fmla="*/ 857 h 1018"/>
              <a:gd name="T104" fmla="*/ 570 w 1019"/>
              <a:gd name="T105" fmla="*/ 840 h 1018"/>
              <a:gd name="T106" fmla="*/ 548 w 1019"/>
              <a:gd name="T107" fmla="*/ 796 h 1018"/>
              <a:gd name="T108" fmla="*/ 356 w 1019"/>
              <a:gd name="T109" fmla="*/ 523 h 1018"/>
              <a:gd name="T110" fmla="*/ 364 w 1019"/>
              <a:gd name="T111" fmla="*/ 600 h 1018"/>
              <a:gd name="T112" fmla="*/ 886 w 1019"/>
              <a:gd name="T113" fmla="*/ 591 h 1018"/>
              <a:gd name="T114" fmla="*/ 877 w 1019"/>
              <a:gd name="T115" fmla="*/ 515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18">
                <a:moveTo>
                  <a:pt x="931" y="0"/>
                </a:moveTo>
                <a:lnTo>
                  <a:pt x="310" y="0"/>
                </a:lnTo>
                <a:lnTo>
                  <a:pt x="310" y="0"/>
                </a:lnTo>
                <a:lnTo>
                  <a:pt x="302" y="1"/>
                </a:lnTo>
                <a:lnTo>
                  <a:pt x="293" y="2"/>
                </a:lnTo>
                <a:lnTo>
                  <a:pt x="285" y="4"/>
                </a:lnTo>
                <a:lnTo>
                  <a:pt x="277" y="7"/>
                </a:lnTo>
                <a:lnTo>
                  <a:pt x="269" y="12"/>
                </a:lnTo>
                <a:lnTo>
                  <a:pt x="262" y="16"/>
                </a:lnTo>
                <a:lnTo>
                  <a:pt x="255" y="21"/>
                </a:lnTo>
                <a:lnTo>
                  <a:pt x="249" y="27"/>
                </a:lnTo>
                <a:lnTo>
                  <a:pt x="243" y="34"/>
                </a:lnTo>
                <a:lnTo>
                  <a:pt x="239" y="41"/>
                </a:lnTo>
                <a:lnTo>
                  <a:pt x="234" y="48"/>
                </a:lnTo>
                <a:lnTo>
                  <a:pt x="230" y="57"/>
                </a:lnTo>
                <a:lnTo>
                  <a:pt x="227" y="64"/>
                </a:lnTo>
                <a:lnTo>
                  <a:pt x="225" y="74"/>
                </a:lnTo>
                <a:lnTo>
                  <a:pt x="224" y="83"/>
                </a:lnTo>
                <a:lnTo>
                  <a:pt x="224" y="92"/>
                </a:lnTo>
                <a:lnTo>
                  <a:pt x="224" y="748"/>
                </a:lnTo>
                <a:lnTo>
                  <a:pt x="224" y="748"/>
                </a:lnTo>
                <a:lnTo>
                  <a:pt x="222" y="751"/>
                </a:lnTo>
                <a:lnTo>
                  <a:pt x="222" y="754"/>
                </a:lnTo>
                <a:lnTo>
                  <a:pt x="218" y="760"/>
                </a:lnTo>
                <a:lnTo>
                  <a:pt x="214" y="763"/>
                </a:lnTo>
                <a:lnTo>
                  <a:pt x="211" y="764"/>
                </a:lnTo>
                <a:lnTo>
                  <a:pt x="207" y="764"/>
                </a:lnTo>
                <a:lnTo>
                  <a:pt x="207" y="764"/>
                </a:lnTo>
                <a:lnTo>
                  <a:pt x="204" y="764"/>
                </a:lnTo>
                <a:lnTo>
                  <a:pt x="201" y="763"/>
                </a:lnTo>
                <a:lnTo>
                  <a:pt x="196" y="760"/>
                </a:lnTo>
                <a:lnTo>
                  <a:pt x="192" y="754"/>
                </a:lnTo>
                <a:lnTo>
                  <a:pt x="191" y="751"/>
                </a:lnTo>
                <a:lnTo>
                  <a:pt x="191" y="748"/>
                </a:lnTo>
                <a:lnTo>
                  <a:pt x="191" y="286"/>
                </a:lnTo>
                <a:lnTo>
                  <a:pt x="191" y="286"/>
                </a:lnTo>
                <a:lnTo>
                  <a:pt x="190" y="280"/>
                </a:lnTo>
                <a:lnTo>
                  <a:pt x="189" y="275"/>
                </a:lnTo>
                <a:lnTo>
                  <a:pt x="186" y="268"/>
                </a:lnTo>
                <a:lnTo>
                  <a:pt x="182" y="264"/>
                </a:lnTo>
                <a:lnTo>
                  <a:pt x="177" y="260"/>
                </a:lnTo>
                <a:lnTo>
                  <a:pt x="172" y="257"/>
                </a:lnTo>
                <a:lnTo>
                  <a:pt x="166" y="255"/>
                </a:lnTo>
                <a:lnTo>
                  <a:pt x="159" y="255"/>
                </a:lnTo>
                <a:lnTo>
                  <a:pt x="159" y="255"/>
                </a:lnTo>
                <a:lnTo>
                  <a:pt x="88" y="255"/>
                </a:lnTo>
                <a:lnTo>
                  <a:pt x="88" y="255"/>
                </a:lnTo>
                <a:lnTo>
                  <a:pt x="79" y="255"/>
                </a:lnTo>
                <a:lnTo>
                  <a:pt x="70" y="256"/>
                </a:lnTo>
                <a:lnTo>
                  <a:pt x="63" y="260"/>
                </a:lnTo>
                <a:lnTo>
                  <a:pt x="54" y="262"/>
                </a:lnTo>
                <a:lnTo>
                  <a:pt x="47" y="266"/>
                </a:lnTo>
                <a:lnTo>
                  <a:pt x="39" y="270"/>
                </a:lnTo>
                <a:lnTo>
                  <a:pt x="33" y="276"/>
                </a:lnTo>
                <a:lnTo>
                  <a:pt x="26" y="282"/>
                </a:lnTo>
                <a:lnTo>
                  <a:pt x="21" y="289"/>
                </a:lnTo>
                <a:lnTo>
                  <a:pt x="15" y="295"/>
                </a:lnTo>
                <a:lnTo>
                  <a:pt x="11" y="302"/>
                </a:lnTo>
                <a:lnTo>
                  <a:pt x="8" y="311"/>
                </a:lnTo>
                <a:lnTo>
                  <a:pt x="5" y="320"/>
                </a:lnTo>
                <a:lnTo>
                  <a:pt x="3" y="328"/>
                </a:lnTo>
                <a:lnTo>
                  <a:pt x="1" y="337"/>
                </a:lnTo>
                <a:lnTo>
                  <a:pt x="0" y="346"/>
                </a:lnTo>
                <a:lnTo>
                  <a:pt x="0" y="859"/>
                </a:lnTo>
                <a:lnTo>
                  <a:pt x="0" y="859"/>
                </a:lnTo>
                <a:lnTo>
                  <a:pt x="1" y="875"/>
                </a:lnTo>
                <a:lnTo>
                  <a:pt x="4" y="891"/>
                </a:lnTo>
                <a:lnTo>
                  <a:pt x="8" y="907"/>
                </a:lnTo>
                <a:lnTo>
                  <a:pt x="13" y="920"/>
                </a:lnTo>
                <a:lnTo>
                  <a:pt x="20" y="934"/>
                </a:lnTo>
                <a:lnTo>
                  <a:pt x="28" y="948"/>
                </a:lnTo>
                <a:lnTo>
                  <a:pt x="37" y="960"/>
                </a:lnTo>
                <a:lnTo>
                  <a:pt x="48" y="972"/>
                </a:lnTo>
                <a:lnTo>
                  <a:pt x="58" y="982"/>
                </a:lnTo>
                <a:lnTo>
                  <a:pt x="71" y="991"/>
                </a:lnTo>
                <a:lnTo>
                  <a:pt x="84" y="999"/>
                </a:lnTo>
                <a:lnTo>
                  <a:pt x="98" y="1005"/>
                </a:lnTo>
                <a:lnTo>
                  <a:pt x="112" y="1011"/>
                </a:lnTo>
                <a:lnTo>
                  <a:pt x="128" y="1015"/>
                </a:lnTo>
                <a:lnTo>
                  <a:pt x="143" y="1017"/>
                </a:lnTo>
                <a:lnTo>
                  <a:pt x="159" y="1018"/>
                </a:lnTo>
                <a:lnTo>
                  <a:pt x="159" y="1017"/>
                </a:lnTo>
                <a:lnTo>
                  <a:pt x="159" y="1017"/>
                </a:lnTo>
                <a:lnTo>
                  <a:pt x="174" y="1018"/>
                </a:lnTo>
                <a:lnTo>
                  <a:pt x="189" y="1018"/>
                </a:lnTo>
                <a:lnTo>
                  <a:pt x="860" y="1018"/>
                </a:lnTo>
                <a:lnTo>
                  <a:pt x="860" y="1018"/>
                </a:lnTo>
                <a:lnTo>
                  <a:pt x="876" y="1017"/>
                </a:lnTo>
                <a:lnTo>
                  <a:pt x="891" y="1015"/>
                </a:lnTo>
                <a:lnTo>
                  <a:pt x="907" y="1011"/>
                </a:lnTo>
                <a:lnTo>
                  <a:pt x="921" y="1005"/>
                </a:lnTo>
                <a:lnTo>
                  <a:pt x="935" y="999"/>
                </a:lnTo>
                <a:lnTo>
                  <a:pt x="948" y="991"/>
                </a:lnTo>
                <a:lnTo>
                  <a:pt x="961" y="982"/>
                </a:lnTo>
                <a:lnTo>
                  <a:pt x="971" y="972"/>
                </a:lnTo>
                <a:lnTo>
                  <a:pt x="982" y="960"/>
                </a:lnTo>
                <a:lnTo>
                  <a:pt x="991" y="948"/>
                </a:lnTo>
                <a:lnTo>
                  <a:pt x="999" y="934"/>
                </a:lnTo>
                <a:lnTo>
                  <a:pt x="1006" y="920"/>
                </a:lnTo>
                <a:lnTo>
                  <a:pt x="1011" y="907"/>
                </a:lnTo>
                <a:lnTo>
                  <a:pt x="1015" y="891"/>
                </a:lnTo>
                <a:lnTo>
                  <a:pt x="1018" y="875"/>
                </a:lnTo>
                <a:lnTo>
                  <a:pt x="1019" y="859"/>
                </a:lnTo>
                <a:lnTo>
                  <a:pt x="1019" y="92"/>
                </a:lnTo>
                <a:lnTo>
                  <a:pt x="1019" y="92"/>
                </a:lnTo>
                <a:lnTo>
                  <a:pt x="1018" y="83"/>
                </a:lnTo>
                <a:lnTo>
                  <a:pt x="1016" y="74"/>
                </a:lnTo>
                <a:lnTo>
                  <a:pt x="1014" y="64"/>
                </a:lnTo>
                <a:lnTo>
                  <a:pt x="1011" y="57"/>
                </a:lnTo>
                <a:lnTo>
                  <a:pt x="1008" y="48"/>
                </a:lnTo>
                <a:lnTo>
                  <a:pt x="1004" y="41"/>
                </a:lnTo>
                <a:lnTo>
                  <a:pt x="998" y="34"/>
                </a:lnTo>
                <a:lnTo>
                  <a:pt x="993" y="27"/>
                </a:lnTo>
                <a:lnTo>
                  <a:pt x="986" y="21"/>
                </a:lnTo>
                <a:lnTo>
                  <a:pt x="980" y="16"/>
                </a:lnTo>
                <a:lnTo>
                  <a:pt x="972" y="12"/>
                </a:lnTo>
                <a:lnTo>
                  <a:pt x="965" y="7"/>
                </a:lnTo>
                <a:lnTo>
                  <a:pt x="956" y="4"/>
                </a:lnTo>
                <a:lnTo>
                  <a:pt x="949" y="2"/>
                </a:lnTo>
                <a:lnTo>
                  <a:pt x="940" y="1"/>
                </a:lnTo>
                <a:lnTo>
                  <a:pt x="931" y="0"/>
                </a:lnTo>
                <a:lnTo>
                  <a:pt x="931" y="0"/>
                </a:lnTo>
                <a:close/>
                <a:moveTo>
                  <a:pt x="955" y="859"/>
                </a:moveTo>
                <a:lnTo>
                  <a:pt x="955" y="859"/>
                </a:lnTo>
                <a:lnTo>
                  <a:pt x="954" y="869"/>
                </a:lnTo>
                <a:lnTo>
                  <a:pt x="953" y="879"/>
                </a:lnTo>
                <a:lnTo>
                  <a:pt x="951" y="887"/>
                </a:lnTo>
                <a:lnTo>
                  <a:pt x="948" y="896"/>
                </a:lnTo>
                <a:lnTo>
                  <a:pt x="944" y="904"/>
                </a:lnTo>
                <a:lnTo>
                  <a:pt x="938" y="913"/>
                </a:lnTo>
                <a:lnTo>
                  <a:pt x="933" y="919"/>
                </a:lnTo>
                <a:lnTo>
                  <a:pt x="926" y="927"/>
                </a:lnTo>
                <a:lnTo>
                  <a:pt x="920" y="932"/>
                </a:lnTo>
                <a:lnTo>
                  <a:pt x="912" y="939"/>
                </a:lnTo>
                <a:lnTo>
                  <a:pt x="905" y="943"/>
                </a:lnTo>
                <a:lnTo>
                  <a:pt x="896" y="947"/>
                </a:lnTo>
                <a:lnTo>
                  <a:pt x="888" y="951"/>
                </a:lnTo>
                <a:lnTo>
                  <a:pt x="878" y="953"/>
                </a:lnTo>
                <a:lnTo>
                  <a:pt x="869" y="954"/>
                </a:lnTo>
                <a:lnTo>
                  <a:pt x="860" y="955"/>
                </a:lnTo>
                <a:lnTo>
                  <a:pt x="860" y="955"/>
                </a:lnTo>
                <a:lnTo>
                  <a:pt x="159" y="955"/>
                </a:lnTo>
                <a:lnTo>
                  <a:pt x="159" y="955"/>
                </a:lnTo>
                <a:lnTo>
                  <a:pt x="150" y="954"/>
                </a:lnTo>
                <a:lnTo>
                  <a:pt x="141" y="953"/>
                </a:lnTo>
                <a:lnTo>
                  <a:pt x="131" y="951"/>
                </a:lnTo>
                <a:lnTo>
                  <a:pt x="123" y="947"/>
                </a:lnTo>
                <a:lnTo>
                  <a:pt x="114" y="943"/>
                </a:lnTo>
                <a:lnTo>
                  <a:pt x="107" y="939"/>
                </a:lnTo>
                <a:lnTo>
                  <a:pt x="99" y="932"/>
                </a:lnTo>
                <a:lnTo>
                  <a:pt x="93" y="927"/>
                </a:lnTo>
                <a:lnTo>
                  <a:pt x="86" y="919"/>
                </a:lnTo>
                <a:lnTo>
                  <a:pt x="81" y="913"/>
                </a:lnTo>
                <a:lnTo>
                  <a:pt x="75" y="904"/>
                </a:lnTo>
                <a:lnTo>
                  <a:pt x="72" y="896"/>
                </a:lnTo>
                <a:lnTo>
                  <a:pt x="69" y="887"/>
                </a:lnTo>
                <a:lnTo>
                  <a:pt x="66" y="879"/>
                </a:lnTo>
                <a:lnTo>
                  <a:pt x="65" y="869"/>
                </a:lnTo>
                <a:lnTo>
                  <a:pt x="65" y="859"/>
                </a:lnTo>
                <a:lnTo>
                  <a:pt x="65" y="346"/>
                </a:lnTo>
                <a:lnTo>
                  <a:pt x="65" y="346"/>
                </a:lnTo>
                <a:lnTo>
                  <a:pt x="65" y="341"/>
                </a:lnTo>
                <a:lnTo>
                  <a:pt x="66" y="336"/>
                </a:lnTo>
                <a:lnTo>
                  <a:pt x="68" y="330"/>
                </a:lnTo>
                <a:lnTo>
                  <a:pt x="71" y="327"/>
                </a:lnTo>
                <a:lnTo>
                  <a:pt x="74" y="323"/>
                </a:lnTo>
                <a:lnTo>
                  <a:pt x="79" y="321"/>
                </a:lnTo>
                <a:lnTo>
                  <a:pt x="83" y="320"/>
                </a:lnTo>
                <a:lnTo>
                  <a:pt x="88" y="319"/>
                </a:lnTo>
                <a:lnTo>
                  <a:pt x="128" y="319"/>
                </a:lnTo>
                <a:lnTo>
                  <a:pt x="128" y="748"/>
                </a:lnTo>
                <a:lnTo>
                  <a:pt x="128" y="748"/>
                </a:lnTo>
                <a:lnTo>
                  <a:pt x="128" y="756"/>
                </a:lnTo>
                <a:lnTo>
                  <a:pt x="129" y="764"/>
                </a:lnTo>
                <a:lnTo>
                  <a:pt x="131" y="771"/>
                </a:lnTo>
                <a:lnTo>
                  <a:pt x="135" y="779"/>
                </a:lnTo>
                <a:lnTo>
                  <a:pt x="138" y="785"/>
                </a:lnTo>
                <a:lnTo>
                  <a:pt x="141" y="792"/>
                </a:lnTo>
                <a:lnTo>
                  <a:pt x="146" y="798"/>
                </a:lnTo>
                <a:lnTo>
                  <a:pt x="152" y="804"/>
                </a:lnTo>
                <a:lnTo>
                  <a:pt x="157" y="809"/>
                </a:lnTo>
                <a:lnTo>
                  <a:pt x="162" y="814"/>
                </a:lnTo>
                <a:lnTo>
                  <a:pt x="170" y="817"/>
                </a:lnTo>
                <a:lnTo>
                  <a:pt x="176" y="821"/>
                </a:lnTo>
                <a:lnTo>
                  <a:pt x="184" y="824"/>
                </a:lnTo>
                <a:lnTo>
                  <a:pt x="191" y="826"/>
                </a:lnTo>
                <a:lnTo>
                  <a:pt x="199" y="827"/>
                </a:lnTo>
                <a:lnTo>
                  <a:pt x="207" y="827"/>
                </a:lnTo>
                <a:lnTo>
                  <a:pt x="207" y="827"/>
                </a:lnTo>
                <a:lnTo>
                  <a:pt x="215" y="827"/>
                </a:lnTo>
                <a:lnTo>
                  <a:pt x="224" y="826"/>
                </a:lnTo>
                <a:lnTo>
                  <a:pt x="231" y="824"/>
                </a:lnTo>
                <a:lnTo>
                  <a:pt x="239" y="821"/>
                </a:lnTo>
                <a:lnTo>
                  <a:pt x="245" y="817"/>
                </a:lnTo>
                <a:lnTo>
                  <a:pt x="251" y="814"/>
                </a:lnTo>
                <a:lnTo>
                  <a:pt x="258" y="809"/>
                </a:lnTo>
                <a:lnTo>
                  <a:pt x="263" y="804"/>
                </a:lnTo>
                <a:lnTo>
                  <a:pt x="269" y="798"/>
                </a:lnTo>
                <a:lnTo>
                  <a:pt x="273" y="792"/>
                </a:lnTo>
                <a:lnTo>
                  <a:pt x="277" y="785"/>
                </a:lnTo>
                <a:lnTo>
                  <a:pt x="280" y="779"/>
                </a:lnTo>
                <a:lnTo>
                  <a:pt x="284" y="771"/>
                </a:lnTo>
                <a:lnTo>
                  <a:pt x="286" y="764"/>
                </a:lnTo>
                <a:lnTo>
                  <a:pt x="287" y="756"/>
                </a:lnTo>
                <a:lnTo>
                  <a:pt x="287" y="748"/>
                </a:lnTo>
                <a:lnTo>
                  <a:pt x="287" y="92"/>
                </a:lnTo>
                <a:lnTo>
                  <a:pt x="287" y="92"/>
                </a:lnTo>
                <a:lnTo>
                  <a:pt x="287" y="86"/>
                </a:lnTo>
                <a:lnTo>
                  <a:pt x="289" y="81"/>
                </a:lnTo>
                <a:lnTo>
                  <a:pt x="291" y="76"/>
                </a:lnTo>
                <a:lnTo>
                  <a:pt x="294" y="72"/>
                </a:lnTo>
                <a:lnTo>
                  <a:pt x="298" y="69"/>
                </a:lnTo>
                <a:lnTo>
                  <a:pt x="302" y="66"/>
                </a:lnTo>
                <a:lnTo>
                  <a:pt x="306" y="64"/>
                </a:lnTo>
                <a:lnTo>
                  <a:pt x="310" y="64"/>
                </a:lnTo>
                <a:lnTo>
                  <a:pt x="931" y="64"/>
                </a:lnTo>
                <a:lnTo>
                  <a:pt x="931" y="64"/>
                </a:lnTo>
                <a:lnTo>
                  <a:pt x="936" y="64"/>
                </a:lnTo>
                <a:lnTo>
                  <a:pt x="940" y="66"/>
                </a:lnTo>
                <a:lnTo>
                  <a:pt x="945" y="69"/>
                </a:lnTo>
                <a:lnTo>
                  <a:pt x="948" y="72"/>
                </a:lnTo>
                <a:lnTo>
                  <a:pt x="951" y="76"/>
                </a:lnTo>
                <a:lnTo>
                  <a:pt x="953" y="81"/>
                </a:lnTo>
                <a:lnTo>
                  <a:pt x="954" y="86"/>
                </a:lnTo>
                <a:lnTo>
                  <a:pt x="955" y="92"/>
                </a:lnTo>
                <a:lnTo>
                  <a:pt x="955" y="859"/>
                </a:lnTo>
                <a:close/>
                <a:moveTo>
                  <a:pt x="382" y="445"/>
                </a:moveTo>
                <a:lnTo>
                  <a:pt x="382" y="445"/>
                </a:lnTo>
                <a:lnTo>
                  <a:pt x="389" y="445"/>
                </a:lnTo>
                <a:lnTo>
                  <a:pt x="394" y="443"/>
                </a:lnTo>
                <a:lnTo>
                  <a:pt x="401" y="440"/>
                </a:lnTo>
                <a:lnTo>
                  <a:pt x="405" y="437"/>
                </a:lnTo>
                <a:lnTo>
                  <a:pt x="409" y="431"/>
                </a:lnTo>
                <a:lnTo>
                  <a:pt x="411" y="426"/>
                </a:lnTo>
                <a:lnTo>
                  <a:pt x="413" y="420"/>
                </a:lnTo>
                <a:lnTo>
                  <a:pt x="415" y="414"/>
                </a:lnTo>
                <a:lnTo>
                  <a:pt x="415" y="270"/>
                </a:lnTo>
                <a:lnTo>
                  <a:pt x="514" y="431"/>
                </a:lnTo>
                <a:lnTo>
                  <a:pt x="514" y="431"/>
                </a:lnTo>
                <a:lnTo>
                  <a:pt x="518" y="436"/>
                </a:lnTo>
                <a:lnTo>
                  <a:pt x="518" y="436"/>
                </a:lnTo>
                <a:lnTo>
                  <a:pt x="520" y="437"/>
                </a:lnTo>
                <a:lnTo>
                  <a:pt x="520" y="437"/>
                </a:lnTo>
                <a:lnTo>
                  <a:pt x="523" y="440"/>
                </a:lnTo>
                <a:lnTo>
                  <a:pt x="528" y="443"/>
                </a:lnTo>
                <a:lnTo>
                  <a:pt x="528" y="443"/>
                </a:lnTo>
                <a:lnTo>
                  <a:pt x="530" y="443"/>
                </a:lnTo>
                <a:lnTo>
                  <a:pt x="530" y="443"/>
                </a:lnTo>
                <a:lnTo>
                  <a:pt x="536" y="445"/>
                </a:lnTo>
                <a:lnTo>
                  <a:pt x="541" y="445"/>
                </a:lnTo>
                <a:lnTo>
                  <a:pt x="541" y="445"/>
                </a:lnTo>
                <a:lnTo>
                  <a:pt x="541" y="445"/>
                </a:lnTo>
                <a:lnTo>
                  <a:pt x="541" y="445"/>
                </a:lnTo>
                <a:lnTo>
                  <a:pt x="541" y="445"/>
                </a:lnTo>
                <a:lnTo>
                  <a:pt x="541" y="445"/>
                </a:lnTo>
                <a:lnTo>
                  <a:pt x="547" y="445"/>
                </a:lnTo>
                <a:lnTo>
                  <a:pt x="552" y="443"/>
                </a:lnTo>
                <a:lnTo>
                  <a:pt x="552" y="443"/>
                </a:lnTo>
                <a:lnTo>
                  <a:pt x="555" y="442"/>
                </a:lnTo>
                <a:lnTo>
                  <a:pt x="555" y="442"/>
                </a:lnTo>
                <a:lnTo>
                  <a:pt x="558" y="441"/>
                </a:lnTo>
                <a:lnTo>
                  <a:pt x="558" y="441"/>
                </a:lnTo>
                <a:lnTo>
                  <a:pt x="560" y="439"/>
                </a:lnTo>
                <a:lnTo>
                  <a:pt x="560" y="439"/>
                </a:lnTo>
                <a:lnTo>
                  <a:pt x="566" y="434"/>
                </a:lnTo>
                <a:lnTo>
                  <a:pt x="566" y="434"/>
                </a:lnTo>
                <a:lnTo>
                  <a:pt x="569" y="429"/>
                </a:lnTo>
                <a:lnTo>
                  <a:pt x="569" y="429"/>
                </a:lnTo>
                <a:lnTo>
                  <a:pt x="571" y="424"/>
                </a:lnTo>
                <a:lnTo>
                  <a:pt x="571" y="424"/>
                </a:lnTo>
                <a:lnTo>
                  <a:pt x="572" y="417"/>
                </a:lnTo>
                <a:lnTo>
                  <a:pt x="572" y="417"/>
                </a:lnTo>
                <a:lnTo>
                  <a:pt x="573" y="414"/>
                </a:lnTo>
                <a:lnTo>
                  <a:pt x="573" y="160"/>
                </a:lnTo>
                <a:lnTo>
                  <a:pt x="573" y="160"/>
                </a:lnTo>
                <a:lnTo>
                  <a:pt x="572" y="153"/>
                </a:lnTo>
                <a:lnTo>
                  <a:pt x="570" y="147"/>
                </a:lnTo>
                <a:lnTo>
                  <a:pt x="568" y="142"/>
                </a:lnTo>
                <a:lnTo>
                  <a:pt x="564" y="137"/>
                </a:lnTo>
                <a:lnTo>
                  <a:pt x="559" y="133"/>
                </a:lnTo>
                <a:lnTo>
                  <a:pt x="554" y="130"/>
                </a:lnTo>
                <a:lnTo>
                  <a:pt x="548" y="129"/>
                </a:lnTo>
                <a:lnTo>
                  <a:pt x="541" y="128"/>
                </a:lnTo>
                <a:lnTo>
                  <a:pt x="541" y="128"/>
                </a:lnTo>
                <a:lnTo>
                  <a:pt x="535" y="129"/>
                </a:lnTo>
                <a:lnTo>
                  <a:pt x="529" y="130"/>
                </a:lnTo>
                <a:lnTo>
                  <a:pt x="524" y="133"/>
                </a:lnTo>
                <a:lnTo>
                  <a:pt x="519" y="137"/>
                </a:lnTo>
                <a:lnTo>
                  <a:pt x="515" y="142"/>
                </a:lnTo>
                <a:lnTo>
                  <a:pt x="512" y="147"/>
                </a:lnTo>
                <a:lnTo>
                  <a:pt x="510" y="153"/>
                </a:lnTo>
                <a:lnTo>
                  <a:pt x="510" y="160"/>
                </a:lnTo>
                <a:lnTo>
                  <a:pt x="510" y="304"/>
                </a:lnTo>
                <a:lnTo>
                  <a:pt x="409" y="143"/>
                </a:lnTo>
                <a:lnTo>
                  <a:pt x="409" y="143"/>
                </a:lnTo>
                <a:lnTo>
                  <a:pt x="407" y="140"/>
                </a:lnTo>
                <a:lnTo>
                  <a:pt x="407" y="140"/>
                </a:lnTo>
                <a:lnTo>
                  <a:pt x="403" y="135"/>
                </a:lnTo>
                <a:lnTo>
                  <a:pt x="403" y="135"/>
                </a:lnTo>
                <a:lnTo>
                  <a:pt x="397" y="132"/>
                </a:lnTo>
                <a:lnTo>
                  <a:pt x="397" y="132"/>
                </a:lnTo>
                <a:lnTo>
                  <a:pt x="392" y="130"/>
                </a:lnTo>
                <a:lnTo>
                  <a:pt x="392" y="130"/>
                </a:lnTo>
                <a:lnTo>
                  <a:pt x="386" y="129"/>
                </a:lnTo>
                <a:lnTo>
                  <a:pt x="386" y="129"/>
                </a:lnTo>
                <a:lnTo>
                  <a:pt x="382" y="128"/>
                </a:lnTo>
                <a:lnTo>
                  <a:pt x="382" y="128"/>
                </a:lnTo>
                <a:lnTo>
                  <a:pt x="380" y="129"/>
                </a:lnTo>
                <a:lnTo>
                  <a:pt x="380" y="129"/>
                </a:lnTo>
                <a:lnTo>
                  <a:pt x="374" y="130"/>
                </a:lnTo>
                <a:lnTo>
                  <a:pt x="374" y="130"/>
                </a:lnTo>
                <a:lnTo>
                  <a:pt x="367" y="132"/>
                </a:lnTo>
                <a:lnTo>
                  <a:pt x="367" y="132"/>
                </a:lnTo>
                <a:lnTo>
                  <a:pt x="365" y="133"/>
                </a:lnTo>
                <a:lnTo>
                  <a:pt x="365" y="133"/>
                </a:lnTo>
                <a:lnTo>
                  <a:pt x="363" y="135"/>
                </a:lnTo>
                <a:lnTo>
                  <a:pt x="363" y="135"/>
                </a:lnTo>
                <a:lnTo>
                  <a:pt x="359" y="139"/>
                </a:lnTo>
                <a:lnTo>
                  <a:pt x="359" y="139"/>
                </a:lnTo>
                <a:lnTo>
                  <a:pt x="354" y="145"/>
                </a:lnTo>
                <a:lnTo>
                  <a:pt x="354" y="145"/>
                </a:lnTo>
                <a:lnTo>
                  <a:pt x="352" y="150"/>
                </a:lnTo>
                <a:lnTo>
                  <a:pt x="352" y="150"/>
                </a:lnTo>
                <a:lnTo>
                  <a:pt x="351" y="157"/>
                </a:lnTo>
                <a:lnTo>
                  <a:pt x="351" y="157"/>
                </a:lnTo>
                <a:lnTo>
                  <a:pt x="350" y="160"/>
                </a:lnTo>
                <a:lnTo>
                  <a:pt x="350" y="414"/>
                </a:lnTo>
                <a:lnTo>
                  <a:pt x="350" y="414"/>
                </a:lnTo>
                <a:lnTo>
                  <a:pt x="351" y="420"/>
                </a:lnTo>
                <a:lnTo>
                  <a:pt x="353" y="426"/>
                </a:lnTo>
                <a:lnTo>
                  <a:pt x="356" y="431"/>
                </a:lnTo>
                <a:lnTo>
                  <a:pt x="360" y="437"/>
                </a:lnTo>
                <a:lnTo>
                  <a:pt x="364" y="440"/>
                </a:lnTo>
                <a:lnTo>
                  <a:pt x="369" y="443"/>
                </a:lnTo>
                <a:lnTo>
                  <a:pt x="376" y="445"/>
                </a:lnTo>
                <a:lnTo>
                  <a:pt x="382" y="445"/>
                </a:lnTo>
                <a:lnTo>
                  <a:pt x="382" y="445"/>
                </a:lnTo>
                <a:close/>
                <a:moveTo>
                  <a:pt x="637" y="859"/>
                </a:moveTo>
                <a:lnTo>
                  <a:pt x="891" y="859"/>
                </a:lnTo>
                <a:lnTo>
                  <a:pt x="891" y="668"/>
                </a:lnTo>
                <a:lnTo>
                  <a:pt x="637" y="668"/>
                </a:lnTo>
                <a:lnTo>
                  <a:pt x="637" y="859"/>
                </a:lnTo>
                <a:close/>
                <a:moveTo>
                  <a:pt x="860" y="128"/>
                </a:moveTo>
                <a:lnTo>
                  <a:pt x="669" y="128"/>
                </a:lnTo>
                <a:lnTo>
                  <a:pt x="669" y="128"/>
                </a:lnTo>
                <a:lnTo>
                  <a:pt x="662" y="129"/>
                </a:lnTo>
                <a:lnTo>
                  <a:pt x="656" y="130"/>
                </a:lnTo>
                <a:lnTo>
                  <a:pt x="651" y="133"/>
                </a:lnTo>
                <a:lnTo>
                  <a:pt x="646" y="137"/>
                </a:lnTo>
                <a:lnTo>
                  <a:pt x="642" y="142"/>
                </a:lnTo>
                <a:lnTo>
                  <a:pt x="639" y="147"/>
                </a:lnTo>
                <a:lnTo>
                  <a:pt x="638" y="153"/>
                </a:lnTo>
                <a:lnTo>
                  <a:pt x="637" y="160"/>
                </a:lnTo>
                <a:lnTo>
                  <a:pt x="637" y="160"/>
                </a:lnTo>
                <a:lnTo>
                  <a:pt x="638" y="166"/>
                </a:lnTo>
                <a:lnTo>
                  <a:pt x="639" y="172"/>
                </a:lnTo>
                <a:lnTo>
                  <a:pt x="642" y="177"/>
                </a:lnTo>
                <a:lnTo>
                  <a:pt x="646" y="182"/>
                </a:lnTo>
                <a:lnTo>
                  <a:pt x="651" y="186"/>
                </a:lnTo>
                <a:lnTo>
                  <a:pt x="656" y="189"/>
                </a:lnTo>
                <a:lnTo>
                  <a:pt x="662" y="191"/>
                </a:lnTo>
                <a:lnTo>
                  <a:pt x="669" y="191"/>
                </a:lnTo>
                <a:lnTo>
                  <a:pt x="860" y="191"/>
                </a:lnTo>
                <a:lnTo>
                  <a:pt x="860" y="191"/>
                </a:lnTo>
                <a:lnTo>
                  <a:pt x="866" y="191"/>
                </a:lnTo>
                <a:lnTo>
                  <a:pt x="872" y="189"/>
                </a:lnTo>
                <a:lnTo>
                  <a:pt x="877" y="186"/>
                </a:lnTo>
                <a:lnTo>
                  <a:pt x="882" y="182"/>
                </a:lnTo>
                <a:lnTo>
                  <a:pt x="886" y="177"/>
                </a:lnTo>
                <a:lnTo>
                  <a:pt x="889" y="172"/>
                </a:lnTo>
                <a:lnTo>
                  <a:pt x="891" y="166"/>
                </a:lnTo>
                <a:lnTo>
                  <a:pt x="891" y="160"/>
                </a:lnTo>
                <a:lnTo>
                  <a:pt x="891" y="160"/>
                </a:lnTo>
                <a:lnTo>
                  <a:pt x="891" y="153"/>
                </a:lnTo>
                <a:lnTo>
                  <a:pt x="889" y="147"/>
                </a:lnTo>
                <a:lnTo>
                  <a:pt x="886" y="142"/>
                </a:lnTo>
                <a:lnTo>
                  <a:pt x="882" y="137"/>
                </a:lnTo>
                <a:lnTo>
                  <a:pt x="877" y="133"/>
                </a:lnTo>
                <a:lnTo>
                  <a:pt x="872" y="130"/>
                </a:lnTo>
                <a:lnTo>
                  <a:pt x="866" y="129"/>
                </a:lnTo>
                <a:lnTo>
                  <a:pt x="860" y="128"/>
                </a:lnTo>
                <a:lnTo>
                  <a:pt x="860" y="128"/>
                </a:lnTo>
                <a:close/>
                <a:moveTo>
                  <a:pt x="860" y="255"/>
                </a:moveTo>
                <a:lnTo>
                  <a:pt x="669" y="255"/>
                </a:lnTo>
                <a:lnTo>
                  <a:pt x="669" y="255"/>
                </a:lnTo>
                <a:lnTo>
                  <a:pt x="662" y="255"/>
                </a:lnTo>
                <a:lnTo>
                  <a:pt x="656" y="257"/>
                </a:lnTo>
                <a:lnTo>
                  <a:pt x="651" y="261"/>
                </a:lnTo>
                <a:lnTo>
                  <a:pt x="646" y="264"/>
                </a:lnTo>
                <a:lnTo>
                  <a:pt x="642" y="269"/>
                </a:lnTo>
                <a:lnTo>
                  <a:pt x="639" y="275"/>
                </a:lnTo>
                <a:lnTo>
                  <a:pt x="638" y="280"/>
                </a:lnTo>
                <a:lnTo>
                  <a:pt x="637" y="286"/>
                </a:lnTo>
                <a:lnTo>
                  <a:pt x="637" y="286"/>
                </a:lnTo>
                <a:lnTo>
                  <a:pt x="638" y="293"/>
                </a:lnTo>
                <a:lnTo>
                  <a:pt x="639" y="299"/>
                </a:lnTo>
                <a:lnTo>
                  <a:pt x="642" y="305"/>
                </a:lnTo>
                <a:lnTo>
                  <a:pt x="646" y="309"/>
                </a:lnTo>
                <a:lnTo>
                  <a:pt x="651" y="313"/>
                </a:lnTo>
                <a:lnTo>
                  <a:pt x="656" y="316"/>
                </a:lnTo>
                <a:lnTo>
                  <a:pt x="662" y="317"/>
                </a:lnTo>
                <a:lnTo>
                  <a:pt x="669" y="319"/>
                </a:lnTo>
                <a:lnTo>
                  <a:pt x="860" y="319"/>
                </a:lnTo>
                <a:lnTo>
                  <a:pt x="860" y="319"/>
                </a:lnTo>
                <a:lnTo>
                  <a:pt x="866" y="317"/>
                </a:lnTo>
                <a:lnTo>
                  <a:pt x="872" y="316"/>
                </a:lnTo>
                <a:lnTo>
                  <a:pt x="877" y="313"/>
                </a:lnTo>
                <a:lnTo>
                  <a:pt x="882" y="309"/>
                </a:lnTo>
                <a:lnTo>
                  <a:pt x="886" y="305"/>
                </a:lnTo>
                <a:lnTo>
                  <a:pt x="889" y="299"/>
                </a:lnTo>
                <a:lnTo>
                  <a:pt x="891" y="293"/>
                </a:lnTo>
                <a:lnTo>
                  <a:pt x="891" y="286"/>
                </a:lnTo>
                <a:lnTo>
                  <a:pt x="891" y="286"/>
                </a:lnTo>
                <a:lnTo>
                  <a:pt x="891" y="280"/>
                </a:lnTo>
                <a:lnTo>
                  <a:pt x="889" y="275"/>
                </a:lnTo>
                <a:lnTo>
                  <a:pt x="886" y="269"/>
                </a:lnTo>
                <a:lnTo>
                  <a:pt x="882" y="264"/>
                </a:lnTo>
                <a:lnTo>
                  <a:pt x="877" y="261"/>
                </a:lnTo>
                <a:lnTo>
                  <a:pt x="872" y="257"/>
                </a:lnTo>
                <a:lnTo>
                  <a:pt x="866" y="255"/>
                </a:lnTo>
                <a:lnTo>
                  <a:pt x="860" y="255"/>
                </a:lnTo>
                <a:lnTo>
                  <a:pt x="860" y="255"/>
                </a:lnTo>
                <a:close/>
                <a:moveTo>
                  <a:pt x="860" y="382"/>
                </a:moveTo>
                <a:lnTo>
                  <a:pt x="669" y="382"/>
                </a:lnTo>
                <a:lnTo>
                  <a:pt x="669" y="382"/>
                </a:lnTo>
                <a:lnTo>
                  <a:pt x="662" y="383"/>
                </a:lnTo>
                <a:lnTo>
                  <a:pt x="656" y="385"/>
                </a:lnTo>
                <a:lnTo>
                  <a:pt x="651" y="387"/>
                </a:lnTo>
                <a:lnTo>
                  <a:pt x="646" y="392"/>
                </a:lnTo>
                <a:lnTo>
                  <a:pt x="642" y="396"/>
                </a:lnTo>
                <a:lnTo>
                  <a:pt x="639" y="401"/>
                </a:lnTo>
                <a:lnTo>
                  <a:pt x="638" y="408"/>
                </a:lnTo>
                <a:lnTo>
                  <a:pt x="637" y="414"/>
                </a:lnTo>
                <a:lnTo>
                  <a:pt x="637" y="414"/>
                </a:lnTo>
                <a:lnTo>
                  <a:pt x="638" y="420"/>
                </a:lnTo>
                <a:lnTo>
                  <a:pt x="639" y="426"/>
                </a:lnTo>
                <a:lnTo>
                  <a:pt x="642" y="431"/>
                </a:lnTo>
                <a:lnTo>
                  <a:pt x="646" y="437"/>
                </a:lnTo>
                <a:lnTo>
                  <a:pt x="651" y="440"/>
                </a:lnTo>
                <a:lnTo>
                  <a:pt x="656" y="443"/>
                </a:lnTo>
                <a:lnTo>
                  <a:pt x="662" y="445"/>
                </a:lnTo>
                <a:lnTo>
                  <a:pt x="669" y="445"/>
                </a:lnTo>
                <a:lnTo>
                  <a:pt x="860" y="445"/>
                </a:lnTo>
                <a:lnTo>
                  <a:pt x="860" y="445"/>
                </a:lnTo>
                <a:lnTo>
                  <a:pt x="866" y="445"/>
                </a:lnTo>
                <a:lnTo>
                  <a:pt x="872" y="443"/>
                </a:lnTo>
                <a:lnTo>
                  <a:pt x="877" y="440"/>
                </a:lnTo>
                <a:lnTo>
                  <a:pt x="882" y="437"/>
                </a:lnTo>
                <a:lnTo>
                  <a:pt x="886" y="431"/>
                </a:lnTo>
                <a:lnTo>
                  <a:pt x="889" y="426"/>
                </a:lnTo>
                <a:lnTo>
                  <a:pt x="891" y="420"/>
                </a:lnTo>
                <a:lnTo>
                  <a:pt x="891" y="414"/>
                </a:lnTo>
                <a:lnTo>
                  <a:pt x="891" y="414"/>
                </a:lnTo>
                <a:lnTo>
                  <a:pt x="891" y="408"/>
                </a:lnTo>
                <a:lnTo>
                  <a:pt x="889" y="401"/>
                </a:lnTo>
                <a:lnTo>
                  <a:pt x="886" y="396"/>
                </a:lnTo>
                <a:lnTo>
                  <a:pt x="882" y="392"/>
                </a:lnTo>
                <a:lnTo>
                  <a:pt x="877" y="387"/>
                </a:lnTo>
                <a:lnTo>
                  <a:pt x="872" y="385"/>
                </a:lnTo>
                <a:lnTo>
                  <a:pt x="866" y="383"/>
                </a:lnTo>
                <a:lnTo>
                  <a:pt x="860" y="382"/>
                </a:lnTo>
                <a:lnTo>
                  <a:pt x="860" y="382"/>
                </a:lnTo>
                <a:close/>
                <a:moveTo>
                  <a:pt x="541" y="668"/>
                </a:moveTo>
                <a:lnTo>
                  <a:pt x="382" y="668"/>
                </a:lnTo>
                <a:lnTo>
                  <a:pt x="382" y="668"/>
                </a:lnTo>
                <a:lnTo>
                  <a:pt x="376" y="669"/>
                </a:lnTo>
                <a:lnTo>
                  <a:pt x="369" y="670"/>
                </a:lnTo>
                <a:lnTo>
                  <a:pt x="364" y="674"/>
                </a:lnTo>
                <a:lnTo>
                  <a:pt x="360" y="678"/>
                </a:lnTo>
                <a:lnTo>
                  <a:pt x="356" y="682"/>
                </a:lnTo>
                <a:lnTo>
                  <a:pt x="353" y="688"/>
                </a:lnTo>
                <a:lnTo>
                  <a:pt x="351" y="694"/>
                </a:lnTo>
                <a:lnTo>
                  <a:pt x="350" y="701"/>
                </a:lnTo>
                <a:lnTo>
                  <a:pt x="350" y="701"/>
                </a:lnTo>
                <a:lnTo>
                  <a:pt x="351" y="707"/>
                </a:lnTo>
                <a:lnTo>
                  <a:pt x="353" y="712"/>
                </a:lnTo>
                <a:lnTo>
                  <a:pt x="356" y="718"/>
                </a:lnTo>
                <a:lnTo>
                  <a:pt x="360" y="723"/>
                </a:lnTo>
                <a:lnTo>
                  <a:pt x="364" y="726"/>
                </a:lnTo>
                <a:lnTo>
                  <a:pt x="369" y="729"/>
                </a:lnTo>
                <a:lnTo>
                  <a:pt x="376" y="732"/>
                </a:lnTo>
                <a:lnTo>
                  <a:pt x="382" y="732"/>
                </a:lnTo>
                <a:lnTo>
                  <a:pt x="541" y="732"/>
                </a:lnTo>
                <a:lnTo>
                  <a:pt x="541" y="732"/>
                </a:lnTo>
                <a:lnTo>
                  <a:pt x="548" y="732"/>
                </a:lnTo>
                <a:lnTo>
                  <a:pt x="554" y="729"/>
                </a:lnTo>
                <a:lnTo>
                  <a:pt x="559" y="726"/>
                </a:lnTo>
                <a:lnTo>
                  <a:pt x="564" y="723"/>
                </a:lnTo>
                <a:lnTo>
                  <a:pt x="568" y="718"/>
                </a:lnTo>
                <a:lnTo>
                  <a:pt x="570" y="712"/>
                </a:lnTo>
                <a:lnTo>
                  <a:pt x="572" y="707"/>
                </a:lnTo>
                <a:lnTo>
                  <a:pt x="573" y="701"/>
                </a:lnTo>
                <a:lnTo>
                  <a:pt x="573" y="701"/>
                </a:lnTo>
                <a:lnTo>
                  <a:pt x="572" y="694"/>
                </a:lnTo>
                <a:lnTo>
                  <a:pt x="570" y="688"/>
                </a:lnTo>
                <a:lnTo>
                  <a:pt x="568" y="682"/>
                </a:lnTo>
                <a:lnTo>
                  <a:pt x="564" y="678"/>
                </a:lnTo>
                <a:lnTo>
                  <a:pt x="559" y="674"/>
                </a:lnTo>
                <a:lnTo>
                  <a:pt x="554" y="670"/>
                </a:lnTo>
                <a:lnTo>
                  <a:pt x="548" y="669"/>
                </a:lnTo>
                <a:lnTo>
                  <a:pt x="541" y="668"/>
                </a:lnTo>
                <a:lnTo>
                  <a:pt x="541" y="668"/>
                </a:lnTo>
                <a:close/>
                <a:moveTo>
                  <a:pt x="541" y="796"/>
                </a:moveTo>
                <a:lnTo>
                  <a:pt x="382" y="796"/>
                </a:lnTo>
                <a:lnTo>
                  <a:pt x="382" y="796"/>
                </a:lnTo>
                <a:lnTo>
                  <a:pt x="376" y="796"/>
                </a:lnTo>
                <a:lnTo>
                  <a:pt x="369" y="798"/>
                </a:lnTo>
                <a:lnTo>
                  <a:pt x="364" y="801"/>
                </a:lnTo>
                <a:lnTo>
                  <a:pt x="360" y="805"/>
                </a:lnTo>
                <a:lnTo>
                  <a:pt x="356" y="810"/>
                </a:lnTo>
                <a:lnTo>
                  <a:pt x="353" y="815"/>
                </a:lnTo>
                <a:lnTo>
                  <a:pt x="351" y="821"/>
                </a:lnTo>
                <a:lnTo>
                  <a:pt x="350" y="827"/>
                </a:lnTo>
                <a:lnTo>
                  <a:pt x="350" y="827"/>
                </a:lnTo>
                <a:lnTo>
                  <a:pt x="351" y="834"/>
                </a:lnTo>
                <a:lnTo>
                  <a:pt x="353" y="840"/>
                </a:lnTo>
                <a:lnTo>
                  <a:pt x="356" y="845"/>
                </a:lnTo>
                <a:lnTo>
                  <a:pt x="360" y="850"/>
                </a:lnTo>
                <a:lnTo>
                  <a:pt x="364" y="854"/>
                </a:lnTo>
                <a:lnTo>
                  <a:pt x="369" y="857"/>
                </a:lnTo>
                <a:lnTo>
                  <a:pt x="376" y="858"/>
                </a:lnTo>
                <a:lnTo>
                  <a:pt x="382" y="859"/>
                </a:lnTo>
                <a:lnTo>
                  <a:pt x="541" y="859"/>
                </a:lnTo>
                <a:lnTo>
                  <a:pt x="541" y="859"/>
                </a:lnTo>
                <a:lnTo>
                  <a:pt x="548" y="858"/>
                </a:lnTo>
                <a:lnTo>
                  <a:pt x="554" y="857"/>
                </a:lnTo>
                <a:lnTo>
                  <a:pt x="559" y="854"/>
                </a:lnTo>
                <a:lnTo>
                  <a:pt x="564" y="850"/>
                </a:lnTo>
                <a:lnTo>
                  <a:pt x="568" y="845"/>
                </a:lnTo>
                <a:lnTo>
                  <a:pt x="570" y="840"/>
                </a:lnTo>
                <a:lnTo>
                  <a:pt x="572" y="834"/>
                </a:lnTo>
                <a:lnTo>
                  <a:pt x="573" y="827"/>
                </a:lnTo>
                <a:lnTo>
                  <a:pt x="573" y="827"/>
                </a:lnTo>
                <a:lnTo>
                  <a:pt x="572" y="821"/>
                </a:lnTo>
                <a:lnTo>
                  <a:pt x="570" y="815"/>
                </a:lnTo>
                <a:lnTo>
                  <a:pt x="568" y="810"/>
                </a:lnTo>
                <a:lnTo>
                  <a:pt x="564" y="805"/>
                </a:lnTo>
                <a:lnTo>
                  <a:pt x="559" y="801"/>
                </a:lnTo>
                <a:lnTo>
                  <a:pt x="554" y="798"/>
                </a:lnTo>
                <a:lnTo>
                  <a:pt x="548" y="796"/>
                </a:lnTo>
                <a:lnTo>
                  <a:pt x="541" y="796"/>
                </a:lnTo>
                <a:lnTo>
                  <a:pt x="541" y="796"/>
                </a:lnTo>
                <a:close/>
                <a:moveTo>
                  <a:pt x="860" y="510"/>
                </a:moveTo>
                <a:lnTo>
                  <a:pt x="382" y="510"/>
                </a:lnTo>
                <a:lnTo>
                  <a:pt x="382" y="510"/>
                </a:lnTo>
                <a:lnTo>
                  <a:pt x="376" y="510"/>
                </a:lnTo>
                <a:lnTo>
                  <a:pt x="369" y="512"/>
                </a:lnTo>
                <a:lnTo>
                  <a:pt x="364" y="515"/>
                </a:lnTo>
                <a:lnTo>
                  <a:pt x="360" y="518"/>
                </a:lnTo>
                <a:lnTo>
                  <a:pt x="356" y="523"/>
                </a:lnTo>
                <a:lnTo>
                  <a:pt x="353" y="529"/>
                </a:lnTo>
                <a:lnTo>
                  <a:pt x="351" y="534"/>
                </a:lnTo>
                <a:lnTo>
                  <a:pt x="350" y="541"/>
                </a:lnTo>
                <a:lnTo>
                  <a:pt x="350" y="573"/>
                </a:lnTo>
                <a:lnTo>
                  <a:pt x="350" y="573"/>
                </a:lnTo>
                <a:lnTo>
                  <a:pt x="351" y="579"/>
                </a:lnTo>
                <a:lnTo>
                  <a:pt x="353" y="586"/>
                </a:lnTo>
                <a:lnTo>
                  <a:pt x="356" y="591"/>
                </a:lnTo>
                <a:lnTo>
                  <a:pt x="360" y="595"/>
                </a:lnTo>
                <a:lnTo>
                  <a:pt x="364" y="600"/>
                </a:lnTo>
                <a:lnTo>
                  <a:pt x="369" y="602"/>
                </a:lnTo>
                <a:lnTo>
                  <a:pt x="376" y="604"/>
                </a:lnTo>
                <a:lnTo>
                  <a:pt x="382" y="605"/>
                </a:lnTo>
                <a:lnTo>
                  <a:pt x="860" y="605"/>
                </a:lnTo>
                <a:lnTo>
                  <a:pt x="860" y="605"/>
                </a:lnTo>
                <a:lnTo>
                  <a:pt x="866" y="604"/>
                </a:lnTo>
                <a:lnTo>
                  <a:pt x="872" y="602"/>
                </a:lnTo>
                <a:lnTo>
                  <a:pt x="877" y="600"/>
                </a:lnTo>
                <a:lnTo>
                  <a:pt x="882" y="595"/>
                </a:lnTo>
                <a:lnTo>
                  <a:pt x="886" y="591"/>
                </a:lnTo>
                <a:lnTo>
                  <a:pt x="889" y="586"/>
                </a:lnTo>
                <a:lnTo>
                  <a:pt x="891" y="579"/>
                </a:lnTo>
                <a:lnTo>
                  <a:pt x="891" y="573"/>
                </a:lnTo>
                <a:lnTo>
                  <a:pt x="891" y="541"/>
                </a:lnTo>
                <a:lnTo>
                  <a:pt x="891" y="541"/>
                </a:lnTo>
                <a:lnTo>
                  <a:pt x="891" y="534"/>
                </a:lnTo>
                <a:lnTo>
                  <a:pt x="889" y="529"/>
                </a:lnTo>
                <a:lnTo>
                  <a:pt x="886" y="523"/>
                </a:lnTo>
                <a:lnTo>
                  <a:pt x="882" y="518"/>
                </a:lnTo>
                <a:lnTo>
                  <a:pt x="877" y="515"/>
                </a:lnTo>
                <a:lnTo>
                  <a:pt x="872" y="512"/>
                </a:lnTo>
                <a:lnTo>
                  <a:pt x="866" y="510"/>
                </a:lnTo>
                <a:lnTo>
                  <a:pt x="860" y="510"/>
                </a:lnTo>
                <a:lnTo>
                  <a:pt x="860" y="510"/>
                </a:lnTo>
                <a:close/>
              </a:path>
            </a:pathLst>
          </a:custGeom>
          <a:solidFill>
            <a:schemeClr val="tx2">
              <a:lumMod val="50000"/>
            </a:schemeClr>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92" name="Freeform 113"/>
          <p:cNvSpPr>
            <a:spLocks noEditPoints="1"/>
          </p:cNvSpPr>
          <p:nvPr/>
        </p:nvSpPr>
        <p:spPr bwMode="auto">
          <a:xfrm>
            <a:off x="1243330" y="2789827"/>
            <a:ext cx="720005" cy="720005"/>
          </a:xfrm>
          <a:custGeom>
            <a:avLst/>
            <a:gdLst>
              <a:gd name="T0" fmla="*/ 109 w 1017"/>
              <a:gd name="T1" fmla="*/ 319 h 1018"/>
              <a:gd name="T2" fmla="*/ 64 w 1017"/>
              <a:gd name="T3" fmla="*/ 334 h 1018"/>
              <a:gd name="T4" fmla="*/ 28 w 1017"/>
              <a:gd name="T5" fmla="*/ 363 h 1018"/>
              <a:gd name="T6" fmla="*/ 5 w 1017"/>
              <a:gd name="T7" fmla="*/ 405 h 1018"/>
              <a:gd name="T8" fmla="*/ 0 w 1017"/>
              <a:gd name="T9" fmla="*/ 895 h 1018"/>
              <a:gd name="T10" fmla="*/ 5 w 1017"/>
              <a:gd name="T11" fmla="*/ 932 h 1018"/>
              <a:gd name="T12" fmla="*/ 28 w 1017"/>
              <a:gd name="T13" fmla="*/ 973 h 1018"/>
              <a:gd name="T14" fmla="*/ 64 w 1017"/>
              <a:gd name="T15" fmla="*/ 1003 h 1018"/>
              <a:gd name="T16" fmla="*/ 109 w 1017"/>
              <a:gd name="T17" fmla="*/ 1017 h 1018"/>
              <a:gd name="T18" fmla="*/ 589 w 1017"/>
              <a:gd name="T19" fmla="*/ 1017 h 1018"/>
              <a:gd name="T20" fmla="*/ 635 w 1017"/>
              <a:gd name="T21" fmla="*/ 1003 h 1018"/>
              <a:gd name="T22" fmla="*/ 672 w 1017"/>
              <a:gd name="T23" fmla="*/ 973 h 1018"/>
              <a:gd name="T24" fmla="*/ 694 w 1017"/>
              <a:gd name="T25" fmla="*/ 932 h 1018"/>
              <a:gd name="T26" fmla="*/ 700 w 1017"/>
              <a:gd name="T27" fmla="*/ 441 h 1018"/>
              <a:gd name="T28" fmla="*/ 694 w 1017"/>
              <a:gd name="T29" fmla="*/ 405 h 1018"/>
              <a:gd name="T30" fmla="*/ 672 w 1017"/>
              <a:gd name="T31" fmla="*/ 363 h 1018"/>
              <a:gd name="T32" fmla="*/ 635 w 1017"/>
              <a:gd name="T33" fmla="*/ 334 h 1018"/>
              <a:gd name="T34" fmla="*/ 589 w 1017"/>
              <a:gd name="T35" fmla="*/ 319 h 1018"/>
              <a:gd name="T36" fmla="*/ 636 w 1017"/>
              <a:gd name="T37" fmla="*/ 895 h 1018"/>
              <a:gd name="T38" fmla="*/ 618 w 1017"/>
              <a:gd name="T39" fmla="*/ 937 h 1018"/>
              <a:gd name="T40" fmla="*/ 576 w 1017"/>
              <a:gd name="T41" fmla="*/ 955 h 1018"/>
              <a:gd name="T42" fmla="*/ 100 w 1017"/>
              <a:gd name="T43" fmla="*/ 950 h 1018"/>
              <a:gd name="T44" fmla="*/ 68 w 1017"/>
              <a:gd name="T45" fmla="*/ 919 h 1018"/>
              <a:gd name="T46" fmla="*/ 63 w 1017"/>
              <a:gd name="T47" fmla="*/ 441 h 1018"/>
              <a:gd name="T48" fmla="*/ 81 w 1017"/>
              <a:gd name="T49" fmla="*/ 399 h 1018"/>
              <a:gd name="T50" fmla="*/ 122 w 1017"/>
              <a:gd name="T51" fmla="*/ 382 h 1018"/>
              <a:gd name="T52" fmla="*/ 600 w 1017"/>
              <a:gd name="T53" fmla="*/ 387 h 1018"/>
              <a:gd name="T54" fmla="*/ 631 w 1017"/>
              <a:gd name="T55" fmla="*/ 419 h 1018"/>
              <a:gd name="T56" fmla="*/ 895 w 1017"/>
              <a:gd name="T57" fmla="*/ 0 h 1018"/>
              <a:gd name="T58" fmla="*/ 415 w 1017"/>
              <a:gd name="T59" fmla="*/ 4 h 1018"/>
              <a:gd name="T60" fmla="*/ 372 w 1017"/>
              <a:gd name="T61" fmla="*/ 22 h 1018"/>
              <a:gd name="T62" fmla="*/ 339 w 1017"/>
              <a:gd name="T63" fmla="*/ 55 h 1018"/>
              <a:gd name="T64" fmla="*/ 320 w 1017"/>
              <a:gd name="T65" fmla="*/ 99 h 1018"/>
              <a:gd name="T66" fmla="*/ 318 w 1017"/>
              <a:gd name="T67" fmla="*/ 223 h 1018"/>
              <a:gd name="T68" fmla="*/ 327 w 1017"/>
              <a:gd name="T69" fmla="*/ 246 h 1018"/>
              <a:gd name="T70" fmla="*/ 350 w 1017"/>
              <a:gd name="T71" fmla="*/ 255 h 1018"/>
              <a:gd name="T72" fmla="*/ 367 w 1017"/>
              <a:gd name="T73" fmla="*/ 249 h 1018"/>
              <a:gd name="T74" fmla="*/ 381 w 1017"/>
              <a:gd name="T75" fmla="*/ 230 h 1018"/>
              <a:gd name="T76" fmla="*/ 383 w 1017"/>
              <a:gd name="T77" fmla="*/ 112 h 1018"/>
              <a:gd name="T78" fmla="*/ 408 w 1017"/>
              <a:gd name="T79" fmla="*/ 74 h 1018"/>
              <a:gd name="T80" fmla="*/ 895 w 1017"/>
              <a:gd name="T81" fmla="*/ 65 h 1018"/>
              <a:gd name="T82" fmla="*/ 928 w 1017"/>
              <a:gd name="T83" fmla="*/ 74 h 1018"/>
              <a:gd name="T84" fmla="*/ 953 w 1017"/>
              <a:gd name="T85" fmla="*/ 112 h 1018"/>
              <a:gd name="T86" fmla="*/ 953 w 1017"/>
              <a:gd name="T87" fmla="*/ 589 h 1018"/>
              <a:gd name="T88" fmla="*/ 928 w 1017"/>
              <a:gd name="T89" fmla="*/ 627 h 1018"/>
              <a:gd name="T90" fmla="*/ 795 w 1017"/>
              <a:gd name="T91" fmla="*/ 637 h 1018"/>
              <a:gd name="T92" fmla="*/ 777 w 1017"/>
              <a:gd name="T93" fmla="*/ 642 h 1018"/>
              <a:gd name="T94" fmla="*/ 764 w 1017"/>
              <a:gd name="T95" fmla="*/ 662 h 1018"/>
              <a:gd name="T96" fmla="*/ 765 w 1017"/>
              <a:gd name="T97" fmla="*/ 681 h 1018"/>
              <a:gd name="T98" fmla="*/ 782 w 1017"/>
              <a:gd name="T99" fmla="*/ 698 h 1018"/>
              <a:gd name="T100" fmla="*/ 895 w 1017"/>
              <a:gd name="T101" fmla="*/ 700 h 1018"/>
              <a:gd name="T102" fmla="*/ 942 w 1017"/>
              <a:gd name="T103" fmla="*/ 690 h 1018"/>
              <a:gd name="T104" fmla="*/ 982 w 1017"/>
              <a:gd name="T105" fmla="*/ 664 h 1018"/>
              <a:gd name="T106" fmla="*/ 1008 w 1017"/>
              <a:gd name="T107" fmla="*/ 626 h 1018"/>
              <a:gd name="T108" fmla="*/ 1017 w 1017"/>
              <a:gd name="T109" fmla="*/ 578 h 1018"/>
              <a:gd name="T110" fmla="*/ 1015 w 1017"/>
              <a:gd name="T111" fmla="*/ 99 h 1018"/>
              <a:gd name="T112" fmla="*/ 997 w 1017"/>
              <a:gd name="T113" fmla="*/ 55 h 1018"/>
              <a:gd name="T114" fmla="*/ 964 w 1017"/>
              <a:gd name="T115" fmla="*/ 22 h 1018"/>
              <a:gd name="T116" fmla="*/ 920 w 1017"/>
              <a:gd name="T117" fmla="*/ 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76" y="319"/>
                </a:moveTo>
                <a:lnTo>
                  <a:pt x="122" y="319"/>
                </a:lnTo>
                <a:lnTo>
                  <a:pt x="122" y="319"/>
                </a:lnTo>
                <a:lnTo>
                  <a:pt x="109" y="319"/>
                </a:lnTo>
                <a:lnTo>
                  <a:pt x="98" y="321"/>
                </a:lnTo>
                <a:lnTo>
                  <a:pt x="86" y="324"/>
                </a:lnTo>
                <a:lnTo>
                  <a:pt x="75" y="329"/>
                </a:lnTo>
                <a:lnTo>
                  <a:pt x="64" y="334"/>
                </a:lnTo>
                <a:lnTo>
                  <a:pt x="54" y="339"/>
                </a:lnTo>
                <a:lnTo>
                  <a:pt x="44" y="347"/>
                </a:lnTo>
                <a:lnTo>
                  <a:pt x="35" y="354"/>
                </a:lnTo>
                <a:lnTo>
                  <a:pt x="28" y="363"/>
                </a:lnTo>
                <a:lnTo>
                  <a:pt x="20" y="373"/>
                </a:lnTo>
                <a:lnTo>
                  <a:pt x="15" y="383"/>
                </a:lnTo>
                <a:lnTo>
                  <a:pt x="10" y="394"/>
                </a:lnTo>
                <a:lnTo>
                  <a:pt x="5" y="405"/>
                </a:lnTo>
                <a:lnTo>
                  <a:pt x="2" y="417"/>
                </a:lnTo>
                <a:lnTo>
                  <a:pt x="0" y="428"/>
                </a:lnTo>
                <a:lnTo>
                  <a:pt x="0" y="441"/>
                </a:lnTo>
                <a:lnTo>
                  <a:pt x="0" y="895"/>
                </a:lnTo>
                <a:lnTo>
                  <a:pt x="0" y="895"/>
                </a:lnTo>
                <a:lnTo>
                  <a:pt x="0" y="908"/>
                </a:lnTo>
                <a:lnTo>
                  <a:pt x="2" y="920"/>
                </a:lnTo>
                <a:lnTo>
                  <a:pt x="5" y="932"/>
                </a:lnTo>
                <a:lnTo>
                  <a:pt x="10" y="943"/>
                </a:lnTo>
                <a:lnTo>
                  <a:pt x="15" y="954"/>
                </a:lnTo>
                <a:lnTo>
                  <a:pt x="20" y="964"/>
                </a:lnTo>
                <a:lnTo>
                  <a:pt x="28" y="973"/>
                </a:lnTo>
                <a:lnTo>
                  <a:pt x="35" y="982"/>
                </a:lnTo>
                <a:lnTo>
                  <a:pt x="44" y="991"/>
                </a:lnTo>
                <a:lnTo>
                  <a:pt x="54" y="997"/>
                </a:lnTo>
                <a:lnTo>
                  <a:pt x="64" y="1003"/>
                </a:lnTo>
                <a:lnTo>
                  <a:pt x="75" y="1009"/>
                </a:lnTo>
                <a:lnTo>
                  <a:pt x="86" y="1013"/>
                </a:lnTo>
                <a:lnTo>
                  <a:pt x="98" y="1015"/>
                </a:lnTo>
                <a:lnTo>
                  <a:pt x="109" y="1017"/>
                </a:lnTo>
                <a:lnTo>
                  <a:pt x="122" y="1018"/>
                </a:lnTo>
                <a:lnTo>
                  <a:pt x="576" y="1018"/>
                </a:lnTo>
                <a:lnTo>
                  <a:pt x="576" y="1018"/>
                </a:lnTo>
                <a:lnTo>
                  <a:pt x="589" y="1017"/>
                </a:lnTo>
                <a:lnTo>
                  <a:pt x="602" y="1015"/>
                </a:lnTo>
                <a:lnTo>
                  <a:pt x="613" y="1013"/>
                </a:lnTo>
                <a:lnTo>
                  <a:pt x="624" y="1009"/>
                </a:lnTo>
                <a:lnTo>
                  <a:pt x="635" y="1003"/>
                </a:lnTo>
                <a:lnTo>
                  <a:pt x="645" y="997"/>
                </a:lnTo>
                <a:lnTo>
                  <a:pt x="655" y="991"/>
                </a:lnTo>
                <a:lnTo>
                  <a:pt x="663" y="982"/>
                </a:lnTo>
                <a:lnTo>
                  <a:pt x="672" y="973"/>
                </a:lnTo>
                <a:lnTo>
                  <a:pt x="678" y="964"/>
                </a:lnTo>
                <a:lnTo>
                  <a:pt x="685" y="954"/>
                </a:lnTo>
                <a:lnTo>
                  <a:pt x="690" y="943"/>
                </a:lnTo>
                <a:lnTo>
                  <a:pt x="694" y="932"/>
                </a:lnTo>
                <a:lnTo>
                  <a:pt x="697" y="920"/>
                </a:lnTo>
                <a:lnTo>
                  <a:pt x="699" y="908"/>
                </a:lnTo>
                <a:lnTo>
                  <a:pt x="700" y="895"/>
                </a:lnTo>
                <a:lnTo>
                  <a:pt x="700" y="441"/>
                </a:lnTo>
                <a:lnTo>
                  <a:pt x="700" y="441"/>
                </a:lnTo>
                <a:lnTo>
                  <a:pt x="699" y="428"/>
                </a:lnTo>
                <a:lnTo>
                  <a:pt x="697" y="417"/>
                </a:lnTo>
                <a:lnTo>
                  <a:pt x="694" y="405"/>
                </a:lnTo>
                <a:lnTo>
                  <a:pt x="690" y="394"/>
                </a:lnTo>
                <a:lnTo>
                  <a:pt x="685" y="383"/>
                </a:lnTo>
                <a:lnTo>
                  <a:pt x="678" y="373"/>
                </a:lnTo>
                <a:lnTo>
                  <a:pt x="672" y="363"/>
                </a:lnTo>
                <a:lnTo>
                  <a:pt x="663" y="354"/>
                </a:lnTo>
                <a:lnTo>
                  <a:pt x="655" y="347"/>
                </a:lnTo>
                <a:lnTo>
                  <a:pt x="645" y="339"/>
                </a:lnTo>
                <a:lnTo>
                  <a:pt x="635" y="334"/>
                </a:lnTo>
                <a:lnTo>
                  <a:pt x="624" y="329"/>
                </a:lnTo>
                <a:lnTo>
                  <a:pt x="613" y="324"/>
                </a:lnTo>
                <a:lnTo>
                  <a:pt x="602" y="321"/>
                </a:lnTo>
                <a:lnTo>
                  <a:pt x="589" y="319"/>
                </a:lnTo>
                <a:lnTo>
                  <a:pt x="576" y="319"/>
                </a:lnTo>
                <a:lnTo>
                  <a:pt x="576" y="319"/>
                </a:lnTo>
                <a:close/>
                <a:moveTo>
                  <a:pt x="636" y="895"/>
                </a:moveTo>
                <a:lnTo>
                  <a:pt x="636" y="895"/>
                </a:lnTo>
                <a:lnTo>
                  <a:pt x="634" y="908"/>
                </a:lnTo>
                <a:lnTo>
                  <a:pt x="631" y="919"/>
                </a:lnTo>
                <a:lnTo>
                  <a:pt x="626" y="928"/>
                </a:lnTo>
                <a:lnTo>
                  <a:pt x="618" y="937"/>
                </a:lnTo>
                <a:lnTo>
                  <a:pt x="609" y="944"/>
                </a:lnTo>
                <a:lnTo>
                  <a:pt x="600" y="950"/>
                </a:lnTo>
                <a:lnTo>
                  <a:pt x="589" y="953"/>
                </a:lnTo>
                <a:lnTo>
                  <a:pt x="576" y="955"/>
                </a:lnTo>
                <a:lnTo>
                  <a:pt x="122" y="955"/>
                </a:lnTo>
                <a:lnTo>
                  <a:pt x="122" y="955"/>
                </a:lnTo>
                <a:lnTo>
                  <a:pt x="111" y="953"/>
                </a:lnTo>
                <a:lnTo>
                  <a:pt x="100" y="950"/>
                </a:lnTo>
                <a:lnTo>
                  <a:pt x="89" y="944"/>
                </a:lnTo>
                <a:lnTo>
                  <a:pt x="81" y="937"/>
                </a:lnTo>
                <a:lnTo>
                  <a:pt x="73" y="928"/>
                </a:lnTo>
                <a:lnTo>
                  <a:pt x="68" y="919"/>
                </a:lnTo>
                <a:lnTo>
                  <a:pt x="64" y="908"/>
                </a:lnTo>
                <a:lnTo>
                  <a:pt x="63" y="895"/>
                </a:lnTo>
                <a:lnTo>
                  <a:pt x="63" y="441"/>
                </a:lnTo>
                <a:lnTo>
                  <a:pt x="63" y="441"/>
                </a:lnTo>
                <a:lnTo>
                  <a:pt x="64" y="429"/>
                </a:lnTo>
                <a:lnTo>
                  <a:pt x="68" y="419"/>
                </a:lnTo>
                <a:lnTo>
                  <a:pt x="73" y="408"/>
                </a:lnTo>
                <a:lnTo>
                  <a:pt x="81" y="399"/>
                </a:lnTo>
                <a:lnTo>
                  <a:pt x="89" y="392"/>
                </a:lnTo>
                <a:lnTo>
                  <a:pt x="100" y="387"/>
                </a:lnTo>
                <a:lnTo>
                  <a:pt x="111" y="383"/>
                </a:lnTo>
                <a:lnTo>
                  <a:pt x="122" y="382"/>
                </a:lnTo>
                <a:lnTo>
                  <a:pt x="576" y="382"/>
                </a:lnTo>
                <a:lnTo>
                  <a:pt x="576" y="382"/>
                </a:lnTo>
                <a:lnTo>
                  <a:pt x="589" y="383"/>
                </a:lnTo>
                <a:lnTo>
                  <a:pt x="600" y="387"/>
                </a:lnTo>
                <a:lnTo>
                  <a:pt x="609" y="392"/>
                </a:lnTo>
                <a:lnTo>
                  <a:pt x="618" y="399"/>
                </a:lnTo>
                <a:lnTo>
                  <a:pt x="626" y="408"/>
                </a:lnTo>
                <a:lnTo>
                  <a:pt x="631" y="419"/>
                </a:lnTo>
                <a:lnTo>
                  <a:pt x="634" y="429"/>
                </a:lnTo>
                <a:lnTo>
                  <a:pt x="636" y="441"/>
                </a:lnTo>
                <a:lnTo>
                  <a:pt x="636" y="895"/>
                </a:lnTo>
                <a:close/>
                <a:moveTo>
                  <a:pt x="895" y="0"/>
                </a:moveTo>
                <a:lnTo>
                  <a:pt x="440" y="0"/>
                </a:lnTo>
                <a:lnTo>
                  <a:pt x="440" y="0"/>
                </a:lnTo>
                <a:lnTo>
                  <a:pt x="428" y="1"/>
                </a:lnTo>
                <a:lnTo>
                  <a:pt x="415" y="4"/>
                </a:lnTo>
                <a:lnTo>
                  <a:pt x="405" y="6"/>
                </a:lnTo>
                <a:lnTo>
                  <a:pt x="393" y="10"/>
                </a:lnTo>
                <a:lnTo>
                  <a:pt x="382" y="15"/>
                </a:lnTo>
                <a:lnTo>
                  <a:pt x="372" y="22"/>
                </a:lnTo>
                <a:lnTo>
                  <a:pt x="363" y="28"/>
                </a:lnTo>
                <a:lnTo>
                  <a:pt x="354" y="37"/>
                </a:lnTo>
                <a:lnTo>
                  <a:pt x="346" y="45"/>
                </a:lnTo>
                <a:lnTo>
                  <a:pt x="339" y="55"/>
                </a:lnTo>
                <a:lnTo>
                  <a:pt x="333" y="65"/>
                </a:lnTo>
                <a:lnTo>
                  <a:pt x="327" y="75"/>
                </a:lnTo>
                <a:lnTo>
                  <a:pt x="323" y="87"/>
                </a:lnTo>
                <a:lnTo>
                  <a:pt x="320" y="99"/>
                </a:lnTo>
                <a:lnTo>
                  <a:pt x="319" y="111"/>
                </a:lnTo>
                <a:lnTo>
                  <a:pt x="318" y="124"/>
                </a:lnTo>
                <a:lnTo>
                  <a:pt x="318" y="223"/>
                </a:lnTo>
                <a:lnTo>
                  <a:pt x="318" y="223"/>
                </a:lnTo>
                <a:lnTo>
                  <a:pt x="319" y="230"/>
                </a:lnTo>
                <a:lnTo>
                  <a:pt x="320" y="235"/>
                </a:lnTo>
                <a:lnTo>
                  <a:pt x="323" y="241"/>
                </a:lnTo>
                <a:lnTo>
                  <a:pt x="327" y="246"/>
                </a:lnTo>
                <a:lnTo>
                  <a:pt x="332" y="249"/>
                </a:lnTo>
                <a:lnTo>
                  <a:pt x="337" y="252"/>
                </a:lnTo>
                <a:lnTo>
                  <a:pt x="343" y="255"/>
                </a:lnTo>
                <a:lnTo>
                  <a:pt x="350" y="255"/>
                </a:lnTo>
                <a:lnTo>
                  <a:pt x="350" y="255"/>
                </a:lnTo>
                <a:lnTo>
                  <a:pt x="356" y="255"/>
                </a:lnTo>
                <a:lnTo>
                  <a:pt x="362" y="252"/>
                </a:lnTo>
                <a:lnTo>
                  <a:pt x="367" y="249"/>
                </a:lnTo>
                <a:lnTo>
                  <a:pt x="372" y="246"/>
                </a:lnTo>
                <a:lnTo>
                  <a:pt x="376" y="241"/>
                </a:lnTo>
                <a:lnTo>
                  <a:pt x="379" y="235"/>
                </a:lnTo>
                <a:lnTo>
                  <a:pt x="381" y="230"/>
                </a:lnTo>
                <a:lnTo>
                  <a:pt x="381" y="223"/>
                </a:lnTo>
                <a:lnTo>
                  <a:pt x="381" y="124"/>
                </a:lnTo>
                <a:lnTo>
                  <a:pt x="381" y="124"/>
                </a:lnTo>
                <a:lnTo>
                  <a:pt x="383" y="112"/>
                </a:lnTo>
                <a:lnTo>
                  <a:pt x="386" y="100"/>
                </a:lnTo>
                <a:lnTo>
                  <a:pt x="392" y="90"/>
                </a:lnTo>
                <a:lnTo>
                  <a:pt x="399" y="82"/>
                </a:lnTo>
                <a:lnTo>
                  <a:pt x="408" y="74"/>
                </a:lnTo>
                <a:lnTo>
                  <a:pt x="417" y="69"/>
                </a:lnTo>
                <a:lnTo>
                  <a:pt x="428" y="66"/>
                </a:lnTo>
                <a:lnTo>
                  <a:pt x="440" y="65"/>
                </a:lnTo>
                <a:lnTo>
                  <a:pt x="895" y="65"/>
                </a:lnTo>
                <a:lnTo>
                  <a:pt x="895" y="65"/>
                </a:lnTo>
                <a:lnTo>
                  <a:pt x="907" y="66"/>
                </a:lnTo>
                <a:lnTo>
                  <a:pt x="917" y="69"/>
                </a:lnTo>
                <a:lnTo>
                  <a:pt x="928" y="74"/>
                </a:lnTo>
                <a:lnTo>
                  <a:pt x="937" y="82"/>
                </a:lnTo>
                <a:lnTo>
                  <a:pt x="944" y="90"/>
                </a:lnTo>
                <a:lnTo>
                  <a:pt x="950" y="100"/>
                </a:lnTo>
                <a:lnTo>
                  <a:pt x="953" y="112"/>
                </a:lnTo>
                <a:lnTo>
                  <a:pt x="954" y="124"/>
                </a:lnTo>
                <a:lnTo>
                  <a:pt x="954" y="578"/>
                </a:lnTo>
                <a:lnTo>
                  <a:pt x="954" y="578"/>
                </a:lnTo>
                <a:lnTo>
                  <a:pt x="953" y="589"/>
                </a:lnTo>
                <a:lnTo>
                  <a:pt x="950" y="600"/>
                </a:lnTo>
                <a:lnTo>
                  <a:pt x="944" y="611"/>
                </a:lnTo>
                <a:lnTo>
                  <a:pt x="937" y="619"/>
                </a:lnTo>
                <a:lnTo>
                  <a:pt x="928" y="627"/>
                </a:lnTo>
                <a:lnTo>
                  <a:pt x="917" y="632"/>
                </a:lnTo>
                <a:lnTo>
                  <a:pt x="907" y="635"/>
                </a:lnTo>
                <a:lnTo>
                  <a:pt x="895" y="637"/>
                </a:lnTo>
                <a:lnTo>
                  <a:pt x="795" y="637"/>
                </a:lnTo>
                <a:lnTo>
                  <a:pt x="795" y="637"/>
                </a:lnTo>
                <a:lnTo>
                  <a:pt x="789" y="638"/>
                </a:lnTo>
                <a:lnTo>
                  <a:pt x="782" y="639"/>
                </a:lnTo>
                <a:lnTo>
                  <a:pt x="777" y="642"/>
                </a:lnTo>
                <a:lnTo>
                  <a:pt x="773" y="646"/>
                </a:lnTo>
                <a:lnTo>
                  <a:pt x="768" y="650"/>
                </a:lnTo>
                <a:lnTo>
                  <a:pt x="765" y="656"/>
                </a:lnTo>
                <a:lnTo>
                  <a:pt x="764" y="662"/>
                </a:lnTo>
                <a:lnTo>
                  <a:pt x="763" y="669"/>
                </a:lnTo>
                <a:lnTo>
                  <a:pt x="763" y="669"/>
                </a:lnTo>
                <a:lnTo>
                  <a:pt x="764" y="675"/>
                </a:lnTo>
                <a:lnTo>
                  <a:pt x="765" y="681"/>
                </a:lnTo>
                <a:lnTo>
                  <a:pt x="768" y="686"/>
                </a:lnTo>
                <a:lnTo>
                  <a:pt x="773" y="691"/>
                </a:lnTo>
                <a:lnTo>
                  <a:pt x="777" y="694"/>
                </a:lnTo>
                <a:lnTo>
                  <a:pt x="782" y="698"/>
                </a:lnTo>
                <a:lnTo>
                  <a:pt x="789" y="700"/>
                </a:lnTo>
                <a:lnTo>
                  <a:pt x="795" y="700"/>
                </a:lnTo>
                <a:lnTo>
                  <a:pt x="895" y="700"/>
                </a:lnTo>
                <a:lnTo>
                  <a:pt x="895" y="700"/>
                </a:lnTo>
                <a:lnTo>
                  <a:pt x="908" y="700"/>
                </a:lnTo>
                <a:lnTo>
                  <a:pt x="920" y="698"/>
                </a:lnTo>
                <a:lnTo>
                  <a:pt x="931" y="694"/>
                </a:lnTo>
                <a:lnTo>
                  <a:pt x="942" y="690"/>
                </a:lnTo>
                <a:lnTo>
                  <a:pt x="953" y="686"/>
                </a:lnTo>
                <a:lnTo>
                  <a:pt x="964" y="679"/>
                </a:lnTo>
                <a:lnTo>
                  <a:pt x="973" y="672"/>
                </a:lnTo>
                <a:lnTo>
                  <a:pt x="982" y="664"/>
                </a:lnTo>
                <a:lnTo>
                  <a:pt x="989" y="656"/>
                </a:lnTo>
                <a:lnTo>
                  <a:pt x="997" y="646"/>
                </a:lnTo>
                <a:lnTo>
                  <a:pt x="1002" y="637"/>
                </a:lnTo>
                <a:lnTo>
                  <a:pt x="1008" y="626"/>
                </a:lnTo>
                <a:lnTo>
                  <a:pt x="1012" y="614"/>
                </a:lnTo>
                <a:lnTo>
                  <a:pt x="1015" y="602"/>
                </a:lnTo>
                <a:lnTo>
                  <a:pt x="1017" y="590"/>
                </a:lnTo>
                <a:lnTo>
                  <a:pt x="1017" y="578"/>
                </a:lnTo>
                <a:lnTo>
                  <a:pt x="1017" y="124"/>
                </a:lnTo>
                <a:lnTo>
                  <a:pt x="1017" y="124"/>
                </a:lnTo>
                <a:lnTo>
                  <a:pt x="1017" y="111"/>
                </a:lnTo>
                <a:lnTo>
                  <a:pt x="1015" y="99"/>
                </a:lnTo>
                <a:lnTo>
                  <a:pt x="1012" y="87"/>
                </a:lnTo>
                <a:lnTo>
                  <a:pt x="1008" y="75"/>
                </a:lnTo>
                <a:lnTo>
                  <a:pt x="1002" y="65"/>
                </a:lnTo>
                <a:lnTo>
                  <a:pt x="997" y="55"/>
                </a:lnTo>
                <a:lnTo>
                  <a:pt x="989" y="45"/>
                </a:lnTo>
                <a:lnTo>
                  <a:pt x="982" y="37"/>
                </a:lnTo>
                <a:lnTo>
                  <a:pt x="973" y="28"/>
                </a:lnTo>
                <a:lnTo>
                  <a:pt x="964" y="22"/>
                </a:lnTo>
                <a:lnTo>
                  <a:pt x="953" y="15"/>
                </a:lnTo>
                <a:lnTo>
                  <a:pt x="942" y="10"/>
                </a:lnTo>
                <a:lnTo>
                  <a:pt x="931" y="6"/>
                </a:lnTo>
                <a:lnTo>
                  <a:pt x="920" y="4"/>
                </a:lnTo>
                <a:lnTo>
                  <a:pt x="908" y="1"/>
                </a:lnTo>
                <a:lnTo>
                  <a:pt x="895" y="0"/>
                </a:lnTo>
                <a:lnTo>
                  <a:pt x="895" y="0"/>
                </a:lnTo>
                <a:close/>
              </a:path>
            </a:pathLst>
          </a:custGeom>
          <a:solidFill>
            <a:schemeClr val="tx2">
              <a:lumMod val="50000"/>
            </a:schemeClr>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93" name="Freeform 48"/>
          <p:cNvSpPr>
            <a:spLocks noEditPoints="1"/>
          </p:cNvSpPr>
          <p:nvPr/>
        </p:nvSpPr>
        <p:spPr bwMode="auto">
          <a:xfrm>
            <a:off x="1239520" y="4067175"/>
            <a:ext cx="720005" cy="720005"/>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94" name="Freeform 93"/>
          <p:cNvSpPr>
            <a:spLocks noEditPoints="1"/>
          </p:cNvSpPr>
          <p:nvPr/>
        </p:nvSpPr>
        <p:spPr bwMode="auto">
          <a:xfrm>
            <a:off x="6313503" y="2789827"/>
            <a:ext cx="720005" cy="720005"/>
          </a:xfrm>
          <a:custGeom>
            <a:avLst/>
            <a:gdLst>
              <a:gd name="T0" fmla="*/ 11 w 1017"/>
              <a:gd name="T1" fmla="*/ 50 h 1018"/>
              <a:gd name="T2" fmla="*/ 28 w 1017"/>
              <a:gd name="T3" fmla="*/ 450 h 1018"/>
              <a:gd name="T4" fmla="*/ 148 w 1017"/>
              <a:gd name="T5" fmla="*/ 461 h 1018"/>
              <a:gd name="T6" fmla="*/ 328 w 1017"/>
              <a:gd name="T7" fmla="*/ 461 h 1018"/>
              <a:gd name="T8" fmla="*/ 449 w 1017"/>
              <a:gd name="T9" fmla="*/ 450 h 1018"/>
              <a:gd name="T10" fmla="*/ 456 w 1017"/>
              <a:gd name="T11" fmla="*/ 322 h 1018"/>
              <a:gd name="T12" fmla="*/ 466 w 1017"/>
              <a:gd name="T13" fmla="*/ 141 h 1018"/>
              <a:gd name="T14" fmla="*/ 442 w 1017"/>
              <a:gd name="T15" fmla="*/ 21 h 1018"/>
              <a:gd name="T16" fmla="*/ 236 w 1017"/>
              <a:gd name="T17" fmla="*/ 133 h 1018"/>
              <a:gd name="T18" fmla="*/ 403 w 1017"/>
              <a:gd name="T19" fmla="*/ 359 h 1018"/>
              <a:gd name="T20" fmla="*/ 369 w 1017"/>
              <a:gd name="T21" fmla="*/ 411 h 1018"/>
              <a:gd name="T22" fmla="*/ 138 w 1017"/>
              <a:gd name="T23" fmla="*/ 231 h 1018"/>
              <a:gd name="T24" fmla="*/ 102 w 1017"/>
              <a:gd name="T25" fmla="*/ 413 h 1018"/>
              <a:gd name="T26" fmla="*/ 69 w 1017"/>
              <a:gd name="T27" fmla="*/ 78 h 1018"/>
              <a:gd name="T28" fmla="*/ 412 w 1017"/>
              <a:gd name="T29" fmla="*/ 89 h 1018"/>
              <a:gd name="T30" fmla="*/ 975 w 1017"/>
              <a:gd name="T31" fmla="*/ 16 h 1018"/>
              <a:gd name="T32" fmla="*/ 575 w 1017"/>
              <a:gd name="T33" fmla="*/ 21 h 1018"/>
              <a:gd name="T34" fmla="*/ 552 w 1017"/>
              <a:gd name="T35" fmla="*/ 141 h 1018"/>
              <a:gd name="T36" fmla="*/ 562 w 1017"/>
              <a:gd name="T37" fmla="*/ 322 h 1018"/>
              <a:gd name="T38" fmla="*/ 569 w 1017"/>
              <a:gd name="T39" fmla="*/ 450 h 1018"/>
              <a:gd name="T40" fmla="*/ 689 w 1017"/>
              <a:gd name="T41" fmla="*/ 461 h 1018"/>
              <a:gd name="T42" fmla="*/ 869 w 1017"/>
              <a:gd name="T43" fmla="*/ 461 h 1018"/>
              <a:gd name="T44" fmla="*/ 989 w 1017"/>
              <a:gd name="T45" fmla="*/ 450 h 1018"/>
              <a:gd name="T46" fmla="*/ 1006 w 1017"/>
              <a:gd name="T47" fmla="*/ 50 h 1018"/>
              <a:gd name="T48" fmla="*/ 922 w 1017"/>
              <a:gd name="T49" fmla="*/ 413 h 1018"/>
              <a:gd name="T50" fmla="*/ 882 w 1017"/>
              <a:gd name="T51" fmla="*/ 234 h 1018"/>
              <a:gd name="T52" fmla="*/ 648 w 1017"/>
              <a:gd name="T53" fmla="*/ 411 h 1018"/>
              <a:gd name="T54" fmla="*/ 614 w 1017"/>
              <a:gd name="T55" fmla="*/ 359 h 1018"/>
              <a:gd name="T56" fmla="*/ 780 w 1017"/>
              <a:gd name="T57" fmla="*/ 133 h 1018"/>
              <a:gd name="T58" fmla="*/ 604 w 1017"/>
              <a:gd name="T59" fmla="*/ 95 h 1018"/>
              <a:gd name="T60" fmla="*/ 944 w 1017"/>
              <a:gd name="T61" fmla="*/ 73 h 1018"/>
              <a:gd name="T62" fmla="*/ 854 w 1017"/>
              <a:gd name="T63" fmla="*/ 569 h 1018"/>
              <a:gd name="T64" fmla="*/ 672 w 1017"/>
              <a:gd name="T65" fmla="*/ 548 h 1018"/>
              <a:gd name="T66" fmla="*/ 556 w 1017"/>
              <a:gd name="T67" fmla="*/ 584 h 1018"/>
              <a:gd name="T68" fmla="*/ 688 w 1017"/>
              <a:gd name="T69" fmla="*/ 827 h 1018"/>
              <a:gd name="T70" fmla="*/ 545 w 1017"/>
              <a:gd name="T71" fmla="*/ 894 h 1018"/>
              <a:gd name="T72" fmla="*/ 590 w 1017"/>
              <a:gd name="T73" fmla="*/ 1006 h 1018"/>
              <a:gd name="T74" fmla="*/ 989 w 1017"/>
              <a:gd name="T75" fmla="*/ 990 h 1018"/>
              <a:gd name="T76" fmla="*/ 1010 w 1017"/>
              <a:gd name="T77" fmla="*/ 599 h 1018"/>
              <a:gd name="T78" fmla="*/ 954 w 1017"/>
              <a:gd name="T79" fmla="*/ 923 h 1018"/>
              <a:gd name="T80" fmla="*/ 614 w 1017"/>
              <a:gd name="T81" fmla="*/ 945 h 1018"/>
              <a:gd name="T82" fmla="*/ 763 w 1017"/>
              <a:gd name="T83" fmla="*/ 891 h 1018"/>
              <a:gd name="T84" fmla="*/ 791 w 1017"/>
              <a:gd name="T85" fmla="*/ 844 h 1018"/>
              <a:gd name="T86" fmla="*/ 623 w 1017"/>
              <a:gd name="T87" fmla="*/ 607 h 1018"/>
              <a:gd name="T88" fmla="*/ 866 w 1017"/>
              <a:gd name="T89" fmla="*/ 794 h 1018"/>
              <a:gd name="T90" fmla="*/ 896 w 1017"/>
              <a:gd name="T91" fmla="*/ 618 h 1018"/>
              <a:gd name="T92" fmla="*/ 954 w 1017"/>
              <a:gd name="T93" fmla="*/ 923 h 1018"/>
              <a:gd name="T94" fmla="*/ 473 w 1017"/>
              <a:gd name="T95" fmla="*/ 609 h 1018"/>
              <a:gd name="T96" fmla="*/ 372 w 1017"/>
              <a:gd name="T97" fmla="*/ 542 h 1018"/>
              <a:gd name="T98" fmla="*/ 179 w 1017"/>
              <a:gd name="T99" fmla="*/ 591 h 1018"/>
              <a:gd name="T100" fmla="*/ 67 w 1017"/>
              <a:gd name="T101" fmla="*/ 545 h 1018"/>
              <a:gd name="T102" fmla="*/ 0 w 1017"/>
              <a:gd name="T103" fmla="*/ 923 h 1018"/>
              <a:gd name="T104" fmla="*/ 76 w 1017"/>
              <a:gd name="T105" fmla="*/ 1016 h 1018"/>
              <a:gd name="T106" fmla="*/ 466 w 1017"/>
              <a:gd name="T107" fmla="*/ 968 h 1018"/>
              <a:gd name="T108" fmla="*/ 442 w 1017"/>
              <a:gd name="T109" fmla="*/ 849 h 1018"/>
              <a:gd name="T110" fmla="*/ 73 w 1017"/>
              <a:gd name="T111" fmla="*/ 945 h 1018"/>
              <a:gd name="T112" fmla="*/ 96 w 1017"/>
              <a:gd name="T113" fmla="*/ 604 h 1018"/>
              <a:gd name="T114" fmla="*/ 132 w 1017"/>
              <a:gd name="T115" fmla="*/ 781 h 1018"/>
              <a:gd name="T116" fmla="*/ 358 w 1017"/>
              <a:gd name="T117" fmla="*/ 614 h 1018"/>
              <a:gd name="T118" fmla="*/ 411 w 1017"/>
              <a:gd name="T119" fmla="*/ 648 h 1018"/>
              <a:gd name="T120" fmla="*/ 230 w 1017"/>
              <a:gd name="T121" fmla="*/ 879 h 1018"/>
              <a:gd name="T122" fmla="*/ 412 w 1017"/>
              <a:gd name="T123" fmla="*/ 91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7" h="1018">
                <a:moveTo>
                  <a:pt x="381" y="0"/>
                </a:moveTo>
                <a:lnTo>
                  <a:pt x="96" y="0"/>
                </a:lnTo>
                <a:lnTo>
                  <a:pt x="96" y="0"/>
                </a:lnTo>
                <a:lnTo>
                  <a:pt x="86" y="1"/>
                </a:lnTo>
                <a:lnTo>
                  <a:pt x="76" y="2"/>
                </a:lnTo>
                <a:lnTo>
                  <a:pt x="68" y="4"/>
                </a:lnTo>
                <a:lnTo>
                  <a:pt x="59" y="8"/>
                </a:lnTo>
                <a:lnTo>
                  <a:pt x="50" y="12"/>
                </a:lnTo>
                <a:lnTo>
                  <a:pt x="42" y="16"/>
                </a:lnTo>
                <a:lnTo>
                  <a:pt x="34" y="21"/>
                </a:lnTo>
                <a:lnTo>
                  <a:pt x="28" y="28"/>
                </a:lnTo>
                <a:lnTo>
                  <a:pt x="28" y="28"/>
                </a:lnTo>
                <a:lnTo>
                  <a:pt x="21" y="35"/>
                </a:lnTo>
                <a:lnTo>
                  <a:pt x="16" y="43"/>
                </a:lnTo>
                <a:lnTo>
                  <a:pt x="11" y="50"/>
                </a:lnTo>
                <a:lnTo>
                  <a:pt x="6" y="59"/>
                </a:lnTo>
                <a:lnTo>
                  <a:pt x="4" y="68"/>
                </a:lnTo>
                <a:lnTo>
                  <a:pt x="1" y="77"/>
                </a:lnTo>
                <a:lnTo>
                  <a:pt x="0" y="86"/>
                </a:lnTo>
                <a:lnTo>
                  <a:pt x="0" y="95"/>
                </a:lnTo>
                <a:lnTo>
                  <a:pt x="0" y="382"/>
                </a:lnTo>
                <a:lnTo>
                  <a:pt x="0" y="382"/>
                </a:lnTo>
                <a:lnTo>
                  <a:pt x="0" y="392"/>
                </a:lnTo>
                <a:lnTo>
                  <a:pt x="2" y="401"/>
                </a:lnTo>
                <a:lnTo>
                  <a:pt x="4" y="410"/>
                </a:lnTo>
                <a:lnTo>
                  <a:pt x="8" y="418"/>
                </a:lnTo>
                <a:lnTo>
                  <a:pt x="11" y="427"/>
                </a:lnTo>
                <a:lnTo>
                  <a:pt x="16" y="436"/>
                </a:lnTo>
                <a:lnTo>
                  <a:pt x="21" y="442"/>
                </a:lnTo>
                <a:lnTo>
                  <a:pt x="28" y="450"/>
                </a:lnTo>
                <a:lnTo>
                  <a:pt x="34" y="455"/>
                </a:lnTo>
                <a:lnTo>
                  <a:pt x="42" y="461"/>
                </a:lnTo>
                <a:lnTo>
                  <a:pt x="49" y="466"/>
                </a:lnTo>
                <a:lnTo>
                  <a:pt x="58" y="470"/>
                </a:lnTo>
                <a:lnTo>
                  <a:pt x="67" y="473"/>
                </a:lnTo>
                <a:lnTo>
                  <a:pt x="76" y="475"/>
                </a:lnTo>
                <a:lnTo>
                  <a:pt x="86" y="476"/>
                </a:lnTo>
                <a:lnTo>
                  <a:pt x="96" y="477"/>
                </a:lnTo>
                <a:lnTo>
                  <a:pt x="96" y="477"/>
                </a:lnTo>
                <a:lnTo>
                  <a:pt x="105" y="476"/>
                </a:lnTo>
                <a:lnTo>
                  <a:pt x="115" y="475"/>
                </a:lnTo>
                <a:lnTo>
                  <a:pt x="123" y="473"/>
                </a:lnTo>
                <a:lnTo>
                  <a:pt x="132" y="470"/>
                </a:lnTo>
                <a:lnTo>
                  <a:pt x="141" y="466"/>
                </a:lnTo>
                <a:lnTo>
                  <a:pt x="148" y="461"/>
                </a:lnTo>
                <a:lnTo>
                  <a:pt x="156" y="455"/>
                </a:lnTo>
                <a:lnTo>
                  <a:pt x="162" y="450"/>
                </a:lnTo>
                <a:lnTo>
                  <a:pt x="168" y="442"/>
                </a:lnTo>
                <a:lnTo>
                  <a:pt x="174" y="436"/>
                </a:lnTo>
                <a:lnTo>
                  <a:pt x="179" y="427"/>
                </a:lnTo>
                <a:lnTo>
                  <a:pt x="184" y="418"/>
                </a:lnTo>
                <a:lnTo>
                  <a:pt x="187" y="410"/>
                </a:lnTo>
                <a:lnTo>
                  <a:pt x="189" y="401"/>
                </a:lnTo>
                <a:lnTo>
                  <a:pt x="190" y="392"/>
                </a:lnTo>
                <a:lnTo>
                  <a:pt x="191" y="382"/>
                </a:lnTo>
                <a:lnTo>
                  <a:pt x="191" y="329"/>
                </a:lnTo>
                <a:lnTo>
                  <a:pt x="314" y="450"/>
                </a:lnTo>
                <a:lnTo>
                  <a:pt x="314" y="450"/>
                </a:lnTo>
                <a:lnTo>
                  <a:pt x="321" y="456"/>
                </a:lnTo>
                <a:lnTo>
                  <a:pt x="328" y="461"/>
                </a:lnTo>
                <a:lnTo>
                  <a:pt x="337" y="466"/>
                </a:lnTo>
                <a:lnTo>
                  <a:pt x="346" y="470"/>
                </a:lnTo>
                <a:lnTo>
                  <a:pt x="354" y="472"/>
                </a:lnTo>
                <a:lnTo>
                  <a:pt x="363" y="474"/>
                </a:lnTo>
                <a:lnTo>
                  <a:pt x="372" y="475"/>
                </a:lnTo>
                <a:lnTo>
                  <a:pt x="381" y="476"/>
                </a:lnTo>
                <a:lnTo>
                  <a:pt x="391" y="475"/>
                </a:lnTo>
                <a:lnTo>
                  <a:pt x="400" y="474"/>
                </a:lnTo>
                <a:lnTo>
                  <a:pt x="409" y="472"/>
                </a:lnTo>
                <a:lnTo>
                  <a:pt x="417" y="470"/>
                </a:lnTo>
                <a:lnTo>
                  <a:pt x="426" y="466"/>
                </a:lnTo>
                <a:lnTo>
                  <a:pt x="435" y="461"/>
                </a:lnTo>
                <a:lnTo>
                  <a:pt x="442" y="456"/>
                </a:lnTo>
                <a:lnTo>
                  <a:pt x="449" y="450"/>
                </a:lnTo>
                <a:lnTo>
                  <a:pt x="449" y="450"/>
                </a:lnTo>
                <a:lnTo>
                  <a:pt x="455" y="442"/>
                </a:lnTo>
                <a:lnTo>
                  <a:pt x="461" y="435"/>
                </a:lnTo>
                <a:lnTo>
                  <a:pt x="466" y="426"/>
                </a:lnTo>
                <a:lnTo>
                  <a:pt x="470" y="417"/>
                </a:lnTo>
                <a:lnTo>
                  <a:pt x="473" y="409"/>
                </a:lnTo>
                <a:lnTo>
                  <a:pt x="475" y="400"/>
                </a:lnTo>
                <a:lnTo>
                  <a:pt x="476" y="391"/>
                </a:lnTo>
                <a:lnTo>
                  <a:pt x="476" y="382"/>
                </a:lnTo>
                <a:lnTo>
                  <a:pt x="476" y="372"/>
                </a:lnTo>
                <a:lnTo>
                  <a:pt x="475" y="364"/>
                </a:lnTo>
                <a:lnTo>
                  <a:pt x="473" y="355"/>
                </a:lnTo>
                <a:lnTo>
                  <a:pt x="470" y="345"/>
                </a:lnTo>
                <a:lnTo>
                  <a:pt x="466" y="338"/>
                </a:lnTo>
                <a:lnTo>
                  <a:pt x="461" y="329"/>
                </a:lnTo>
                <a:lnTo>
                  <a:pt x="456" y="322"/>
                </a:lnTo>
                <a:lnTo>
                  <a:pt x="450" y="314"/>
                </a:lnTo>
                <a:lnTo>
                  <a:pt x="329" y="191"/>
                </a:lnTo>
                <a:lnTo>
                  <a:pt x="381" y="191"/>
                </a:lnTo>
                <a:lnTo>
                  <a:pt x="381" y="191"/>
                </a:lnTo>
                <a:lnTo>
                  <a:pt x="391" y="191"/>
                </a:lnTo>
                <a:lnTo>
                  <a:pt x="400" y="189"/>
                </a:lnTo>
                <a:lnTo>
                  <a:pt x="410" y="187"/>
                </a:lnTo>
                <a:lnTo>
                  <a:pt x="418" y="183"/>
                </a:lnTo>
                <a:lnTo>
                  <a:pt x="427" y="179"/>
                </a:lnTo>
                <a:lnTo>
                  <a:pt x="435" y="175"/>
                </a:lnTo>
                <a:lnTo>
                  <a:pt x="442" y="170"/>
                </a:lnTo>
                <a:lnTo>
                  <a:pt x="449" y="163"/>
                </a:lnTo>
                <a:lnTo>
                  <a:pt x="455" y="157"/>
                </a:lnTo>
                <a:lnTo>
                  <a:pt x="460" y="149"/>
                </a:lnTo>
                <a:lnTo>
                  <a:pt x="466" y="141"/>
                </a:lnTo>
                <a:lnTo>
                  <a:pt x="469" y="133"/>
                </a:lnTo>
                <a:lnTo>
                  <a:pt x="472" y="123"/>
                </a:lnTo>
                <a:lnTo>
                  <a:pt x="475" y="115"/>
                </a:lnTo>
                <a:lnTo>
                  <a:pt x="476" y="105"/>
                </a:lnTo>
                <a:lnTo>
                  <a:pt x="476" y="95"/>
                </a:lnTo>
                <a:lnTo>
                  <a:pt x="476" y="95"/>
                </a:lnTo>
                <a:lnTo>
                  <a:pt x="476" y="86"/>
                </a:lnTo>
                <a:lnTo>
                  <a:pt x="475" y="76"/>
                </a:lnTo>
                <a:lnTo>
                  <a:pt x="472" y="68"/>
                </a:lnTo>
                <a:lnTo>
                  <a:pt x="469" y="58"/>
                </a:lnTo>
                <a:lnTo>
                  <a:pt x="466" y="50"/>
                </a:lnTo>
                <a:lnTo>
                  <a:pt x="460" y="42"/>
                </a:lnTo>
                <a:lnTo>
                  <a:pt x="455" y="35"/>
                </a:lnTo>
                <a:lnTo>
                  <a:pt x="449" y="28"/>
                </a:lnTo>
                <a:lnTo>
                  <a:pt x="442" y="21"/>
                </a:lnTo>
                <a:lnTo>
                  <a:pt x="435" y="16"/>
                </a:lnTo>
                <a:lnTo>
                  <a:pt x="427" y="12"/>
                </a:lnTo>
                <a:lnTo>
                  <a:pt x="418" y="8"/>
                </a:lnTo>
                <a:lnTo>
                  <a:pt x="410" y="4"/>
                </a:lnTo>
                <a:lnTo>
                  <a:pt x="400" y="2"/>
                </a:lnTo>
                <a:lnTo>
                  <a:pt x="391" y="1"/>
                </a:lnTo>
                <a:lnTo>
                  <a:pt x="381" y="0"/>
                </a:lnTo>
                <a:lnTo>
                  <a:pt x="381" y="0"/>
                </a:lnTo>
                <a:close/>
                <a:moveTo>
                  <a:pt x="381" y="128"/>
                </a:moveTo>
                <a:lnTo>
                  <a:pt x="254" y="128"/>
                </a:lnTo>
                <a:lnTo>
                  <a:pt x="254" y="128"/>
                </a:lnTo>
                <a:lnTo>
                  <a:pt x="249" y="128"/>
                </a:lnTo>
                <a:lnTo>
                  <a:pt x="245" y="129"/>
                </a:lnTo>
                <a:lnTo>
                  <a:pt x="240" y="131"/>
                </a:lnTo>
                <a:lnTo>
                  <a:pt x="236" y="133"/>
                </a:lnTo>
                <a:lnTo>
                  <a:pt x="233" y="135"/>
                </a:lnTo>
                <a:lnTo>
                  <a:pt x="230" y="138"/>
                </a:lnTo>
                <a:lnTo>
                  <a:pt x="227" y="143"/>
                </a:lnTo>
                <a:lnTo>
                  <a:pt x="225" y="147"/>
                </a:lnTo>
                <a:lnTo>
                  <a:pt x="225" y="147"/>
                </a:lnTo>
                <a:lnTo>
                  <a:pt x="223" y="151"/>
                </a:lnTo>
                <a:lnTo>
                  <a:pt x="222" y="156"/>
                </a:lnTo>
                <a:lnTo>
                  <a:pt x="222" y="161"/>
                </a:lnTo>
                <a:lnTo>
                  <a:pt x="223" y="165"/>
                </a:lnTo>
                <a:lnTo>
                  <a:pt x="224" y="170"/>
                </a:lnTo>
                <a:lnTo>
                  <a:pt x="225" y="174"/>
                </a:lnTo>
                <a:lnTo>
                  <a:pt x="229" y="178"/>
                </a:lnTo>
                <a:lnTo>
                  <a:pt x="232" y="181"/>
                </a:lnTo>
                <a:lnTo>
                  <a:pt x="403" y="359"/>
                </a:lnTo>
                <a:lnTo>
                  <a:pt x="403" y="359"/>
                </a:lnTo>
                <a:lnTo>
                  <a:pt x="408" y="365"/>
                </a:lnTo>
                <a:lnTo>
                  <a:pt x="411" y="370"/>
                </a:lnTo>
                <a:lnTo>
                  <a:pt x="412" y="376"/>
                </a:lnTo>
                <a:lnTo>
                  <a:pt x="413" y="382"/>
                </a:lnTo>
                <a:lnTo>
                  <a:pt x="412" y="387"/>
                </a:lnTo>
                <a:lnTo>
                  <a:pt x="411" y="394"/>
                </a:lnTo>
                <a:lnTo>
                  <a:pt x="408" y="399"/>
                </a:lnTo>
                <a:lnTo>
                  <a:pt x="403" y="404"/>
                </a:lnTo>
                <a:lnTo>
                  <a:pt x="403" y="404"/>
                </a:lnTo>
                <a:lnTo>
                  <a:pt x="399" y="408"/>
                </a:lnTo>
                <a:lnTo>
                  <a:pt x="394" y="411"/>
                </a:lnTo>
                <a:lnTo>
                  <a:pt x="387" y="413"/>
                </a:lnTo>
                <a:lnTo>
                  <a:pt x="381" y="413"/>
                </a:lnTo>
                <a:lnTo>
                  <a:pt x="376" y="413"/>
                </a:lnTo>
                <a:lnTo>
                  <a:pt x="369" y="411"/>
                </a:lnTo>
                <a:lnTo>
                  <a:pt x="364" y="408"/>
                </a:lnTo>
                <a:lnTo>
                  <a:pt x="358" y="403"/>
                </a:lnTo>
                <a:lnTo>
                  <a:pt x="181" y="232"/>
                </a:lnTo>
                <a:lnTo>
                  <a:pt x="181" y="232"/>
                </a:lnTo>
                <a:lnTo>
                  <a:pt x="177" y="229"/>
                </a:lnTo>
                <a:lnTo>
                  <a:pt x="173" y="226"/>
                </a:lnTo>
                <a:lnTo>
                  <a:pt x="168" y="224"/>
                </a:lnTo>
                <a:lnTo>
                  <a:pt x="164" y="223"/>
                </a:lnTo>
                <a:lnTo>
                  <a:pt x="160" y="223"/>
                </a:lnTo>
                <a:lnTo>
                  <a:pt x="156" y="223"/>
                </a:lnTo>
                <a:lnTo>
                  <a:pt x="151" y="224"/>
                </a:lnTo>
                <a:lnTo>
                  <a:pt x="146" y="225"/>
                </a:lnTo>
                <a:lnTo>
                  <a:pt x="146" y="225"/>
                </a:lnTo>
                <a:lnTo>
                  <a:pt x="142" y="227"/>
                </a:lnTo>
                <a:lnTo>
                  <a:pt x="138" y="231"/>
                </a:lnTo>
                <a:lnTo>
                  <a:pt x="135" y="234"/>
                </a:lnTo>
                <a:lnTo>
                  <a:pt x="132" y="237"/>
                </a:lnTo>
                <a:lnTo>
                  <a:pt x="130" y="241"/>
                </a:lnTo>
                <a:lnTo>
                  <a:pt x="129" y="246"/>
                </a:lnTo>
                <a:lnTo>
                  <a:pt x="128" y="250"/>
                </a:lnTo>
                <a:lnTo>
                  <a:pt x="127" y="254"/>
                </a:lnTo>
                <a:lnTo>
                  <a:pt x="127" y="382"/>
                </a:lnTo>
                <a:lnTo>
                  <a:pt x="127" y="382"/>
                </a:lnTo>
                <a:lnTo>
                  <a:pt x="127" y="388"/>
                </a:lnTo>
                <a:lnTo>
                  <a:pt x="124" y="394"/>
                </a:lnTo>
                <a:lnTo>
                  <a:pt x="121" y="399"/>
                </a:lnTo>
                <a:lnTo>
                  <a:pt x="118" y="404"/>
                </a:lnTo>
                <a:lnTo>
                  <a:pt x="113" y="408"/>
                </a:lnTo>
                <a:lnTo>
                  <a:pt x="107" y="411"/>
                </a:lnTo>
                <a:lnTo>
                  <a:pt x="102" y="413"/>
                </a:lnTo>
                <a:lnTo>
                  <a:pt x="96" y="413"/>
                </a:lnTo>
                <a:lnTo>
                  <a:pt x="96" y="413"/>
                </a:lnTo>
                <a:lnTo>
                  <a:pt x="89" y="413"/>
                </a:lnTo>
                <a:lnTo>
                  <a:pt x="83" y="411"/>
                </a:lnTo>
                <a:lnTo>
                  <a:pt x="77" y="408"/>
                </a:lnTo>
                <a:lnTo>
                  <a:pt x="73" y="404"/>
                </a:lnTo>
                <a:lnTo>
                  <a:pt x="69" y="399"/>
                </a:lnTo>
                <a:lnTo>
                  <a:pt x="65" y="394"/>
                </a:lnTo>
                <a:lnTo>
                  <a:pt x="64" y="388"/>
                </a:lnTo>
                <a:lnTo>
                  <a:pt x="63" y="382"/>
                </a:lnTo>
                <a:lnTo>
                  <a:pt x="63" y="95"/>
                </a:lnTo>
                <a:lnTo>
                  <a:pt x="63" y="95"/>
                </a:lnTo>
                <a:lnTo>
                  <a:pt x="64" y="89"/>
                </a:lnTo>
                <a:lnTo>
                  <a:pt x="65" y="84"/>
                </a:lnTo>
                <a:lnTo>
                  <a:pt x="69" y="78"/>
                </a:lnTo>
                <a:lnTo>
                  <a:pt x="73" y="73"/>
                </a:lnTo>
                <a:lnTo>
                  <a:pt x="73" y="73"/>
                </a:lnTo>
                <a:lnTo>
                  <a:pt x="77" y="69"/>
                </a:lnTo>
                <a:lnTo>
                  <a:pt x="83" y="67"/>
                </a:lnTo>
                <a:lnTo>
                  <a:pt x="89" y="64"/>
                </a:lnTo>
                <a:lnTo>
                  <a:pt x="96" y="63"/>
                </a:lnTo>
                <a:lnTo>
                  <a:pt x="381" y="63"/>
                </a:lnTo>
                <a:lnTo>
                  <a:pt x="381" y="63"/>
                </a:lnTo>
                <a:lnTo>
                  <a:pt x="387" y="64"/>
                </a:lnTo>
                <a:lnTo>
                  <a:pt x="394" y="67"/>
                </a:lnTo>
                <a:lnTo>
                  <a:pt x="399" y="69"/>
                </a:lnTo>
                <a:lnTo>
                  <a:pt x="403" y="73"/>
                </a:lnTo>
                <a:lnTo>
                  <a:pt x="408" y="78"/>
                </a:lnTo>
                <a:lnTo>
                  <a:pt x="411" y="84"/>
                </a:lnTo>
                <a:lnTo>
                  <a:pt x="412" y="89"/>
                </a:lnTo>
                <a:lnTo>
                  <a:pt x="413" y="95"/>
                </a:lnTo>
                <a:lnTo>
                  <a:pt x="413" y="95"/>
                </a:lnTo>
                <a:lnTo>
                  <a:pt x="412" y="102"/>
                </a:lnTo>
                <a:lnTo>
                  <a:pt x="411" y="108"/>
                </a:lnTo>
                <a:lnTo>
                  <a:pt x="408" y="114"/>
                </a:lnTo>
                <a:lnTo>
                  <a:pt x="403" y="118"/>
                </a:lnTo>
                <a:lnTo>
                  <a:pt x="399" y="122"/>
                </a:lnTo>
                <a:lnTo>
                  <a:pt x="394" y="124"/>
                </a:lnTo>
                <a:lnTo>
                  <a:pt x="387" y="127"/>
                </a:lnTo>
                <a:lnTo>
                  <a:pt x="381" y="128"/>
                </a:lnTo>
                <a:lnTo>
                  <a:pt x="381" y="128"/>
                </a:lnTo>
                <a:close/>
                <a:moveTo>
                  <a:pt x="989" y="28"/>
                </a:moveTo>
                <a:lnTo>
                  <a:pt x="989" y="28"/>
                </a:lnTo>
                <a:lnTo>
                  <a:pt x="983" y="21"/>
                </a:lnTo>
                <a:lnTo>
                  <a:pt x="975" y="16"/>
                </a:lnTo>
                <a:lnTo>
                  <a:pt x="967" y="12"/>
                </a:lnTo>
                <a:lnTo>
                  <a:pt x="958" y="8"/>
                </a:lnTo>
                <a:lnTo>
                  <a:pt x="950" y="4"/>
                </a:lnTo>
                <a:lnTo>
                  <a:pt x="941" y="2"/>
                </a:lnTo>
                <a:lnTo>
                  <a:pt x="931" y="1"/>
                </a:lnTo>
                <a:lnTo>
                  <a:pt x="922" y="0"/>
                </a:lnTo>
                <a:lnTo>
                  <a:pt x="636" y="0"/>
                </a:lnTo>
                <a:lnTo>
                  <a:pt x="636" y="0"/>
                </a:lnTo>
                <a:lnTo>
                  <a:pt x="626" y="1"/>
                </a:lnTo>
                <a:lnTo>
                  <a:pt x="617" y="2"/>
                </a:lnTo>
                <a:lnTo>
                  <a:pt x="607" y="4"/>
                </a:lnTo>
                <a:lnTo>
                  <a:pt x="599" y="8"/>
                </a:lnTo>
                <a:lnTo>
                  <a:pt x="590" y="12"/>
                </a:lnTo>
                <a:lnTo>
                  <a:pt x="583" y="16"/>
                </a:lnTo>
                <a:lnTo>
                  <a:pt x="575" y="21"/>
                </a:lnTo>
                <a:lnTo>
                  <a:pt x="569" y="28"/>
                </a:lnTo>
                <a:lnTo>
                  <a:pt x="562" y="35"/>
                </a:lnTo>
                <a:lnTo>
                  <a:pt x="557" y="42"/>
                </a:lnTo>
                <a:lnTo>
                  <a:pt x="552" y="50"/>
                </a:lnTo>
                <a:lnTo>
                  <a:pt x="548" y="58"/>
                </a:lnTo>
                <a:lnTo>
                  <a:pt x="545" y="68"/>
                </a:lnTo>
                <a:lnTo>
                  <a:pt x="542" y="76"/>
                </a:lnTo>
                <a:lnTo>
                  <a:pt x="541" y="86"/>
                </a:lnTo>
                <a:lnTo>
                  <a:pt x="541" y="95"/>
                </a:lnTo>
                <a:lnTo>
                  <a:pt x="541" y="95"/>
                </a:lnTo>
                <a:lnTo>
                  <a:pt x="541" y="105"/>
                </a:lnTo>
                <a:lnTo>
                  <a:pt x="542" y="115"/>
                </a:lnTo>
                <a:lnTo>
                  <a:pt x="545" y="123"/>
                </a:lnTo>
                <a:lnTo>
                  <a:pt x="548" y="133"/>
                </a:lnTo>
                <a:lnTo>
                  <a:pt x="552" y="141"/>
                </a:lnTo>
                <a:lnTo>
                  <a:pt x="557" y="149"/>
                </a:lnTo>
                <a:lnTo>
                  <a:pt x="562" y="157"/>
                </a:lnTo>
                <a:lnTo>
                  <a:pt x="569" y="163"/>
                </a:lnTo>
                <a:lnTo>
                  <a:pt x="575" y="170"/>
                </a:lnTo>
                <a:lnTo>
                  <a:pt x="583" y="175"/>
                </a:lnTo>
                <a:lnTo>
                  <a:pt x="590" y="179"/>
                </a:lnTo>
                <a:lnTo>
                  <a:pt x="599" y="183"/>
                </a:lnTo>
                <a:lnTo>
                  <a:pt x="607" y="187"/>
                </a:lnTo>
                <a:lnTo>
                  <a:pt x="617" y="189"/>
                </a:lnTo>
                <a:lnTo>
                  <a:pt x="626" y="191"/>
                </a:lnTo>
                <a:lnTo>
                  <a:pt x="636" y="191"/>
                </a:lnTo>
                <a:lnTo>
                  <a:pt x="688" y="191"/>
                </a:lnTo>
                <a:lnTo>
                  <a:pt x="569" y="314"/>
                </a:lnTo>
                <a:lnTo>
                  <a:pt x="569" y="314"/>
                </a:lnTo>
                <a:lnTo>
                  <a:pt x="562" y="322"/>
                </a:lnTo>
                <a:lnTo>
                  <a:pt x="556" y="329"/>
                </a:lnTo>
                <a:lnTo>
                  <a:pt x="552" y="337"/>
                </a:lnTo>
                <a:lnTo>
                  <a:pt x="547" y="345"/>
                </a:lnTo>
                <a:lnTo>
                  <a:pt x="544" y="354"/>
                </a:lnTo>
                <a:lnTo>
                  <a:pt x="542" y="364"/>
                </a:lnTo>
                <a:lnTo>
                  <a:pt x="541" y="372"/>
                </a:lnTo>
                <a:lnTo>
                  <a:pt x="541" y="382"/>
                </a:lnTo>
                <a:lnTo>
                  <a:pt x="541" y="391"/>
                </a:lnTo>
                <a:lnTo>
                  <a:pt x="542" y="400"/>
                </a:lnTo>
                <a:lnTo>
                  <a:pt x="544" y="409"/>
                </a:lnTo>
                <a:lnTo>
                  <a:pt x="547" y="417"/>
                </a:lnTo>
                <a:lnTo>
                  <a:pt x="552" y="426"/>
                </a:lnTo>
                <a:lnTo>
                  <a:pt x="556" y="435"/>
                </a:lnTo>
                <a:lnTo>
                  <a:pt x="562" y="442"/>
                </a:lnTo>
                <a:lnTo>
                  <a:pt x="569" y="450"/>
                </a:lnTo>
                <a:lnTo>
                  <a:pt x="569" y="450"/>
                </a:lnTo>
                <a:lnTo>
                  <a:pt x="575" y="456"/>
                </a:lnTo>
                <a:lnTo>
                  <a:pt x="583" y="461"/>
                </a:lnTo>
                <a:lnTo>
                  <a:pt x="591" y="466"/>
                </a:lnTo>
                <a:lnTo>
                  <a:pt x="600" y="470"/>
                </a:lnTo>
                <a:lnTo>
                  <a:pt x="608" y="472"/>
                </a:lnTo>
                <a:lnTo>
                  <a:pt x="617" y="474"/>
                </a:lnTo>
                <a:lnTo>
                  <a:pt x="627" y="475"/>
                </a:lnTo>
                <a:lnTo>
                  <a:pt x="636" y="476"/>
                </a:lnTo>
                <a:lnTo>
                  <a:pt x="645" y="475"/>
                </a:lnTo>
                <a:lnTo>
                  <a:pt x="655" y="474"/>
                </a:lnTo>
                <a:lnTo>
                  <a:pt x="663" y="472"/>
                </a:lnTo>
                <a:lnTo>
                  <a:pt x="672" y="470"/>
                </a:lnTo>
                <a:lnTo>
                  <a:pt x="680" y="466"/>
                </a:lnTo>
                <a:lnTo>
                  <a:pt x="689" y="461"/>
                </a:lnTo>
                <a:lnTo>
                  <a:pt x="696" y="456"/>
                </a:lnTo>
                <a:lnTo>
                  <a:pt x="703" y="450"/>
                </a:lnTo>
                <a:lnTo>
                  <a:pt x="826" y="329"/>
                </a:lnTo>
                <a:lnTo>
                  <a:pt x="826" y="382"/>
                </a:lnTo>
                <a:lnTo>
                  <a:pt x="826" y="382"/>
                </a:lnTo>
                <a:lnTo>
                  <a:pt x="827" y="392"/>
                </a:lnTo>
                <a:lnTo>
                  <a:pt x="828" y="401"/>
                </a:lnTo>
                <a:lnTo>
                  <a:pt x="830" y="410"/>
                </a:lnTo>
                <a:lnTo>
                  <a:pt x="834" y="418"/>
                </a:lnTo>
                <a:lnTo>
                  <a:pt x="838" y="427"/>
                </a:lnTo>
                <a:lnTo>
                  <a:pt x="843" y="436"/>
                </a:lnTo>
                <a:lnTo>
                  <a:pt x="849" y="442"/>
                </a:lnTo>
                <a:lnTo>
                  <a:pt x="854" y="450"/>
                </a:lnTo>
                <a:lnTo>
                  <a:pt x="862" y="455"/>
                </a:lnTo>
                <a:lnTo>
                  <a:pt x="869" y="461"/>
                </a:lnTo>
                <a:lnTo>
                  <a:pt x="877" y="466"/>
                </a:lnTo>
                <a:lnTo>
                  <a:pt x="885" y="470"/>
                </a:lnTo>
                <a:lnTo>
                  <a:pt x="894" y="473"/>
                </a:lnTo>
                <a:lnTo>
                  <a:pt x="902" y="475"/>
                </a:lnTo>
                <a:lnTo>
                  <a:pt x="912" y="476"/>
                </a:lnTo>
                <a:lnTo>
                  <a:pt x="922" y="477"/>
                </a:lnTo>
                <a:lnTo>
                  <a:pt x="922" y="477"/>
                </a:lnTo>
                <a:lnTo>
                  <a:pt x="931" y="476"/>
                </a:lnTo>
                <a:lnTo>
                  <a:pt x="941" y="475"/>
                </a:lnTo>
                <a:lnTo>
                  <a:pt x="951" y="473"/>
                </a:lnTo>
                <a:lnTo>
                  <a:pt x="959" y="470"/>
                </a:lnTo>
                <a:lnTo>
                  <a:pt x="968" y="466"/>
                </a:lnTo>
                <a:lnTo>
                  <a:pt x="975" y="461"/>
                </a:lnTo>
                <a:lnTo>
                  <a:pt x="983" y="455"/>
                </a:lnTo>
                <a:lnTo>
                  <a:pt x="989" y="450"/>
                </a:lnTo>
                <a:lnTo>
                  <a:pt x="996" y="442"/>
                </a:lnTo>
                <a:lnTo>
                  <a:pt x="1001" y="436"/>
                </a:lnTo>
                <a:lnTo>
                  <a:pt x="1006" y="427"/>
                </a:lnTo>
                <a:lnTo>
                  <a:pt x="1010" y="418"/>
                </a:lnTo>
                <a:lnTo>
                  <a:pt x="1013" y="410"/>
                </a:lnTo>
                <a:lnTo>
                  <a:pt x="1015" y="401"/>
                </a:lnTo>
                <a:lnTo>
                  <a:pt x="1017" y="392"/>
                </a:lnTo>
                <a:lnTo>
                  <a:pt x="1017" y="382"/>
                </a:lnTo>
                <a:lnTo>
                  <a:pt x="1017" y="95"/>
                </a:lnTo>
                <a:lnTo>
                  <a:pt x="1017" y="95"/>
                </a:lnTo>
                <a:lnTo>
                  <a:pt x="1017" y="86"/>
                </a:lnTo>
                <a:lnTo>
                  <a:pt x="1016" y="77"/>
                </a:lnTo>
                <a:lnTo>
                  <a:pt x="1013" y="68"/>
                </a:lnTo>
                <a:lnTo>
                  <a:pt x="1011" y="59"/>
                </a:lnTo>
                <a:lnTo>
                  <a:pt x="1006" y="50"/>
                </a:lnTo>
                <a:lnTo>
                  <a:pt x="1001" y="43"/>
                </a:lnTo>
                <a:lnTo>
                  <a:pt x="996" y="35"/>
                </a:lnTo>
                <a:lnTo>
                  <a:pt x="989" y="28"/>
                </a:lnTo>
                <a:lnTo>
                  <a:pt x="989" y="28"/>
                </a:lnTo>
                <a:close/>
                <a:moveTo>
                  <a:pt x="954" y="382"/>
                </a:moveTo>
                <a:lnTo>
                  <a:pt x="954" y="382"/>
                </a:lnTo>
                <a:lnTo>
                  <a:pt x="953" y="388"/>
                </a:lnTo>
                <a:lnTo>
                  <a:pt x="952" y="394"/>
                </a:lnTo>
                <a:lnTo>
                  <a:pt x="949" y="399"/>
                </a:lnTo>
                <a:lnTo>
                  <a:pt x="944" y="404"/>
                </a:lnTo>
                <a:lnTo>
                  <a:pt x="940" y="408"/>
                </a:lnTo>
                <a:lnTo>
                  <a:pt x="935" y="411"/>
                </a:lnTo>
                <a:lnTo>
                  <a:pt x="928" y="413"/>
                </a:lnTo>
                <a:lnTo>
                  <a:pt x="922" y="413"/>
                </a:lnTo>
                <a:lnTo>
                  <a:pt x="922" y="413"/>
                </a:lnTo>
                <a:lnTo>
                  <a:pt x="915" y="413"/>
                </a:lnTo>
                <a:lnTo>
                  <a:pt x="910" y="411"/>
                </a:lnTo>
                <a:lnTo>
                  <a:pt x="905" y="408"/>
                </a:lnTo>
                <a:lnTo>
                  <a:pt x="899" y="404"/>
                </a:lnTo>
                <a:lnTo>
                  <a:pt x="896" y="399"/>
                </a:lnTo>
                <a:lnTo>
                  <a:pt x="893" y="394"/>
                </a:lnTo>
                <a:lnTo>
                  <a:pt x="891" y="388"/>
                </a:lnTo>
                <a:lnTo>
                  <a:pt x="891" y="382"/>
                </a:lnTo>
                <a:lnTo>
                  <a:pt x="891" y="254"/>
                </a:lnTo>
                <a:lnTo>
                  <a:pt x="891" y="254"/>
                </a:lnTo>
                <a:lnTo>
                  <a:pt x="890" y="250"/>
                </a:lnTo>
                <a:lnTo>
                  <a:pt x="888" y="246"/>
                </a:lnTo>
                <a:lnTo>
                  <a:pt x="887" y="241"/>
                </a:lnTo>
                <a:lnTo>
                  <a:pt x="885" y="237"/>
                </a:lnTo>
                <a:lnTo>
                  <a:pt x="882" y="234"/>
                </a:lnTo>
                <a:lnTo>
                  <a:pt x="879" y="231"/>
                </a:lnTo>
                <a:lnTo>
                  <a:pt x="876" y="227"/>
                </a:lnTo>
                <a:lnTo>
                  <a:pt x="871" y="225"/>
                </a:lnTo>
                <a:lnTo>
                  <a:pt x="871" y="225"/>
                </a:lnTo>
                <a:lnTo>
                  <a:pt x="865" y="223"/>
                </a:lnTo>
                <a:lnTo>
                  <a:pt x="858" y="223"/>
                </a:lnTo>
                <a:lnTo>
                  <a:pt x="858" y="223"/>
                </a:lnTo>
                <a:lnTo>
                  <a:pt x="852" y="223"/>
                </a:lnTo>
                <a:lnTo>
                  <a:pt x="847" y="225"/>
                </a:lnTo>
                <a:lnTo>
                  <a:pt x="841" y="227"/>
                </a:lnTo>
                <a:lnTo>
                  <a:pt x="836" y="232"/>
                </a:lnTo>
                <a:lnTo>
                  <a:pt x="659" y="404"/>
                </a:lnTo>
                <a:lnTo>
                  <a:pt x="659" y="404"/>
                </a:lnTo>
                <a:lnTo>
                  <a:pt x="653" y="408"/>
                </a:lnTo>
                <a:lnTo>
                  <a:pt x="648" y="411"/>
                </a:lnTo>
                <a:lnTo>
                  <a:pt x="642" y="413"/>
                </a:lnTo>
                <a:lnTo>
                  <a:pt x="636" y="413"/>
                </a:lnTo>
                <a:lnTo>
                  <a:pt x="630" y="413"/>
                </a:lnTo>
                <a:lnTo>
                  <a:pt x="623" y="411"/>
                </a:lnTo>
                <a:lnTo>
                  <a:pt x="618" y="408"/>
                </a:lnTo>
                <a:lnTo>
                  <a:pt x="614" y="404"/>
                </a:lnTo>
                <a:lnTo>
                  <a:pt x="614" y="404"/>
                </a:lnTo>
                <a:lnTo>
                  <a:pt x="609" y="399"/>
                </a:lnTo>
                <a:lnTo>
                  <a:pt x="606" y="394"/>
                </a:lnTo>
                <a:lnTo>
                  <a:pt x="604" y="387"/>
                </a:lnTo>
                <a:lnTo>
                  <a:pt x="604" y="382"/>
                </a:lnTo>
                <a:lnTo>
                  <a:pt x="605" y="376"/>
                </a:lnTo>
                <a:lnTo>
                  <a:pt x="606" y="370"/>
                </a:lnTo>
                <a:lnTo>
                  <a:pt x="609" y="364"/>
                </a:lnTo>
                <a:lnTo>
                  <a:pt x="614" y="359"/>
                </a:lnTo>
                <a:lnTo>
                  <a:pt x="785" y="181"/>
                </a:lnTo>
                <a:lnTo>
                  <a:pt x="785" y="181"/>
                </a:lnTo>
                <a:lnTo>
                  <a:pt x="789" y="178"/>
                </a:lnTo>
                <a:lnTo>
                  <a:pt x="791" y="174"/>
                </a:lnTo>
                <a:lnTo>
                  <a:pt x="793" y="170"/>
                </a:lnTo>
                <a:lnTo>
                  <a:pt x="794" y="165"/>
                </a:lnTo>
                <a:lnTo>
                  <a:pt x="795" y="161"/>
                </a:lnTo>
                <a:lnTo>
                  <a:pt x="795" y="156"/>
                </a:lnTo>
                <a:lnTo>
                  <a:pt x="794" y="151"/>
                </a:lnTo>
                <a:lnTo>
                  <a:pt x="792" y="147"/>
                </a:lnTo>
                <a:lnTo>
                  <a:pt x="792" y="147"/>
                </a:lnTo>
                <a:lnTo>
                  <a:pt x="790" y="143"/>
                </a:lnTo>
                <a:lnTo>
                  <a:pt x="788" y="138"/>
                </a:lnTo>
                <a:lnTo>
                  <a:pt x="784" y="135"/>
                </a:lnTo>
                <a:lnTo>
                  <a:pt x="780" y="133"/>
                </a:lnTo>
                <a:lnTo>
                  <a:pt x="777" y="131"/>
                </a:lnTo>
                <a:lnTo>
                  <a:pt x="773" y="129"/>
                </a:lnTo>
                <a:lnTo>
                  <a:pt x="768" y="128"/>
                </a:lnTo>
                <a:lnTo>
                  <a:pt x="763" y="128"/>
                </a:lnTo>
                <a:lnTo>
                  <a:pt x="636" y="128"/>
                </a:lnTo>
                <a:lnTo>
                  <a:pt x="636" y="128"/>
                </a:lnTo>
                <a:lnTo>
                  <a:pt x="630" y="127"/>
                </a:lnTo>
                <a:lnTo>
                  <a:pt x="623" y="124"/>
                </a:lnTo>
                <a:lnTo>
                  <a:pt x="618" y="122"/>
                </a:lnTo>
                <a:lnTo>
                  <a:pt x="614" y="118"/>
                </a:lnTo>
                <a:lnTo>
                  <a:pt x="609" y="114"/>
                </a:lnTo>
                <a:lnTo>
                  <a:pt x="606" y="108"/>
                </a:lnTo>
                <a:lnTo>
                  <a:pt x="605" y="102"/>
                </a:lnTo>
                <a:lnTo>
                  <a:pt x="604" y="95"/>
                </a:lnTo>
                <a:lnTo>
                  <a:pt x="604" y="95"/>
                </a:lnTo>
                <a:lnTo>
                  <a:pt x="605" y="89"/>
                </a:lnTo>
                <a:lnTo>
                  <a:pt x="606" y="84"/>
                </a:lnTo>
                <a:lnTo>
                  <a:pt x="609" y="78"/>
                </a:lnTo>
                <a:lnTo>
                  <a:pt x="614" y="73"/>
                </a:lnTo>
                <a:lnTo>
                  <a:pt x="618" y="69"/>
                </a:lnTo>
                <a:lnTo>
                  <a:pt x="623" y="67"/>
                </a:lnTo>
                <a:lnTo>
                  <a:pt x="630" y="64"/>
                </a:lnTo>
                <a:lnTo>
                  <a:pt x="636" y="63"/>
                </a:lnTo>
                <a:lnTo>
                  <a:pt x="922" y="63"/>
                </a:lnTo>
                <a:lnTo>
                  <a:pt x="922" y="63"/>
                </a:lnTo>
                <a:lnTo>
                  <a:pt x="928" y="64"/>
                </a:lnTo>
                <a:lnTo>
                  <a:pt x="935" y="67"/>
                </a:lnTo>
                <a:lnTo>
                  <a:pt x="940" y="69"/>
                </a:lnTo>
                <a:lnTo>
                  <a:pt x="944" y="73"/>
                </a:lnTo>
                <a:lnTo>
                  <a:pt x="944" y="73"/>
                </a:lnTo>
                <a:lnTo>
                  <a:pt x="949" y="78"/>
                </a:lnTo>
                <a:lnTo>
                  <a:pt x="952" y="84"/>
                </a:lnTo>
                <a:lnTo>
                  <a:pt x="953" y="89"/>
                </a:lnTo>
                <a:lnTo>
                  <a:pt x="954" y="95"/>
                </a:lnTo>
                <a:lnTo>
                  <a:pt x="954" y="382"/>
                </a:lnTo>
                <a:close/>
                <a:moveTo>
                  <a:pt x="922" y="541"/>
                </a:moveTo>
                <a:lnTo>
                  <a:pt x="922" y="541"/>
                </a:lnTo>
                <a:lnTo>
                  <a:pt x="912" y="542"/>
                </a:lnTo>
                <a:lnTo>
                  <a:pt x="902" y="543"/>
                </a:lnTo>
                <a:lnTo>
                  <a:pt x="894" y="545"/>
                </a:lnTo>
                <a:lnTo>
                  <a:pt x="885" y="548"/>
                </a:lnTo>
                <a:lnTo>
                  <a:pt x="877" y="553"/>
                </a:lnTo>
                <a:lnTo>
                  <a:pt x="869" y="557"/>
                </a:lnTo>
                <a:lnTo>
                  <a:pt x="862" y="562"/>
                </a:lnTo>
                <a:lnTo>
                  <a:pt x="854" y="569"/>
                </a:lnTo>
                <a:lnTo>
                  <a:pt x="849" y="575"/>
                </a:lnTo>
                <a:lnTo>
                  <a:pt x="843" y="583"/>
                </a:lnTo>
                <a:lnTo>
                  <a:pt x="838" y="591"/>
                </a:lnTo>
                <a:lnTo>
                  <a:pt x="834" y="599"/>
                </a:lnTo>
                <a:lnTo>
                  <a:pt x="830" y="608"/>
                </a:lnTo>
                <a:lnTo>
                  <a:pt x="828" y="617"/>
                </a:lnTo>
                <a:lnTo>
                  <a:pt x="827" y="627"/>
                </a:lnTo>
                <a:lnTo>
                  <a:pt x="826" y="636"/>
                </a:lnTo>
                <a:lnTo>
                  <a:pt x="826" y="689"/>
                </a:lnTo>
                <a:lnTo>
                  <a:pt x="703" y="569"/>
                </a:lnTo>
                <a:lnTo>
                  <a:pt x="703" y="569"/>
                </a:lnTo>
                <a:lnTo>
                  <a:pt x="696" y="562"/>
                </a:lnTo>
                <a:lnTo>
                  <a:pt x="689" y="557"/>
                </a:lnTo>
                <a:lnTo>
                  <a:pt x="680" y="553"/>
                </a:lnTo>
                <a:lnTo>
                  <a:pt x="672" y="548"/>
                </a:lnTo>
                <a:lnTo>
                  <a:pt x="663" y="545"/>
                </a:lnTo>
                <a:lnTo>
                  <a:pt x="655" y="544"/>
                </a:lnTo>
                <a:lnTo>
                  <a:pt x="645" y="542"/>
                </a:lnTo>
                <a:lnTo>
                  <a:pt x="636" y="542"/>
                </a:lnTo>
                <a:lnTo>
                  <a:pt x="627" y="542"/>
                </a:lnTo>
                <a:lnTo>
                  <a:pt x="617" y="544"/>
                </a:lnTo>
                <a:lnTo>
                  <a:pt x="608" y="545"/>
                </a:lnTo>
                <a:lnTo>
                  <a:pt x="600" y="548"/>
                </a:lnTo>
                <a:lnTo>
                  <a:pt x="591" y="553"/>
                </a:lnTo>
                <a:lnTo>
                  <a:pt x="583" y="557"/>
                </a:lnTo>
                <a:lnTo>
                  <a:pt x="575" y="562"/>
                </a:lnTo>
                <a:lnTo>
                  <a:pt x="569" y="569"/>
                </a:lnTo>
                <a:lnTo>
                  <a:pt x="569" y="569"/>
                </a:lnTo>
                <a:lnTo>
                  <a:pt x="562" y="576"/>
                </a:lnTo>
                <a:lnTo>
                  <a:pt x="556" y="584"/>
                </a:lnTo>
                <a:lnTo>
                  <a:pt x="552" y="592"/>
                </a:lnTo>
                <a:lnTo>
                  <a:pt x="547" y="601"/>
                </a:lnTo>
                <a:lnTo>
                  <a:pt x="544" y="609"/>
                </a:lnTo>
                <a:lnTo>
                  <a:pt x="542" y="618"/>
                </a:lnTo>
                <a:lnTo>
                  <a:pt x="541" y="627"/>
                </a:lnTo>
                <a:lnTo>
                  <a:pt x="541" y="636"/>
                </a:lnTo>
                <a:lnTo>
                  <a:pt x="541" y="646"/>
                </a:lnTo>
                <a:lnTo>
                  <a:pt x="542" y="654"/>
                </a:lnTo>
                <a:lnTo>
                  <a:pt x="544" y="663"/>
                </a:lnTo>
                <a:lnTo>
                  <a:pt x="547" y="672"/>
                </a:lnTo>
                <a:lnTo>
                  <a:pt x="552" y="680"/>
                </a:lnTo>
                <a:lnTo>
                  <a:pt x="556" y="689"/>
                </a:lnTo>
                <a:lnTo>
                  <a:pt x="561" y="696"/>
                </a:lnTo>
                <a:lnTo>
                  <a:pt x="568" y="704"/>
                </a:lnTo>
                <a:lnTo>
                  <a:pt x="688" y="827"/>
                </a:lnTo>
                <a:lnTo>
                  <a:pt x="636" y="827"/>
                </a:lnTo>
                <a:lnTo>
                  <a:pt x="636" y="827"/>
                </a:lnTo>
                <a:lnTo>
                  <a:pt x="626" y="827"/>
                </a:lnTo>
                <a:lnTo>
                  <a:pt x="617" y="829"/>
                </a:lnTo>
                <a:lnTo>
                  <a:pt x="607" y="832"/>
                </a:lnTo>
                <a:lnTo>
                  <a:pt x="599" y="835"/>
                </a:lnTo>
                <a:lnTo>
                  <a:pt x="590" y="839"/>
                </a:lnTo>
                <a:lnTo>
                  <a:pt x="583" y="843"/>
                </a:lnTo>
                <a:lnTo>
                  <a:pt x="575" y="849"/>
                </a:lnTo>
                <a:lnTo>
                  <a:pt x="569" y="855"/>
                </a:lnTo>
                <a:lnTo>
                  <a:pt x="562" y="862"/>
                </a:lnTo>
                <a:lnTo>
                  <a:pt x="557" y="869"/>
                </a:lnTo>
                <a:lnTo>
                  <a:pt x="552" y="877"/>
                </a:lnTo>
                <a:lnTo>
                  <a:pt x="548" y="885"/>
                </a:lnTo>
                <a:lnTo>
                  <a:pt x="545" y="894"/>
                </a:lnTo>
                <a:lnTo>
                  <a:pt x="542" y="903"/>
                </a:lnTo>
                <a:lnTo>
                  <a:pt x="541" y="913"/>
                </a:lnTo>
                <a:lnTo>
                  <a:pt x="541" y="923"/>
                </a:lnTo>
                <a:lnTo>
                  <a:pt x="541" y="923"/>
                </a:lnTo>
                <a:lnTo>
                  <a:pt x="541" y="932"/>
                </a:lnTo>
                <a:lnTo>
                  <a:pt x="542" y="942"/>
                </a:lnTo>
                <a:lnTo>
                  <a:pt x="545" y="951"/>
                </a:lnTo>
                <a:lnTo>
                  <a:pt x="548" y="959"/>
                </a:lnTo>
                <a:lnTo>
                  <a:pt x="552" y="968"/>
                </a:lnTo>
                <a:lnTo>
                  <a:pt x="557" y="975"/>
                </a:lnTo>
                <a:lnTo>
                  <a:pt x="562" y="983"/>
                </a:lnTo>
                <a:lnTo>
                  <a:pt x="569" y="990"/>
                </a:lnTo>
                <a:lnTo>
                  <a:pt x="575" y="996"/>
                </a:lnTo>
                <a:lnTo>
                  <a:pt x="583" y="1001"/>
                </a:lnTo>
                <a:lnTo>
                  <a:pt x="590" y="1006"/>
                </a:lnTo>
                <a:lnTo>
                  <a:pt x="599" y="1011"/>
                </a:lnTo>
                <a:lnTo>
                  <a:pt x="607" y="1014"/>
                </a:lnTo>
                <a:lnTo>
                  <a:pt x="617" y="1016"/>
                </a:lnTo>
                <a:lnTo>
                  <a:pt x="626" y="1017"/>
                </a:lnTo>
                <a:lnTo>
                  <a:pt x="636" y="1018"/>
                </a:lnTo>
                <a:lnTo>
                  <a:pt x="922" y="1018"/>
                </a:lnTo>
                <a:lnTo>
                  <a:pt x="922" y="1018"/>
                </a:lnTo>
                <a:lnTo>
                  <a:pt x="931" y="1017"/>
                </a:lnTo>
                <a:lnTo>
                  <a:pt x="941" y="1016"/>
                </a:lnTo>
                <a:lnTo>
                  <a:pt x="950" y="1014"/>
                </a:lnTo>
                <a:lnTo>
                  <a:pt x="958" y="1011"/>
                </a:lnTo>
                <a:lnTo>
                  <a:pt x="967" y="1006"/>
                </a:lnTo>
                <a:lnTo>
                  <a:pt x="975" y="1002"/>
                </a:lnTo>
                <a:lnTo>
                  <a:pt x="983" y="997"/>
                </a:lnTo>
                <a:lnTo>
                  <a:pt x="989" y="990"/>
                </a:lnTo>
                <a:lnTo>
                  <a:pt x="989" y="990"/>
                </a:lnTo>
                <a:lnTo>
                  <a:pt x="996" y="983"/>
                </a:lnTo>
                <a:lnTo>
                  <a:pt x="1001" y="975"/>
                </a:lnTo>
                <a:lnTo>
                  <a:pt x="1006" y="968"/>
                </a:lnTo>
                <a:lnTo>
                  <a:pt x="1011" y="959"/>
                </a:lnTo>
                <a:lnTo>
                  <a:pt x="1013" y="951"/>
                </a:lnTo>
                <a:lnTo>
                  <a:pt x="1016" y="941"/>
                </a:lnTo>
                <a:lnTo>
                  <a:pt x="1017" y="932"/>
                </a:lnTo>
                <a:lnTo>
                  <a:pt x="1017" y="923"/>
                </a:lnTo>
                <a:lnTo>
                  <a:pt x="1017" y="636"/>
                </a:lnTo>
                <a:lnTo>
                  <a:pt x="1017" y="636"/>
                </a:lnTo>
                <a:lnTo>
                  <a:pt x="1017" y="627"/>
                </a:lnTo>
                <a:lnTo>
                  <a:pt x="1015" y="617"/>
                </a:lnTo>
                <a:lnTo>
                  <a:pt x="1013" y="608"/>
                </a:lnTo>
                <a:lnTo>
                  <a:pt x="1010" y="599"/>
                </a:lnTo>
                <a:lnTo>
                  <a:pt x="1006" y="591"/>
                </a:lnTo>
                <a:lnTo>
                  <a:pt x="1001" y="583"/>
                </a:lnTo>
                <a:lnTo>
                  <a:pt x="996" y="575"/>
                </a:lnTo>
                <a:lnTo>
                  <a:pt x="989" y="569"/>
                </a:lnTo>
                <a:lnTo>
                  <a:pt x="983" y="562"/>
                </a:lnTo>
                <a:lnTo>
                  <a:pt x="975" y="557"/>
                </a:lnTo>
                <a:lnTo>
                  <a:pt x="968" y="553"/>
                </a:lnTo>
                <a:lnTo>
                  <a:pt x="959" y="548"/>
                </a:lnTo>
                <a:lnTo>
                  <a:pt x="951" y="545"/>
                </a:lnTo>
                <a:lnTo>
                  <a:pt x="941" y="543"/>
                </a:lnTo>
                <a:lnTo>
                  <a:pt x="931" y="542"/>
                </a:lnTo>
                <a:lnTo>
                  <a:pt x="922" y="541"/>
                </a:lnTo>
                <a:lnTo>
                  <a:pt x="922" y="541"/>
                </a:lnTo>
                <a:close/>
                <a:moveTo>
                  <a:pt x="954" y="923"/>
                </a:moveTo>
                <a:lnTo>
                  <a:pt x="954" y="923"/>
                </a:lnTo>
                <a:lnTo>
                  <a:pt x="953" y="929"/>
                </a:lnTo>
                <a:lnTo>
                  <a:pt x="952" y="935"/>
                </a:lnTo>
                <a:lnTo>
                  <a:pt x="949" y="940"/>
                </a:lnTo>
                <a:lnTo>
                  <a:pt x="944" y="945"/>
                </a:lnTo>
                <a:lnTo>
                  <a:pt x="944" y="945"/>
                </a:lnTo>
                <a:lnTo>
                  <a:pt x="940" y="948"/>
                </a:lnTo>
                <a:lnTo>
                  <a:pt x="935" y="952"/>
                </a:lnTo>
                <a:lnTo>
                  <a:pt x="928" y="954"/>
                </a:lnTo>
                <a:lnTo>
                  <a:pt x="922" y="954"/>
                </a:lnTo>
                <a:lnTo>
                  <a:pt x="636" y="954"/>
                </a:lnTo>
                <a:lnTo>
                  <a:pt x="636" y="954"/>
                </a:lnTo>
                <a:lnTo>
                  <a:pt x="630" y="954"/>
                </a:lnTo>
                <a:lnTo>
                  <a:pt x="623" y="952"/>
                </a:lnTo>
                <a:lnTo>
                  <a:pt x="618" y="948"/>
                </a:lnTo>
                <a:lnTo>
                  <a:pt x="614" y="945"/>
                </a:lnTo>
                <a:lnTo>
                  <a:pt x="609" y="940"/>
                </a:lnTo>
                <a:lnTo>
                  <a:pt x="606" y="935"/>
                </a:lnTo>
                <a:lnTo>
                  <a:pt x="605" y="929"/>
                </a:lnTo>
                <a:lnTo>
                  <a:pt x="604" y="923"/>
                </a:lnTo>
                <a:lnTo>
                  <a:pt x="604" y="923"/>
                </a:lnTo>
                <a:lnTo>
                  <a:pt x="605" y="916"/>
                </a:lnTo>
                <a:lnTo>
                  <a:pt x="606" y="910"/>
                </a:lnTo>
                <a:lnTo>
                  <a:pt x="609" y="904"/>
                </a:lnTo>
                <a:lnTo>
                  <a:pt x="614" y="900"/>
                </a:lnTo>
                <a:lnTo>
                  <a:pt x="618" y="896"/>
                </a:lnTo>
                <a:lnTo>
                  <a:pt x="623" y="893"/>
                </a:lnTo>
                <a:lnTo>
                  <a:pt x="630" y="892"/>
                </a:lnTo>
                <a:lnTo>
                  <a:pt x="636" y="891"/>
                </a:lnTo>
                <a:lnTo>
                  <a:pt x="763" y="891"/>
                </a:lnTo>
                <a:lnTo>
                  <a:pt x="763" y="891"/>
                </a:lnTo>
                <a:lnTo>
                  <a:pt x="768" y="891"/>
                </a:lnTo>
                <a:lnTo>
                  <a:pt x="773" y="889"/>
                </a:lnTo>
                <a:lnTo>
                  <a:pt x="777" y="887"/>
                </a:lnTo>
                <a:lnTo>
                  <a:pt x="780" y="885"/>
                </a:lnTo>
                <a:lnTo>
                  <a:pt x="784" y="883"/>
                </a:lnTo>
                <a:lnTo>
                  <a:pt x="788" y="879"/>
                </a:lnTo>
                <a:lnTo>
                  <a:pt x="790" y="875"/>
                </a:lnTo>
                <a:lnTo>
                  <a:pt x="792" y="871"/>
                </a:lnTo>
                <a:lnTo>
                  <a:pt x="792" y="871"/>
                </a:lnTo>
                <a:lnTo>
                  <a:pt x="794" y="867"/>
                </a:lnTo>
                <a:lnTo>
                  <a:pt x="795" y="863"/>
                </a:lnTo>
                <a:lnTo>
                  <a:pt x="795" y="857"/>
                </a:lnTo>
                <a:lnTo>
                  <a:pt x="794" y="853"/>
                </a:lnTo>
                <a:lnTo>
                  <a:pt x="793" y="849"/>
                </a:lnTo>
                <a:lnTo>
                  <a:pt x="791" y="844"/>
                </a:lnTo>
                <a:lnTo>
                  <a:pt x="789" y="840"/>
                </a:lnTo>
                <a:lnTo>
                  <a:pt x="785" y="837"/>
                </a:lnTo>
                <a:lnTo>
                  <a:pt x="614" y="659"/>
                </a:lnTo>
                <a:lnTo>
                  <a:pt x="614" y="659"/>
                </a:lnTo>
                <a:lnTo>
                  <a:pt x="609" y="653"/>
                </a:lnTo>
                <a:lnTo>
                  <a:pt x="606" y="648"/>
                </a:lnTo>
                <a:lnTo>
                  <a:pt x="604" y="643"/>
                </a:lnTo>
                <a:lnTo>
                  <a:pt x="604" y="636"/>
                </a:lnTo>
                <a:lnTo>
                  <a:pt x="604" y="630"/>
                </a:lnTo>
                <a:lnTo>
                  <a:pt x="606" y="624"/>
                </a:lnTo>
                <a:lnTo>
                  <a:pt x="609" y="619"/>
                </a:lnTo>
                <a:lnTo>
                  <a:pt x="614" y="614"/>
                </a:lnTo>
                <a:lnTo>
                  <a:pt x="614" y="614"/>
                </a:lnTo>
                <a:lnTo>
                  <a:pt x="618" y="609"/>
                </a:lnTo>
                <a:lnTo>
                  <a:pt x="623" y="607"/>
                </a:lnTo>
                <a:lnTo>
                  <a:pt x="630" y="605"/>
                </a:lnTo>
                <a:lnTo>
                  <a:pt x="635" y="605"/>
                </a:lnTo>
                <a:lnTo>
                  <a:pt x="642" y="605"/>
                </a:lnTo>
                <a:lnTo>
                  <a:pt x="648" y="607"/>
                </a:lnTo>
                <a:lnTo>
                  <a:pt x="653" y="609"/>
                </a:lnTo>
                <a:lnTo>
                  <a:pt x="659" y="614"/>
                </a:lnTo>
                <a:lnTo>
                  <a:pt x="836" y="786"/>
                </a:lnTo>
                <a:lnTo>
                  <a:pt x="836" y="786"/>
                </a:lnTo>
                <a:lnTo>
                  <a:pt x="840" y="790"/>
                </a:lnTo>
                <a:lnTo>
                  <a:pt x="844" y="792"/>
                </a:lnTo>
                <a:lnTo>
                  <a:pt x="848" y="794"/>
                </a:lnTo>
                <a:lnTo>
                  <a:pt x="853" y="795"/>
                </a:lnTo>
                <a:lnTo>
                  <a:pt x="857" y="795"/>
                </a:lnTo>
                <a:lnTo>
                  <a:pt x="862" y="795"/>
                </a:lnTo>
                <a:lnTo>
                  <a:pt x="866" y="794"/>
                </a:lnTo>
                <a:lnTo>
                  <a:pt x="871" y="793"/>
                </a:lnTo>
                <a:lnTo>
                  <a:pt x="871" y="793"/>
                </a:lnTo>
                <a:lnTo>
                  <a:pt x="876" y="791"/>
                </a:lnTo>
                <a:lnTo>
                  <a:pt x="879" y="788"/>
                </a:lnTo>
                <a:lnTo>
                  <a:pt x="882" y="784"/>
                </a:lnTo>
                <a:lnTo>
                  <a:pt x="885" y="781"/>
                </a:lnTo>
                <a:lnTo>
                  <a:pt x="887" y="777"/>
                </a:lnTo>
                <a:lnTo>
                  <a:pt x="888" y="772"/>
                </a:lnTo>
                <a:lnTo>
                  <a:pt x="890" y="768"/>
                </a:lnTo>
                <a:lnTo>
                  <a:pt x="891" y="764"/>
                </a:lnTo>
                <a:lnTo>
                  <a:pt x="891" y="636"/>
                </a:lnTo>
                <a:lnTo>
                  <a:pt x="891" y="636"/>
                </a:lnTo>
                <a:lnTo>
                  <a:pt x="891" y="630"/>
                </a:lnTo>
                <a:lnTo>
                  <a:pt x="893" y="623"/>
                </a:lnTo>
                <a:lnTo>
                  <a:pt x="896" y="618"/>
                </a:lnTo>
                <a:lnTo>
                  <a:pt x="899" y="614"/>
                </a:lnTo>
                <a:lnTo>
                  <a:pt x="905" y="609"/>
                </a:lnTo>
                <a:lnTo>
                  <a:pt x="910" y="607"/>
                </a:lnTo>
                <a:lnTo>
                  <a:pt x="915" y="605"/>
                </a:lnTo>
                <a:lnTo>
                  <a:pt x="922" y="604"/>
                </a:lnTo>
                <a:lnTo>
                  <a:pt x="922" y="604"/>
                </a:lnTo>
                <a:lnTo>
                  <a:pt x="928" y="605"/>
                </a:lnTo>
                <a:lnTo>
                  <a:pt x="935" y="607"/>
                </a:lnTo>
                <a:lnTo>
                  <a:pt x="940" y="609"/>
                </a:lnTo>
                <a:lnTo>
                  <a:pt x="944" y="614"/>
                </a:lnTo>
                <a:lnTo>
                  <a:pt x="949" y="618"/>
                </a:lnTo>
                <a:lnTo>
                  <a:pt x="952" y="623"/>
                </a:lnTo>
                <a:lnTo>
                  <a:pt x="953" y="630"/>
                </a:lnTo>
                <a:lnTo>
                  <a:pt x="954" y="636"/>
                </a:lnTo>
                <a:lnTo>
                  <a:pt x="954" y="923"/>
                </a:lnTo>
                <a:close/>
                <a:moveTo>
                  <a:pt x="381" y="827"/>
                </a:moveTo>
                <a:lnTo>
                  <a:pt x="329" y="827"/>
                </a:lnTo>
                <a:lnTo>
                  <a:pt x="449" y="704"/>
                </a:lnTo>
                <a:lnTo>
                  <a:pt x="449" y="704"/>
                </a:lnTo>
                <a:lnTo>
                  <a:pt x="455" y="696"/>
                </a:lnTo>
                <a:lnTo>
                  <a:pt x="461" y="689"/>
                </a:lnTo>
                <a:lnTo>
                  <a:pt x="466" y="680"/>
                </a:lnTo>
                <a:lnTo>
                  <a:pt x="470" y="673"/>
                </a:lnTo>
                <a:lnTo>
                  <a:pt x="473" y="663"/>
                </a:lnTo>
                <a:lnTo>
                  <a:pt x="475" y="654"/>
                </a:lnTo>
                <a:lnTo>
                  <a:pt x="476" y="646"/>
                </a:lnTo>
                <a:lnTo>
                  <a:pt x="476" y="636"/>
                </a:lnTo>
                <a:lnTo>
                  <a:pt x="476" y="627"/>
                </a:lnTo>
                <a:lnTo>
                  <a:pt x="475" y="618"/>
                </a:lnTo>
                <a:lnTo>
                  <a:pt x="473" y="609"/>
                </a:lnTo>
                <a:lnTo>
                  <a:pt x="470" y="601"/>
                </a:lnTo>
                <a:lnTo>
                  <a:pt x="466" y="592"/>
                </a:lnTo>
                <a:lnTo>
                  <a:pt x="461" y="584"/>
                </a:lnTo>
                <a:lnTo>
                  <a:pt x="455" y="576"/>
                </a:lnTo>
                <a:lnTo>
                  <a:pt x="449" y="569"/>
                </a:lnTo>
                <a:lnTo>
                  <a:pt x="449" y="569"/>
                </a:lnTo>
                <a:lnTo>
                  <a:pt x="442" y="562"/>
                </a:lnTo>
                <a:lnTo>
                  <a:pt x="435" y="557"/>
                </a:lnTo>
                <a:lnTo>
                  <a:pt x="426" y="553"/>
                </a:lnTo>
                <a:lnTo>
                  <a:pt x="417" y="548"/>
                </a:lnTo>
                <a:lnTo>
                  <a:pt x="409" y="546"/>
                </a:lnTo>
                <a:lnTo>
                  <a:pt x="400" y="544"/>
                </a:lnTo>
                <a:lnTo>
                  <a:pt x="391" y="542"/>
                </a:lnTo>
                <a:lnTo>
                  <a:pt x="381" y="542"/>
                </a:lnTo>
                <a:lnTo>
                  <a:pt x="372" y="542"/>
                </a:lnTo>
                <a:lnTo>
                  <a:pt x="363" y="544"/>
                </a:lnTo>
                <a:lnTo>
                  <a:pt x="354" y="546"/>
                </a:lnTo>
                <a:lnTo>
                  <a:pt x="346" y="548"/>
                </a:lnTo>
                <a:lnTo>
                  <a:pt x="337" y="553"/>
                </a:lnTo>
                <a:lnTo>
                  <a:pt x="328" y="557"/>
                </a:lnTo>
                <a:lnTo>
                  <a:pt x="321" y="562"/>
                </a:lnTo>
                <a:lnTo>
                  <a:pt x="314" y="569"/>
                </a:lnTo>
                <a:lnTo>
                  <a:pt x="191" y="689"/>
                </a:lnTo>
                <a:lnTo>
                  <a:pt x="191" y="636"/>
                </a:lnTo>
                <a:lnTo>
                  <a:pt x="191" y="636"/>
                </a:lnTo>
                <a:lnTo>
                  <a:pt x="190" y="627"/>
                </a:lnTo>
                <a:lnTo>
                  <a:pt x="189" y="617"/>
                </a:lnTo>
                <a:lnTo>
                  <a:pt x="187" y="608"/>
                </a:lnTo>
                <a:lnTo>
                  <a:pt x="184" y="599"/>
                </a:lnTo>
                <a:lnTo>
                  <a:pt x="179" y="591"/>
                </a:lnTo>
                <a:lnTo>
                  <a:pt x="174" y="583"/>
                </a:lnTo>
                <a:lnTo>
                  <a:pt x="168" y="575"/>
                </a:lnTo>
                <a:lnTo>
                  <a:pt x="162" y="569"/>
                </a:lnTo>
                <a:lnTo>
                  <a:pt x="156" y="562"/>
                </a:lnTo>
                <a:lnTo>
                  <a:pt x="148" y="557"/>
                </a:lnTo>
                <a:lnTo>
                  <a:pt x="141" y="553"/>
                </a:lnTo>
                <a:lnTo>
                  <a:pt x="132" y="548"/>
                </a:lnTo>
                <a:lnTo>
                  <a:pt x="123" y="545"/>
                </a:lnTo>
                <a:lnTo>
                  <a:pt x="115" y="543"/>
                </a:lnTo>
                <a:lnTo>
                  <a:pt x="105" y="542"/>
                </a:lnTo>
                <a:lnTo>
                  <a:pt x="96" y="541"/>
                </a:lnTo>
                <a:lnTo>
                  <a:pt x="96" y="541"/>
                </a:lnTo>
                <a:lnTo>
                  <a:pt x="86" y="542"/>
                </a:lnTo>
                <a:lnTo>
                  <a:pt x="76" y="543"/>
                </a:lnTo>
                <a:lnTo>
                  <a:pt x="67" y="545"/>
                </a:lnTo>
                <a:lnTo>
                  <a:pt x="58" y="548"/>
                </a:lnTo>
                <a:lnTo>
                  <a:pt x="49" y="553"/>
                </a:lnTo>
                <a:lnTo>
                  <a:pt x="42" y="557"/>
                </a:lnTo>
                <a:lnTo>
                  <a:pt x="34" y="562"/>
                </a:lnTo>
                <a:lnTo>
                  <a:pt x="28" y="569"/>
                </a:lnTo>
                <a:lnTo>
                  <a:pt x="21" y="575"/>
                </a:lnTo>
                <a:lnTo>
                  <a:pt x="16" y="583"/>
                </a:lnTo>
                <a:lnTo>
                  <a:pt x="11" y="591"/>
                </a:lnTo>
                <a:lnTo>
                  <a:pt x="8" y="599"/>
                </a:lnTo>
                <a:lnTo>
                  <a:pt x="4" y="608"/>
                </a:lnTo>
                <a:lnTo>
                  <a:pt x="2" y="617"/>
                </a:lnTo>
                <a:lnTo>
                  <a:pt x="0" y="627"/>
                </a:lnTo>
                <a:lnTo>
                  <a:pt x="0" y="636"/>
                </a:lnTo>
                <a:lnTo>
                  <a:pt x="0" y="923"/>
                </a:lnTo>
                <a:lnTo>
                  <a:pt x="0" y="923"/>
                </a:lnTo>
                <a:lnTo>
                  <a:pt x="0" y="932"/>
                </a:lnTo>
                <a:lnTo>
                  <a:pt x="1" y="941"/>
                </a:lnTo>
                <a:lnTo>
                  <a:pt x="4" y="951"/>
                </a:lnTo>
                <a:lnTo>
                  <a:pt x="6" y="959"/>
                </a:lnTo>
                <a:lnTo>
                  <a:pt x="11" y="968"/>
                </a:lnTo>
                <a:lnTo>
                  <a:pt x="16" y="975"/>
                </a:lnTo>
                <a:lnTo>
                  <a:pt x="21" y="983"/>
                </a:lnTo>
                <a:lnTo>
                  <a:pt x="28" y="990"/>
                </a:lnTo>
                <a:lnTo>
                  <a:pt x="28" y="990"/>
                </a:lnTo>
                <a:lnTo>
                  <a:pt x="34" y="997"/>
                </a:lnTo>
                <a:lnTo>
                  <a:pt x="42" y="1002"/>
                </a:lnTo>
                <a:lnTo>
                  <a:pt x="50" y="1006"/>
                </a:lnTo>
                <a:lnTo>
                  <a:pt x="59" y="1011"/>
                </a:lnTo>
                <a:lnTo>
                  <a:pt x="68" y="1014"/>
                </a:lnTo>
                <a:lnTo>
                  <a:pt x="76" y="1016"/>
                </a:lnTo>
                <a:lnTo>
                  <a:pt x="86" y="1017"/>
                </a:lnTo>
                <a:lnTo>
                  <a:pt x="96" y="1018"/>
                </a:lnTo>
                <a:lnTo>
                  <a:pt x="381" y="1018"/>
                </a:lnTo>
                <a:lnTo>
                  <a:pt x="381" y="1018"/>
                </a:lnTo>
                <a:lnTo>
                  <a:pt x="391" y="1017"/>
                </a:lnTo>
                <a:lnTo>
                  <a:pt x="400" y="1016"/>
                </a:lnTo>
                <a:lnTo>
                  <a:pt x="410" y="1014"/>
                </a:lnTo>
                <a:lnTo>
                  <a:pt x="418" y="1011"/>
                </a:lnTo>
                <a:lnTo>
                  <a:pt x="427" y="1006"/>
                </a:lnTo>
                <a:lnTo>
                  <a:pt x="435" y="1001"/>
                </a:lnTo>
                <a:lnTo>
                  <a:pt x="442" y="996"/>
                </a:lnTo>
                <a:lnTo>
                  <a:pt x="449" y="990"/>
                </a:lnTo>
                <a:lnTo>
                  <a:pt x="455" y="983"/>
                </a:lnTo>
                <a:lnTo>
                  <a:pt x="460" y="975"/>
                </a:lnTo>
                <a:lnTo>
                  <a:pt x="466" y="968"/>
                </a:lnTo>
                <a:lnTo>
                  <a:pt x="469" y="959"/>
                </a:lnTo>
                <a:lnTo>
                  <a:pt x="472" y="951"/>
                </a:lnTo>
                <a:lnTo>
                  <a:pt x="475" y="942"/>
                </a:lnTo>
                <a:lnTo>
                  <a:pt x="476" y="932"/>
                </a:lnTo>
                <a:lnTo>
                  <a:pt x="476" y="923"/>
                </a:lnTo>
                <a:lnTo>
                  <a:pt x="476" y="923"/>
                </a:lnTo>
                <a:lnTo>
                  <a:pt x="476" y="913"/>
                </a:lnTo>
                <a:lnTo>
                  <a:pt x="475" y="903"/>
                </a:lnTo>
                <a:lnTo>
                  <a:pt x="472" y="894"/>
                </a:lnTo>
                <a:lnTo>
                  <a:pt x="469" y="885"/>
                </a:lnTo>
                <a:lnTo>
                  <a:pt x="466" y="877"/>
                </a:lnTo>
                <a:lnTo>
                  <a:pt x="460" y="869"/>
                </a:lnTo>
                <a:lnTo>
                  <a:pt x="455" y="862"/>
                </a:lnTo>
                <a:lnTo>
                  <a:pt x="449" y="855"/>
                </a:lnTo>
                <a:lnTo>
                  <a:pt x="442" y="849"/>
                </a:lnTo>
                <a:lnTo>
                  <a:pt x="435" y="843"/>
                </a:lnTo>
                <a:lnTo>
                  <a:pt x="427" y="839"/>
                </a:lnTo>
                <a:lnTo>
                  <a:pt x="418" y="835"/>
                </a:lnTo>
                <a:lnTo>
                  <a:pt x="410" y="832"/>
                </a:lnTo>
                <a:lnTo>
                  <a:pt x="400" y="829"/>
                </a:lnTo>
                <a:lnTo>
                  <a:pt x="391" y="827"/>
                </a:lnTo>
                <a:lnTo>
                  <a:pt x="381" y="827"/>
                </a:lnTo>
                <a:lnTo>
                  <a:pt x="381" y="827"/>
                </a:lnTo>
                <a:close/>
                <a:moveTo>
                  <a:pt x="381" y="954"/>
                </a:moveTo>
                <a:lnTo>
                  <a:pt x="96" y="954"/>
                </a:lnTo>
                <a:lnTo>
                  <a:pt x="96" y="954"/>
                </a:lnTo>
                <a:lnTo>
                  <a:pt x="89" y="954"/>
                </a:lnTo>
                <a:lnTo>
                  <a:pt x="83" y="952"/>
                </a:lnTo>
                <a:lnTo>
                  <a:pt x="77" y="948"/>
                </a:lnTo>
                <a:lnTo>
                  <a:pt x="73" y="945"/>
                </a:lnTo>
                <a:lnTo>
                  <a:pt x="73" y="945"/>
                </a:lnTo>
                <a:lnTo>
                  <a:pt x="69" y="940"/>
                </a:lnTo>
                <a:lnTo>
                  <a:pt x="65" y="935"/>
                </a:lnTo>
                <a:lnTo>
                  <a:pt x="64" y="929"/>
                </a:lnTo>
                <a:lnTo>
                  <a:pt x="63" y="923"/>
                </a:lnTo>
                <a:lnTo>
                  <a:pt x="63" y="636"/>
                </a:lnTo>
                <a:lnTo>
                  <a:pt x="63" y="636"/>
                </a:lnTo>
                <a:lnTo>
                  <a:pt x="64" y="630"/>
                </a:lnTo>
                <a:lnTo>
                  <a:pt x="65" y="623"/>
                </a:lnTo>
                <a:lnTo>
                  <a:pt x="69" y="618"/>
                </a:lnTo>
                <a:lnTo>
                  <a:pt x="73" y="614"/>
                </a:lnTo>
                <a:lnTo>
                  <a:pt x="77" y="609"/>
                </a:lnTo>
                <a:lnTo>
                  <a:pt x="83" y="607"/>
                </a:lnTo>
                <a:lnTo>
                  <a:pt x="89" y="605"/>
                </a:lnTo>
                <a:lnTo>
                  <a:pt x="96" y="604"/>
                </a:lnTo>
                <a:lnTo>
                  <a:pt x="96" y="604"/>
                </a:lnTo>
                <a:lnTo>
                  <a:pt x="102" y="605"/>
                </a:lnTo>
                <a:lnTo>
                  <a:pt x="107" y="607"/>
                </a:lnTo>
                <a:lnTo>
                  <a:pt x="113" y="609"/>
                </a:lnTo>
                <a:lnTo>
                  <a:pt x="118" y="614"/>
                </a:lnTo>
                <a:lnTo>
                  <a:pt x="121" y="618"/>
                </a:lnTo>
                <a:lnTo>
                  <a:pt x="124" y="623"/>
                </a:lnTo>
                <a:lnTo>
                  <a:pt x="127" y="630"/>
                </a:lnTo>
                <a:lnTo>
                  <a:pt x="127" y="636"/>
                </a:lnTo>
                <a:lnTo>
                  <a:pt x="127" y="764"/>
                </a:lnTo>
                <a:lnTo>
                  <a:pt x="127" y="764"/>
                </a:lnTo>
                <a:lnTo>
                  <a:pt x="128" y="768"/>
                </a:lnTo>
                <a:lnTo>
                  <a:pt x="129" y="772"/>
                </a:lnTo>
                <a:lnTo>
                  <a:pt x="130" y="777"/>
                </a:lnTo>
                <a:lnTo>
                  <a:pt x="132" y="781"/>
                </a:lnTo>
                <a:lnTo>
                  <a:pt x="135" y="784"/>
                </a:lnTo>
                <a:lnTo>
                  <a:pt x="138" y="788"/>
                </a:lnTo>
                <a:lnTo>
                  <a:pt x="142" y="791"/>
                </a:lnTo>
                <a:lnTo>
                  <a:pt x="146" y="793"/>
                </a:lnTo>
                <a:lnTo>
                  <a:pt x="146" y="793"/>
                </a:lnTo>
                <a:lnTo>
                  <a:pt x="151" y="794"/>
                </a:lnTo>
                <a:lnTo>
                  <a:pt x="156" y="795"/>
                </a:lnTo>
                <a:lnTo>
                  <a:pt x="160" y="795"/>
                </a:lnTo>
                <a:lnTo>
                  <a:pt x="164" y="795"/>
                </a:lnTo>
                <a:lnTo>
                  <a:pt x="168" y="794"/>
                </a:lnTo>
                <a:lnTo>
                  <a:pt x="173" y="792"/>
                </a:lnTo>
                <a:lnTo>
                  <a:pt x="177" y="790"/>
                </a:lnTo>
                <a:lnTo>
                  <a:pt x="181" y="786"/>
                </a:lnTo>
                <a:lnTo>
                  <a:pt x="358" y="614"/>
                </a:lnTo>
                <a:lnTo>
                  <a:pt x="358" y="614"/>
                </a:lnTo>
                <a:lnTo>
                  <a:pt x="364" y="609"/>
                </a:lnTo>
                <a:lnTo>
                  <a:pt x="369" y="607"/>
                </a:lnTo>
                <a:lnTo>
                  <a:pt x="376" y="605"/>
                </a:lnTo>
                <a:lnTo>
                  <a:pt x="381" y="605"/>
                </a:lnTo>
                <a:lnTo>
                  <a:pt x="387" y="605"/>
                </a:lnTo>
                <a:lnTo>
                  <a:pt x="394" y="607"/>
                </a:lnTo>
                <a:lnTo>
                  <a:pt x="399" y="609"/>
                </a:lnTo>
                <a:lnTo>
                  <a:pt x="403" y="614"/>
                </a:lnTo>
                <a:lnTo>
                  <a:pt x="403" y="614"/>
                </a:lnTo>
                <a:lnTo>
                  <a:pt x="408" y="619"/>
                </a:lnTo>
                <a:lnTo>
                  <a:pt x="411" y="624"/>
                </a:lnTo>
                <a:lnTo>
                  <a:pt x="412" y="630"/>
                </a:lnTo>
                <a:lnTo>
                  <a:pt x="413" y="636"/>
                </a:lnTo>
                <a:lnTo>
                  <a:pt x="412" y="643"/>
                </a:lnTo>
                <a:lnTo>
                  <a:pt x="411" y="648"/>
                </a:lnTo>
                <a:lnTo>
                  <a:pt x="408" y="654"/>
                </a:lnTo>
                <a:lnTo>
                  <a:pt x="403" y="659"/>
                </a:lnTo>
                <a:lnTo>
                  <a:pt x="232" y="837"/>
                </a:lnTo>
                <a:lnTo>
                  <a:pt x="232" y="837"/>
                </a:lnTo>
                <a:lnTo>
                  <a:pt x="229" y="840"/>
                </a:lnTo>
                <a:lnTo>
                  <a:pt x="225" y="844"/>
                </a:lnTo>
                <a:lnTo>
                  <a:pt x="224" y="849"/>
                </a:lnTo>
                <a:lnTo>
                  <a:pt x="223" y="853"/>
                </a:lnTo>
                <a:lnTo>
                  <a:pt x="222" y="857"/>
                </a:lnTo>
                <a:lnTo>
                  <a:pt x="222" y="863"/>
                </a:lnTo>
                <a:lnTo>
                  <a:pt x="223" y="867"/>
                </a:lnTo>
                <a:lnTo>
                  <a:pt x="225" y="871"/>
                </a:lnTo>
                <a:lnTo>
                  <a:pt x="225" y="871"/>
                </a:lnTo>
                <a:lnTo>
                  <a:pt x="227" y="875"/>
                </a:lnTo>
                <a:lnTo>
                  <a:pt x="230" y="879"/>
                </a:lnTo>
                <a:lnTo>
                  <a:pt x="233" y="883"/>
                </a:lnTo>
                <a:lnTo>
                  <a:pt x="236" y="885"/>
                </a:lnTo>
                <a:lnTo>
                  <a:pt x="240" y="887"/>
                </a:lnTo>
                <a:lnTo>
                  <a:pt x="245" y="889"/>
                </a:lnTo>
                <a:lnTo>
                  <a:pt x="249" y="891"/>
                </a:lnTo>
                <a:lnTo>
                  <a:pt x="254" y="891"/>
                </a:lnTo>
                <a:lnTo>
                  <a:pt x="381" y="891"/>
                </a:lnTo>
                <a:lnTo>
                  <a:pt x="381" y="891"/>
                </a:lnTo>
                <a:lnTo>
                  <a:pt x="387" y="892"/>
                </a:lnTo>
                <a:lnTo>
                  <a:pt x="394" y="893"/>
                </a:lnTo>
                <a:lnTo>
                  <a:pt x="399" y="896"/>
                </a:lnTo>
                <a:lnTo>
                  <a:pt x="403" y="900"/>
                </a:lnTo>
                <a:lnTo>
                  <a:pt x="408" y="904"/>
                </a:lnTo>
                <a:lnTo>
                  <a:pt x="411" y="910"/>
                </a:lnTo>
                <a:lnTo>
                  <a:pt x="412" y="916"/>
                </a:lnTo>
                <a:lnTo>
                  <a:pt x="413" y="923"/>
                </a:lnTo>
                <a:lnTo>
                  <a:pt x="413" y="923"/>
                </a:lnTo>
                <a:lnTo>
                  <a:pt x="412" y="929"/>
                </a:lnTo>
                <a:lnTo>
                  <a:pt x="411" y="935"/>
                </a:lnTo>
                <a:lnTo>
                  <a:pt x="408" y="940"/>
                </a:lnTo>
                <a:lnTo>
                  <a:pt x="403" y="945"/>
                </a:lnTo>
                <a:lnTo>
                  <a:pt x="399" y="948"/>
                </a:lnTo>
                <a:lnTo>
                  <a:pt x="394" y="952"/>
                </a:lnTo>
                <a:lnTo>
                  <a:pt x="387" y="954"/>
                </a:lnTo>
                <a:lnTo>
                  <a:pt x="381" y="954"/>
                </a:lnTo>
                <a:lnTo>
                  <a:pt x="381" y="954"/>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95" name="Freeform 104"/>
          <p:cNvSpPr>
            <a:spLocks noEditPoints="1"/>
          </p:cNvSpPr>
          <p:nvPr/>
        </p:nvSpPr>
        <p:spPr bwMode="auto">
          <a:xfrm>
            <a:off x="6323663" y="4067175"/>
            <a:ext cx="720005" cy="720005"/>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96" name="Subtitle 2"/>
          <p:cNvSpPr txBox="1"/>
          <p:nvPr/>
        </p:nvSpPr>
        <p:spPr bwMode="auto">
          <a:xfrm>
            <a:off x="7129780" y="4483735"/>
            <a:ext cx="45021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ts val="1800"/>
              </a:lnSpc>
            </a:pPr>
            <a:r>
              <a:rPr lang="zh-CN" altLang="en-US" sz="1600" dirty="0">
                <a:latin typeface="冬青黑体简体中文 W3" panose="020B0300000000000000" pitchFamily="34" charset="-122"/>
                <a:ea typeface="冬青黑体简体中文 W3" panose="020B0300000000000000" pitchFamily="34" charset="-122"/>
              </a:rPr>
              <a:t>对类似高校期刊建设情况对标</a:t>
            </a:r>
          </a:p>
        </p:txBody>
      </p:sp>
      <p:sp>
        <p:nvSpPr>
          <p:cNvPr id="97" name="TextBox 46"/>
          <p:cNvSpPr txBox="1">
            <a:spLocks noChangeArrowheads="1"/>
          </p:cNvSpPr>
          <p:nvPr/>
        </p:nvSpPr>
        <p:spPr bwMode="auto">
          <a:xfrm>
            <a:off x="7129780" y="3988435"/>
            <a:ext cx="3819525"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ct val="110000"/>
              </a:lnSpc>
            </a:pPr>
            <a:r>
              <a:rPr lang="zh-CN" altLang="en-US" sz="2400" dirty="0">
                <a:solidFill>
                  <a:srgbClr val="FF0000"/>
                </a:solidFill>
                <a:latin typeface="方正尚酷简体" panose="03000509000000000000" pitchFamily="65" charset="-122"/>
                <a:ea typeface="方正尚酷简体" panose="03000509000000000000" pitchFamily="65" charset="-122"/>
                <a:sym typeface="Century Gothic" panose="020B0502020202020204" pitchFamily="34" charset="0"/>
              </a:rPr>
              <a:t>类似机构资源保障率对标</a:t>
            </a:r>
          </a:p>
        </p:txBody>
      </p:sp>
      <p:sp>
        <p:nvSpPr>
          <p:cNvPr id="98" name="Freeform 71"/>
          <p:cNvSpPr>
            <a:spLocks noEditPoints="1"/>
          </p:cNvSpPr>
          <p:nvPr/>
        </p:nvSpPr>
        <p:spPr bwMode="auto">
          <a:xfrm>
            <a:off x="1239536" y="5267280"/>
            <a:ext cx="720005" cy="720005"/>
          </a:xfrm>
          <a:custGeom>
            <a:avLst/>
            <a:gdLst>
              <a:gd name="T0" fmla="*/ 975 w 1017"/>
              <a:gd name="T1" fmla="*/ 16 h 1018"/>
              <a:gd name="T2" fmla="*/ 941 w 1017"/>
              <a:gd name="T3" fmla="*/ 2 h 1018"/>
              <a:gd name="T4" fmla="*/ 95 w 1017"/>
              <a:gd name="T5" fmla="*/ 0 h 1018"/>
              <a:gd name="T6" fmla="*/ 58 w 1017"/>
              <a:gd name="T7" fmla="*/ 7 h 1018"/>
              <a:gd name="T8" fmla="*/ 28 w 1017"/>
              <a:gd name="T9" fmla="*/ 29 h 1018"/>
              <a:gd name="T10" fmla="*/ 10 w 1017"/>
              <a:gd name="T11" fmla="*/ 51 h 1018"/>
              <a:gd name="T12" fmla="*/ 0 w 1017"/>
              <a:gd name="T13" fmla="*/ 87 h 1018"/>
              <a:gd name="T14" fmla="*/ 0 w 1017"/>
              <a:gd name="T15" fmla="*/ 932 h 1018"/>
              <a:gd name="T16" fmla="*/ 2 w 1017"/>
              <a:gd name="T17" fmla="*/ 945 h 1018"/>
              <a:gd name="T18" fmla="*/ 7 w 1017"/>
              <a:gd name="T19" fmla="*/ 961 h 1018"/>
              <a:gd name="T20" fmla="*/ 21 w 1017"/>
              <a:gd name="T21" fmla="*/ 984 h 1018"/>
              <a:gd name="T22" fmla="*/ 40 w 1017"/>
              <a:gd name="T23" fmla="*/ 1001 h 1018"/>
              <a:gd name="T24" fmla="*/ 48 w 1017"/>
              <a:gd name="T25" fmla="*/ 1006 h 1018"/>
              <a:gd name="T26" fmla="*/ 58 w 1017"/>
              <a:gd name="T27" fmla="*/ 1011 h 1018"/>
              <a:gd name="T28" fmla="*/ 76 w 1017"/>
              <a:gd name="T29" fmla="*/ 1016 h 1018"/>
              <a:gd name="T30" fmla="*/ 921 w 1017"/>
              <a:gd name="T31" fmla="*/ 1018 h 1018"/>
              <a:gd name="T32" fmla="*/ 941 w 1017"/>
              <a:gd name="T33" fmla="*/ 1016 h 1018"/>
              <a:gd name="T34" fmla="*/ 959 w 1017"/>
              <a:gd name="T35" fmla="*/ 1011 h 1018"/>
              <a:gd name="T36" fmla="*/ 969 w 1017"/>
              <a:gd name="T37" fmla="*/ 1006 h 1018"/>
              <a:gd name="T38" fmla="*/ 976 w 1017"/>
              <a:gd name="T39" fmla="*/ 1001 h 1018"/>
              <a:gd name="T40" fmla="*/ 995 w 1017"/>
              <a:gd name="T41" fmla="*/ 984 h 1018"/>
              <a:gd name="T42" fmla="*/ 1008 w 1017"/>
              <a:gd name="T43" fmla="*/ 961 h 1018"/>
              <a:gd name="T44" fmla="*/ 1014 w 1017"/>
              <a:gd name="T45" fmla="*/ 945 h 1018"/>
              <a:gd name="T46" fmla="*/ 1017 w 1017"/>
              <a:gd name="T47" fmla="*/ 932 h 1018"/>
              <a:gd name="T48" fmla="*/ 1017 w 1017"/>
              <a:gd name="T49" fmla="*/ 87 h 1018"/>
              <a:gd name="T50" fmla="*/ 1006 w 1017"/>
              <a:gd name="T51" fmla="*/ 51 h 1018"/>
              <a:gd name="T52" fmla="*/ 989 w 1017"/>
              <a:gd name="T53" fmla="*/ 29 h 1018"/>
              <a:gd name="T54" fmla="*/ 63 w 1017"/>
              <a:gd name="T55" fmla="*/ 199 h 1018"/>
              <a:gd name="T56" fmla="*/ 944 w 1017"/>
              <a:gd name="T57" fmla="*/ 945 h 1018"/>
              <a:gd name="T58" fmla="*/ 934 w 1017"/>
              <a:gd name="T59" fmla="*/ 952 h 1018"/>
              <a:gd name="T60" fmla="*/ 95 w 1017"/>
              <a:gd name="T61" fmla="*/ 955 h 1018"/>
              <a:gd name="T62" fmla="*/ 77 w 1017"/>
              <a:gd name="T63" fmla="*/ 949 h 1018"/>
              <a:gd name="T64" fmla="*/ 65 w 1017"/>
              <a:gd name="T65" fmla="*/ 935 h 1018"/>
              <a:gd name="T66" fmla="*/ 63 w 1017"/>
              <a:gd name="T67" fmla="*/ 923 h 1018"/>
              <a:gd name="T68" fmla="*/ 72 w 1017"/>
              <a:gd name="T69" fmla="*/ 900 h 1018"/>
              <a:gd name="T70" fmla="*/ 448 w 1017"/>
              <a:gd name="T71" fmla="*/ 584 h 1018"/>
              <a:gd name="T72" fmla="*/ 480 w 1017"/>
              <a:gd name="T73" fmla="*/ 601 h 1018"/>
              <a:gd name="T74" fmla="*/ 508 w 1017"/>
              <a:gd name="T75" fmla="*/ 605 h 1018"/>
              <a:gd name="T76" fmla="*/ 545 w 1017"/>
              <a:gd name="T77" fmla="*/ 598 h 1018"/>
              <a:gd name="T78" fmla="*/ 576 w 1017"/>
              <a:gd name="T79" fmla="*/ 577 h 1018"/>
              <a:gd name="T80" fmla="*/ 948 w 1017"/>
              <a:gd name="T81" fmla="*/ 905 h 1018"/>
              <a:gd name="T82" fmla="*/ 953 w 1017"/>
              <a:gd name="T83" fmla="*/ 923 h 1018"/>
              <a:gd name="T84" fmla="*/ 953 w 1017"/>
              <a:gd name="T85" fmla="*/ 820 h 1018"/>
              <a:gd name="T86" fmla="*/ 944 w 1017"/>
              <a:gd name="T87" fmla="*/ 118 h 1018"/>
              <a:gd name="T88" fmla="*/ 520 w 1017"/>
              <a:gd name="T89" fmla="*/ 539 h 1018"/>
              <a:gd name="T90" fmla="*/ 496 w 1017"/>
              <a:gd name="T91" fmla="*/ 539 h 1018"/>
              <a:gd name="T92" fmla="*/ 72 w 1017"/>
              <a:gd name="T93" fmla="*/ 118 h 1018"/>
              <a:gd name="T94" fmla="*/ 63 w 1017"/>
              <a:gd name="T95" fmla="*/ 95 h 1018"/>
              <a:gd name="T96" fmla="*/ 68 w 1017"/>
              <a:gd name="T97" fmla="*/ 78 h 1018"/>
              <a:gd name="T98" fmla="*/ 82 w 1017"/>
              <a:gd name="T99" fmla="*/ 66 h 1018"/>
              <a:gd name="T100" fmla="*/ 921 w 1017"/>
              <a:gd name="T101" fmla="*/ 64 h 1018"/>
              <a:gd name="T102" fmla="*/ 944 w 1017"/>
              <a:gd name="T103" fmla="*/ 73 h 1018"/>
              <a:gd name="T104" fmla="*/ 952 w 1017"/>
              <a:gd name="T105" fmla="*/ 90 h 1018"/>
              <a:gd name="T106" fmla="*/ 951 w 1017"/>
              <a:gd name="T107" fmla="*/ 10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1018">
                <a:moveTo>
                  <a:pt x="989" y="29"/>
                </a:moveTo>
                <a:lnTo>
                  <a:pt x="989" y="29"/>
                </a:lnTo>
                <a:lnTo>
                  <a:pt x="982" y="22"/>
                </a:lnTo>
                <a:lnTo>
                  <a:pt x="975" y="16"/>
                </a:lnTo>
                <a:lnTo>
                  <a:pt x="966" y="12"/>
                </a:lnTo>
                <a:lnTo>
                  <a:pt x="958" y="7"/>
                </a:lnTo>
                <a:lnTo>
                  <a:pt x="949" y="4"/>
                </a:lnTo>
                <a:lnTo>
                  <a:pt x="941" y="2"/>
                </a:lnTo>
                <a:lnTo>
                  <a:pt x="931" y="1"/>
                </a:lnTo>
                <a:lnTo>
                  <a:pt x="921" y="0"/>
                </a:lnTo>
                <a:lnTo>
                  <a:pt x="95" y="0"/>
                </a:lnTo>
                <a:lnTo>
                  <a:pt x="95" y="0"/>
                </a:lnTo>
                <a:lnTo>
                  <a:pt x="85" y="1"/>
                </a:lnTo>
                <a:lnTo>
                  <a:pt x="76" y="2"/>
                </a:lnTo>
                <a:lnTo>
                  <a:pt x="67" y="4"/>
                </a:lnTo>
                <a:lnTo>
                  <a:pt x="58" y="7"/>
                </a:lnTo>
                <a:lnTo>
                  <a:pt x="50" y="12"/>
                </a:lnTo>
                <a:lnTo>
                  <a:pt x="41" y="16"/>
                </a:lnTo>
                <a:lnTo>
                  <a:pt x="34" y="22"/>
                </a:lnTo>
                <a:lnTo>
                  <a:pt x="28" y="29"/>
                </a:lnTo>
                <a:lnTo>
                  <a:pt x="28" y="29"/>
                </a:lnTo>
                <a:lnTo>
                  <a:pt x="21" y="35"/>
                </a:lnTo>
                <a:lnTo>
                  <a:pt x="15" y="43"/>
                </a:lnTo>
                <a:lnTo>
                  <a:pt x="10" y="51"/>
                </a:lnTo>
                <a:lnTo>
                  <a:pt x="6" y="59"/>
                </a:lnTo>
                <a:lnTo>
                  <a:pt x="3" y="69"/>
                </a:lnTo>
                <a:lnTo>
                  <a:pt x="1" y="77"/>
                </a:lnTo>
                <a:lnTo>
                  <a:pt x="0" y="87"/>
                </a:lnTo>
                <a:lnTo>
                  <a:pt x="0" y="95"/>
                </a:lnTo>
                <a:lnTo>
                  <a:pt x="0" y="923"/>
                </a:lnTo>
                <a:lnTo>
                  <a:pt x="0" y="923"/>
                </a:lnTo>
                <a:lnTo>
                  <a:pt x="0" y="932"/>
                </a:lnTo>
                <a:lnTo>
                  <a:pt x="1" y="942"/>
                </a:lnTo>
                <a:lnTo>
                  <a:pt x="1" y="942"/>
                </a:lnTo>
                <a:lnTo>
                  <a:pt x="2" y="945"/>
                </a:lnTo>
                <a:lnTo>
                  <a:pt x="2" y="945"/>
                </a:lnTo>
                <a:lnTo>
                  <a:pt x="4" y="953"/>
                </a:lnTo>
                <a:lnTo>
                  <a:pt x="7" y="960"/>
                </a:lnTo>
                <a:lnTo>
                  <a:pt x="7" y="960"/>
                </a:lnTo>
                <a:lnTo>
                  <a:pt x="7" y="961"/>
                </a:lnTo>
                <a:lnTo>
                  <a:pt x="7" y="961"/>
                </a:lnTo>
                <a:lnTo>
                  <a:pt x="11" y="969"/>
                </a:lnTo>
                <a:lnTo>
                  <a:pt x="16" y="976"/>
                </a:lnTo>
                <a:lnTo>
                  <a:pt x="21" y="984"/>
                </a:lnTo>
                <a:lnTo>
                  <a:pt x="28" y="990"/>
                </a:lnTo>
                <a:lnTo>
                  <a:pt x="28" y="990"/>
                </a:lnTo>
                <a:lnTo>
                  <a:pt x="34" y="996"/>
                </a:lnTo>
                <a:lnTo>
                  <a:pt x="40" y="1001"/>
                </a:lnTo>
                <a:lnTo>
                  <a:pt x="40" y="1001"/>
                </a:lnTo>
                <a:lnTo>
                  <a:pt x="41" y="1002"/>
                </a:lnTo>
                <a:lnTo>
                  <a:pt x="41" y="1002"/>
                </a:lnTo>
                <a:lnTo>
                  <a:pt x="48" y="1006"/>
                </a:lnTo>
                <a:lnTo>
                  <a:pt x="55" y="1010"/>
                </a:lnTo>
                <a:lnTo>
                  <a:pt x="55" y="1010"/>
                </a:lnTo>
                <a:lnTo>
                  <a:pt x="58" y="1011"/>
                </a:lnTo>
                <a:lnTo>
                  <a:pt x="58" y="1011"/>
                </a:lnTo>
                <a:lnTo>
                  <a:pt x="65" y="1013"/>
                </a:lnTo>
                <a:lnTo>
                  <a:pt x="72" y="1015"/>
                </a:lnTo>
                <a:lnTo>
                  <a:pt x="72" y="1015"/>
                </a:lnTo>
                <a:lnTo>
                  <a:pt x="76" y="1016"/>
                </a:lnTo>
                <a:lnTo>
                  <a:pt x="76" y="1016"/>
                </a:lnTo>
                <a:lnTo>
                  <a:pt x="85" y="1018"/>
                </a:lnTo>
                <a:lnTo>
                  <a:pt x="95" y="1018"/>
                </a:lnTo>
                <a:lnTo>
                  <a:pt x="921" y="1018"/>
                </a:lnTo>
                <a:lnTo>
                  <a:pt x="921" y="1018"/>
                </a:lnTo>
                <a:lnTo>
                  <a:pt x="931" y="1018"/>
                </a:lnTo>
                <a:lnTo>
                  <a:pt x="941" y="1016"/>
                </a:lnTo>
                <a:lnTo>
                  <a:pt x="941" y="1016"/>
                </a:lnTo>
                <a:lnTo>
                  <a:pt x="945" y="1015"/>
                </a:lnTo>
                <a:lnTo>
                  <a:pt x="945" y="1015"/>
                </a:lnTo>
                <a:lnTo>
                  <a:pt x="951" y="1013"/>
                </a:lnTo>
                <a:lnTo>
                  <a:pt x="959" y="1011"/>
                </a:lnTo>
                <a:lnTo>
                  <a:pt x="959" y="1011"/>
                </a:lnTo>
                <a:lnTo>
                  <a:pt x="961" y="1010"/>
                </a:lnTo>
                <a:lnTo>
                  <a:pt x="961" y="1010"/>
                </a:lnTo>
                <a:lnTo>
                  <a:pt x="969" y="1006"/>
                </a:lnTo>
                <a:lnTo>
                  <a:pt x="975" y="1002"/>
                </a:lnTo>
                <a:lnTo>
                  <a:pt x="975" y="1002"/>
                </a:lnTo>
                <a:lnTo>
                  <a:pt x="976" y="1001"/>
                </a:lnTo>
                <a:lnTo>
                  <a:pt x="976" y="1001"/>
                </a:lnTo>
                <a:lnTo>
                  <a:pt x="982" y="996"/>
                </a:lnTo>
                <a:lnTo>
                  <a:pt x="989" y="990"/>
                </a:lnTo>
                <a:lnTo>
                  <a:pt x="989" y="990"/>
                </a:lnTo>
                <a:lnTo>
                  <a:pt x="995" y="984"/>
                </a:lnTo>
                <a:lnTo>
                  <a:pt x="1001" y="976"/>
                </a:lnTo>
                <a:lnTo>
                  <a:pt x="1005" y="969"/>
                </a:lnTo>
                <a:lnTo>
                  <a:pt x="1008" y="961"/>
                </a:lnTo>
                <a:lnTo>
                  <a:pt x="1008" y="961"/>
                </a:lnTo>
                <a:lnTo>
                  <a:pt x="1009" y="960"/>
                </a:lnTo>
                <a:lnTo>
                  <a:pt x="1009" y="960"/>
                </a:lnTo>
                <a:lnTo>
                  <a:pt x="1013" y="953"/>
                </a:lnTo>
                <a:lnTo>
                  <a:pt x="1014" y="945"/>
                </a:lnTo>
                <a:lnTo>
                  <a:pt x="1014" y="945"/>
                </a:lnTo>
                <a:lnTo>
                  <a:pt x="1015" y="942"/>
                </a:lnTo>
                <a:lnTo>
                  <a:pt x="1015" y="942"/>
                </a:lnTo>
                <a:lnTo>
                  <a:pt x="1017" y="932"/>
                </a:lnTo>
                <a:lnTo>
                  <a:pt x="1017" y="923"/>
                </a:lnTo>
                <a:lnTo>
                  <a:pt x="1017" y="95"/>
                </a:lnTo>
                <a:lnTo>
                  <a:pt x="1017" y="95"/>
                </a:lnTo>
                <a:lnTo>
                  <a:pt x="1017" y="87"/>
                </a:lnTo>
                <a:lnTo>
                  <a:pt x="1015" y="77"/>
                </a:lnTo>
                <a:lnTo>
                  <a:pt x="1013" y="69"/>
                </a:lnTo>
                <a:lnTo>
                  <a:pt x="1009" y="59"/>
                </a:lnTo>
                <a:lnTo>
                  <a:pt x="1006" y="51"/>
                </a:lnTo>
                <a:lnTo>
                  <a:pt x="1001" y="43"/>
                </a:lnTo>
                <a:lnTo>
                  <a:pt x="995" y="35"/>
                </a:lnTo>
                <a:lnTo>
                  <a:pt x="989" y="29"/>
                </a:lnTo>
                <a:lnTo>
                  <a:pt x="989" y="29"/>
                </a:lnTo>
                <a:close/>
                <a:moveTo>
                  <a:pt x="63" y="199"/>
                </a:moveTo>
                <a:lnTo>
                  <a:pt x="373" y="510"/>
                </a:lnTo>
                <a:lnTo>
                  <a:pt x="63" y="820"/>
                </a:lnTo>
                <a:lnTo>
                  <a:pt x="63" y="199"/>
                </a:lnTo>
                <a:close/>
                <a:moveTo>
                  <a:pt x="951" y="935"/>
                </a:moveTo>
                <a:lnTo>
                  <a:pt x="951" y="935"/>
                </a:lnTo>
                <a:lnTo>
                  <a:pt x="948" y="941"/>
                </a:lnTo>
                <a:lnTo>
                  <a:pt x="944" y="945"/>
                </a:lnTo>
                <a:lnTo>
                  <a:pt x="944" y="945"/>
                </a:lnTo>
                <a:lnTo>
                  <a:pt x="940" y="949"/>
                </a:lnTo>
                <a:lnTo>
                  <a:pt x="934" y="952"/>
                </a:lnTo>
                <a:lnTo>
                  <a:pt x="934" y="952"/>
                </a:lnTo>
                <a:lnTo>
                  <a:pt x="928" y="954"/>
                </a:lnTo>
                <a:lnTo>
                  <a:pt x="921" y="955"/>
                </a:lnTo>
                <a:lnTo>
                  <a:pt x="95" y="955"/>
                </a:lnTo>
                <a:lnTo>
                  <a:pt x="95" y="955"/>
                </a:lnTo>
                <a:lnTo>
                  <a:pt x="89" y="954"/>
                </a:lnTo>
                <a:lnTo>
                  <a:pt x="82" y="952"/>
                </a:lnTo>
                <a:lnTo>
                  <a:pt x="82" y="952"/>
                </a:lnTo>
                <a:lnTo>
                  <a:pt x="77" y="949"/>
                </a:lnTo>
                <a:lnTo>
                  <a:pt x="73" y="945"/>
                </a:lnTo>
                <a:lnTo>
                  <a:pt x="73" y="945"/>
                </a:lnTo>
                <a:lnTo>
                  <a:pt x="68" y="941"/>
                </a:lnTo>
                <a:lnTo>
                  <a:pt x="65" y="935"/>
                </a:lnTo>
                <a:lnTo>
                  <a:pt x="65" y="935"/>
                </a:lnTo>
                <a:lnTo>
                  <a:pt x="63" y="929"/>
                </a:lnTo>
                <a:lnTo>
                  <a:pt x="63" y="923"/>
                </a:lnTo>
                <a:lnTo>
                  <a:pt x="63" y="923"/>
                </a:lnTo>
                <a:lnTo>
                  <a:pt x="63" y="916"/>
                </a:lnTo>
                <a:lnTo>
                  <a:pt x="65" y="911"/>
                </a:lnTo>
                <a:lnTo>
                  <a:pt x="68" y="905"/>
                </a:lnTo>
                <a:lnTo>
                  <a:pt x="72" y="900"/>
                </a:lnTo>
                <a:lnTo>
                  <a:pt x="418" y="555"/>
                </a:lnTo>
                <a:lnTo>
                  <a:pt x="441" y="577"/>
                </a:lnTo>
                <a:lnTo>
                  <a:pt x="441" y="577"/>
                </a:lnTo>
                <a:lnTo>
                  <a:pt x="448" y="584"/>
                </a:lnTo>
                <a:lnTo>
                  <a:pt x="456" y="589"/>
                </a:lnTo>
                <a:lnTo>
                  <a:pt x="463" y="593"/>
                </a:lnTo>
                <a:lnTo>
                  <a:pt x="472" y="598"/>
                </a:lnTo>
                <a:lnTo>
                  <a:pt x="480" y="601"/>
                </a:lnTo>
                <a:lnTo>
                  <a:pt x="489" y="603"/>
                </a:lnTo>
                <a:lnTo>
                  <a:pt x="499" y="604"/>
                </a:lnTo>
                <a:lnTo>
                  <a:pt x="508" y="605"/>
                </a:lnTo>
                <a:lnTo>
                  <a:pt x="508" y="605"/>
                </a:lnTo>
                <a:lnTo>
                  <a:pt x="518" y="604"/>
                </a:lnTo>
                <a:lnTo>
                  <a:pt x="526" y="603"/>
                </a:lnTo>
                <a:lnTo>
                  <a:pt x="536" y="601"/>
                </a:lnTo>
                <a:lnTo>
                  <a:pt x="545" y="598"/>
                </a:lnTo>
                <a:lnTo>
                  <a:pt x="553" y="593"/>
                </a:lnTo>
                <a:lnTo>
                  <a:pt x="561" y="589"/>
                </a:lnTo>
                <a:lnTo>
                  <a:pt x="568" y="584"/>
                </a:lnTo>
                <a:lnTo>
                  <a:pt x="576" y="577"/>
                </a:lnTo>
                <a:lnTo>
                  <a:pt x="598" y="555"/>
                </a:lnTo>
                <a:lnTo>
                  <a:pt x="944" y="900"/>
                </a:lnTo>
                <a:lnTo>
                  <a:pt x="944" y="900"/>
                </a:lnTo>
                <a:lnTo>
                  <a:pt x="948" y="905"/>
                </a:lnTo>
                <a:lnTo>
                  <a:pt x="951" y="911"/>
                </a:lnTo>
                <a:lnTo>
                  <a:pt x="952" y="916"/>
                </a:lnTo>
                <a:lnTo>
                  <a:pt x="953" y="923"/>
                </a:lnTo>
                <a:lnTo>
                  <a:pt x="953" y="923"/>
                </a:lnTo>
                <a:lnTo>
                  <a:pt x="952" y="929"/>
                </a:lnTo>
                <a:lnTo>
                  <a:pt x="951" y="935"/>
                </a:lnTo>
                <a:lnTo>
                  <a:pt x="951" y="935"/>
                </a:lnTo>
                <a:close/>
                <a:moveTo>
                  <a:pt x="953" y="820"/>
                </a:moveTo>
                <a:lnTo>
                  <a:pt x="643" y="510"/>
                </a:lnTo>
                <a:lnTo>
                  <a:pt x="953" y="198"/>
                </a:lnTo>
                <a:lnTo>
                  <a:pt x="953" y="820"/>
                </a:lnTo>
                <a:close/>
                <a:moveTo>
                  <a:pt x="944" y="118"/>
                </a:moveTo>
                <a:lnTo>
                  <a:pt x="531" y="532"/>
                </a:lnTo>
                <a:lnTo>
                  <a:pt x="531" y="532"/>
                </a:lnTo>
                <a:lnTo>
                  <a:pt x="525" y="535"/>
                </a:lnTo>
                <a:lnTo>
                  <a:pt x="520" y="539"/>
                </a:lnTo>
                <a:lnTo>
                  <a:pt x="515" y="541"/>
                </a:lnTo>
                <a:lnTo>
                  <a:pt x="508" y="541"/>
                </a:lnTo>
                <a:lnTo>
                  <a:pt x="502" y="541"/>
                </a:lnTo>
                <a:lnTo>
                  <a:pt x="496" y="539"/>
                </a:lnTo>
                <a:lnTo>
                  <a:pt x="490" y="535"/>
                </a:lnTo>
                <a:lnTo>
                  <a:pt x="486" y="532"/>
                </a:lnTo>
                <a:lnTo>
                  <a:pt x="72" y="118"/>
                </a:lnTo>
                <a:lnTo>
                  <a:pt x="72" y="118"/>
                </a:lnTo>
                <a:lnTo>
                  <a:pt x="68" y="114"/>
                </a:lnTo>
                <a:lnTo>
                  <a:pt x="65" y="108"/>
                </a:lnTo>
                <a:lnTo>
                  <a:pt x="63" y="102"/>
                </a:lnTo>
                <a:lnTo>
                  <a:pt x="63" y="95"/>
                </a:lnTo>
                <a:lnTo>
                  <a:pt x="63" y="95"/>
                </a:lnTo>
                <a:lnTo>
                  <a:pt x="63" y="90"/>
                </a:lnTo>
                <a:lnTo>
                  <a:pt x="65" y="84"/>
                </a:lnTo>
                <a:lnTo>
                  <a:pt x="68" y="78"/>
                </a:lnTo>
                <a:lnTo>
                  <a:pt x="73" y="73"/>
                </a:lnTo>
                <a:lnTo>
                  <a:pt x="73" y="73"/>
                </a:lnTo>
                <a:lnTo>
                  <a:pt x="77" y="70"/>
                </a:lnTo>
                <a:lnTo>
                  <a:pt x="82" y="66"/>
                </a:lnTo>
                <a:lnTo>
                  <a:pt x="89" y="64"/>
                </a:lnTo>
                <a:lnTo>
                  <a:pt x="95" y="64"/>
                </a:lnTo>
                <a:lnTo>
                  <a:pt x="921" y="64"/>
                </a:lnTo>
                <a:lnTo>
                  <a:pt x="921" y="64"/>
                </a:lnTo>
                <a:lnTo>
                  <a:pt x="928" y="64"/>
                </a:lnTo>
                <a:lnTo>
                  <a:pt x="934" y="66"/>
                </a:lnTo>
                <a:lnTo>
                  <a:pt x="940" y="70"/>
                </a:lnTo>
                <a:lnTo>
                  <a:pt x="944" y="73"/>
                </a:lnTo>
                <a:lnTo>
                  <a:pt x="944" y="73"/>
                </a:lnTo>
                <a:lnTo>
                  <a:pt x="948" y="78"/>
                </a:lnTo>
                <a:lnTo>
                  <a:pt x="951" y="84"/>
                </a:lnTo>
                <a:lnTo>
                  <a:pt x="952" y="90"/>
                </a:lnTo>
                <a:lnTo>
                  <a:pt x="953" y="95"/>
                </a:lnTo>
                <a:lnTo>
                  <a:pt x="953" y="95"/>
                </a:lnTo>
                <a:lnTo>
                  <a:pt x="952" y="102"/>
                </a:lnTo>
                <a:lnTo>
                  <a:pt x="951" y="108"/>
                </a:lnTo>
                <a:lnTo>
                  <a:pt x="948" y="114"/>
                </a:lnTo>
                <a:lnTo>
                  <a:pt x="944" y="118"/>
                </a:lnTo>
                <a:lnTo>
                  <a:pt x="944" y="118"/>
                </a:lnTo>
                <a:close/>
              </a:path>
            </a:pathLst>
          </a:custGeom>
          <a:solidFill>
            <a:schemeClr val="accent1">
              <a:lumMod val="50000"/>
            </a:schemeClr>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99" name="Subtitle 2"/>
          <p:cNvSpPr txBox="1"/>
          <p:nvPr/>
        </p:nvSpPr>
        <p:spPr bwMode="auto">
          <a:xfrm>
            <a:off x="2124075" y="5687060"/>
            <a:ext cx="2626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ts val="1800"/>
              </a:lnSpc>
            </a:pPr>
            <a:r>
              <a:rPr lang="zh-CN" altLang="en-US" sz="1600" dirty="0">
                <a:latin typeface="冬青黑体简体中文 W3" panose="020B0300000000000000" pitchFamily="34" charset="-122"/>
                <a:ea typeface="冬青黑体简体中文 W3" panose="020B0300000000000000" pitchFamily="34" charset="-122"/>
              </a:rPr>
              <a:t>数据库资源收录情况。</a:t>
            </a:r>
          </a:p>
        </p:txBody>
      </p:sp>
      <p:sp>
        <p:nvSpPr>
          <p:cNvPr id="100" name="TextBox 46"/>
          <p:cNvSpPr txBox="1">
            <a:spLocks noChangeArrowheads="1"/>
          </p:cNvSpPr>
          <p:nvPr/>
        </p:nvSpPr>
        <p:spPr bwMode="auto">
          <a:xfrm>
            <a:off x="2124075" y="5191760"/>
            <a:ext cx="2921000"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ct val="110000"/>
              </a:lnSpc>
            </a:pPr>
            <a:r>
              <a:rPr lang="zh-CN" altLang="en-US" sz="2400" dirty="0">
                <a:solidFill>
                  <a:srgbClr val="FF0000"/>
                </a:solidFill>
                <a:latin typeface="方正尚酷简体" panose="03000509000000000000" pitchFamily="65" charset="-122"/>
                <a:ea typeface="方正尚酷简体" panose="03000509000000000000" pitchFamily="65" charset="-122"/>
                <a:sym typeface="Century Gothic" panose="020B0502020202020204" pitchFamily="34" charset="0"/>
              </a:rPr>
              <a:t>数据库收录分析</a:t>
            </a:r>
          </a:p>
        </p:txBody>
      </p:sp>
      <p:sp>
        <p:nvSpPr>
          <p:cNvPr id="134" name="Freeform 113"/>
          <p:cNvSpPr>
            <a:spLocks noEditPoints="1"/>
          </p:cNvSpPr>
          <p:nvPr/>
        </p:nvSpPr>
        <p:spPr bwMode="auto">
          <a:xfrm>
            <a:off x="6323663" y="5267280"/>
            <a:ext cx="720005" cy="720005"/>
          </a:xfrm>
          <a:custGeom>
            <a:avLst/>
            <a:gdLst>
              <a:gd name="T0" fmla="*/ 109 w 1017"/>
              <a:gd name="T1" fmla="*/ 319 h 1018"/>
              <a:gd name="T2" fmla="*/ 64 w 1017"/>
              <a:gd name="T3" fmla="*/ 334 h 1018"/>
              <a:gd name="T4" fmla="*/ 28 w 1017"/>
              <a:gd name="T5" fmla="*/ 363 h 1018"/>
              <a:gd name="T6" fmla="*/ 5 w 1017"/>
              <a:gd name="T7" fmla="*/ 405 h 1018"/>
              <a:gd name="T8" fmla="*/ 0 w 1017"/>
              <a:gd name="T9" fmla="*/ 895 h 1018"/>
              <a:gd name="T10" fmla="*/ 5 w 1017"/>
              <a:gd name="T11" fmla="*/ 932 h 1018"/>
              <a:gd name="T12" fmla="*/ 28 w 1017"/>
              <a:gd name="T13" fmla="*/ 973 h 1018"/>
              <a:gd name="T14" fmla="*/ 64 w 1017"/>
              <a:gd name="T15" fmla="*/ 1003 h 1018"/>
              <a:gd name="T16" fmla="*/ 109 w 1017"/>
              <a:gd name="T17" fmla="*/ 1017 h 1018"/>
              <a:gd name="T18" fmla="*/ 589 w 1017"/>
              <a:gd name="T19" fmla="*/ 1017 h 1018"/>
              <a:gd name="T20" fmla="*/ 635 w 1017"/>
              <a:gd name="T21" fmla="*/ 1003 h 1018"/>
              <a:gd name="T22" fmla="*/ 672 w 1017"/>
              <a:gd name="T23" fmla="*/ 973 h 1018"/>
              <a:gd name="T24" fmla="*/ 694 w 1017"/>
              <a:gd name="T25" fmla="*/ 932 h 1018"/>
              <a:gd name="T26" fmla="*/ 700 w 1017"/>
              <a:gd name="T27" fmla="*/ 441 h 1018"/>
              <a:gd name="T28" fmla="*/ 694 w 1017"/>
              <a:gd name="T29" fmla="*/ 405 h 1018"/>
              <a:gd name="T30" fmla="*/ 672 w 1017"/>
              <a:gd name="T31" fmla="*/ 363 h 1018"/>
              <a:gd name="T32" fmla="*/ 635 w 1017"/>
              <a:gd name="T33" fmla="*/ 334 h 1018"/>
              <a:gd name="T34" fmla="*/ 589 w 1017"/>
              <a:gd name="T35" fmla="*/ 319 h 1018"/>
              <a:gd name="T36" fmla="*/ 636 w 1017"/>
              <a:gd name="T37" fmla="*/ 895 h 1018"/>
              <a:gd name="T38" fmla="*/ 618 w 1017"/>
              <a:gd name="T39" fmla="*/ 937 h 1018"/>
              <a:gd name="T40" fmla="*/ 576 w 1017"/>
              <a:gd name="T41" fmla="*/ 955 h 1018"/>
              <a:gd name="T42" fmla="*/ 100 w 1017"/>
              <a:gd name="T43" fmla="*/ 950 h 1018"/>
              <a:gd name="T44" fmla="*/ 68 w 1017"/>
              <a:gd name="T45" fmla="*/ 919 h 1018"/>
              <a:gd name="T46" fmla="*/ 63 w 1017"/>
              <a:gd name="T47" fmla="*/ 441 h 1018"/>
              <a:gd name="T48" fmla="*/ 81 w 1017"/>
              <a:gd name="T49" fmla="*/ 399 h 1018"/>
              <a:gd name="T50" fmla="*/ 122 w 1017"/>
              <a:gd name="T51" fmla="*/ 382 h 1018"/>
              <a:gd name="T52" fmla="*/ 600 w 1017"/>
              <a:gd name="T53" fmla="*/ 387 h 1018"/>
              <a:gd name="T54" fmla="*/ 631 w 1017"/>
              <a:gd name="T55" fmla="*/ 419 h 1018"/>
              <a:gd name="T56" fmla="*/ 895 w 1017"/>
              <a:gd name="T57" fmla="*/ 0 h 1018"/>
              <a:gd name="T58" fmla="*/ 415 w 1017"/>
              <a:gd name="T59" fmla="*/ 4 h 1018"/>
              <a:gd name="T60" fmla="*/ 372 w 1017"/>
              <a:gd name="T61" fmla="*/ 22 h 1018"/>
              <a:gd name="T62" fmla="*/ 339 w 1017"/>
              <a:gd name="T63" fmla="*/ 55 h 1018"/>
              <a:gd name="T64" fmla="*/ 320 w 1017"/>
              <a:gd name="T65" fmla="*/ 99 h 1018"/>
              <a:gd name="T66" fmla="*/ 318 w 1017"/>
              <a:gd name="T67" fmla="*/ 223 h 1018"/>
              <a:gd name="T68" fmla="*/ 327 w 1017"/>
              <a:gd name="T69" fmla="*/ 246 h 1018"/>
              <a:gd name="T70" fmla="*/ 350 w 1017"/>
              <a:gd name="T71" fmla="*/ 255 h 1018"/>
              <a:gd name="T72" fmla="*/ 367 w 1017"/>
              <a:gd name="T73" fmla="*/ 249 h 1018"/>
              <a:gd name="T74" fmla="*/ 381 w 1017"/>
              <a:gd name="T75" fmla="*/ 230 h 1018"/>
              <a:gd name="T76" fmla="*/ 383 w 1017"/>
              <a:gd name="T77" fmla="*/ 112 h 1018"/>
              <a:gd name="T78" fmla="*/ 408 w 1017"/>
              <a:gd name="T79" fmla="*/ 74 h 1018"/>
              <a:gd name="T80" fmla="*/ 895 w 1017"/>
              <a:gd name="T81" fmla="*/ 65 h 1018"/>
              <a:gd name="T82" fmla="*/ 928 w 1017"/>
              <a:gd name="T83" fmla="*/ 74 h 1018"/>
              <a:gd name="T84" fmla="*/ 953 w 1017"/>
              <a:gd name="T85" fmla="*/ 112 h 1018"/>
              <a:gd name="T86" fmla="*/ 953 w 1017"/>
              <a:gd name="T87" fmla="*/ 589 h 1018"/>
              <a:gd name="T88" fmla="*/ 928 w 1017"/>
              <a:gd name="T89" fmla="*/ 627 h 1018"/>
              <a:gd name="T90" fmla="*/ 795 w 1017"/>
              <a:gd name="T91" fmla="*/ 637 h 1018"/>
              <a:gd name="T92" fmla="*/ 777 w 1017"/>
              <a:gd name="T93" fmla="*/ 642 h 1018"/>
              <a:gd name="T94" fmla="*/ 764 w 1017"/>
              <a:gd name="T95" fmla="*/ 662 h 1018"/>
              <a:gd name="T96" fmla="*/ 765 w 1017"/>
              <a:gd name="T97" fmla="*/ 681 h 1018"/>
              <a:gd name="T98" fmla="*/ 782 w 1017"/>
              <a:gd name="T99" fmla="*/ 698 h 1018"/>
              <a:gd name="T100" fmla="*/ 895 w 1017"/>
              <a:gd name="T101" fmla="*/ 700 h 1018"/>
              <a:gd name="T102" fmla="*/ 942 w 1017"/>
              <a:gd name="T103" fmla="*/ 690 h 1018"/>
              <a:gd name="T104" fmla="*/ 982 w 1017"/>
              <a:gd name="T105" fmla="*/ 664 h 1018"/>
              <a:gd name="T106" fmla="*/ 1008 w 1017"/>
              <a:gd name="T107" fmla="*/ 626 h 1018"/>
              <a:gd name="T108" fmla="*/ 1017 w 1017"/>
              <a:gd name="T109" fmla="*/ 578 h 1018"/>
              <a:gd name="T110" fmla="*/ 1015 w 1017"/>
              <a:gd name="T111" fmla="*/ 99 h 1018"/>
              <a:gd name="T112" fmla="*/ 997 w 1017"/>
              <a:gd name="T113" fmla="*/ 55 h 1018"/>
              <a:gd name="T114" fmla="*/ 964 w 1017"/>
              <a:gd name="T115" fmla="*/ 22 h 1018"/>
              <a:gd name="T116" fmla="*/ 920 w 1017"/>
              <a:gd name="T117" fmla="*/ 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76" y="319"/>
                </a:moveTo>
                <a:lnTo>
                  <a:pt x="122" y="319"/>
                </a:lnTo>
                <a:lnTo>
                  <a:pt x="122" y="319"/>
                </a:lnTo>
                <a:lnTo>
                  <a:pt x="109" y="319"/>
                </a:lnTo>
                <a:lnTo>
                  <a:pt x="98" y="321"/>
                </a:lnTo>
                <a:lnTo>
                  <a:pt x="86" y="324"/>
                </a:lnTo>
                <a:lnTo>
                  <a:pt x="75" y="329"/>
                </a:lnTo>
                <a:lnTo>
                  <a:pt x="64" y="334"/>
                </a:lnTo>
                <a:lnTo>
                  <a:pt x="54" y="339"/>
                </a:lnTo>
                <a:lnTo>
                  <a:pt x="44" y="347"/>
                </a:lnTo>
                <a:lnTo>
                  <a:pt x="35" y="354"/>
                </a:lnTo>
                <a:lnTo>
                  <a:pt x="28" y="363"/>
                </a:lnTo>
                <a:lnTo>
                  <a:pt x="20" y="373"/>
                </a:lnTo>
                <a:lnTo>
                  <a:pt x="15" y="383"/>
                </a:lnTo>
                <a:lnTo>
                  <a:pt x="10" y="394"/>
                </a:lnTo>
                <a:lnTo>
                  <a:pt x="5" y="405"/>
                </a:lnTo>
                <a:lnTo>
                  <a:pt x="2" y="417"/>
                </a:lnTo>
                <a:lnTo>
                  <a:pt x="0" y="428"/>
                </a:lnTo>
                <a:lnTo>
                  <a:pt x="0" y="441"/>
                </a:lnTo>
                <a:lnTo>
                  <a:pt x="0" y="895"/>
                </a:lnTo>
                <a:lnTo>
                  <a:pt x="0" y="895"/>
                </a:lnTo>
                <a:lnTo>
                  <a:pt x="0" y="908"/>
                </a:lnTo>
                <a:lnTo>
                  <a:pt x="2" y="920"/>
                </a:lnTo>
                <a:lnTo>
                  <a:pt x="5" y="932"/>
                </a:lnTo>
                <a:lnTo>
                  <a:pt x="10" y="943"/>
                </a:lnTo>
                <a:lnTo>
                  <a:pt x="15" y="954"/>
                </a:lnTo>
                <a:lnTo>
                  <a:pt x="20" y="964"/>
                </a:lnTo>
                <a:lnTo>
                  <a:pt x="28" y="973"/>
                </a:lnTo>
                <a:lnTo>
                  <a:pt x="35" y="982"/>
                </a:lnTo>
                <a:lnTo>
                  <a:pt x="44" y="991"/>
                </a:lnTo>
                <a:lnTo>
                  <a:pt x="54" y="997"/>
                </a:lnTo>
                <a:lnTo>
                  <a:pt x="64" y="1003"/>
                </a:lnTo>
                <a:lnTo>
                  <a:pt x="75" y="1009"/>
                </a:lnTo>
                <a:lnTo>
                  <a:pt x="86" y="1013"/>
                </a:lnTo>
                <a:lnTo>
                  <a:pt x="98" y="1015"/>
                </a:lnTo>
                <a:lnTo>
                  <a:pt x="109" y="1017"/>
                </a:lnTo>
                <a:lnTo>
                  <a:pt x="122" y="1018"/>
                </a:lnTo>
                <a:lnTo>
                  <a:pt x="576" y="1018"/>
                </a:lnTo>
                <a:lnTo>
                  <a:pt x="576" y="1018"/>
                </a:lnTo>
                <a:lnTo>
                  <a:pt x="589" y="1017"/>
                </a:lnTo>
                <a:lnTo>
                  <a:pt x="602" y="1015"/>
                </a:lnTo>
                <a:lnTo>
                  <a:pt x="613" y="1013"/>
                </a:lnTo>
                <a:lnTo>
                  <a:pt x="624" y="1009"/>
                </a:lnTo>
                <a:lnTo>
                  <a:pt x="635" y="1003"/>
                </a:lnTo>
                <a:lnTo>
                  <a:pt x="645" y="997"/>
                </a:lnTo>
                <a:lnTo>
                  <a:pt x="655" y="991"/>
                </a:lnTo>
                <a:lnTo>
                  <a:pt x="663" y="982"/>
                </a:lnTo>
                <a:lnTo>
                  <a:pt x="672" y="973"/>
                </a:lnTo>
                <a:lnTo>
                  <a:pt x="678" y="964"/>
                </a:lnTo>
                <a:lnTo>
                  <a:pt x="685" y="954"/>
                </a:lnTo>
                <a:lnTo>
                  <a:pt x="690" y="943"/>
                </a:lnTo>
                <a:lnTo>
                  <a:pt x="694" y="932"/>
                </a:lnTo>
                <a:lnTo>
                  <a:pt x="697" y="920"/>
                </a:lnTo>
                <a:lnTo>
                  <a:pt x="699" y="908"/>
                </a:lnTo>
                <a:lnTo>
                  <a:pt x="700" y="895"/>
                </a:lnTo>
                <a:lnTo>
                  <a:pt x="700" y="441"/>
                </a:lnTo>
                <a:lnTo>
                  <a:pt x="700" y="441"/>
                </a:lnTo>
                <a:lnTo>
                  <a:pt x="699" y="428"/>
                </a:lnTo>
                <a:lnTo>
                  <a:pt x="697" y="417"/>
                </a:lnTo>
                <a:lnTo>
                  <a:pt x="694" y="405"/>
                </a:lnTo>
                <a:lnTo>
                  <a:pt x="690" y="394"/>
                </a:lnTo>
                <a:lnTo>
                  <a:pt x="685" y="383"/>
                </a:lnTo>
                <a:lnTo>
                  <a:pt x="678" y="373"/>
                </a:lnTo>
                <a:lnTo>
                  <a:pt x="672" y="363"/>
                </a:lnTo>
                <a:lnTo>
                  <a:pt x="663" y="354"/>
                </a:lnTo>
                <a:lnTo>
                  <a:pt x="655" y="347"/>
                </a:lnTo>
                <a:lnTo>
                  <a:pt x="645" y="339"/>
                </a:lnTo>
                <a:lnTo>
                  <a:pt x="635" y="334"/>
                </a:lnTo>
                <a:lnTo>
                  <a:pt x="624" y="329"/>
                </a:lnTo>
                <a:lnTo>
                  <a:pt x="613" y="324"/>
                </a:lnTo>
                <a:lnTo>
                  <a:pt x="602" y="321"/>
                </a:lnTo>
                <a:lnTo>
                  <a:pt x="589" y="319"/>
                </a:lnTo>
                <a:lnTo>
                  <a:pt x="576" y="319"/>
                </a:lnTo>
                <a:lnTo>
                  <a:pt x="576" y="319"/>
                </a:lnTo>
                <a:close/>
                <a:moveTo>
                  <a:pt x="636" y="895"/>
                </a:moveTo>
                <a:lnTo>
                  <a:pt x="636" y="895"/>
                </a:lnTo>
                <a:lnTo>
                  <a:pt x="634" y="908"/>
                </a:lnTo>
                <a:lnTo>
                  <a:pt x="631" y="919"/>
                </a:lnTo>
                <a:lnTo>
                  <a:pt x="626" y="928"/>
                </a:lnTo>
                <a:lnTo>
                  <a:pt x="618" y="937"/>
                </a:lnTo>
                <a:lnTo>
                  <a:pt x="609" y="944"/>
                </a:lnTo>
                <a:lnTo>
                  <a:pt x="600" y="950"/>
                </a:lnTo>
                <a:lnTo>
                  <a:pt x="589" y="953"/>
                </a:lnTo>
                <a:lnTo>
                  <a:pt x="576" y="955"/>
                </a:lnTo>
                <a:lnTo>
                  <a:pt x="122" y="955"/>
                </a:lnTo>
                <a:lnTo>
                  <a:pt x="122" y="955"/>
                </a:lnTo>
                <a:lnTo>
                  <a:pt x="111" y="953"/>
                </a:lnTo>
                <a:lnTo>
                  <a:pt x="100" y="950"/>
                </a:lnTo>
                <a:lnTo>
                  <a:pt x="89" y="944"/>
                </a:lnTo>
                <a:lnTo>
                  <a:pt x="81" y="937"/>
                </a:lnTo>
                <a:lnTo>
                  <a:pt x="73" y="928"/>
                </a:lnTo>
                <a:lnTo>
                  <a:pt x="68" y="919"/>
                </a:lnTo>
                <a:lnTo>
                  <a:pt x="64" y="908"/>
                </a:lnTo>
                <a:lnTo>
                  <a:pt x="63" y="895"/>
                </a:lnTo>
                <a:lnTo>
                  <a:pt x="63" y="441"/>
                </a:lnTo>
                <a:lnTo>
                  <a:pt x="63" y="441"/>
                </a:lnTo>
                <a:lnTo>
                  <a:pt x="64" y="429"/>
                </a:lnTo>
                <a:lnTo>
                  <a:pt x="68" y="419"/>
                </a:lnTo>
                <a:lnTo>
                  <a:pt x="73" y="408"/>
                </a:lnTo>
                <a:lnTo>
                  <a:pt x="81" y="399"/>
                </a:lnTo>
                <a:lnTo>
                  <a:pt x="89" y="392"/>
                </a:lnTo>
                <a:lnTo>
                  <a:pt x="100" y="387"/>
                </a:lnTo>
                <a:lnTo>
                  <a:pt x="111" y="383"/>
                </a:lnTo>
                <a:lnTo>
                  <a:pt x="122" y="382"/>
                </a:lnTo>
                <a:lnTo>
                  <a:pt x="576" y="382"/>
                </a:lnTo>
                <a:lnTo>
                  <a:pt x="576" y="382"/>
                </a:lnTo>
                <a:lnTo>
                  <a:pt x="589" y="383"/>
                </a:lnTo>
                <a:lnTo>
                  <a:pt x="600" y="387"/>
                </a:lnTo>
                <a:lnTo>
                  <a:pt x="609" y="392"/>
                </a:lnTo>
                <a:lnTo>
                  <a:pt x="618" y="399"/>
                </a:lnTo>
                <a:lnTo>
                  <a:pt x="626" y="408"/>
                </a:lnTo>
                <a:lnTo>
                  <a:pt x="631" y="419"/>
                </a:lnTo>
                <a:lnTo>
                  <a:pt x="634" y="429"/>
                </a:lnTo>
                <a:lnTo>
                  <a:pt x="636" y="441"/>
                </a:lnTo>
                <a:lnTo>
                  <a:pt x="636" y="895"/>
                </a:lnTo>
                <a:close/>
                <a:moveTo>
                  <a:pt x="895" y="0"/>
                </a:moveTo>
                <a:lnTo>
                  <a:pt x="440" y="0"/>
                </a:lnTo>
                <a:lnTo>
                  <a:pt x="440" y="0"/>
                </a:lnTo>
                <a:lnTo>
                  <a:pt x="428" y="1"/>
                </a:lnTo>
                <a:lnTo>
                  <a:pt x="415" y="4"/>
                </a:lnTo>
                <a:lnTo>
                  <a:pt x="405" y="6"/>
                </a:lnTo>
                <a:lnTo>
                  <a:pt x="393" y="10"/>
                </a:lnTo>
                <a:lnTo>
                  <a:pt x="382" y="15"/>
                </a:lnTo>
                <a:lnTo>
                  <a:pt x="372" y="22"/>
                </a:lnTo>
                <a:lnTo>
                  <a:pt x="363" y="28"/>
                </a:lnTo>
                <a:lnTo>
                  <a:pt x="354" y="37"/>
                </a:lnTo>
                <a:lnTo>
                  <a:pt x="346" y="45"/>
                </a:lnTo>
                <a:lnTo>
                  <a:pt x="339" y="55"/>
                </a:lnTo>
                <a:lnTo>
                  <a:pt x="333" y="65"/>
                </a:lnTo>
                <a:lnTo>
                  <a:pt x="327" y="75"/>
                </a:lnTo>
                <a:lnTo>
                  <a:pt x="323" y="87"/>
                </a:lnTo>
                <a:lnTo>
                  <a:pt x="320" y="99"/>
                </a:lnTo>
                <a:lnTo>
                  <a:pt x="319" y="111"/>
                </a:lnTo>
                <a:lnTo>
                  <a:pt x="318" y="124"/>
                </a:lnTo>
                <a:lnTo>
                  <a:pt x="318" y="223"/>
                </a:lnTo>
                <a:lnTo>
                  <a:pt x="318" y="223"/>
                </a:lnTo>
                <a:lnTo>
                  <a:pt x="319" y="230"/>
                </a:lnTo>
                <a:lnTo>
                  <a:pt x="320" y="235"/>
                </a:lnTo>
                <a:lnTo>
                  <a:pt x="323" y="241"/>
                </a:lnTo>
                <a:lnTo>
                  <a:pt x="327" y="246"/>
                </a:lnTo>
                <a:lnTo>
                  <a:pt x="332" y="249"/>
                </a:lnTo>
                <a:lnTo>
                  <a:pt x="337" y="252"/>
                </a:lnTo>
                <a:lnTo>
                  <a:pt x="343" y="255"/>
                </a:lnTo>
                <a:lnTo>
                  <a:pt x="350" y="255"/>
                </a:lnTo>
                <a:lnTo>
                  <a:pt x="350" y="255"/>
                </a:lnTo>
                <a:lnTo>
                  <a:pt x="356" y="255"/>
                </a:lnTo>
                <a:lnTo>
                  <a:pt x="362" y="252"/>
                </a:lnTo>
                <a:lnTo>
                  <a:pt x="367" y="249"/>
                </a:lnTo>
                <a:lnTo>
                  <a:pt x="372" y="246"/>
                </a:lnTo>
                <a:lnTo>
                  <a:pt x="376" y="241"/>
                </a:lnTo>
                <a:lnTo>
                  <a:pt x="379" y="235"/>
                </a:lnTo>
                <a:lnTo>
                  <a:pt x="381" y="230"/>
                </a:lnTo>
                <a:lnTo>
                  <a:pt x="381" y="223"/>
                </a:lnTo>
                <a:lnTo>
                  <a:pt x="381" y="124"/>
                </a:lnTo>
                <a:lnTo>
                  <a:pt x="381" y="124"/>
                </a:lnTo>
                <a:lnTo>
                  <a:pt x="383" y="112"/>
                </a:lnTo>
                <a:lnTo>
                  <a:pt x="386" y="100"/>
                </a:lnTo>
                <a:lnTo>
                  <a:pt x="392" y="90"/>
                </a:lnTo>
                <a:lnTo>
                  <a:pt x="399" y="82"/>
                </a:lnTo>
                <a:lnTo>
                  <a:pt x="408" y="74"/>
                </a:lnTo>
                <a:lnTo>
                  <a:pt x="417" y="69"/>
                </a:lnTo>
                <a:lnTo>
                  <a:pt x="428" y="66"/>
                </a:lnTo>
                <a:lnTo>
                  <a:pt x="440" y="65"/>
                </a:lnTo>
                <a:lnTo>
                  <a:pt x="895" y="65"/>
                </a:lnTo>
                <a:lnTo>
                  <a:pt x="895" y="65"/>
                </a:lnTo>
                <a:lnTo>
                  <a:pt x="907" y="66"/>
                </a:lnTo>
                <a:lnTo>
                  <a:pt x="917" y="69"/>
                </a:lnTo>
                <a:lnTo>
                  <a:pt x="928" y="74"/>
                </a:lnTo>
                <a:lnTo>
                  <a:pt x="937" y="82"/>
                </a:lnTo>
                <a:lnTo>
                  <a:pt x="944" y="90"/>
                </a:lnTo>
                <a:lnTo>
                  <a:pt x="950" y="100"/>
                </a:lnTo>
                <a:lnTo>
                  <a:pt x="953" y="112"/>
                </a:lnTo>
                <a:lnTo>
                  <a:pt x="954" y="124"/>
                </a:lnTo>
                <a:lnTo>
                  <a:pt x="954" y="578"/>
                </a:lnTo>
                <a:lnTo>
                  <a:pt x="954" y="578"/>
                </a:lnTo>
                <a:lnTo>
                  <a:pt x="953" y="589"/>
                </a:lnTo>
                <a:lnTo>
                  <a:pt x="950" y="600"/>
                </a:lnTo>
                <a:lnTo>
                  <a:pt x="944" y="611"/>
                </a:lnTo>
                <a:lnTo>
                  <a:pt x="937" y="619"/>
                </a:lnTo>
                <a:lnTo>
                  <a:pt x="928" y="627"/>
                </a:lnTo>
                <a:lnTo>
                  <a:pt x="917" y="632"/>
                </a:lnTo>
                <a:lnTo>
                  <a:pt x="907" y="635"/>
                </a:lnTo>
                <a:lnTo>
                  <a:pt x="895" y="637"/>
                </a:lnTo>
                <a:lnTo>
                  <a:pt x="795" y="637"/>
                </a:lnTo>
                <a:lnTo>
                  <a:pt x="795" y="637"/>
                </a:lnTo>
                <a:lnTo>
                  <a:pt x="789" y="638"/>
                </a:lnTo>
                <a:lnTo>
                  <a:pt x="782" y="639"/>
                </a:lnTo>
                <a:lnTo>
                  <a:pt x="777" y="642"/>
                </a:lnTo>
                <a:lnTo>
                  <a:pt x="773" y="646"/>
                </a:lnTo>
                <a:lnTo>
                  <a:pt x="768" y="650"/>
                </a:lnTo>
                <a:lnTo>
                  <a:pt x="765" y="656"/>
                </a:lnTo>
                <a:lnTo>
                  <a:pt x="764" y="662"/>
                </a:lnTo>
                <a:lnTo>
                  <a:pt x="763" y="669"/>
                </a:lnTo>
                <a:lnTo>
                  <a:pt x="763" y="669"/>
                </a:lnTo>
                <a:lnTo>
                  <a:pt x="764" y="675"/>
                </a:lnTo>
                <a:lnTo>
                  <a:pt x="765" y="681"/>
                </a:lnTo>
                <a:lnTo>
                  <a:pt x="768" y="686"/>
                </a:lnTo>
                <a:lnTo>
                  <a:pt x="773" y="691"/>
                </a:lnTo>
                <a:lnTo>
                  <a:pt x="777" y="694"/>
                </a:lnTo>
                <a:lnTo>
                  <a:pt x="782" y="698"/>
                </a:lnTo>
                <a:lnTo>
                  <a:pt x="789" y="700"/>
                </a:lnTo>
                <a:lnTo>
                  <a:pt x="795" y="700"/>
                </a:lnTo>
                <a:lnTo>
                  <a:pt x="895" y="700"/>
                </a:lnTo>
                <a:lnTo>
                  <a:pt x="895" y="700"/>
                </a:lnTo>
                <a:lnTo>
                  <a:pt x="908" y="700"/>
                </a:lnTo>
                <a:lnTo>
                  <a:pt x="920" y="698"/>
                </a:lnTo>
                <a:lnTo>
                  <a:pt x="931" y="694"/>
                </a:lnTo>
                <a:lnTo>
                  <a:pt x="942" y="690"/>
                </a:lnTo>
                <a:lnTo>
                  <a:pt x="953" y="686"/>
                </a:lnTo>
                <a:lnTo>
                  <a:pt x="964" y="679"/>
                </a:lnTo>
                <a:lnTo>
                  <a:pt x="973" y="672"/>
                </a:lnTo>
                <a:lnTo>
                  <a:pt x="982" y="664"/>
                </a:lnTo>
                <a:lnTo>
                  <a:pt x="989" y="656"/>
                </a:lnTo>
                <a:lnTo>
                  <a:pt x="997" y="646"/>
                </a:lnTo>
                <a:lnTo>
                  <a:pt x="1002" y="637"/>
                </a:lnTo>
                <a:lnTo>
                  <a:pt x="1008" y="626"/>
                </a:lnTo>
                <a:lnTo>
                  <a:pt x="1012" y="614"/>
                </a:lnTo>
                <a:lnTo>
                  <a:pt x="1015" y="602"/>
                </a:lnTo>
                <a:lnTo>
                  <a:pt x="1017" y="590"/>
                </a:lnTo>
                <a:lnTo>
                  <a:pt x="1017" y="578"/>
                </a:lnTo>
                <a:lnTo>
                  <a:pt x="1017" y="124"/>
                </a:lnTo>
                <a:lnTo>
                  <a:pt x="1017" y="124"/>
                </a:lnTo>
                <a:lnTo>
                  <a:pt x="1017" y="111"/>
                </a:lnTo>
                <a:lnTo>
                  <a:pt x="1015" y="99"/>
                </a:lnTo>
                <a:lnTo>
                  <a:pt x="1012" y="87"/>
                </a:lnTo>
                <a:lnTo>
                  <a:pt x="1008" y="75"/>
                </a:lnTo>
                <a:lnTo>
                  <a:pt x="1002" y="65"/>
                </a:lnTo>
                <a:lnTo>
                  <a:pt x="997" y="55"/>
                </a:lnTo>
                <a:lnTo>
                  <a:pt x="989" y="45"/>
                </a:lnTo>
                <a:lnTo>
                  <a:pt x="982" y="37"/>
                </a:lnTo>
                <a:lnTo>
                  <a:pt x="973" y="28"/>
                </a:lnTo>
                <a:lnTo>
                  <a:pt x="964" y="22"/>
                </a:lnTo>
                <a:lnTo>
                  <a:pt x="953" y="15"/>
                </a:lnTo>
                <a:lnTo>
                  <a:pt x="942" y="10"/>
                </a:lnTo>
                <a:lnTo>
                  <a:pt x="931" y="6"/>
                </a:lnTo>
                <a:lnTo>
                  <a:pt x="920" y="4"/>
                </a:lnTo>
                <a:lnTo>
                  <a:pt x="908" y="1"/>
                </a:lnTo>
                <a:lnTo>
                  <a:pt x="895" y="0"/>
                </a:lnTo>
                <a:lnTo>
                  <a:pt x="895" y="0"/>
                </a:ln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135" name="Subtitle 2"/>
          <p:cNvSpPr txBox="1"/>
          <p:nvPr/>
        </p:nvSpPr>
        <p:spPr bwMode="auto">
          <a:xfrm>
            <a:off x="7129780" y="5688965"/>
            <a:ext cx="45021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ts val="1800"/>
              </a:lnSpc>
            </a:pPr>
            <a:r>
              <a:rPr lang="zh-CN" altLang="en-US" sz="1600" dirty="0">
                <a:latin typeface="冬青黑体简体中文 W3" panose="020B0300000000000000" pitchFamily="34" charset="-122"/>
                <a:ea typeface="冬青黑体简体中文 W3" panose="020B0300000000000000" pitchFamily="34" charset="-122"/>
              </a:rPr>
              <a:t>分析学术产出者使用资源建设情况</a:t>
            </a:r>
            <a:endParaRPr lang="en-US" altLang="zh-CN" sz="1600" dirty="0">
              <a:latin typeface="冬青黑体简体中文 W3" panose="020B0300000000000000" pitchFamily="34" charset="-122"/>
              <a:ea typeface="冬青黑体简体中文 W3" panose="020B0300000000000000" pitchFamily="34" charset="-122"/>
            </a:endParaRPr>
          </a:p>
        </p:txBody>
      </p:sp>
      <p:sp>
        <p:nvSpPr>
          <p:cNvPr id="136" name="TextBox 46"/>
          <p:cNvSpPr txBox="1">
            <a:spLocks noChangeArrowheads="1"/>
          </p:cNvSpPr>
          <p:nvPr/>
        </p:nvSpPr>
        <p:spPr bwMode="auto">
          <a:xfrm>
            <a:off x="7129780" y="5193665"/>
            <a:ext cx="4697095"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nSpc>
                <a:spcPct val="110000"/>
              </a:lnSpc>
            </a:pPr>
            <a:r>
              <a:rPr lang="zh-CN" altLang="en-US" sz="2400" dirty="0">
                <a:solidFill>
                  <a:srgbClr val="FF0000"/>
                </a:solidFill>
                <a:latin typeface="方正尚酷简体" panose="03000509000000000000" pitchFamily="65" charset="-122"/>
                <a:ea typeface="方正尚酷简体" panose="03000509000000000000" pitchFamily="65" charset="-122"/>
                <a:sym typeface="Century Gothic" panose="020B0502020202020204" pitchFamily="34" charset="0"/>
              </a:rPr>
              <a:t>本校学术成果引用馆藏分析</a:t>
            </a:r>
          </a:p>
        </p:txBody>
      </p:sp>
      <p:sp>
        <p:nvSpPr>
          <p:cNvPr id="137" name="Freeform 37"/>
          <p:cNvSpPr/>
          <p:nvPr/>
        </p:nvSpPr>
        <p:spPr bwMode="auto">
          <a:xfrm>
            <a:off x="6298565" y="1534160"/>
            <a:ext cx="720005" cy="720005"/>
          </a:xfrm>
          <a:custGeom>
            <a:avLst/>
            <a:gdLst>
              <a:gd name="T0" fmla="*/ 2147483646 w 68"/>
              <a:gd name="T1" fmla="*/ 2147483646 h 59"/>
              <a:gd name="T2" fmla="*/ 2147483646 w 68"/>
              <a:gd name="T3" fmla="*/ 2147483646 h 59"/>
              <a:gd name="T4" fmla="*/ 2147483646 w 68"/>
              <a:gd name="T5" fmla="*/ 2147483646 h 59"/>
              <a:gd name="T6" fmla="*/ 2147483646 w 68"/>
              <a:gd name="T7" fmla="*/ 2147483646 h 59"/>
              <a:gd name="T8" fmla="*/ 2147483646 w 68"/>
              <a:gd name="T9" fmla="*/ 2147483646 h 59"/>
              <a:gd name="T10" fmla="*/ 2147483646 w 68"/>
              <a:gd name="T11" fmla="*/ 2147483646 h 59"/>
              <a:gd name="T12" fmla="*/ 2147483646 w 68"/>
              <a:gd name="T13" fmla="*/ 2147483646 h 59"/>
              <a:gd name="T14" fmla="*/ 2147483646 w 68"/>
              <a:gd name="T15" fmla="*/ 2147483646 h 59"/>
              <a:gd name="T16" fmla="*/ 0 w 68"/>
              <a:gd name="T17" fmla="*/ 2147483646 h 59"/>
              <a:gd name="T18" fmla="*/ 2147483646 w 68"/>
              <a:gd name="T19" fmla="*/ 0 h 59"/>
              <a:gd name="T20" fmla="*/ 2147483646 w 68"/>
              <a:gd name="T21" fmla="*/ 2147483646 h 59"/>
              <a:gd name="T22" fmla="*/ 2147483646 w 68"/>
              <a:gd name="T23" fmla="*/ 2147483646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59">
                <a:moveTo>
                  <a:pt x="34" y="49"/>
                </a:moveTo>
                <a:cubicBezTo>
                  <a:pt x="33" y="49"/>
                  <a:pt x="31" y="49"/>
                  <a:pt x="29" y="49"/>
                </a:cubicBezTo>
                <a:cubicBezTo>
                  <a:pt x="24" y="53"/>
                  <a:pt x="18" y="56"/>
                  <a:pt x="11" y="58"/>
                </a:cubicBezTo>
                <a:cubicBezTo>
                  <a:pt x="10" y="58"/>
                  <a:pt x="9" y="59"/>
                  <a:pt x="7" y="59"/>
                </a:cubicBezTo>
                <a:cubicBezTo>
                  <a:pt x="6" y="59"/>
                  <a:pt x="6" y="58"/>
                  <a:pt x="5" y="57"/>
                </a:cubicBezTo>
                <a:cubicBezTo>
                  <a:pt x="5" y="57"/>
                  <a:pt x="5" y="57"/>
                  <a:pt x="5" y="57"/>
                </a:cubicBezTo>
                <a:cubicBezTo>
                  <a:pt x="5" y="56"/>
                  <a:pt x="6" y="56"/>
                  <a:pt x="6" y="55"/>
                </a:cubicBezTo>
                <a:cubicBezTo>
                  <a:pt x="9" y="52"/>
                  <a:pt x="11" y="50"/>
                  <a:pt x="13" y="44"/>
                </a:cubicBezTo>
                <a:cubicBezTo>
                  <a:pt x="5" y="39"/>
                  <a:pt x="0" y="32"/>
                  <a:pt x="0" y="25"/>
                </a:cubicBezTo>
                <a:cubicBezTo>
                  <a:pt x="0" y="11"/>
                  <a:pt x="16" y="0"/>
                  <a:pt x="34" y="0"/>
                </a:cubicBezTo>
                <a:cubicBezTo>
                  <a:pt x="53" y="0"/>
                  <a:pt x="68" y="11"/>
                  <a:pt x="68" y="25"/>
                </a:cubicBezTo>
                <a:cubicBezTo>
                  <a:pt x="68" y="38"/>
                  <a:pt x="53" y="49"/>
                  <a:pt x="34" y="49"/>
                </a:cubicBezTo>
                <a:close/>
              </a:path>
            </a:pathLst>
          </a:custGeom>
          <a:solidFill>
            <a:srgbClr val="FF4A01"/>
          </a:solidFill>
          <a:ln>
            <a:noFill/>
          </a:ln>
        </p:spPr>
        <p:txBody>
          <a:bodyPr lIns="121899" tIns="60950" rIns="121899" bIns="6095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Freeform 70"/>
          <p:cNvSpPr>
            <a:spLocks noEditPoints="1"/>
          </p:cNvSpPr>
          <p:nvPr/>
        </p:nvSpPr>
        <p:spPr bwMode="auto">
          <a:xfrm>
            <a:off x="1218565" y="1534160"/>
            <a:ext cx="720005" cy="720005"/>
          </a:xfrm>
          <a:custGeom>
            <a:avLst/>
            <a:gdLst>
              <a:gd name="T0" fmla="*/ 255 w 1019"/>
              <a:gd name="T1" fmla="*/ 21 h 1018"/>
              <a:gd name="T2" fmla="*/ 224 w 1019"/>
              <a:gd name="T3" fmla="*/ 748 h 1018"/>
              <a:gd name="T4" fmla="*/ 201 w 1019"/>
              <a:gd name="T5" fmla="*/ 763 h 1018"/>
              <a:gd name="T6" fmla="*/ 182 w 1019"/>
              <a:gd name="T7" fmla="*/ 264 h 1018"/>
              <a:gd name="T8" fmla="*/ 63 w 1019"/>
              <a:gd name="T9" fmla="*/ 260 h 1018"/>
              <a:gd name="T10" fmla="*/ 5 w 1019"/>
              <a:gd name="T11" fmla="*/ 320 h 1018"/>
              <a:gd name="T12" fmla="*/ 20 w 1019"/>
              <a:gd name="T13" fmla="*/ 934 h 1018"/>
              <a:gd name="T14" fmla="*/ 143 w 1019"/>
              <a:gd name="T15" fmla="*/ 1017 h 1018"/>
              <a:gd name="T16" fmla="*/ 907 w 1019"/>
              <a:gd name="T17" fmla="*/ 1011 h 1018"/>
              <a:gd name="T18" fmla="*/ 1011 w 1019"/>
              <a:gd name="T19" fmla="*/ 907 h 1018"/>
              <a:gd name="T20" fmla="*/ 1008 w 1019"/>
              <a:gd name="T21" fmla="*/ 48 h 1018"/>
              <a:gd name="T22" fmla="*/ 940 w 1019"/>
              <a:gd name="T23" fmla="*/ 1 h 1018"/>
              <a:gd name="T24" fmla="*/ 938 w 1019"/>
              <a:gd name="T25" fmla="*/ 913 h 1018"/>
              <a:gd name="T26" fmla="*/ 860 w 1019"/>
              <a:gd name="T27" fmla="*/ 955 h 1018"/>
              <a:gd name="T28" fmla="*/ 99 w 1019"/>
              <a:gd name="T29" fmla="*/ 932 h 1018"/>
              <a:gd name="T30" fmla="*/ 65 w 1019"/>
              <a:gd name="T31" fmla="*/ 346 h 1018"/>
              <a:gd name="T32" fmla="*/ 128 w 1019"/>
              <a:gd name="T33" fmla="*/ 319 h 1018"/>
              <a:gd name="T34" fmla="*/ 152 w 1019"/>
              <a:gd name="T35" fmla="*/ 804 h 1018"/>
              <a:gd name="T36" fmla="*/ 215 w 1019"/>
              <a:gd name="T37" fmla="*/ 827 h 1018"/>
              <a:gd name="T38" fmla="*/ 277 w 1019"/>
              <a:gd name="T39" fmla="*/ 785 h 1018"/>
              <a:gd name="T40" fmla="*/ 291 w 1019"/>
              <a:gd name="T41" fmla="*/ 76 h 1018"/>
              <a:gd name="T42" fmla="*/ 945 w 1019"/>
              <a:gd name="T43" fmla="*/ 69 h 1018"/>
              <a:gd name="T44" fmla="*/ 394 w 1019"/>
              <a:gd name="T45" fmla="*/ 443 h 1018"/>
              <a:gd name="T46" fmla="*/ 518 w 1019"/>
              <a:gd name="T47" fmla="*/ 436 h 1018"/>
              <a:gd name="T48" fmla="*/ 541 w 1019"/>
              <a:gd name="T49" fmla="*/ 445 h 1018"/>
              <a:gd name="T50" fmla="*/ 555 w 1019"/>
              <a:gd name="T51" fmla="*/ 442 h 1018"/>
              <a:gd name="T52" fmla="*/ 571 w 1019"/>
              <a:gd name="T53" fmla="*/ 424 h 1018"/>
              <a:gd name="T54" fmla="*/ 559 w 1019"/>
              <a:gd name="T55" fmla="*/ 133 h 1018"/>
              <a:gd name="T56" fmla="*/ 512 w 1019"/>
              <a:gd name="T57" fmla="*/ 147 h 1018"/>
              <a:gd name="T58" fmla="*/ 397 w 1019"/>
              <a:gd name="T59" fmla="*/ 132 h 1018"/>
              <a:gd name="T60" fmla="*/ 374 w 1019"/>
              <a:gd name="T61" fmla="*/ 130 h 1018"/>
              <a:gd name="T62" fmla="*/ 354 w 1019"/>
              <a:gd name="T63" fmla="*/ 145 h 1018"/>
              <a:gd name="T64" fmla="*/ 353 w 1019"/>
              <a:gd name="T65" fmla="*/ 426 h 1018"/>
              <a:gd name="T66" fmla="*/ 891 w 1019"/>
              <a:gd name="T67" fmla="*/ 668 h 1018"/>
              <a:gd name="T68" fmla="*/ 642 w 1019"/>
              <a:gd name="T69" fmla="*/ 142 h 1018"/>
              <a:gd name="T70" fmla="*/ 656 w 1019"/>
              <a:gd name="T71" fmla="*/ 189 h 1018"/>
              <a:gd name="T72" fmla="*/ 889 w 1019"/>
              <a:gd name="T73" fmla="*/ 172 h 1018"/>
              <a:gd name="T74" fmla="*/ 866 w 1019"/>
              <a:gd name="T75" fmla="*/ 129 h 1018"/>
              <a:gd name="T76" fmla="*/ 642 w 1019"/>
              <a:gd name="T77" fmla="*/ 269 h 1018"/>
              <a:gd name="T78" fmla="*/ 656 w 1019"/>
              <a:gd name="T79" fmla="*/ 316 h 1018"/>
              <a:gd name="T80" fmla="*/ 889 w 1019"/>
              <a:gd name="T81" fmla="*/ 299 h 1018"/>
              <a:gd name="T82" fmla="*/ 866 w 1019"/>
              <a:gd name="T83" fmla="*/ 255 h 1018"/>
              <a:gd name="T84" fmla="*/ 642 w 1019"/>
              <a:gd name="T85" fmla="*/ 396 h 1018"/>
              <a:gd name="T86" fmla="*/ 656 w 1019"/>
              <a:gd name="T87" fmla="*/ 443 h 1018"/>
              <a:gd name="T88" fmla="*/ 889 w 1019"/>
              <a:gd name="T89" fmla="*/ 426 h 1018"/>
              <a:gd name="T90" fmla="*/ 866 w 1019"/>
              <a:gd name="T91" fmla="*/ 383 h 1018"/>
              <a:gd name="T92" fmla="*/ 356 w 1019"/>
              <a:gd name="T93" fmla="*/ 682 h 1018"/>
              <a:gd name="T94" fmla="*/ 369 w 1019"/>
              <a:gd name="T95" fmla="*/ 729 h 1018"/>
              <a:gd name="T96" fmla="*/ 570 w 1019"/>
              <a:gd name="T97" fmla="*/ 712 h 1018"/>
              <a:gd name="T98" fmla="*/ 548 w 1019"/>
              <a:gd name="T99" fmla="*/ 669 h 1018"/>
              <a:gd name="T100" fmla="*/ 356 w 1019"/>
              <a:gd name="T101" fmla="*/ 810 h 1018"/>
              <a:gd name="T102" fmla="*/ 369 w 1019"/>
              <a:gd name="T103" fmla="*/ 857 h 1018"/>
              <a:gd name="T104" fmla="*/ 570 w 1019"/>
              <a:gd name="T105" fmla="*/ 840 h 1018"/>
              <a:gd name="T106" fmla="*/ 548 w 1019"/>
              <a:gd name="T107" fmla="*/ 796 h 1018"/>
              <a:gd name="T108" fmla="*/ 356 w 1019"/>
              <a:gd name="T109" fmla="*/ 523 h 1018"/>
              <a:gd name="T110" fmla="*/ 364 w 1019"/>
              <a:gd name="T111" fmla="*/ 600 h 1018"/>
              <a:gd name="T112" fmla="*/ 886 w 1019"/>
              <a:gd name="T113" fmla="*/ 591 h 1018"/>
              <a:gd name="T114" fmla="*/ 877 w 1019"/>
              <a:gd name="T115" fmla="*/ 515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18">
                <a:moveTo>
                  <a:pt x="931" y="0"/>
                </a:moveTo>
                <a:lnTo>
                  <a:pt x="310" y="0"/>
                </a:lnTo>
                <a:lnTo>
                  <a:pt x="310" y="0"/>
                </a:lnTo>
                <a:lnTo>
                  <a:pt x="302" y="1"/>
                </a:lnTo>
                <a:lnTo>
                  <a:pt x="293" y="2"/>
                </a:lnTo>
                <a:lnTo>
                  <a:pt x="285" y="4"/>
                </a:lnTo>
                <a:lnTo>
                  <a:pt x="277" y="7"/>
                </a:lnTo>
                <a:lnTo>
                  <a:pt x="269" y="12"/>
                </a:lnTo>
                <a:lnTo>
                  <a:pt x="262" y="16"/>
                </a:lnTo>
                <a:lnTo>
                  <a:pt x="255" y="21"/>
                </a:lnTo>
                <a:lnTo>
                  <a:pt x="249" y="27"/>
                </a:lnTo>
                <a:lnTo>
                  <a:pt x="243" y="34"/>
                </a:lnTo>
                <a:lnTo>
                  <a:pt x="239" y="41"/>
                </a:lnTo>
                <a:lnTo>
                  <a:pt x="234" y="48"/>
                </a:lnTo>
                <a:lnTo>
                  <a:pt x="230" y="57"/>
                </a:lnTo>
                <a:lnTo>
                  <a:pt x="227" y="64"/>
                </a:lnTo>
                <a:lnTo>
                  <a:pt x="225" y="74"/>
                </a:lnTo>
                <a:lnTo>
                  <a:pt x="224" y="83"/>
                </a:lnTo>
                <a:lnTo>
                  <a:pt x="224" y="92"/>
                </a:lnTo>
                <a:lnTo>
                  <a:pt x="224" y="748"/>
                </a:lnTo>
                <a:lnTo>
                  <a:pt x="224" y="748"/>
                </a:lnTo>
                <a:lnTo>
                  <a:pt x="222" y="751"/>
                </a:lnTo>
                <a:lnTo>
                  <a:pt x="222" y="754"/>
                </a:lnTo>
                <a:lnTo>
                  <a:pt x="218" y="760"/>
                </a:lnTo>
                <a:lnTo>
                  <a:pt x="214" y="763"/>
                </a:lnTo>
                <a:lnTo>
                  <a:pt x="211" y="764"/>
                </a:lnTo>
                <a:lnTo>
                  <a:pt x="207" y="764"/>
                </a:lnTo>
                <a:lnTo>
                  <a:pt x="207" y="764"/>
                </a:lnTo>
                <a:lnTo>
                  <a:pt x="204" y="764"/>
                </a:lnTo>
                <a:lnTo>
                  <a:pt x="201" y="763"/>
                </a:lnTo>
                <a:lnTo>
                  <a:pt x="196" y="760"/>
                </a:lnTo>
                <a:lnTo>
                  <a:pt x="192" y="754"/>
                </a:lnTo>
                <a:lnTo>
                  <a:pt x="191" y="751"/>
                </a:lnTo>
                <a:lnTo>
                  <a:pt x="191" y="748"/>
                </a:lnTo>
                <a:lnTo>
                  <a:pt x="191" y="286"/>
                </a:lnTo>
                <a:lnTo>
                  <a:pt x="191" y="286"/>
                </a:lnTo>
                <a:lnTo>
                  <a:pt x="190" y="280"/>
                </a:lnTo>
                <a:lnTo>
                  <a:pt x="189" y="275"/>
                </a:lnTo>
                <a:lnTo>
                  <a:pt x="186" y="268"/>
                </a:lnTo>
                <a:lnTo>
                  <a:pt x="182" y="264"/>
                </a:lnTo>
                <a:lnTo>
                  <a:pt x="177" y="260"/>
                </a:lnTo>
                <a:lnTo>
                  <a:pt x="172" y="257"/>
                </a:lnTo>
                <a:lnTo>
                  <a:pt x="166" y="255"/>
                </a:lnTo>
                <a:lnTo>
                  <a:pt x="159" y="255"/>
                </a:lnTo>
                <a:lnTo>
                  <a:pt x="159" y="255"/>
                </a:lnTo>
                <a:lnTo>
                  <a:pt x="88" y="255"/>
                </a:lnTo>
                <a:lnTo>
                  <a:pt x="88" y="255"/>
                </a:lnTo>
                <a:lnTo>
                  <a:pt x="79" y="255"/>
                </a:lnTo>
                <a:lnTo>
                  <a:pt x="70" y="256"/>
                </a:lnTo>
                <a:lnTo>
                  <a:pt x="63" y="260"/>
                </a:lnTo>
                <a:lnTo>
                  <a:pt x="54" y="262"/>
                </a:lnTo>
                <a:lnTo>
                  <a:pt x="47" y="266"/>
                </a:lnTo>
                <a:lnTo>
                  <a:pt x="39" y="270"/>
                </a:lnTo>
                <a:lnTo>
                  <a:pt x="33" y="276"/>
                </a:lnTo>
                <a:lnTo>
                  <a:pt x="26" y="282"/>
                </a:lnTo>
                <a:lnTo>
                  <a:pt x="21" y="289"/>
                </a:lnTo>
                <a:lnTo>
                  <a:pt x="15" y="295"/>
                </a:lnTo>
                <a:lnTo>
                  <a:pt x="11" y="302"/>
                </a:lnTo>
                <a:lnTo>
                  <a:pt x="8" y="311"/>
                </a:lnTo>
                <a:lnTo>
                  <a:pt x="5" y="320"/>
                </a:lnTo>
                <a:lnTo>
                  <a:pt x="3" y="328"/>
                </a:lnTo>
                <a:lnTo>
                  <a:pt x="1" y="337"/>
                </a:lnTo>
                <a:lnTo>
                  <a:pt x="0" y="346"/>
                </a:lnTo>
                <a:lnTo>
                  <a:pt x="0" y="859"/>
                </a:lnTo>
                <a:lnTo>
                  <a:pt x="0" y="859"/>
                </a:lnTo>
                <a:lnTo>
                  <a:pt x="1" y="875"/>
                </a:lnTo>
                <a:lnTo>
                  <a:pt x="4" y="891"/>
                </a:lnTo>
                <a:lnTo>
                  <a:pt x="8" y="907"/>
                </a:lnTo>
                <a:lnTo>
                  <a:pt x="13" y="920"/>
                </a:lnTo>
                <a:lnTo>
                  <a:pt x="20" y="934"/>
                </a:lnTo>
                <a:lnTo>
                  <a:pt x="28" y="948"/>
                </a:lnTo>
                <a:lnTo>
                  <a:pt x="37" y="960"/>
                </a:lnTo>
                <a:lnTo>
                  <a:pt x="48" y="972"/>
                </a:lnTo>
                <a:lnTo>
                  <a:pt x="58" y="982"/>
                </a:lnTo>
                <a:lnTo>
                  <a:pt x="71" y="991"/>
                </a:lnTo>
                <a:lnTo>
                  <a:pt x="84" y="999"/>
                </a:lnTo>
                <a:lnTo>
                  <a:pt x="98" y="1005"/>
                </a:lnTo>
                <a:lnTo>
                  <a:pt x="112" y="1011"/>
                </a:lnTo>
                <a:lnTo>
                  <a:pt x="128" y="1015"/>
                </a:lnTo>
                <a:lnTo>
                  <a:pt x="143" y="1017"/>
                </a:lnTo>
                <a:lnTo>
                  <a:pt x="159" y="1018"/>
                </a:lnTo>
                <a:lnTo>
                  <a:pt x="159" y="1017"/>
                </a:lnTo>
                <a:lnTo>
                  <a:pt x="159" y="1017"/>
                </a:lnTo>
                <a:lnTo>
                  <a:pt x="174" y="1018"/>
                </a:lnTo>
                <a:lnTo>
                  <a:pt x="189" y="1018"/>
                </a:lnTo>
                <a:lnTo>
                  <a:pt x="860" y="1018"/>
                </a:lnTo>
                <a:lnTo>
                  <a:pt x="860" y="1018"/>
                </a:lnTo>
                <a:lnTo>
                  <a:pt x="876" y="1017"/>
                </a:lnTo>
                <a:lnTo>
                  <a:pt x="891" y="1015"/>
                </a:lnTo>
                <a:lnTo>
                  <a:pt x="907" y="1011"/>
                </a:lnTo>
                <a:lnTo>
                  <a:pt x="921" y="1005"/>
                </a:lnTo>
                <a:lnTo>
                  <a:pt x="935" y="999"/>
                </a:lnTo>
                <a:lnTo>
                  <a:pt x="948" y="991"/>
                </a:lnTo>
                <a:lnTo>
                  <a:pt x="961" y="982"/>
                </a:lnTo>
                <a:lnTo>
                  <a:pt x="971" y="972"/>
                </a:lnTo>
                <a:lnTo>
                  <a:pt x="982" y="960"/>
                </a:lnTo>
                <a:lnTo>
                  <a:pt x="991" y="948"/>
                </a:lnTo>
                <a:lnTo>
                  <a:pt x="999" y="934"/>
                </a:lnTo>
                <a:lnTo>
                  <a:pt x="1006" y="920"/>
                </a:lnTo>
                <a:lnTo>
                  <a:pt x="1011" y="907"/>
                </a:lnTo>
                <a:lnTo>
                  <a:pt x="1015" y="891"/>
                </a:lnTo>
                <a:lnTo>
                  <a:pt x="1018" y="875"/>
                </a:lnTo>
                <a:lnTo>
                  <a:pt x="1019" y="859"/>
                </a:lnTo>
                <a:lnTo>
                  <a:pt x="1019" y="92"/>
                </a:lnTo>
                <a:lnTo>
                  <a:pt x="1019" y="92"/>
                </a:lnTo>
                <a:lnTo>
                  <a:pt x="1018" y="83"/>
                </a:lnTo>
                <a:lnTo>
                  <a:pt x="1016" y="74"/>
                </a:lnTo>
                <a:lnTo>
                  <a:pt x="1014" y="64"/>
                </a:lnTo>
                <a:lnTo>
                  <a:pt x="1011" y="57"/>
                </a:lnTo>
                <a:lnTo>
                  <a:pt x="1008" y="48"/>
                </a:lnTo>
                <a:lnTo>
                  <a:pt x="1004" y="41"/>
                </a:lnTo>
                <a:lnTo>
                  <a:pt x="998" y="34"/>
                </a:lnTo>
                <a:lnTo>
                  <a:pt x="993" y="27"/>
                </a:lnTo>
                <a:lnTo>
                  <a:pt x="986" y="21"/>
                </a:lnTo>
                <a:lnTo>
                  <a:pt x="980" y="16"/>
                </a:lnTo>
                <a:lnTo>
                  <a:pt x="972" y="12"/>
                </a:lnTo>
                <a:lnTo>
                  <a:pt x="965" y="7"/>
                </a:lnTo>
                <a:lnTo>
                  <a:pt x="956" y="4"/>
                </a:lnTo>
                <a:lnTo>
                  <a:pt x="949" y="2"/>
                </a:lnTo>
                <a:lnTo>
                  <a:pt x="940" y="1"/>
                </a:lnTo>
                <a:lnTo>
                  <a:pt x="931" y="0"/>
                </a:lnTo>
                <a:lnTo>
                  <a:pt x="931" y="0"/>
                </a:lnTo>
                <a:close/>
                <a:moveTo>
                  <a:pt x="955" y="859"/>
                </a:moveTo>
                <a:lnTo>
                  <a:pt x="955" y="859"/>
                </a:lnTo>
                <a:lnTo>
                  <a:pt x="954" y="869"/>
                </a:lnTo>
                <a:lnTo>
                  <a:pt x="953" y="879"/>
                </a:lnTo>
                <a:lnTo>
                  <a:pt x="951" y="887"/>
                </a:lnTo>
                <a:lnTo>
                  <a:pt x="948" y="896"/>
                </a:lnTo>
                <a:lnTo>
                  <a:pt x="944" y="904"/>
                </a:lnTo>
                <a:lnTo>
                  <a:pt x="938" y="913"/>
                </a:lnTo>
                <a:lnTo>
                  <a:pt x="933" y="919"/>
                </a:lnTo>
                <a:lnTo>
                  <a:pt x="926" y="927"/>
                </a:lnTo>
                <a:lnTo>
                  <a:pt x="920" y="932"/>
                </a:lnTo>
                <a:lnTo>
                  <a:pt x="912" y="939"/>
                </a:lnTo>
                <a:lnTo>
                  <a:pt x="905" y="943"/>
                </a:lnTo>
                <a:lnTo>
                  <a:pt x="896" y="947"/>
                </a:lnTo>
                <a:lnTo>
                  <a:pt x="888" y="951"/>
                </a:lnTo>
                <a:lnTo>
                  <a:pt x="878" y="953"/>
                </a:lnTo>
                <a:lnTo>
                  <a:pt x="869" y="954"/>
                </a:lnTo>
                <a:lnTo>
                  <a:pt x="860" y="955"/>
                </a:lnTo>
                <a:lnTo>
                  <a:pt x="860" y="955"/>
                </a:lnTo>
                <a:lnTo>
                  <a:pt x="159" y="955"/>
                </a:lnTo>
                <a:lnTo>
                  <a:pt x="159" y="955"/>
                </a:lnTo>
                <a:lnTo>
                  <a:pt x="150" y="954"/>
                </a:lnTo>
                <a:lnTo>
                  <a:pt x="141" y="953"/>
                </a:lnTo>
                <a:lnTo>
                  <a:pt x="131" y="951"/>
                </a:lnTo>
                <a:lnTo>
                  <a:pt x="123" y="947"/>
                </a:lnTo>
                <a:lnTo>
                  <a:pt x="114" y="943"/>
                </a:lnTo>
                <a:lnTo>
                  <a:pt x="107" y="939"/>
                </a:lnTo>
                <a:lnTo>
                  <a:pt x="99" y="932"/>
                </a:lnTo>
                <a:lnTo>
                  <a:pt x="93" y="927"/>
                </a:lnTo>
                <a:lnTo>
                  <a:pt x="86" y="919"/>
                </a:lnTo>
                <a:lnTo>
                  <a:pt x="81" y="913"/>
                </a:lnTo>
                <a:lnTo>
                  <a:pt x="75" y="904"/>
                </a:lnTo>
                <a:lnTo>
                  <a:pt x="72" y="896"/>
                </a:lnTo>
                <a:lnTo>
                  <a:pt x="69" y="887"/>
                </a:lnTo>
                <a:lnTo>
                  <a:pt x="66" y="879"/>
                </a:lnTo>
                <a:lnTo>
                  <a:pt x="65" y="869"/>
                </a:lnTo>
                <a:lnTo>
                  <a:pt x="65" y="859"/>
                </a:lnTo>
                <a:lnTo>
                  <a:pt x="65" y="346"/>
                </a:lnTo>
                <a:lnTo>
                  <a:pt x="65" y="346"/>
                </a:lnTo>
                <a:lnTo>
                  <a:pt x="65" y="341"/>
                </a:lnTo>
                <a:lnTo>
                  <a:pt x="66" y="336"/>
                </a:lnTo>
                <a:lnTo>
                  <a:pt x="68" y="330"/>
                </a:lnTo>
                <a:lnTo>
                  <a:pt x="71" y="327"/>
                </a:lnTo>
                <a:lnTo>
                  <a:pt x="74" y="323"/>
                </a:lnTo>
                <a:lnTo>
                  <a:pt x="79" y="321"/>
                </a:lnTo>
                <a:lnTo>
                  <a:pt x="83" y="320"/>
                </a:lnTo>
                <a:lnTo>
                  <a:pt x="88" y="319"/>
                </a:lnTo>
                <a:lnTo>
                  <a:pt x="128" y="319"/>
                </a:lnTo>
                <a:lnTo>
                  <a:pt x="128" y="748"/>
                </a:lnTo>
                <a:lnTo>
                  <a:pt x="128" y="748"/>
                </a:lnTo>
                <a:lnTo>
                  <a:pt x="128" y="756"/>
                </a:lnTo>
                <a:lnTo>
                  <a:pt x="129" y="764"/>
                </a:lnTo>
                <a:lnTo>
                  <a:pt x="131" y="771"/>
                </a:lnTo>
                <a:lnTo>
                  <a:pt x="135" y="779"/>
                </a:lnTo>
                <a:lnTo>
                  <a:pt x="138" y="785"/>
                </a:lnTo>
                <a:lnTo>
                  <a:pt x="141" y="792"/>
                </a:lnTo>
                <a:lnTo>
                  <a:pt x="146" y="798"/>
                </a:lnTo>
                <a:lnTo>
                  <a:pt x="152" y="804"/>
                </a:lnTo>
                <a:lnTo>
                  <a:pt x="157" y="809"/>
                </a:lnTo>
                <a:lnTo>
                  <a:pt x="162" y="814"/>
                </a:lnTo>
                <a:lnTo>
                  <a:pt x="170" y="817"/>
                </a:lnTo>
                <a:lnTo>
                  <a:pt x="176" y="821"/>
                </a:lnTo>
                <a:lnTo>
                  <a:pt x="184" y="824"/>
                </a:lnTo>
                <a:lnTo>
                  <a:pt x="191" y="826"/>
                </a:lnTo>
                <a:lnTo>
                  <a:pt x="199" y="827"/>
                </a:lnTo>
                <a:lnTo>
                  <a:pt x="207" y="827"/>
                </a:lnTo>
                <a:lnTo>
                  <a:pt x="207" y="827"/>
                </a:lnTo>
                <a:lnTo>
                  <a:pt x="215" y="827"/>
                </a:lnTo>
                <a:lnTo>
                  <a:pt x="224" y="826"/>
                </a:lnTo>
                <a:lnTo>
                  <a:pt x="231" y="824"/>
                </a:lnTo>
                <a:lnTo>
                  <a:pt x="239" y="821"/>
                </a:lnTo>
                <a:lnTo>
                  <a:pt x="245" y="817"/>
                </a:lnTo>
                <a:lnTo>
                  <a:pt x="251" y="814"/>
                </a:lnTo>
                <a:lnTo>
                  <a:pt x="258" y="809"/>
                </a:lnTo>
                <a:lnTo>
                  <a:pt x="263" y="804"/>
                </a:lnTo>
                <a:lnTo>
                  <a:pt x="269" y="798"/>
                </a:lnTo>
                <a:lnTo>
                  <a:pt x="273" y="792"/>
                </a:lnTo>
                <a:lnTo>
                  <a:pt x="277" y="785"/>
                </a:lnTo>
                <a:lnTo>
                  <a:pt x="280" y="779"/>
                </a:lnTo>
                <a:lnTo>
                  <a:pt x="284" y="771"/>
                </a:lnTo>
                <a:lnTo>
                  <a:pt x="286" y="764"/>
                </a:lnTo>
                <a:lnTo>
                  <a:pt x="287" y="756"/>
                </a:lnTo>
                <a:lnTo>
                  <a:pt x="287" y="748"/>
                </a:lnTo>
                <a:lnTo>
                  <a:pt x="287" y="92"/>
                </a:lnTo>
                <a:lnTo>
                  <a:pt x="287" y="92"/>
                </a:lnTo>
                <a:lnTo>
                  <a:pt x="287" y="86"/>
                </a:lnTo>
                <a:lnTo>
                  <a:pt x="289" y="81"/>
                </a:lnTo>
                <a:lnTo>
                  <a:pt x="291" y="76"/>
                </a:lnTo>
                <a:lnTo>
                  <a:pt x="294" y="72"/>
                </a:lnTo>
                <a:lnTo>
                  <a:pt x="298" y="69"/>
                </a:lnTo>
                <a:lnTo>
                  <a:pt x="302" y="66"/>
                </a:lnTo>
                <a:lnTo>
                  <a:pt x="306" y="64"/>
                </a:lnTo>
                <a:lnTo>
                  <a:pt x="310" y="64"/>
                </a:lnTo>
                <a:lnTo>
                  <a:pt x="931" y="64"/>
                </a:lnTo>
                <a:lnTo>
                  <a:pt x="931" y="64"/>
                </a:lnTo>
                <a:lnTo>
                  <a:pt x="936" y="64"/>
                </a:lnTo>
                <a:lnTo>
                  <a:pt x="940" y="66"/>
                </a:lnTo>
                <a:lnTo>
                  <a:pt x="945" y="69"/>
                </a:lnTo>
                <a:lnTo>
                  <a:pt x="948" y="72"/>
                </a:lnTo>
                <a:lnTo>
                  <a:pt x="951" y="76"/>
                </a:lnTo>
                <a:lnTo>
                  <a:pt x="953" y="81"/>
                </a:lnTo>
                <a:lnTo>
                  <a:pt x="954" y="86"/>
                </a:lnTo>
                <a:lnTo>
                  <a:pt x="955" y="92"/>
                </a:lnTo>
                <a:lnTo>
                  <a:pt x="955" y="859"/>
                </a:lnTo>
                <a:close/>
                <a:moveTo>
                  <a:pt x="382" y="445"/>
                </a:moveTo>
                <a:lnTo>
                  <a:pt x="382" y="445"/>
                </a:lnTo>
                <a:lnTo>
                  <a:pt x="389" y="445"/>
                </a:lnTo>
                <a:lnTo>
                  <a:pt x="394" y="443"/>
                </a:lnTo>
                <a:lnTo>
                  <a:pt x="401" y="440"/>
                </a:lnTo>
                <a:lnTo>
                  <a:pt x="405" y="437"/>
                </a:lnTo>
                <a:lnTo>
                  <a:pt x="409" y="431"/>
                </a:lnTo>
                <a:lnTo>
                  <a:pt x="411" y="426"/>
                </a:lnTo>
                <a:lnTo>
                  <a:pt x="413" y="420"/>
                </a:lnTo>
                <a:lnTo>
                  <a:pt x="415" y="414"/>
                </a:lnTo>
                <a:lnTo>
                  <a:pt x="415" y="270"/>
                </a:lnTo>
                <a:lnTo>
                  <a:pt x="514" y="431"/>
                </a:lnTo>
                <a:lnTo>
                  <a:pt x="514" y="431"/>
                </a:lnTo>
                <a:lnTo>
                  <a:pt x="518" y="436"/>
                </a:lnTo>
                <a:lnTo>
                  <a:pt x="518" y="436"/>
                </a:lnTo>
                <a:lnTo>
                  <a:pt x="520" y="437"/>
                </a:lnTo>
                <a:lnTo>
                  <a:pt x="520" y="437"/>
                </a:lnTo>
                <a:lnTo>
                  <a:pt x="523" y="440"/>
                </a:lnTo>
                <a:lnTo>
                  <a:pt x="528" y="443"/>
                </a:lnTo>
                <a:lnTo>
                  <a:pt x="528" y="443"/>
                </a:lnTo>
                <a:lnTo>
                  <a:pt x="530" y="443"/>
                </a:lnTo>
                <a:lnTo>
                  <a:pt x="530" y="443"/>
                </a:lnTo>
                <a:lnTo>
                  <a:pt x="536" y="445"/>
                </a:lnTo>
                <a:lnTo>
                  <a:pt x="541" y="445"/>
                </a:lnTo>
                <a:lnTo>
                  <a:pt x="541" y="445"/>
                </a:lnTo>
                <a:lnTo>
                  <a:pt x="541" y="445"/>
                </a:lnTo>
                <a:lnTo>
                  <a:pt x="541" y="445"/>
                </a:lnTo>
                <a:lnTo>
                  <a:pt x="541" y="445"/>
                </a:lnTo>
                <a:lnTo>
                  <a:pt x="541" y="445"/>
                </a:lnTo>
                <a:lnTo>
                  <a:pt x="547" y="445"/>
                </a:lnTo>
                <a:lnTo>
                  <a:pt x="552" y="443"/>
                </a:lnTo>
                <a:lnTo>
                  <a:pt x="552" y="443"/>
                </a:lnTo>
                <a:lnTo>
                  <a:pt x="555" y="442"/>
                </a:lnTo>
                <a:lnTo>
                  <a:pt x="555" y="442"/>
                </a:lnTo>
                <a:lnTo>
                  <a:pt x="558" y="441"/>
                </a:lnTo>
                <a:lnTo>
                  <a:pt x="558" y="441"/>
                </a:lnTo>
                <a:lnTo>
                  <a:pt x="560" y="439"/>
                </a:lnTo>
                <a:lnTo>
                  <a:pt x="560" y="439"/>
                </a:lnTo>
                <a:lnTo>
                  <a:pt x="566" y="434"/>
                </a:lnTo>
                <a:lnTo>
                  <a:pt x="566" y="434"/>
                </a:lnTo>
                <a:lnTo>
                  <a:pt x="569" y="429"/>
                </a:lnTo>
                <a:lnTo>
                  <a:pt x="569" y="429"/>
                </a:lnTo>
                <a:lnTo>
                  <a:pt x="571" y="424"/>
                </a:lnTo>
                <a:lnTo>
                  <a:pt x="571" y="424"/>
                </a:lnTo>
                <a:lnTo>
                  <a:pt x="572" y="417"/>
                </a:lnTo>
                <a:lnTo>
                  <a:pt x="572" y="417"/>
                </a:lnTo>
                <a:lnTo>
                  <a:pt x="573" y="414"/>
                </a:lnTo>
                <a:lnTo>
                  <a:pt x="573" y="160"/>
                </a:lnTo>
                <a:lnTo>
                  <a:pt x="573" y="160"/>
                </a:lnTo>
                <a:lnTo>
                  <a:pt x="572" y="153"/>
                </a:lnTo>
                <a:lnTo>
                  <a:pt x="570" y="147"/>
                </a:lnTo>
                <a:lnTo>
                  <a:pt x="568" y="142"/>
                </a:lnTo>
                <a:lnTo>
                  <a:pt x="564" y="137"/>
                </a:lnTo>
                <a:lnTo>
                  <a:pt x="559" y="133"/>
                </a:lnTo>
                <a:lnTo>
                  <a:pt x="554" y="130"/>
                </a:lnTo>
                <a:lnTo>
                  <a:pt x="548" y="129"/>
                </a:lnTo>
                <a:lnTo>
                  <a:pt x="541" y="128"/>
                </a:lnTo>
                <a:lnTo>
                  <a:pt x="541" y="128"/>
                </a:lnTo>
                <a:lnTo>
                  <a:pt x="535" y="129"/>
                </a:lnTo>
                <a:lnTo>
                  <a:pt x="529" y="130"/>
                </a:lnTo>
                <a:lnTo>
                  <a:pt x="524" y="133"/>
                </a:lnTo>
                <a:lnTo>
                  <a:pt x="519" y="137"/>
                </a:lnTo>
                <a:lnTo>
                  <a:pt x="515" y="142"/>
                </a:lnTo>
                <a:lnTo>
                  <a:pt x="512" y="147"/>
                </a:lnTo>
                <a:lnTo>
                  <a:pt x="510" y="153"/>
                </a:lnTo>
                <a:lnTo>
                  <a:pt x="510" y="160"/>
                </a:lnTo>
                <a:lnTo>
                  <a:pt x="510" y="304"/>
                </a:lnTo>
                <a:lnTo>
                  <a:pt x="409" y="143"/>
                </a:lnTo>
                <a:lnTo>
                  <a:pt x="409" y="143"/>
                </a:lnTo>
                <a:lnTo>
                  <a:pt x="407" y="140"/>
                </a:lnTo>
                <a:lnTo>
                  <a:pt x="407" y="140"/>
                </a:lnTo>
                <a:lnTo>
                  <a:pt x="403" y="135"/>
                </a:lnTo>
                <a:lnTo>
                  <a:pt x="403" y="135"/>
                </a:lnTo>
                <a:lnTo>
                  <a:pt x="397" y="132"/>
                </a:lnTo>
                <a:lnTo>
                  <a:pt x="397" y="132"/>
                </a:lnTo>
                <a:lnTo>
                  <a:pt x="392" y="130"/>
                </a:lnTo>
                <a:lnTo>
                  <a:pt x="392" y="130"/>
                </a:lnTo>
                <a:lnTo>
                  <a:pt x="386" y="129"/>
                </a:lnTo>
                <a:lnTo>
                  <a:pt x="386" y="129"/>
                </a:lnTo>
                <a:lnTo>
                  <a:pt x="382" y="128"/>
                </a:lnTo>
                <a:lnTo>
                  <a:pt x="382" y="128"/>
                </a:lnTo>
                <a:lnTo>
                  <a:pt x="380" y="129"/>
                </a:lnTo>
                <a:lnTo>
                  <a:pt x="380" y="129"/>
                </a:lnTo>
                <a:lnTo>
                  <a:pt x="374" y="130"/>
                </a:lnTo>
                <a:lnTo>
                  <a:pt x="374" y="130"/>
                </a:lnTo>
                <a:lnTo>
                  <a:pt x="367" y="132"/>
                </a:lnTo>
                <a:lnTo>
                  <a:pt x="367" y="132"/>
                </a:lnTo>
                <a:lnTo>
                  <a:pt x="365" y="133"/>
                </a:lnTo>
                <a:lnTo>
                  <a:pt x="365" y="133"/>
                </a:lnTo>
                <a:lnTo>
                  <a:pt x="363" y="135"/>
                </a:lnTo>
                <a:lnTo>
                  <a:pt x="363" y="135"/>
                </a:lnTo>
                <a:lnTo>
                  <a:pt x="359" y="139"/>
                </a:lnTo>
                <a:lnTo>
                  <a:pt x="359" y="139"/>
                </a:lnTo>
                <a:lnTo>
                  <a:pt x="354" y="145"/>
                </a:lnTo>
                <a:lnTo>
                  <a:pt x="354" y="145"/>
                </a:lnTo>
                <a:lnTo>
                  <a:pt x="352" y="150"/>
                </a:lnTo>
                <a:lnTo>
                  <a:pt x="352" y="150"/>
                </a:lnTo>
                <a:lnTo>
                  <a:pt x="351" y="157"/>
                </a:lnTo>
                <a:lnTo>
                  <a:pt x="351" y="157"/>
                </a:lnTo>
                <a:lnTo>
                  <a:pt x="350" y="160"/>
                </a:lnTo>
                <a:lnTo>
                  <a:pt x="350" y="414"/>
                </a:lnTo>
                <a:lnTo>
                  <a:pt x="350" y="414"/>
                </a:lnTo>
                <a:lnTo>
                  <a:pt x="351" y="420"/>
                </a:lnTo>
                <a:lnTo>
                  <a:pt x="353" y="426"/>
                </a:lnTo>
                <a:lnTo>
                  <a:pt x="356" y="431"/>
                </a:lnTo>
                <a:lnTo>
                  <a:pt x="360" y="437"/>
                </a:lnTo>
                <a:lnTo>
                  <a:pt x="364" y="440"/>
                </a:lnTo>
                <a:lnTo>
                  <a:pt x="369" y="443"/>
                </a:lnTo>
                <a:lnTo>
                  <a:pt x="376" y="445"/>
                </a:lnTo>
                <a:lnTo>
                  <a:pt x="382" y="445"/>
                </a:lnTo>
                <a:lnTo>
                  <a:pt x="382" y="445"/>
                </a:lnTo>
                <a:close/>
                <a:moveTo>
                  <a:pt x="637" y="859"/>
                </a:moveTo>
                <a:lnTo>
                  <a:pt x="891" y="859"/>
                </a:lnTo>
                <a:lnTo>
                  <a:pt x="891" y="668"/>
                </a:lnTo>
                <a:lnTo>
                  <a:pt x="637" y="668"/>
                </a:lnTo>
                <a:lnTo>
                  <a:pt x="637" y="859"/>
                </a:lnTo>
                <a:close/>
                <a:moveTo>
                  <a:pt x="860" y="128"/>
                </a:moveTo>
                <a:lnTo>
                  <a:pt x="669" y="128"/>
                </a:lnTo>
                <a:lnTo>
                  <a:pt x="669" y="128"/>
                </a:lnTo>
                <a:lnTo>
                  <a:pt x="662" y="129"/>
                </a:lnTo>
                <a:lnTo>
                  <a:pt x="656" y="130"/>
                </a:lnTo>
                <a:lnTo>
                  <a:pt x="651" y="133"/>
                </a:lnTo>
                <a:lnTo>
                  <a:pt x="646" y="137"/>
                </a:lnTo>
                <a:lnTo>
                  <a:pt x="642" y="142"/>
                </a:lnTo>
                <a:lnTo>
                  <a:pt x="639" y="147"/>
                </a:lnTo>
                <a:lnTo>
                  <a:pt x="638" y="153"/>
                </a:lnTo>
                <a:lnTo>
                  <a:pt x="637" y="160"/>
                </a:lnTo>
                <a:lnTo>
                  <a:pt x="637" y="160"/>
                </a:lnTo>
                <a:lnTo>
                  <a:pt x="638" y="166"/>
                </a:lnTo>
                <a:lnTo>
                  <a:pt x="639" y="172"/>
                </a:lnTo>
                <a:lnTo>
                  <a:pt x="642" y="177"/>
                </a:lnTo>
                <a:lnTo>
                  <a:pt x="646" y="182"/>
                </a:lnTo>
                <a:lnTo>
                  <a:pt x="651" y="186"/>
                </a:lnTo>
                <a:lnTo>
                  <a:pt x="656" y="189"/>
                </a:lnTo>
                <a:lnTo>
                  <a:pt x="662" y="191"/>
                </a:lnTo>
                <a:lnTo>
                  <a:pt x="669" y="191"/>
                </a:lnTo>
                <a:lnTo>
                  <a:pt x="860" y="191"/>
                </a:lnTo>
                <a:lnTo>
                  <a:pt x="860" y="191"/>
                </a:lnTo>
                <a:lnTo>
                  <a:pt x="866" y="191"/>
                </a:lnTo>
                <a:lnTo>
                  <a:pt x="872" y="189"/>
                </a:lnTo>
                <a:lnTo>
                  <a:pt x="877" y="186"/>
                </a:lnTo>
                <a:lnTo>
                  <a:pt x="882" y="182"/>
                </a:lnTo>
                <a:lnTo>
                  <a:pt x="886" y="177"/>
                </a:lnTo>
                <a:lnTo>
                  <a:pt x="889" y="172"/>
                </a:lnTo>
                <a:lnTo>
                  <a:pt x="891" y="166"/>
                </a:lnTo>
                <a:lnTo>
                  <a:pt x="891" y="160"/>
                </a:lnTo>
                <a:lnTo>
                  <a:pt x="891" y="160"/>
                </a:lnTo>
                <a:lnTo>
                  <a:pt x="891" y="153"/>
                </a:lnTo>
                <a:lnTo>
                  <a:pt x="889" y="147"/>
                </a:lnTo>
                <a:lnTo>
                  <a:pt x="886" y="142"/>
                </a:lnTo>
                <a:lnTo>
                  <a:pt x="882" y="137"/>
                </a:lnTo>
                <a:lnTo>
                  <a:pt x="877" y="133"/>
                </a:lnTo>
                <a:lnTo>
                  <a:pt x="872" y="130"/>
                </a:lnTo>
                <a:lnTo>
                  <a:pt x="866" y="129"/>
                </a:lnTo>
                <a:lnTo>
                  <a:pt x="860" y="128"/>
                </a:lnTo>
                <a:lnTo>
                  <a:pt x="860" y="128"/>
                </a:lnTo>
                <a:close/>
                <a:moveTo>
                  <a:pt x="860" y="255"/>
                </a:moveTo>
                <a:lnTo>
                  <a:pt x="669" y="255"/>
                </a:lnTo>
                <a:lnTo>
                  <a:pt x="669" y="255"/>
                </a:lnTo>
                <a:lnTo>
                  <a:pt x="662" y="255"/>
                </a:lnTo>
                <a:lnTo>
                  <a:pt x="656" y="257"/>
                </a:lnTo>
                <a:lnTo>
                  <a:pt x="651" y="261"/>
                </a:lnTo>
                <a:lnTo>
                  <a:pt x="646" y="264"/>
                </a:lnTo>
                <a:lnTo>
                  <a:pt x="642" y="269"/>
                </a:lnTo>
                <a:lnTo>
                  <a:pt x="639" y="275"/>
                </a:lnTo>
                <a:lnTo>
                  <a:pt x="638" y="280"/>
                </a:lnTo>
                <a:lnTo>
                  <a:pt x="637" y="286"/>
                </a:lnTo>
                <a:lnTo>
                  <a:pt x="637" y="286"/>
                </a:lnTo>
                <a:lnTo>
                  <a:pt x="638" y="293"/>
                </a:lnTo>
                <a:lnTo>
                  <a:pt x="639" y="299"/>
                </a:lnTo>
                <a:lnTo>
                  <a:pt x="642" y="305"/>
                </a:lnTo>
                <a:lnTo>
                  <a:pt x="646" y="309"/>
                </a:lnTo>
                <a:lnTo>
                  <a:pt x="651" y="313"/>
                </a:lnTo>
                <a:lnTo>
                  <a:pt x="656" y="316"/>
                </a:lnTo>
                <a:lnTo>
                  <a:pt x="662" y="317"/>
                </a:lnTo>
                <a:lnTo>
                  <a:pt x="669" y="319"/>
                </a:lnTo>
                <a:lnTo>
                  <a:pt x="860" y="319"/>
                </a:lnTo>
                <a:lnTo>
                  <a:pt x="860" y="319"/>
                </a:lnTo>
                <a:lnTo>
                  <a:pt x="866" y="317"/>
                </a:lnTo>
                <a:lnTo>
                  <a:pt x="872" y="316"/>
                </a:lnTo>
                <a:lnTo>
                  <a:pt x="877" y="313"/>
                </a:lnTo>
                <a:lnTo>
                  <a:pt x="882" y="309"/>
                </a:lnTo>
                <a:lnTo>
                  <a:pt x="886" y="305"/>
                </a:lnTo>
                <a:lnTo>
                  <a:pt x="889" y="299"/>
                </a:lnTo>
                <a:lnTo>
                  <a:pt x="891" y="293"/>
                </a:lnTo>
                <a:lnTo>
                  <a:pt x="891" y="286"/>
                </a:lnTo>
                <a:lnTo>
                  <a:pt x="891" y="286"/>
                </a:lnTo>
                <a:lnTo>
                  <a:pt x="891" y="280"/>
                </a:lnTo>
                <a:lnTo>
                  <a:pt x="889" y="275"/>
                </a:lnTo>
                <a:lnTo>
                  <a:pt x="886" y="269"/>
                </a:lnTo>
                <a:lnTo>
                  <a:pt x="882" y="264"/>
                </a:lnTo>
                <a:lnTo>
                  <a:pt x="877" y="261"/>
                </a:lnTo>
                <a:lnTo>
                  <a:pt x="872" y="257"/>
                </a:lnTo>
                <a:lnTo>
                  <a:pt x="866" y="255"/>
                </a:lnTo>
                <a:lnTo>
                  <a:pt x="860" y="255"/>
                </a:lnTo>
                <a:lnTo>
                  <a:pt x="860" y="255"/>
                </a:lnTo>
                <a:close/>
                <a:moveTo>
                  <a:pt x="860" y="382"/>
                </a:moveTo>
                <a:lnTo>
                  <a:pt x="669" y="382"/>
                </a:lnTo>
                <a:lnTo>
                  <a:pt x="669" y="382"/>
                </a:lnTo>
                <a:lnTo>
                  <a:pt x="662" y="383"/>
                </a:lnTo>
                <a:lnTo>
                  <a:pt x="656" y="385"/>
                </a:lnTo>
                <a:lnTo>
                  <a:pt x="651" y="387"/>
                </a:lnTo>
                <a:lnTo>
                  <a:pt x="646" y="392"/>
                </a:lnTo>
                <a:lnTo>
                  <a:pt x="642" y="396"/>
                </a:lnTo>
                <a:lnTo>
                  <a:pt x="639" y="401"/>
                </a:lnTo>
                <a:lnTo>
                  <a:pt x="638" y="408"/>
                </a:lnTo>
                <a:lnTo>
                  <a:pt x="637" y="414"/>
                </a:lnTo>
                <a:lnTo>
                  <a:pt x="637" y="414"/>
                </a:lnTo>
                <a:lnTo>
                  <a:pt x="638" y="420"/>
                </a:lnTo>
                <a:lnTo>
                  <a:pt x="639" y="426"/>
                </a:lnTo>
                <a:lnTo>
                  <a:pt x="642" y="431"/>
                </a:lnTo>
                <a:lnTo>
                  <a:pt x="646" y="437"/>
                </a:lnTo>
                <a:lnTo>
                  <a:pt x="651" y="440"/>
                </a:lnTo>
                <a:lnTo>
                  <a:pt x="656" y="443"/>
                </a:lnTo>
                <a:lnTo>
                  <a:pt x="662" y="445"/>
                </a:lnTo>
                <a:lnTo>
                  <a:pt x="669" y="445"/>
                </a:lnTo>
                <a:lnTo>
                  <a:pt x="860" y="445"/>
                </a:lnTo>
                <a:lnTo>
                  <a:pt x="860" y="445"/>
                </a:lnTo>
                <a:lnTo>
                  <a:pt x="866" y="445"/>
                </a:lnTo>
                <a:lnTo>
                  <a:pt x="872" y="443"/>
                </a:lnTo>
                <a:lnTo>
                  <a:pt x="877" y="440"/>
                </a:lnTo>
                <a:lnTo>
                  <a:pt x="882" y="437"/>
                </a:lnTo>
                <a:lnTo>
                  <a:pt x="886" y="431"/>
                </a:lnTo>
                <a:lnTo>
                  <a:pt x="889" y="426"/>
                </a:lnTo>
                <a:lnTo>
                  <a:pt x="891" y="420"/>
                </a:lnTo>
                <a:lnTo>
                  <a:pt x="891" y="414"/>
                </a:lnTo>
                <a:lnTo>
                  <a:pt x="891" y="414"/>
                </a:lnTo>
                <a:lnTo>
                  <a:pt x="891" y="408"/>
                </a:lnTo>
                <a:lnTo>
                  <a:pt x="889" y="401"/>
                </a:lnTo>
                <a:lnTo>
                  <a:pt x="886" y="396"/>
                </a:lnTo>
                <a:lnTo>
                  <a:pt x="882" y="392"/>
                </a:lnTo>
                <a:lnTo>
                  <a:pt x="877" y="387"/>
                </a:lnTo>
                <a:lnTo>
                  <a:pt x="872" y="385"/>
                </a:lnTo>
                <a:lnTo>
                  <a:pt x="866" y="383"/>
                </a:lnTo>
                <a:lnTo>
                  <a:pt x="860" y="382"/>
                </a:lnTo>
                <a:lnTo>
                  <a:pt x="860" y="382"/>
                </a:lnTo>
                <a:close/>
                <a:moveTo>
                  <a:pt x="541" y="668"/>
                </a:moveTo>
                <a:lnTo>
                  <a:pt x="382" y="668"/>
                </a:lnTo>
                <a:lnTo>
                  <a:pt x="382" y="668"/>
                </a:lnTo>
                <a:lnTo>
                  <a:pt x="376" y="669"/>
                </a:lnTo>
                <a:lnTo>
                  <a:pt x="369" y="670"/>
                </a:lnTo>
                <a:lnTo>
                  <a:pt x="364" y="674"/>
                </a:lnTo>
                <a:lnTo>
                  <a:pt x="360" y="678"/>
                </a:lnTo>
                <a:lnTo>
                  <a:pt x="356" y="682"/>
                </a:lnTo>
                <a:lnTo>
                  <a:pt x="353" y="688"/>
                </a:lnTo>
                <a:lnTo>
                  <a:pt x="351" y="694"/>
                </a:lnTo>
                <a:lnTo>
                  <a:pt x="350" y="701"/>
                </a:lnTo>
                <a:lnTo>
                  <a:pt x="350" y="701"/>
                </a:lnTo>
                <a:lnTo>
                  <a:pt x="351" y="707"/>
                </a:lnTo>
                <a:lnTo>
                  <a:pt x="353" y="712"/>
                </a:lnTo>
                <a:lnTo>
                  <a:pt x="356" y="718"/>
                </a:lnTo>
                <a:lnTo>
                  <a:pt x="360" y="723"/>
                </a:lnTo>
                <a:lnTo>
                  <a:pt x="364" y="726"/>
                </a:lnTo>
                <a:lnTo>
                  <a:pt x="369" y="729"/>
                </a:lnTo>
                <a:lnTo>
                  <a:pt x="376" y="732"/>
                </a:lnTo>
                <a:lnTo>
                  <a:pt x="382" y="732"/>
                </a:lnTo>
                <a:lnTo>
                  <a:pt x="541" y="732"/>
                </a:lnTo>
                <a:lnTo>
                  <a:pt x="541" y="732"/>
                </a:lnTo>
                <a:lnTo>
                  <a:pt x="548" y="732"/>
                </a:lnTo>
                <a:lnTo>
                  <a:pt x="554" y="729"/>
                </a:lnTo>
                <a:lnTo>
                  <a:pt x="559" y="726"/>
                </a:lnTo>
                <a:lnTo>
                  <a:pt x="564" y="723"/>
                </a:lnTo>
                <a:lnTo>
                  <a:pt x="568" y="718"/>
                </a:lnTo>
                <a:lnTo>
                  <a:pt x="570" y="712"/>
                </a:lnTo>
                <a:lnTo>
                  <a:pt x="572" y="707"/>
                </a:lnTo>
                <a:lnTo>
                  <a:pt x="573" y="701"/>
                </a:lnTo>
                <a:lnTo>
                  <a:pt x="573" y="701"/>
                </a:lnTo>
                <a:lnTo>
                  <a:pt x="572" y="694"/>
                </a:lnTo>
                <a:lnTo>
                  <a:pt x="570" y="688"/>
                </a:lnTo>
                <a:lnTo>
                  <a:pt x="568" y="682"/>
                </a:lnTo>
                <a:lnTo>
                  <a:pt x="564" y="678"/>
                </a:lnTo>
                <a:lnTo>
                  <a:pt x="559" y="674"/>
                </a:lnTo>
                <a:lnTo>
                  <a:pt x="554" y="670"/>
                </a:lnTo>
                <a:lnTo>
                  <a:pt x="548" y="669"/>
                </a:lnTo>
                <a:lnTo>
                  <a:pt x="541" y="668"/>
                </a:lnTo>
                <a:lnTo>
                  <a:pt x="541" y="668"/>
                </a:lnTo>
                <a:close/>
                <a:moveTo>
                  <a:pt x="541" y="796"/>
                </a:moveTo>
                <a:lnTo>
                  <a:pt x="382" y="796"/>
                </a:lnTo>
                <a:lnTo>
                  <a:pt x="382" y="796"/>
                </a:lnTo>
                <a:lnTo>
                  <a:pt x="376" y="796"/>
                </a:lnTo>
                <a:lnTo>
                  <a:pt x="369" y="798"/>
                </a:lnTo>
                <a:lnTo>
                  <a:pt x="364" y="801"/>
                </a:lnTo>
                <a:lnTo>
                  <a:pt x="360" y="805"/>
                </a:lnTo>
                <a:lnTo>
                  <a:pt x="356" y="810"/>
                </a:lnTo>
                <a:lnTo>
                  <a:pt x="353" y="815"/>
                </a:lnTo>
                <a:lnTo>
                  <a:pt x="351" y="821"/>
                </a:lnTo>
                <a:lnTo>
                  <a:pt x="350" y="827"/>
                </a:lnTo>
                <a:lnTo>
                  <a:pt x="350" y="827"/>
                </a:lnTo>
                <a:lnTo>
                  <a:pt x="351" y="834"/>
                </a:lnTo>
                <a:lnTo>
                  <a:pt x="353" y="840"/>
                </a:lnTo>
                <a:lnTo>
                  <a:pt x="356" y="845"/>
                </a:lnTo>
                <a:lnTo>
                  <a:pt x="360" y="850"/>
                </a:lnTo>
                <a:lnTo>
                  <a:pt x="364" y="854"/>
                </a:lnTo>
                <a:lnTo>
                  <a:pt x="369" y="857"/>
                </a:lnTo>
                <a:lnTo>
                  <a:pt x="376" y="858"/>
                </a:lnTo>
                <a:lnTo>
                  <a:pt x="382" y="859"/>
                </a:lnTo>
                <a:lnTo>
                  <a:pt x="541" y="859"/>
                </a:lnTo>
                <a:lnTo>
                  <a:pt x="541" y="859"/>
                </a:lnTo>
                <a:lnTo>
                  <a:pt x="548" y="858"/>
                </a:lnTo>
                <a:lnTo>
                  <a:pt x="554" y="857"/>
                </a:lnTo>
                <a:lnTo>
                  <a:pt x="559" y="854"/>
                </a:lnTo>
                <a:lnTo>
                  <a:pt x="564" y="850"/>
                </a:lnTo>
                <a:lnTo>
                  <a:pt x="568" y="845"/>
                </a:lnTo>
                <a:lnTo>
                  <a:pt x="570" y="840"/>
                </a:lnTo>
                <a:lnTo>
                  <a:pt x="572" y="834"/>
                </a:lnTo>
                <a:lnTo>
                  <a:pt x="573" y="827"/>
                </a:lnTo>
                <a:lnTo>
                  <a:pt x="573" y="827"/>
                </a:lnTo>
                <a:lnTo>
                  <a:pt x="572" y="821"/>
                </a:lnTo>
                <a:lnTo>
                  <a:pt x="570" y="815"/>
                </a:lnTo>
                <a:lnTo>
                  <a:pt x="568" y="810"/>
                </a:lnTo>
                <a:lnTo>
                  <a:pt x="564" y="805"/>
                </a:lnTo>
                <a:lnTo>
                  <a:pt x="559" y="801"/>
                </a:lnTo>
                <a:lnTo>
                  <a:pt x="554" y="798"/>
                </a:lnTo>
                <a:lnTo>
                  <a:pt x="548" y="796"/>
                </a:lnTo>
                <a:lnTo>
                  <a:pt x="541" y="796"/>
                </a:lnTo>
                <a:lnTo>
                  <a:pt x="541" y="796"/>
                </a:lnTo>
                <a:close/>
                <a:moveTo>
                  <a:pt x="860" y="510"/>
                </a:moveTo>
                <a:lnTo>
                  <a:pt x="382" y="510"/>
                </a:lnTo>
                <a:lnTo>
                  <a:pt x="382" y="510"/>
                </a:lnTo>
                <a:lnTo>
                  <a:pt x="376" y="510"/>
                </a:lnTo>
                <a:lnTo>
                  <a:pt x="369" y="512"/>
                </a:lnTo>
                <a:lnTo>
                  <a:pt x="364" y="515"/>
                </a:lnTo>
                <a:lnTo>
                  <a:pt x="360" y="518"/>
                </a:lnTo>
                <a:lnTo>
                  <a:pt x="356" y="523"/>
                </a:lnTo>
                <a:lnTo>
                  <a:pt x="353" y="529"/>
                </a:lnTo>
                <a:lnTo>
                  <a:pt x="351" y="534"/>
                </a:lnTo>
                <a:lnTo>
                  <a:pt x="350" y="541"/>
                </a:lnTo>
                <a:lnTo>
                  <a:pt x="350" y="573"/>
                </a:lnTo>
                <a:lnTo>
                  <a:pt x="350" y="573"/>
                </a:lnTo>
                <a:lnTo>
                  <a:pt x="351" y="579"/>
                </a:lnTo>
                <a:lnTo>
                  <a:pt x="353" y="586"/>
                </a:lnTo>
                <a:lnTo>
                  <a:pt x="356" y="591"/>
                </a:lnTo>
                <a:lnTo>
                  <a:pt x="360" y="595"/>
                </a:lnTo>
                <a:lnTo>
                  <a:pt x="364" y="600"/>
                </a:lnTo>
                <a:lnTo>
                  <a:pt x="369" y="602"/>
                </a:lnTo>
                <a:lnTo>
                  <a:pt x="376" y="604"/>
                </a:lnTo>
                <a:lnTo>
                  <a:pt x="382" y="605"/>
                </a:lnTo>
                <a:lnTo>
                  <a:pt x="860" y="605"/>
                </a:lnTo>
                <a:lnTo>
                  <a:pt x="860" y="605"/>
                </a:lnTo>
                <a:lnTo>
                  <a:pt x="866" y="604"/>
                </a:lnTo>
                <a:lnTo>
                  <a:pt x="872" y="602"/>
                </a:lnTo>
                <a:lnTo>
                  <a:pt x="877" y="600"/>
                </a:lnTo>
                <a:lnTo>
                  <a:pt x="882" y="595"/>
                </a:lnTo>
                <a:lnTo>
                  <a:pt x="886" y="591"/>
                </a:lnTo>
                <a:lnTo>
                  <a:pt x="889" y="586"/>
                </a:lnTo>
                <a:lnTo>
                  <a:pt x="891" y="579"/>
                </a:lnTo>
                <a:lnTo>
                  <a:pt x="891" y="573"/>
                </a:lnTo>
                <a:lnTo>
                  <a:pt x="891" y="541"/>
                </a:lnTo>
                <a:lnTo>
                  <a:pt x="891" y="541"/>
                </a:lnTo>
                <a:lnTo>
                  <a:pt x="891" y="534"/>
                </a:lnTo>
                <a:lnTo>
                  <a:pt x="889" y="529"/>
                </a:lnTo>
                <a:lnTo>
                  <a:pt x="886" y="523"/>
                </a:lnTo>
                <a:lnTo>
                  <a:pt x="882" y="518"/>
                </a:lnTo>
                <a:lnTo>
                  <a:pt x="877" y="515"/>
                </a:lnTo>
                <a:lnTo>
                  <a:pt x="872" y="512"/>
                </a:lnTo>
                <a:lnTo>
                  <a:pt x="866" y="510"/>
                </a:lnTo>
                <a:lnTo>
                  <a:pt x="860" y="510"/>
                </a:lnTo>
                <a:lnTo>
                  <a:pt x="860" y="510"/>
                </a:lnTo>
                <a:close/>
              </a:path>
            </a:pathLst>
          </a:custGeom>
          <a:solidFill>
            <a:srgbClr val="FF4A01"/>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139" name="Freeform 113"/>
          <p:cNvSpPr>
            <a:spLocks noEditPoints="1"/>
          </p:cNvSpPr>
          <p:nvPr/>
        </p:nvSpPr>
        <p:spPr bwMode="auto">
          <a:xfrm>
            <a:off x="1243330" y="2821577"/>
            <a:ext cx="720005" cy="720005"/>
          </a:xfrm>
          <a:custGeom>
            <a:avLst/>
            <a:gdLst>
              <a:gd name="T0" fmla="*/ 109 w 1017"/>
              <a:gd name="T1" fmla="*/ 319 h 1018"/>
              <a:gd name="T2" fmla="*/ 64 w 1017"/>
              <a:gd name="T3" fmla="*/ 334 h 1018"/>
              <a:gd name="T4" fmla="*/ 28 w 1017"/>
              <a:gd name="T5" fmla="*/ 363 h 1018"/>
              <a:gd name="T6" fmla="*/ 5 w 1017"/>
              <a:gd name="T7" fmla="*/ 405 h 1018"/>
              <a:gd name="T8" fmla="*/ 0 w 1017"/>
              <a:gd name="T9" fmla="*/ 895 h 1018"/>
              <a:gd name="T10" fmla="*/ 5 w 1017"/>
              <a:gd name="T11" fmla="*/ 932 h 1018"/>
              <a:gd name="T12" fmla="*/ 28 w 1017"/>
              <a:gd name="T13" fmla="*/ 973 h 1018"/>
              <a:gd name="T14" fmla="*/ 64 w 1017"/>
              <a:gd name="T15" fmla="*/ 1003 h 1018"/>
              <a:gd name="T16" fmla="*/ 109 w 1017"/>
              <a:gd name="T17" fmla="*/ 1017 h 1018"/>
              <a:gd name="T18" fmla="*/ 589 w 1017"/>
              <a:gd name="T19" fmla="*/ 1017 h 1018"/>
              <a:gd name="T20" fmla="*/ 635 w 1017"/>
              <a:gd name="T21" fmla="*/ 1003 h 1018"/>
              <a:gd name="T22" fmla="*/ 672 w 1017"/>
              <a:gd name="T23" fmla="*/ 973 h 1018"/>
              <a:gd name="T24" fmla="*/ 694 w 1017"/>
              <a:gd name="T25" fmla="*/ 932 h 1018"/>
              <a:gd name="T26" fmla="*/ 700 w 1017"/>
              <a:gd name="T27" fmla="*/ 441 h 1018"/>
              <a:gd name="T28" fmla="*/ 694 w 1017"/>
              <a:gd name="T29" fmla="*/ 405 h 1018"/>
              <a:gd name="T30" fmla="*/ 672 w 1017"/>
              <a:gd name="T31" fmla="*/ 363 h 1018"/>
              <a:gd name="T32" fmla="*/ 635 w 1017"/>
              <a:gd name="T33" fmla="*/ 334 h 1018"/>
              <a:gd name="T34" fmla="*/ 589 w 1017"/>
              <a:gd name="T35" fmla="*/ 319 h 1018"/>
              <a:gd name="T36" fmla="*/ 636 w 1017"/>
              <a:gd name="T37" fmla="*/ 895 h 1018"/>
              <a:gd name="T38" fmla="*/ 618 w 1017"/>
              <a:gd name="T39" fmla="*/ 937 h 1018"/>
              <a:gd name="T40" fmla="*/ 576 w 1017"/>
              <a:gd name="T41" fmla="*/ 955 h 1018"/>
              <a:gd name="T42" fmla="*/ 100 w 1017"/>
              <a:gd name="T43" fmla="*/ 950 h 1018"/>
              <a:gd name="T44" fmla="*/ 68 w 1017"/>
              <a:gd name="T45" fmla="*/ 919 h 1018"/>
              <a:gd name="T46" fmla="*/ 63 w 1017"/>
              <a:gd name="T47" fmla="*/ 441 h 1018"/>
              <a:gd name="T48" fmla="*/ 81 w 1017"/>
              <a:gd name="T49" fmla="*/ 399 h 1018"/>
              <a:gd name="T50" fmla="*/ 122 w 1017"/>
              <a:gd name="T51" fmla="*/ 382 h 1018"/>
              <a:gd name="T52" fmla="*/ 600 w 1017"/>
              <a:gd name="T53" fmla="*/ 387 h 1018"/>
              <a:gd name="T54" fmla="*/ 631 w 1017"/>
              <a:gd name="T55" fmla="*/ 419 h 1018"/>
              <a:gd name="T56" fmla="*/ 895 w 1017"/>
              <a:gd name="T57" fmla="*/ 0 h 1018"/>
              <a:gd name="T58" fmla="*/ 415 w 1017"/>
              <a:gd name="T59" fmla="*/ 4 h 1018"/>
              <a:gd name="T60" fmla="*/ 372 w 1017"/>
              <a:gd name="T61" fmla="*/ 22 h 1018"/>
              <a:gd name="T62" fmla="*/ 339 w 1017"/>
              <a:gd name="T63" fmla="*/ 55 h 1018"/>
              <a:gd name="T64" fmla="*/ 320 w 1017"/>
              <a:gd name="T65" fmla="*/ 99 h 1018"/>
              <a:gd name="T66" fmla="*/ 318 w 1017"/>
              <a:gd name="T67" fmla="*/ 223 h 1018"/>
              <a:gd name="T68" fmla="*/ 327 w 1017"/>
              <a:gd name="T69" fmla="*/ 246 h 1018"/>
              <a:gd name="T70" fmla="*/ 350 w 1017"/>
              <a:gd name="T71" fmla="*/ 255 h 1018"/>
              <a:gd name="T72" fmla="*/ 367 w 1017"/>
              <a:gd name="T73" fmla="*/ 249 h 1018"/>
              <a:gd name="T74" fmla="*/ 381 w 1017"/>
              <a:gd name="T75" fmla="*/ 230 h 1018"/>
              <a:gd name="T76" fmla="*/ 383 w 1017"/>
              <a:gd name="T77" fmla="*/ 112 h 1018"/>
              <a:gd name="T78" fmla="*/ 408 w 1017"/>
              <a:gd name="T79" fmla="*/ 74 h 1018"/>
              <a:gd name="T80" fmla="*/ 895 w 1017"/>
              <a:gd name="T81" fmla="*/ 65 h 1018"/>
              <a:gd name="T82" fmla="*/ 928 w 1017"/>
              <a:gd name="T83" fmla="*/ 74 h 1018"/>
              <a:gd name="T84" fmla="*/ 953 w 1017"/>
              <a:gd name="T85" fmla="*/ 112 h 1018"/>
              <a:gd name="T86" fmla="*/ 953 w 1017"/>
              <a:gd name="T87" fmla="*/ 589 h 1018"/>
              <a:gd name="T88" fmla="*/ 928 w 1017"/>
              <a:gd name="T89" fmla="*/ 627 h 1018"/>
              <a:gd name="T90" fmla="*/ 795 w 1017"/>
              <a:gd name="T91" fmla="*/ 637 h 1018"/>
              <a:gd name="T92" fmla="*/ 777 w 1017"/>
              <a:gd name="T93" fmla="*/ 642 h 1018"/>
              <a:gd name="T94" fmla="*/ 764 w 1017"/>
              <a:gd name="T95" fmla="*/ 662 h 1018"/>
              <a:gd name="T96" fmla="*/ 765 w 1017"/>
              <a:gd name="T97" fmla="*/ 681 h 1018"/>
              <a:gd name="T98" fmla="*/ 782 w 1017"/>
              <a:gd name="T99" fmla="*/ 698 h 1018"/>
              <a:gd name="T100" fmla="*/ 895 w 1017"/>
              <a:gd name="T101" fmla="*/ 700 h 1018"/>
              <a:gd name="T102" fmla="*/ 942 w 1017"/>
              <a:gd name="T103" fmla="*/ 690 h 1018"/>
              <a:gd name="T104" fmla="*/ 982 w 1017"/>
              <a:gd name="T105" fmla="*/ 664 h 1018"/>
              <a:gd name="T106" fmla="*/ 1008 w 1017"/>
              <a:gd name="T107" fmla="*/ 626 h 1018"/>
              <a:gd name="T108" fmla="*/ 1017 w 1017"/>
              <a:gd name="T109" fmla="*/ 578 h 1018"/>
              <a:gd name="T110" fmla="*/ 1015 w 1017"/>
              <a:gd name="T111" fmla="*/ 99 h 1018"/>
              <a:gd name="T112" fmla="*/ 997 w 1017"/>
              <a:gd name="T113" fmla="*/ 55 h 1018"/>
              <a:gd name="T114" fmla="*/ 964 w 1017"/>
              <a:gd name="T115" fmla="*/ 22 h 1018"/>
              <a:gd name="T116" fmla="*/ 920 w 1017"/>
              <a:gd name="T117" fmla="*/ 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76" y="319"/>
                </a:moveTo>
                <a:lnTo>
                  <a:pt x="122" y="319"/>
                </a:lnTo>
                <a:lnTo>
                  <a:pt x="122" y="319"/>
                </a:lnTo>
                <a:lnTo>
                  <a:pt x="109" y="319"/>
                </a:lnTo>
                <a:lnTo>
                  <a:pt x="98" y="321"/>
                </a:lnTo>
                <a:lnTo>
                  <a:pt x="86" y="324"/>
                </a:lnTo>
                <a:lnTo>
                  <a:pt x="75" y="329"/>
                </a:lnTo>
                <a:lnTo>
                  <a:pt x="64" y="334"/>
                </a:lnTo>
                <a:lnTo>
                  <a:pt x="54" y="339"/>
                </a:lnTo>
                <a:lnTo>
                  <a:pt x="44" y="347"/>
                </a:lnTo>
                <a:lnTo>
                  <a:pt x="35" y="354"/>
                </a:lnTo>
                <a:lnTo>
                  <a:pt x="28" y="363"/>
                </a:lnTo>
                <a:lnTo>
                  <a:pt x="20" y="373"/>
                </a:lnTo>
                <a:lnTo>
                  <a:pt x="15" y="383"/>
                </a:lnTo>
                <a:lnTo>
                  <a:pt x="10" y="394"/>
                </a:lnTo>
                <a:lnTo>
                  <a:pt x="5" y="405"/>
                </a:lnTo>
                <a:lnTo>
                  <a:pt x="2" y="417"/>
                </a:lnTo>
                <a:lnTo>
                  <a:pt x="0" y="428"/>
                </a:lnTo>
                <a:lnTo>
                  <a:pt x="0" y="441"/>
                </a:lnTo>
                <a:lnTo>
                  <a:pt x="0" y="895"/>
                </a:lnTo>
                <a:lnTo>
                  <a:pt x="0" y="895"/>
                </a:lnTo>
                <a:lnTo>
                  <a:pt x="0" y="908"/>
                </a:lnTo>
                <a:lnTo>
                  <a:pt x="2" y="920"/>
                </a:lnTo>
                <a:lnTo>
                  <a:pt x="5" y="932"/>
                </a:lnTo>
                <a:lnTo>
                  <a:pt x="10" y="943"/>
                </a:lnTo>
                <a:lnTo>
                  <a:pt x="15" y="954"/>
                </a:lnTo>
                <a:lnTo>
                  <a:pt x="20" y="964"/>
                </a:lnTo>
                <a:lnTo>
                  <a:pt x="28" y="973"/>
                </a:lnTo>
                <a:lnTo>
                  <a:pt x="35" y="982"/>
                </a:lnTo>
                <a:lnTo>
                  <a:pt x="44" y="991"/>
                </a:lnTo>
                <a:lnTo>
                  <a:pt x="54" y="997"/>
                </a:lnTo>
                <a:lnTo>
                  <a:pt x="64" y="1003"/>
                </a:lnTo>
                <a:lnTo>
                  <a:pt x="75" y="1009"/>
                </a:lnTo>
                <a:lnTo>
                  <a:pt x="86" y="1013"/>
                </a:lnTo>
                <a:lnTo>
                  <a:pt x="98" y="1015"/>
                </a:lnTo>
                <a:lnTo>
                  <a:pt x="109" y="1017"/>
                </a:lnTo>
                <a:lnTo>
                  <a:pt x="122" y="1018"/>
                </a:lnTo>
                <a:lnTo>
                  <a:pt x="576" y="1018"/>
                </a:lnTo>
                <a:lnTo>
                  <a:pt x="576" y="1018"/>
                </a:lnTo>
                <a:lnTo>
                  <a:pt x="589" y="1017"/>
                </a:lnTo>
                <a:lnTo>
                  <a:pt x="602" y="1015"/>
                </a:lnTo>
                <a:lnTo>
                  <a:pt x="613" y="1013"/>
                </a:lnTo>
                <a:lnTo>
                  <a:pt x="624" y="1009"/>
                </a:lnTo>
                <a:lnTo>
                  <a:pt x="635" y="1003"/>
                </a:lnTo>
                <a:lnTo>
                  <a:pt x="645" y="997"/>
                </a:lnTo>
                <a:lnTo>
                  <a:pt x="655" y="991"/>
                </a:lnTo>
                <a:lnTo>
                  <a:pt x="663" y="982"/>
                </a:lnTo>
                <a:lnTo>
                  <a:pt x="672" y="973"/>
                </a:lnTo>
                <a:lnTo>
                  <a:pt x="678" y="964"/>
                </a:lnTo>
                <a:lnTo>
                  <a:pt x="685" y="954"/>
                </a:lnTo>
                <a:lnTo>
                  <a:pt x="690" y="943"/>
                </a:lnTo>
                <a:lnTo>
                  <a:pt x="694" y="932"/>
                </a:lnTo>
                <a:lnTo>
                  <a:pt x="697" y="920"/>
                </a:lnTo>
                <a:lnTo>
                  <a:pt x="699" y="908"/>
                </a:lnTo>
                <a:lnTo>
                  <a:pt x="700" y="895"/>
                </a:lnTo>
                <a:lnTo>
                  <a:pt x="700" y="441"/>
                </a:lnTo>
                <a:lnTo>
                  <a:pt x="700" y="441"/>
                </a:lnTo>
                <a:lnTo>
                  <a:pt x="699" y="428"/>
                </a:lnTo>
                <a:lnTo>
                  <a:pt x="697" y="417"/>
                </a:lnTo>
                <a:lnTo>
                  <a:pt x="694" y="405"/>
                </a:lnTo>
                <a:lnTo>
                  <a:pt x="690" y="394"/>
                </a:lnTo>
                <a:lnTo>
                  <a:pt x="685" y="383"/>
                </a:lnTo>
                <a:lnTo>
                  <a:pt x="678" y="373"/>
                </a:lnTo>
                <a:lnTo>
                  <a:pt x="672" y="363"/>
                </a:lnTo>
                <a:lnTo>
                  <a:pt x="663" y="354"/>
                </a:lnTo>
                <a:lnTo>
                  <a:pt x="655" y="347"/>
                </a:lnTo>
                <a:lnTo>
                  <a:pt x="645" y="339"/>
                </a:lnTo>
                <a:lnTo>
                  <a:pt x="635" y="334"/>
                </a:lnTo>
                <a:lnTo>
                  <a:pt x="624" y="329"/>
                </a:lnTo>
                <a:lnTo>
                  <a:pt x="613" y="324"/>
                </a:lnTo>
                <a:lnTo>
                  <a:pt x="602" y="321"/>
                </a:lnTo>
                <a:lnTo>
                  <a:pt x="589" y="319"/>
                </a:lnTo>
                <a:lnTo>
                  <a:pt x="576" y="319"/>
                </a:lnTo>
                <a:lnTo>
                  <a:pt x="576" y="319"/>
                </a:lnTo>
                <a:close/>
                <a:moveTo>
                  <a:pt x="636" y="895"/>
                </a:moveTo>
                <a:lnTo>
                  <a:pt x="636" y="895"/>
                </a:lnTo>
                <a:lnTo>
                  <a:pt x="634" y="908"/>
                </a:lnTo>
                <a:lnTo>
                  <a:pt x="631" y="919"/>
                </a:lnTo>
                <a:lnTo>
                  <a:pt x="626" y="928"/>
                </a:lnTo>
                <a:lnTo>
                  <a:pt x="618" y="937"/>
                </a:lnTo>
                <a:lnTo>
                  <a:pt x="609" y="944"/>
                </a:lnTo>
                <a:lnTo>
                  <a:pt x="600" y="950"/>
                </a:lnTo>
                <a:lnTo>
                  <a:pt x="589" y="953"/>
                </a:lnTo>
                <a:lnTo>
                  <a:pt x="576" y="955"/>
                </a:lnTo>
                <a:lnTo>
                  <a:pt x="122" y="955"/>
                </a:lnTo>
                <a:lnTo>
                  <a:pt x="122" y="955"/>
                </a:lnTo>
                <a:lnTo>
                  <a:pt x="111" y="953"/>
                </a:lnTo>
                <a:lnTo>
                  <a:pt x="100" y="950"/>
                </a:lnTo>
                <a:lnTo>
                  <a:pt x="89" y="944"/>
                </a:lnTo>
                <a:lnTo>
                  <a:pt x="81" y="937"/>
                </a:lnTo>
                <a:lnTo>
                  <a:pt x="73" y="928"/>
                </a:lnTo>
                <a:lnTo>
                  <a:pt x="68" y="919"/>
                </a:lnTo>
                <a:lnTo>
                  <a:pt x="64" y="908"/>
                </a:lnTo>
                <a:lnTo>
                  <a:pt x="63" y="895"/>
                </a:lnTo>
                <a:lnTo>
                  <a:pt x="63" y="441"/>
                </a:lnTo>
                <a:lnTo>
                  <a:pt x="63" y="441"/>
                </a:lnTo>
                <a:lnTo>
                  <a:pt x="64" y="429"/>
                </a:lnTo>
                <a:lnTo>
                  <a:pt x="68" y="419"/>
                </a:lnTo>
                <a:lnTo>
                  <a:pt x="73" y="408"/>
                </a:lnTo>
                <a:lnTo>
                  <a:pt x="81" y="399"/>
                </a:lnTo>
                <a:lnTo>
                  <a:pt x="89" y="392"/>
                </a:lnTo>
                <a:lnTo>
                  <a:pt x="100" y="387"/>
                </a:lnTo>
                <a:lnTo>
                  <a:pt x="111" y="383"/>
                </a:lnTo>
                <a:lnTo>
                  <a:pt x="122" y="382"/>
                </a:lnTo>
                <a:lnTo>
                  <a:pt x="576" y="382"/>
                </a:lnTo>
                <a:lnTo>
                  <a:pt x="576" y="382"/>
                </a:lnTo>
                <a:lnTo>
                  <a:pt x="589" y="383"/>
                </a:lnTo>
                <a:lnTo>
                  <a:pt x="600" y="387"/>
                </a:lnTo>
                <a:lnTo>
                  <a:pt x="609" y="392"/>
                </a:lnTo>
                <a:lnTo>
                  <a:pt x="618" y="399"/>
                </a:lnTo>
                <a:lnTo>
                  <a:pt x="626" y="408"/>
                </a:lnTo>
                <a:lnTo>
                  <a:pt x="631" y="419"/>
                </a:lnTo>
                <a:lnTo>
                  <a:pt x="634" y="429"/>
                </a:lnTo>
                <a:lnTo>
                  <a:pt x="636" y="441"/>
                </a:lnTo>
                <a:lnTo>
                  <a:pt x="636" y="895"/>
                </a:lnTo>
                <a:close/>
                <a:moveTo>
                  <a:pt x="895" y="0"/>
                </a:moveTo>
                <a:lnTo>
                  <a:pt x="440" y="0"/>
                </a:lnTo>
                <a:lnTo>
                  <a:pt x="440" y="0"/>
                </a:lnTo>
                <a:lnTo>
                  <a:pt x="428" y="1"/>
                </a:lnTo>
                <a:lnTo>
                  <a:pt x="415" y="4"/>
                </a:lnTo>
                <a:lnTo>
                  <a:pt x="405" y="6"/>
                </a:lnTo>
                <a:lnTo>
                  <a:pt x="393" y="10"/>
                </a:lnTo>
                <a:lnTo>
                  <a:pt x="382" y="15"/>
                </a:lnTo>
                <a:lnTo>
                  <a:pt x="372" y="22"/>
                </a:lnTo>
                <a:lnTo>
                  <a:pt x="363" y="28"/>
                </a:lnTo>
                <a:lnTo>
                  <a:pt x="354" y="37"/>
                </a:lnTo>
                <a:lnTo>
                  <a:pt x="346" y="45"/>
                </a:lnTo>
                <a:lnTo>
                  <a:pt x="339" y="55"/>
                </a:lnTo>
                <a:lnTo>
                  <a:pt x="333" y="65"/>
                </a:lnTo>
                <a:lnTo>
                  <a:pt x="327" y="75"/>
                </a:lnTo>
                <a:lnTo>
                  <a:pt x="323" y="87"/>
                </a:lnTo>
                <a:lnTo>
                  <a:pt x="320" y="99"/>
                </a:lnTo>
                <a:lnTo>
                  <a:pt x="319" y="111"/>
                </a:lnTo>
                <a:lnTo>
                  <a:pt x="318" y="124"/>
                </a:lnTo>
                <a:lnTo>
                  <a:pt x="318" y="223"/>
                </a:lnTo>
                <a:lnTo>
                  <a:pt x="318" y="223"/>
                </a:lnTo>
                <a:lnTo>
                  <a:pt x="319" y="230"/>
                </a:lnTo>
                <a:lnTo>
                  <a:pt x="320" y="235"/>
                </a:lnTo>
                <a:lnTo>
                  <a:pt x="323" y="241"/>
                </a:lnTo>
                <a:lnTo>
                  <a:pt x="327" y="246"/>
                </a:lnTo>
                <a:lnTo>
                  <a:pt x="332" y="249"/>
                </a:lnTo>
                <a:lnTo>
                  <a:pt x="337" y="252"/>
                </a:lnTo>
                <a:lnTo>
                  <a:pt x="343" y="255"/>
                </a:lnTo>
                <a:lnTo>
                  <a:pt x="350" y="255"/>
                </a:lnTo>
                <a:lnTo>
                  <a:pt x="350" y="255"/>
                </a:lnTo>
                <a:lnTo>
                  <a:pt x="356" y="255"/>
                </a:lnTo>
                <a:lnTo>
                  <a:pt x="362" y="252"/>
                </a:lnTo>
                <a:lnTo>
                  <a:pt x="367" y="249"/>
                </a:lnTo>
                <a:lnTo>
                  <a:pt x="372" y="246"/>
                </a:lnTo>
                <a:lnTo>
                  <a:pt x="376" y="241"/>
                </a:lnTo>
                <a:lnTo>
                  <a:pt x="379" y="235"/>
                </a:lnTo>
                <a:lnTo>
                  <a:pt x="381" y="230"/>
                </a:lnTo>
                <a:lnTo>
                  <a:pt x="381" y="223"/>
                </a:lnTo>
                <a:lnTo>
                  <a:pt x="381" y="124"/>
                </a:lnTo>
                <a:lnTo>
                  <a:pt x="381" y="124"/>
                </a:lnTo>
                <a:lnTo>
                  <a:pt x="383" y="112"/>
                </a:lnTo>
                <a:lnTo>
                  <a:pt x="386" y="100"/>
                </a:lnTo>
                <a:lnTo>
                  <a:pt x="392" y="90"/>
                </a:lnTo>
                <a:lnTo>
                  <a:pt x="399" y="82"/>
                </a:lnTo>
                <a:lnTo>
                  <a:pt x="408" y="74"/>
                </a:lnTo>
                <a:lnTo>
                  <a:pt x="417" y="69"/>
                </a:lnTo>
                <a:lnTo>
                  <a:pt x="428" y="66"/>
                </a:lnTo>
                <a:lnTo>
                  <a:pt x="440" y="65"/>
                </a:lnTo>
                <a:lnTo>
                  <a:pt x="895" y="65"/>
                </a:lnTo>
                <a:lnTo>
                  <a:pt x="895" y="65"/>
                </a:lnTo>
                <a:lnTo>
                  <a:pt x="907" y="66"/>
                </a:lnTo>
                <a:lnTo>
                  <a:pt x="917" y="69"/>
                </a:lnTo>
                <a:lnTo>
                  <a:pt x="928" y="74"/>
                </a:lnTo>
                <a:lnTo>
                  <a:pt x="937" y="82"/>
                </a:lnTo>
                <a:lnTo>
                  <a:pt x="944" y="90"/>
                </a:lnTo>
                <a:lnTo>
                  <a:pt x="950" y="100"/>
                </a:lnTo>
                <a:lnTo>
                  <a:pt x="953" y="112"/>
                </a:lnTo>
                <a:lnTo>
                  <a:pt x="954" y="124"/>
                </a:lnTo>
                <a:lnTo>
                  <a:pt x="954" y="578"/>
                </a:lnTo>
                <a:lnTo>
                  <a:pt x="954" y="578"/>
                </a:lnTo>
                <a:lnTo>
                  <a:pt x="953" y="589"/>
                </a:lnTo>
                <a:lnTo>
                  <a:pt x="950" y="600"/>
                </a:lnTo>
                <a:lnTo>
                  <a:pt x="944" y="611"/>
                </a:lnTo>
                <a:lnTo>
                  <a:pt x="937" y="619"/>
                </a:lnTo>
                <a:lnTo>
                  <a:pt x="928" y="627"/>
                </a:lnTo>
                <a:lnTo>
                  <a:pt x="917" y="632"/>
                </a:lnTo>
                <a:lnTo>
                  <a:pt x="907" y="635"/>
                </a:lnTo>
                <a:lnTo>
                  <a:pt x="895" y="637"/>
                </a:lnTo>
                <a:lnTo>
                  <a:pt x="795" y="637"/>
                </a:lnTo>
                <a:lnTo>
                  <a:pt x="795" y="637"/>
                </a:lnTo>
                <a:lnTo>
                  <a:pt x="789" y="638"/>
                </a:lnTo>
                <a:lnTo>
                  <a:pt x="782" y="639"/>
                </a:lnTo>
                <a:lnTo>
                  <a:pt x="777" y="642"/>
                </a:lnTo>
                <a:lnTo>
                  <a:pt x="773" y="646"/>
                </a:lnTo>
                <a:lnTo>
                  <a:pt x="768" y="650"/>
                </a:lnTo>
                <a:lnTo>
                  <a:pt x="765" y="656"/>
                </a:lnTo>
                <a:lnTo>
                  <a:pt x="764" y="662"/>
                </a:lnTo>
                <a:lnTo>
                  <a:pt x="763" y="669"/>
                </a:lnTo>
                <a:lnTo>
                  <a:pt x="763" y="669"/>
                </a:lnTo>
                <a:lnTo>
                  <a:pt x="764" y="675"/>
                </a:lnTo>
                <a:lnTo>
                  <a:pt x="765" y="681"/>
                </a:lnTo>
                <a:lnTo>
                  <a:pt x="768" y="686"/>
                </a:lnTo>
                <a:lnTo>
                  <a:pt x="773" y="691"/>
                </a:lnTo>
                <a:lnTo>
                  <a:pt x="777" y="694"/>
                </a:lnTo>
                <a:lnTo>
                  <a:pt x="782" y="698"/>
                </a:lnTo>
                <a:lnTo>
                  <a:pt x="789" y="700"/>
                </a:lnTo>
                <a:lnTo>
                  <a:pt x="795" y="700"/>
                </a:lnTo>
                <a:lnTo>
                  <a:pt x="895" y="700"/>
                </a:lnTo>
                <a:lnTo>
                  <a:pt x="895" y="700"/>
                </a:lnTo>
                <a:lnTo>
                  <a:pt x="908" y="700"/>
                </a:lnTo>
                <a:lnTo>
                  <a:pt x="920" y="698"/>
                </a:lnTo>
                <a:lnTo>
                  <a:pt x="931" y="694"/>
                </a:lnTo>
                <a:lnTo>
                  <a:pt x="942" y="690"/>
                </a:lnTo>
                <a:lnTo>
                  <a:pt x="953" y="686"/>
                </a:lnTo>
                <a:lnTo>
                  <a:pt x="964" y="679"/>
                </a:lnTo>
                <a:lnTo>
                  <a:pt x="973" y="672"/>
                </a:lnTo>
                <a:lnTo>
                  <a:pt x="982" y="664"/>
                </a:lnTo>
                <a:lnTo>
                  <a:pt x="989" y="656"/>
                </a:lnTo>
                <a:lnTo>
                  <a:pt x="997" y="646"/>
                </a:lnTo>
                <a:lnTo>
                  <a:pt x="1002" y="637"/>
                </a:lnTo>
                <a:lnTo>
                  <a:pt x="1008" y="626"/>
                </a:lnTo>
                <a:lnTo>
                  <a:pt x="1012" y="614"/>
                </a:lnTo>
                <a:lnTo>
                  <a:pt x="1015" y="602"/>
                </a:lnTo>
                <a:lnTo>
                  <a:pt x="1017" y="590"/>
                </a:lnTo>
                <a:lnTo>
                  <a:pt x="1017" y="578"/>
                </a:lnTo>
                <a:lnTo>
                  <a:pt x="1017" y="124"/>
                </a:lnTo>
                <a:lnTo>
                  <a:pt x="1017" y="124"/>
                </a:lnTo>
                <a:lnTo>
                  <a:pt x="1017" y="111"/>
                </a:lnTo>
                <a:lnTo>
                  <a:pt x="1015" y="99"/>
                </a:lnTo>
                <a:lnTo>
                  <a:pt x="1012" y="87"/>
                </a:lnTo>
                <a:lnTo>
                  <a:pt x="1008" y="75"/>
                </a:lnTo>
                <a:lnTo>
                  <a:pt x="1002" y="65"/>
                </a:lnTo>
                <a:lnTo>
                  <a:pt x="997" y="55"/>
                </a:lnTo>
                <a:lnTo>
                  <a:pt x="989" y="45"/>
                </a:lnTo>
                <a:lnTo>
                  <a:pt x="982" y="37"/>
                </a:lnTo>
                <a:lnTo>
                  <a:pt x="973" y="28"/>
                </a:lnTo>
                <a:lnTo>
                  <a:pt x="964" y="22"/>
                </a:lnTo>
                <a:lnTo>
                  <a:pt x="953" y="15"/>
                </a:lnTo>
                <a:lnTo>
                  <a:pt x="942" y="10"/>
                </a:lnTo>
                <a:lnTo>
                  <a:pt x="931" y="6"/>
                </a:lnTo>
                <a:lnTo>
                  <a:pt x="920" y="4"/>
                </a:lnTo>
                <a:lnTo>
                  <a:pt x="908" y="1"/>
                </a:lnTo>
                <a:lnTo>
                  <a:pt x="895" y="0"/>
                </a:lnTo>
                <a:lnTo>
                  <a:pt x="895" y="0"/>
                </a:lnTo>
                <a:close/>
              </a:path>
            </a:pathLst>
          </a:custGeom>
          <a:solidFill>
            <a:srgbClr val="FF4A01"/>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140" name="Freeform 48"/>
          <p:cNvSpPr>
            <a:spLocks noEditPoints="1"/>
          </p:cNvSpPr>
          <p:nvPr/>
        </p:nvSpPr>
        <p:spPr bwMode="auto">
          <a:xfrm>
            <a:off x="1239520" y="4098925"/>
            <a:ext cx="720005" cy="720005"/>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rgbClr val="FF4A01"/>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141" name="Freeform 93"/>
          <p:cNvSpPr>
            <a:spLocks noEditPoints="1"/>
          </p:cNvSpPr>
          <p:nvPr/>
        </p:nvSpPr>
        <p:spPr bwMode="auto">
          <a:xfrm>
            <a:off x="6313503" y="2821577"/>
            <a:ext cx="720005" cy="720005"/>
          </a:xfrm>
          <a:custGeom>
            <a:avLst/>
            <a:gdLst>
              <a:gd name="T0" fmla="*/ 11 w 1017"/>
              <a:gd name="T1" fmla="*/ 50 h 1018"/>
              <a:gd name="T2" fmla="*/ 28 w 1017"/>
              <a:gd name="T3" fmla="*/ 450 h 1018"/>
              <a:gd name="T4" fmla="*/ 148 w 1017"/>
              <a:gd name="T5" fmla="*/ 461 h 1018"/>
              <a:gd name="T6" fmla="*/ 328 w 1017"/>
              <a:gd name="T7" fmla="*/ 461 h 1018"/>
              <a:gd name="T8" fmla="*/ 449 w 1017"/>
              <a:gd name="T9" fmla="*/ 450 h 1018"/>
              <a:gd name="T10" fmla="*/ 456 w 1017"/>
              <a:gd name="T11" fmla="*/ 322 h 1018"/>
              <a:gd name="T12" fmla="*/ 466 w 1017"/>
              <a:gd name="T13" fmla="*/ 141 h 1018"/>
              <a:gd name="T14" fmla="*/ 442 w 1017"/>
              <a:gd name="T15" fmla="*/ 21 h 1018"/>
              <a:gd name="T16" fmla="*/ 236 w 1017"/>
              <a:gd name="T17" fmla="*/ 133 h 1018"/>
              <a:gd name="T18" fmla="*/ 403 w 1017"/>
              <a:gd name="T19" fmla="*/ 359 h 1018"/>
              <a:gd name="T20" fmla="*/ 369 w 1017"/>
              <a:gd name="T21" fmla="*/ 411 h 1018"/>
              <a:gd name="T22" fmla="*/ 138 w 1017"/>
              <a:gd name="T23" fmla="*/ 231 h 1018"/>
              <a:gd name="T24" fmla="*/ 102 w 1017"/>
              <a:gd name="T25" fmla="*/ 413 h 1018"/>
              <a:gd name="T26" fmla="*/ 69 w 1017"/>
              <a:gd name="T27" fmla="*/ 78 h 1018"/>
              <a:gd name="T28" fmla="*/ 412 w 1017"/>
              <a:gd name="T29" fmla="*/ 89 h 1018"/>
              <a:gd name="T30" fmla="*/ 975 w 1017"/>
              <a:gd name="T31" fmla="*/ 16 h 1018"/>
              <a:gd name="T32" fmla="*/ 575 w 1017"/>
              <a:gd name="T33" fmla="*/ 21 h 1018"/>
              <a:gd name="T34" fmla="*/ 552 w 1017"/>
              <a:gd name="T35" fmla="*/ 141 h 1018"/>
              <a:gd name="T36" fmla="*/ 562 w 1017"/>
              <a:gd name="T37" fmla="*/ 322 h 1018"/>
              <a:gd name="T38" fmla="*/ 569 w 1017"/>
              <a:gd name="T39" fmla="*/ 450 h 1018"/>
              <a:gd name="T40" fmla="*/ 689 w 1017"/>
              <a:gd name="T41" fmla="*/ 461 h 1018"/>
              <a:gd name="T42" fmla="*/ 869 w 1017"/>
              <a:gd name="T43" fmla="*/ 461 h 1018"/>
              <a:gd name="T44" fmla="*/ 989 w 1017"/>
              <a:gd name="T45" fmla="*/ 450 h 1018"/>
              <a:gd name="T46" fmla="*/ 1006 w 1017"/>
              <a:gd name="T47" fmla="*/ 50 h 1018"/>
              <a:gd name="T48" fmla="*/ 922 w 1017"/>
              <a:gd name="T49" fmla="*/ 413 h 1018"/>
              <a:gd name="T50" fmla="*/ 882 w 1017"/>
              <a:gd name="T51" fmla="*/ 234 h 1018"/>
              <a:gd name="T52" fmla="*/ 648 w 1017"/>
              <a:gd name="T53" fmla="*/ 411 h 1018"/>
              <a:gd name="T54" fmla="*/ 614 w 1017"/>
              <a:gd name="T55" fmla="*/ 359 h 1018"/>
              <a:gd name="T56" fmla="*/ 780 w 1017"/>
              <a:gd name="T57" fmla="*/ 133 h 1018"/>
              <a:gd name="T58" fmla="*/ 604 w 1017"/>
              <a:gd name="T59" fmla="*/ 95 h 1018"/>
              <a:gd name="T60" fmla="*/ 944 w 1017"/>
              <a:gd name="T61" fmla="*/ 73 h 1018"/>
              <a:gd name="T62" fmla="*/ 854 w 1017"/>
              <a:gd name="T63" fmla="*/ 569 h 1018"/>
              <a:gd name="T64" fmla="*/ 672 w 1017"/>
              <a:gd name="T65" fmla="*/ 548 h 1018"/>
              <a:gd name="T66" fmla="*/ 556 w 1017"/>
              <a:gd name="T67" fmla="*/ 584 h 1018"/>
              <a:gd name="T68" fmla="*/ 688 w 1017"/>
              <a:gd name="T69" fmla="*/ 827 h 1018"/>
              <a:gd name="T70" fmla="*/ 545 w 1017"/>
              <a:gd name="T71" fmla="*/ 894 h 1018"/>
              <a:gd name="T72" fmla="*/ 590 w 1017"/>
              <a:gd name="T73" fmla="*/ 1006 h 1018"/>
              <a:gd name="T74" fmla="*/ 989 w 1017"/>
              <a:gd name="T75" fmla="*/ 990 h 1018"/>
              <a:gd name="T76" fmla="*/ 1010 w 1017"/>
              <a:gd name="T77" fmla="*/ 599 h 1018"/>
              <a:gd name="T78" fmla="*/ 954 w 1017"/>
              <a:gd name="T79" fmla="*/ 923 h 1018"/>
              <a:gd name="T80" fmla="*/ 614 w 1017"/>
              <a:gd name="T81" fmla="*/ 945 h 1018"/>
              <a:gd name="T82" fmla="*/ 763 w 1017"/>
              <a:gd name="T83" fmla="*/ 891 h 1018"/>
              <a:gd name="T84" fmla="*/ 791 w 1017"/>
              <a:gd name="T85" fmla="*/ 844 h 1018"/>
              <a:gd name="T86" fmla="*/ 623 w 1017"/>
              <a:gd name="T87" fmla="*/ 607 h 1018"/>
              <a:gd name="T88" fmla="*/ 866 w 1017"/>
              <a:gd name="T89" fmla="*/ 794 h 1018"/>
              <a:gd name="T90" fmla="*/ 896 w 1017"/>
              <a:gd name="T91" fmla="*/ 618 h 1018"/>
              <a:gd name="T92" fmla="*/ 954 w 1017"/>
              <a:gd name="T93" fmla="*/ 923 h 1018"/>
              <a:gd name="T94" fmla="*/ 473 w 1017"/>
              <a:gd name="T95" fmla="*/ 609 h 1018"/>
              <a:gd name="T96" fmla="*/ 372 w 1017"/>
              <a:gd name="T97" fmla="*/ 542 h 1018"/>
              <a:gd name="T98" fmla="*/ 179 w 1017"/>
              <a:gd name="T99" fmla="*/ 591 h 1018"/>
              <a:gd name="T100" fmla="*/ 67 w 1017"/>
              <a:gd name="T101" fmla="*/ 545 h 1018"/>
              <a:gd name="T102" fmla="*/ 0 w 1017"/>
              <a:gd name="T103" fmla="*/ 923 h 1018"/>
              <a:gd name="T104" fmla="*/ 76 w 1017"/>
              <a:gd name="T105" fmla="*/ 1016 h 1018"/>
              <a:gd name="T106" fmla="*/ 466 w 1017"/>
              <a:gd name="T107" fmla="*/ 968 h 1018"/>
              <a:gd name="T108" fmla="*/ 442 w 1017"/>
              <a:gd name="T109" fmla="*/ 849 h 1018"/>
              <a:gd name="T110" fmla="*/ 73 w 1017"/>
              <a:gd name="T111" fmla="*/ 945 h 1018"/>
              <a:gd name="T112" fmla="*/ 96 w 1017"/>
              <a:gd name="T113" fmla="*/ 604 h 1018"/>
              <a:gd name="T114" fmla="*/ 132 w 1017"/>
              <a:gd name="T115" fmla="*/ 781 h 1018"/>
              <a:gd name="T116" fmla="*/ 358 w 1017"/>
              <a:gd name="T117" fmla="*/ 614 h 1018"/>
              <a:gd name="T118" fmla="*/ 411 w 1017"/>
              <a:gd name="T119" fmla="*/ 648 h 1018"/>
              <a:gd name="T120" fmla="*/ 230 w 1017"/>
              <a:gd name="T121" fmla="*/ 879 h 1018"/>
              <a:gd name="T122" fmla="*/ 412 w 1017"/>
              <a:gd name="T123" fmla="*/ 91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7" h="1018">
                <a:moveTo>
                  <a:pt x="381" y="0"/>
                </a:moveTo>
                <a:lnTo>
                  <a:pt x="96" y="0"/>
                </a:lnTo>
                <a:lnTo>
                  <a:pt x="96" y="0"/>
                </a:lnTo>
                <a:lnTo>
                  <a:pt x="86" y="1"/>
                </a:lnTo>
                <a:lnTo>
                  <a:pt x="76" y="2"/>
                </a:lnTo>
                <a:lnTo>
                  <a:pt x="68" y="4"/>
                </a:lnTo>
                <a:lnTo>
                  <a:pt x="59" y="8"/>
                </a:lnTo>
                <a:lnTo>
                  <a:pt x="50" y="12"/>
                </a:lnTo>
                <a:lnTo>
                  <a:pt x="42" y="16"/>
                </a:lnTo>
                <a:lnTo>
                  <a:pt x="34" y="21"/>
                </a:lnTo>
                <a:lnTo>
                  <a:pt x="28" y="28"/>
                </a:lnTo>
                <a:lnTo>
                  <a:pt x="28" y="28"/>
                </a:lnTo>
                <a:lnTo>
                  <a:pt x="21" y="35"/>
                </a:lnTo>
                <a:lnTo>
                  <a:pt x="16" y="43"/>
                </a:lnTo>
                <a:lnTo>
                  <a:pt x="11" y="50"/>
                </a:lnTo>
                <a:lnTo>
                  <a:pt x="6" y="59"/>
                </a:lnTo>
                <a:lnTo>
                  <a:pt x="4" y="68"/>
                </a:lnTo>
                <a:lnTo>
                  <a:pt x="1" y="77"/>
                </a:lnTo>
                <a:lnTo>
                  <a:pt x="0" y="86"/>
                </a:lnTo>
                <a:lnTo>
                  <a:pt x="0" y="95"/>
                </a:lnTo>
                <a:lnTo>
                  <a:pt x="0" y="382"/>
                </a:lnTo>
                <a:lnTo>
                  <a:pt x="0" y="382"/>
                </a:lnTo>
                <a:lnTo>
                  <a:pt x="0" y="392"/>
                </a:lnTo>
                <a:lnTo>
                  <a:pt x="2" y="401"/>
                </a:lnTo>
                <a:lnTo>
                  <a:pt x="4" y="410"/>
                </a:lnTo>
                <a:lnTo>
                  <a:pt x="8" y="418"/>
                </a:lnTo>
                <a:lnTo>
                  <a:pt x="11" y="427"/>
                </a:lnTo>
                <a:lnTo>
                  <a:pt x="16" y="436"/>
                </a:lnTo>
                <a:lnTo>
                  <a:pt x="21" y="442"/>
                </a:lnTo>
                <a:lnTo>
                  <a:pt x="28" y="450"/>
                </a:lnTo>
                <a:lnTo>
                  <a:pt x="34" y="455"/>
                </a:lnTo>
                <a:lnTo>
                  <a:pt x="42" y="461"/>
                </a:lnTo>
                <a:lnTo>
                  <a:pt x="49" y="466"/>
                </a:lnTo>
                <a:lnTo>
                  <a:pt x="58" y="470"/>
                </a:lnTo>
                <a:lnTo>
                  <a:pt x="67" y="473"/>
                </a:lnTo>
                <a:lnTo>
                  <a:pt x="76" y="475"/>
                </a:lnTo>
                <a:lnTo>
                  <a:pt x="86" y="476"/>
                </a:lnTo>
                <a:lnTo>
                  <a:pt x="96" y="477"/>
                </a:lnTo>
                <a:lnTo>
                  <a:pt x="96" y="477"/>
                </a:lnTo>
                <a:lnTo>
                  <a:pt x="105" y="476"/>
                </a:lnTo>
                <a:lnTo>
                  <a:pt x="115" y="475"/>
                </a:lnTo>
                <a:lnTo>
                  <a:pt x="123" y="473"/>
                </a:lnTo>
                <a:lnTo>
                  <a:pt x="132" y="470"/>
                </a:lnTo>
                <a:lnTo>
                  <a:pt x="141" y="466"/>
                </a:lnTo>
                <a:lnTo>
                  <a:pt x="148" y="461"/>
                </a:lnTo>
                <a:lnTo>
                  <a:pt x="156" y="455"/>
                </a:lnTo>
                <a:lnTo>
                  <a:pt x="162" y="450"/>
                </a:lnTo>
                <a:lnTo>
                  <a:pt x="168" y="442"/>
                </a:lnTo>
                <a:lnTo>
                  <a:pt x="174" y="436"/>
                </a:lnTo>
                <a:lnTo>
                  <a:pt x="179" y="427"/>
                </a:lnTo>
                <a:lnTo>
                  <a:pt x="184" y="418"/>
                </a:lnTo>
                <a:lnTo>
                  <a:pt x="187" y="410"/>
                </a:lnTo>
                <a:lnTo>
                  <a:pt x="189" y="401"/>
                </a:lnTo>
                <a:lnTo>
                  <a:pt x="190" y="392"/>
                </a:lnTo>
                <a:lnTo>
                  <a:pt x="191" y="382"/>
                </a:lnTo>
                <a:lnTo>
                  <a:pt x="191" y="329"/>
                </a:lnTo>
                <a:lnTo>
                  <a:pt x="314" y="450"/>
                </a:lnTo>
                <a:lnTo>
                  <a:pt x="314" y="450"/>
                </a:lnTo>
                <a:lnTo>
                  <a:pt x="321" y="456"/>
                </a:lnTo>
                <a:lnTo>
                  <a:pt x="328" y="461"/>
                </a:lnTo>
                <a:lnTo>
                  <a:pt x="337" y="466"/>
                </a:lnTo>
                <a:lnTo>
                  <a:pt x="346" y="470"/>
                </a:lnTo>
                <a:lnTo>
                  <a:pt x="354" y="472"/>
                </a:lnTo>
                <a:lnTo>
                  <a:pt x="363" y="474"/>
                </a:lnTo>
                <a:lnTo>
                  <a:pt x="372" y="475"/>
                </a:lnTo>
                <a:lnTo>
                  <a:pt x="381" y="476"/>
                </a:lnTo>
                <a:lnTo>
                  <a:pt x="391" y="475"/>
                </a:lnTo>
                <a:lnTo>
                  <a:pt x="400" y="474"/>
                </a:lnTo>
                <a:lnTo>
                  <a:pt x="409" y="472"/>
                </a:lnTo>
                <a:lnTo>
                  <a:pt x="417" y="470"/>
                </a:lnTo>
                <a:lnTo>
                  <a:pt x="426" y="466"/>
                </a:lnTo>
                <a:lnTo>
                  <a:pt x="435" y="461"/>
                </a:lnTo>
                <a:lnTo>
                  <a:pt x="442" y="456"/>
                </a:lnTo>
                <a:lnTo>
                  <a:pt x="449" y="450"/>
                </a:lnTo>
                <a:lnTo>
                  <a:pt x="449" y="450"/>
                </a:lnTo>
                <a:lnTo>
                  <a:pt x="455" y="442"/>
                </a:lnTo>
                <a:lnTo>
                  <a:pt x="461" y="435"/>
                </a:lnTo>
                <a:lnTo>
                  <a:pt x="466" y="426"/>
                </a:lnTo>
                <a:lnTo>
                  <a:pt x="470" y="417"/>
                </a:lnTo>
                <a:lnTo>
                  <a:pt x="473" y="409"/>
                </a:lnTo>
                <a:lnTo>
                  <a:pt x="475" y="400"/>
                </a:lnTo>
                <a:lnTo>
                  <a:pt x="476" y="391"/>
                </a:lnTo>
                <a:lnTo>
                  <a:pt x="476" y="382"/>
                </a:lnTo>
                <a:lnTo>
                  <a:pt x="476" y="372"/>
                </a:lnTo>
                <a:lnTo>
                  <a:pt x="475" y="364"/>
                </a:lnTo>
                <a:lnTo>
                  <a:pt x="473" y="355"/>
                </a:lnTo>
                <a:lnTo>
                  <a:pt x="470" y="345"/>
                </a:lnTo>
                <a:lnTo>
                  <a:pt x="466" y="338"/>
                </a:lnTo>
                <a:lnTo>
                  <a:pt x="461" y="329"/>
                </a:lnTo>
                <a:lnTo>
                  <a:pt x="456" y="322"/>
                </a:lnTo>
                <a:lnTo>
                  <a:pt x="450" y="314"/>
                </a:lnTo>
                <a:lnTo>
                  <a:pt x="329" y="191"/>
                </a:lnTo>
                <a:lnTo>
                  <a:pt x="381" y="191"/>
                </a:lnTo>
                <a:lnTo>
                  <a:pt x="381" y="191"/>
                </a:lnTo>
                <a:lnTo>
                  <a:pt x="391" y="191"/>
                </a:lnTo>
                <a:lnTo>
                  <a:pt x="400" y="189"/>
                </a:lnTo>
                <a:lnTo>
                  <a:pt x="410" y="187"/>
                </a:lnTo>
                <a:lnTo>
                  <a:pt x="418" y="183"/>
                </a:lnTo>
                <a:lnTo>
                  <a:pt x="427" y="179"/>
                </a:lnTo>
                <a:lnTo>
                  <a:pt x="435" y="175"/>
                </a:lnTo>
                <a:lnTo>
                  <a:pt x="442" y="170"/>
                </a:lnTo>
                <a:lnTo>
                  <a:pt x="449" y="163"/>
                </a:lnTo>
                <a:lnTo>
                  <a:pt x="455" y="157"/>
                </a:lnTo>
                <a:lnTo>
                  <a:pt x="460" y="149"/>
                </a:lnTo>
                <a:lnTo>
                  <a:pt x="466" y="141"/>
                </a:lnTo>
                <a:lnTo>
                  <a:pt x="469" y="133"/>
                </a:lnTo>
                <a:lnTo>
                  <a:pt x="472" y="123"/>
                </a:lnTo>
                <a:lnTo>
                  <a:pt x="475" y="115"/>
                </a:lnTo>
                <a:lnTo>
                  <a:pt x="476" y="105"/>
                </a:lnTo>
                <a:lnTo>
                  <a:pt x="476" y="95"/>
                </a:lnTo>
                <a:lnTo>
                  <a:pt x="476" y="95"/>
                </a:lnTo>
                <a:lnTo>
                  <a:pt x="476" y="86"/>
                </a:lnTo>
                <a:lnTo>
                  <a:pt x="475" y="76"/>
                </a:lnTo>
                <a:lnTo>
                  <a:pt x="472" y="68"/>
                </a:lnTo>
                <a:lnTo>
                  <a:pt x="469" y="58"/>
                </a:lnTo>
                <a:lnTo>
                  <a:pt x="466" y="50"/>
                </a:lnTo>
                <a:lnTo>
                  <a:pt x="460" y="42"/>
                </a:lnTo>
                <a:lnTo>
                  <a:pt x="455" y="35"/>
                </a:lnTo>
                <a:lnTo>
                  <a:pt x="449" y="28"/>
                </a:lnTo>
                <a:lnTo>
                  <a:pt x="442" y="21"/>
                </a:lnTo>
                <a:lnTo>
                  <a:pt x="435" y="16"/>
                </a:lnTo>
                <a:lnTo>
                  <a:pt x="427" y="12"/>
                </a:lnTo>
                <a:lnTo>
                  <a:pt x="418" y="8"/>
                </a:lnTo>
                <a:lnTo>
                  <a:pt x="410" y="4"/>
                </a:lnTo>
                <a:lnTo>
                  <a:pt x="400" y="2"/>
                </a:lnTo>
                <a:lnTo>
                  <a:pt x="391" y="1"/>
                </a:lnTo>
                <a:lnTo>
                  <a:pt x="381" y="0"/>
                </a:lnTo>
                <a:lnTo>
                  <a:pt x="381" y="0"/>
                </a:lnTo>
                <a:close/>
                <a:moveTo>
                  <a:pt x="381" y="128"/>
                </a:moveTo>
                <a:lnTo>
                  <a:pt x="254" y="128"/>
                </a:lnTo>
                <a:lnTo>
                  <a:pt x="254" y="128"/>
                </a:lnTo>
                <a:lnTo>
                  <a:pt x="249" y="128"/>
                </a:lnTo>
                <a:lnTo>
                  <a:pt x="245" y="129"/>
                </a:lnTo>
                <a:lnTo>
                  <a:pt x="240" y="131"/>
                </a:lnTo>
                <a:lnTo>
                  <a:pt x="236" y="133"/>
                </a:lnTo>
                <a:lnTo>
                  <a:pt x="233" y="135"/>
                </a:lnTo>
                <a:lnTo>
                  <a:pt x="230" y="138"/>
                </a:lnTo>
                <a:lnTo>
                  <a:pt x="227" y="143"/>
                </a:lnTo>
                <a:lnTo>
                  <a:pt x="225" y="147"/>
                </a:lnTo>
                <a:lnTo>
                  <a:pt x="225" y="147"/>
                </a:lnTo>
                <a:lnTo>
                  <a:pt x="223" y="151"/>
                </a:lnTo>
                <a:lnTo>
                  <a:pt x="222" y="156"/>
                </a:lnTo>
                <a:lnTo>
                  <a:pt x="222" y="161"/>
                </a:lnTo>
                <a:lnTo>
                  <a:pt x="223" y="165"/>
                </a:lnTo>
                <a:lnTo>
                  <a:pt x="224" y="170"/>
                </a:lnTo>
                <a:lnTo>
                  <a:pt x="225" y="174"/>
                </a:lnTo>
                <a:lnTo>
                  <a:pt x="229" y="178"/>
                </a:lnTo>
                <a:lnTo>
                  <a:pt x="232" y="181"/>
                </a:lnTo>
                <a:lnTo>
                  <a:pt x="403" y="359"/>
                </a:lnTo>
                <a:lnTo>
                  <a:pt x="403" y="359"/>
                </a:lnTo>
                <a:lnTo>
                  <a:pt x="408" y="365"/>
                </a:lnTo>
                <a:lnTo>
                  <a:pt x="411" y="370"/>
                </a:lnTo>
                <a:lnTo>
                  <a:pt x="412" y="376"/>
                </a:lnTo>
                <a:lnTo>
                  <a:pt x="413" y="382"/>
                </a:lnTo>
                <a:lnTo>
                  <a:pt x="412" y="387"/>
                </a:lnTo>
                <a:lnTo>
                  <a:pt x="411" y="394"/>
                </a:lnTo>
                <a:lnTo>
                  <a:pt x="408" y="399"/>
                </a:lnTo>
                <a:lnTo>
                  <a:pt x="403" y="404"/>
                </a:lnTo>
                <a:lnTo>
                  <a:pt x="403" y="404"/>
                </a:lnTo>
                <a:lnTo>
                  <a:pt x="399" y="408"/>
                </a:lnTo>
                <a:lnTo>
                  <a:pt x="394" y="411"/>
                </a:lnTo>
                <a:lnTo>
                  <a:pt x="387" y="413"/>
                </a:lnTo>
                <a:lnTo>
                  <a:pt x="381" y="413"/>
                </a:lnTo>
                <a:lnTo>
                  <a:pt x="376" y="413"/>
                </a:lnTo>
                <a:lnTo>
                  <a:pt x="369" y="411"/>
                </a:lnTo>
                <a:lnTo>
                  <a:pt x="364" y="408"/>
                </a:lnTo>
                <a:lnTo>
                  <a:pt x="358" y="403"/>
                </a:lnTo>
                <a:lnTo>
                  <a:pt x="181" y="232"/>
                </a:lnTo>
                <a:lnTo>
                  <a:pt x="181" y="232"/>
                </a:lnTo>
                <a:lnTo>
                  <a:pt x="177" y="229"/>
                </a:lnTo>
                <a:lnTo>
                  <a:pt x="173" y="226"/>
                </a:lnTo>
                <a:lnTo>
                  <a:pt x="168" y="224"/>
                </a:lnTo>
                <a:lnTo>
                  <a:pt x="164" y="223"/>
                </a:lnTo>
                <a:lnTo>
                  <a:pt x="160" y="223"/>
                </a:lnTo>
                <a:lnTo>
                  <a:pt x="156" y="223"/>
                </a:lnTo>
                <a:lnTo>
                  <a:pt x="151" y="224"/>
                </a:lnTo>
                <a:lnTo>
                  <a:pt x="146" y="225"/>
                </a:lnTo>
                <a:lnTo>
                  <a:pt x="146" y="225"/>
                </a:lnTo>
                <a:lnTo>
                  <a:pt x="142" y="227"/>
                </a:lnTo>
                <a:lnTo>
                  <a:pt x="138" y="231"/>
                </a:lnTo>
                <a:lnTo>
                  <a:pt x="135" y="234"/>
                </a:lnTo>
                <a:lnTo>
                  <a:pt x="132" y="237"/>
                </a:lnTo>
                <a:lnTo>
                  <a:pt x="130" y="241"/>
                </a:lnTo>
                <a:lnTo>
                  <a:pt x="129" y="246"/>
                </a:lnTo>
                <a:lnTo>
                  <a:pt x="128" y="250"/>
                </a:lnTo>
                <a:lnTo>
                  <a:pt x="127" y="254"/>
                </a:lnTo>
                <a:lnTo>
                  <a:pt x="127" y="382"/>
                </a:lnTo>
                <a:lnTo>
                  <a:pt x="127" y="382"/>
                </a:lnTo>
                <a:lnTo>
                  <a:pt x="127" y="388"/>
                </a:lnTo>
                <a:lnTo>
                  <a:pt x="124" y="394"/>
                </a:lnTo>
                <a:lnTo>
                  <a:pt x="121" y="399"/>
                </a:lnTo>
                <a:lnTo>
                  <a:pt x="118" y="404"/>
                </a:lnTo>
                <a:lnTo>
                  <a:pt x="113" y="408"/>
                </a:lnTo>
                <a:lnTo>
                  <a:pt x="107" y="411"/>
                </a:lnTo>
                <a:lnTo>
                  <a:pt x="102" y="413"/>
                </a:lnTo>
                <a:lnTo>
                  <a:pt x="96" y="413"/>
                </a:lnTo>
                <a:lnTo>
                  <a:pt x="96" y="413"/>
                </a:lnTo>
                <a:lnTo>
                  <a:pt x="89" y="413"/>
                </a:lnTo>
                <a:lnTo>
                  <a:pt x="83" y="411"/>
                </a:lnTo>
                <a:lnTo>
                  <a:pt x="77" y="408"/>
                </a:lnTo>
                <a:lnTo>
                  <a:pt x="73" y="404"/>
                </a:lnTo>
                <a:lnTo>
                  <a:pt x="69" y="399"/>
                </a:lnTo>
                <a:lnTo>
                  <a:pt x="65" y="394"/>
                </a:lnTo>
                <a:lnTo>
                  <a:pt x="64" y="388"/>
                </a:lnTo>
                <a:lnTo>
                  <a:pt x="63" y="382"/>
                </a:lnTo>
                <a:lnTo>
                  <a:pt x="63" y="95"/>
                </a:lnTo>
                <a:lnTo>
                  <a:pt x="63" y="95"/>
                </a:lnTo>
                <a:lnTo>
                  <a:pt x="64" y="89"/>
                </a:lnTo>
                <a:lnTo>
                  <a:pt x="65" y="84"/>
                </a:lnTo>
                <a:lnTo>
                  <a:pt x="69" y="78"/>
                </a:lnTo>
                <a:lnTo>
                  <a:pt x="73" y="73"/>
                </a:lnTo>
                <a:lnTo>
                  <a:pt x="73" y="73"/>
                </a:lnTo>
                <a:lnTo>
                  <a:pt x="77" y="69"/>
                </a:lnTo>
                <a:lnTo>
                  <a:pt x="83" y="67"/>
                </a:lnTo>
                <a:lnTo>
                  <a:pt x="89" y="64"/>
                </a:lnTo>
                <a:lnTo>
                  <a:pt x="96" y="63"/>
                </a:lnTo>
                <a:lnTo>
                  <a:pt x="381" y="63"/>
                </a:lnTo>
                <a:lnTo>
                  <a:pt x="381" y="63"/>
                </a:lnTo>
                <a:lnTo>
                  <a:pt x="387" y="64"/>
                </a:lnTo>
                <a:lnTo>
                  <a:pt x="394" y="67"/>
                </a:lnTo>
                <a:lnTo>
                  <a:pt x="399" y="69"/>
                </a:lnTo>
                <a:lnTo>
                  <a:pt x="403" y="73"/>
                </a:lnTo>
                <a:lnTo>
                  <a:pt x="408" y="78"/>
                </a:lnTo>
                <a:lnTo>
                  <a:pt x="411" y="84"/>
                </a:lnTo>
                <a:lnTo>
                  <a:pt x="412" y="89"/>
                </a:lnTo>
                <a:lnTo>
                  <a:pt x="413" y="95"/>
                </a:lnTo>
                <a:lnTo>
                  <a:pt x="413" y="95"/>
                </a:lnTo>
                <a:lnTo>
                  <a:pt x="412" y="102"/>
                </a:lnTo>
                <a:lnTo>
                  <a:pt x="411" y="108"/>
                </a:lnTo>
                <a:lnTo>
                  <a:pt x="408" y="114"/>
                </a:lnTo>
                <a:lnTo>
                  <a:pt x="403" y="118"/>
                </a:lnTo>
                <a:lnTo>
                  <a:pt x="399" y="122"/>
                </a:lnTo>
                <a:lnTo>
                  <a:pt x="394" y="124"/>
                </a:lnTo>
                <a:lnTo>
                  <a:pt x="387" y="127"/>
                </a:lnTo>
                <a:lnTo>
                  <a:pt x="381" y="128"/>
                </a:lnTo>
                <a:lnTo>
                  <a:pt x="381" y="128"/>
                </a:lnTo>
                <a:close/>
                <a:moveTo>
                  <a:pt x="989" y="28"/>
                </a:moveTo>
                <a:lnTo>
                  <a:pt x="989" y="28"/>
                </a:lnTo>
                <a:lnTo>
                  <a:pt x="983" y="21"/>
                </a:lnTo>
                <a:lnTo>
                  <a:pt x="975" y="16"/>
                </a:lnTo>
                <a:lnTo>
                  <a:pt x="967" y="12"/>
                </a:lnTo>
                <a:lnTo>
                  <a:pt x="958" y="8"/>
                </a:lnTo>
                <a:lnTo>
                  <a:pt x="950" y="4"/>
                </a:lnTo>
                <a:lnTo>
                  <a:pt x="941" y="2"/>
                </a:lnTo>
                <a:lnTo>
                  <a:pt x="931" y="1"/>
                </a:lnTo>
                <a:lnTo>
                  <a:pt x="922" y="0"/>
                </a:lnTo>
                <a:lnTo>
                  <a:pt x="636" y="0"/>
                </a:lnTo>
                <a:lnTo>
                  <a:pt x="636" y="0"/>
                </a:lnTo>
                <a:lnTo>
                  <a:pt x="626" y="1"/>
                </a:lnTo>
                <a:lnTo>
                  <a:pt x="617" y="2"/>
                </a:lnTo>
                <a:lnTo>
                  <a:pt x="607" y="4"/>
                </a:lnTo>
                <a:lnTo>
                  <a:pt x="599" y="8"/>
                </a:lnTo>
                <a:lnTo>
                  <a:pt x="590" y="12"/>
                </a:lnTo>
                <a:lnTo>
                  <a:pt x="583" y="16"/>
                </a:lnTo>
                <a:lnTo>
                  <a:pt x="575" y="21"/>
                </a:lnTo>
                <a:lnTo>
                  <a:pt x="569" y="28"/>
                </a:lnTo>
                <a:lnTo>
                  <a:pt x="562" y="35"/>
                </a:lnTo>
                <a:lnTo>
                  <a:pt x="557" y="42"/>
                </a:lnTo>
                <a:lnTo>
                  <a:pt x="552" y="50"/>
                </a:lnTo>
                <a:lnTo>
                  <a:pt x="548" y="58"/>
                </a:lnTo>
                <a:lnTo>
                  <a:pt x="545" y="68"/>
                </a:lnTo>
                <a:lnTo>
                  <a:pt x="542" y="76"/>
                </a:lnTo>
                <a:lnTo>
                  <a:pt x="541" y="86"/>
                </a:lnTo>
                <a:lnTo>
                  <a:pt x="541" y="95"/>
                </a:lnTo>
                <a:lnTo>
                  <a:pt x="541" y="95"/>
                </a:lnTo>
                <a:lnTo>
                  <a:pt x="541" y="105"/>
                </a:lnTo>
                <a:lnTo>
                  <a:pt x="542" y="115"/>
                </a:lnTo>
                <a:lnTo>
                  <a:pt x="545" y="123"/>
                </a:lnTo>
                <a:lnTo>
                  <a:pt x="548" y="133"/>
                </a:lnTo>
                <a:lnTo>
                  <a:pt x="552" y="141"/>
                </a:lnTo>
                <a:lnTo>
                  <a:pt x="557" y="149"/>
                </a:lnTo>
                <a:lnTo>
                  <a:pt x="562" y="157"/>
                </a:lnTo>
                <a:lnTo>
                  <a:pt x="569" y="163"/>
                </a:lnTo>
                <a:lnTo>
                  <a:pt x="575" y="170"/>
                </a:lnTo>
                <a:lnTo>
                  <a:pt x="583" y="175"/>
                </a:lnTo>
                <a:lnTo>
                  <a:pt x="590" y="179"/>
                </a:lnTo>
                <a:lnTo>
                  <a:pt x="599" y="183"/>
                </a:lnTo>
                <a:lnTo>
                  <a:pt x="607" y="187"/>
                </a:lnTo>
                <a:lnTo>
                  <a:pt x="617" y="189"/>
                </a:lnTo>
                <a:lnTo>
                  <a:pt x="626" y="191"/>
                </a:lnTo>
                <a:lnTo>
                  <a:pt x="636" y="191"/>
                </a:lnTo>
                <a:lnTo>
                  <a:pt x="688" y="191"/>
                </a:lnTo>
                <a:lnTo>
                  <a:pt x="569" y="314"/>
                </a:lnTo>
                <a:lnTo>
                  <a:pt x="569" y="314"/>
                </a:lnTo>
                <a:lnTo>
                  <a:pt x="562" y="322"/>
                </a:lnTo>
                <a:lnTo>
                  <a:pt x="556" y="329"/>
                </a:lnTo>
                <a:lnTo>
                  <a:pt x="552" y="337"/>
                </a:lnTo>
                <a:lnTo>
                  <a:pt x="547" y="345"/>
                </a:lnTo>
                <a:lnTo>
                  <a:pt x="544" y="354"/>
                </a:lnTo>
                <a:lnTo>
                  <a:pt x="542" y="364"/>
                </a:lnTo>
                <a:lnTo>
                  <a:pt x="541" y="372"/>
                </a:lnTo>
                <a:lnTo>
                  <a:pt x="541" y="382"/>
                </a:lnTo>
                <a:lnTo>
                  <a:pt x="541" y="391"/>
                </a:lnTo>
                <a:lnTo>
                  <a:pt x="542" y="400"/>
                </a:lnTo>
                <a:lnTo>
                  <a:pt x="544" y="409"/>
                </a:lnTo>
                <a:lnTo>
                  <a:pt x="547" y="417"/>
                </a:lnTo>
                <a:lnTo>
                  <a:pt x="552" y="426"/>
                </a:lnTo>
                <a:lnTo>
                  <a:pt x="556" y="435"/>
                </a:lnTo>
                <a:lnTo>
                  <a:pt x="562" y="442"/>
                </a:lnTo>
                <a:lnTo>
                  <a:pt x="569" y="450"/>
                </a:lnTo>
                <a:lnTo>
                  <a:pt x="569" y="450"/>
                </a:lnTo>
                <a:lnTo>
                  <a:pt x="575" y="456"/>
                </a:lnTo>
                <a:lnTo>
                  <a:pt x="583" y="461"/>
                </a:lnTo>
                <a:lnTo>
                  <a:pt x="591" y="466"/>
                </a:lnTo>
                <a:lnTo>
                  <a:pt x="600" y="470"/>
                </a:lnTo>
                <a:lnTo>
                  <a:pt x="608" y="472"/>
                </a:lnTo>
                <a:lnTo>
                  <a:pt x="617" y="474"/>
                </a:lnTo>
                <a:lnTo>
                  <a:pt x="627" y="475"/>
                </a:lnTo>
                <a:lnTo>
                  <a:pt x="636" y="476"/>
                </a:lnTo>
                <a:lnTo>
                  <a:pt x="645" y="475"/>
                </a:lnTo>
                <a:lnTo>
                  <a:pt x="655" y="474"/>
                </a:lnTo>
                <a:lnTo>
                  <a:pt x="663" y="472"/>
                </a:lnTo>
                <a:lnTo>
                  <a:pt x="672" y="470"/>
                </a:lnTo>
                <a:lnTo>
                  <a:pt x="680" y="466"/>
                </a:lnTo>
                <a:lnTo>
                  <a:pt x="689" y="461"/>
                </a:lnTo>
                <a:lnTo>
                  <a:pt x="696" y="456"/>
                </a:lnTo>
                <a:lnTo>
                  <a:pt x="703" y="450"/>
                </a:lnTo>
                <a:lnTo>
                  <a:pt x="826" y="329"/>
                </a:lnTo>
                <a:lnTo>
                  <a:pt x="826" y="382"/>
                </a:lnTo>
                <a:lnTo>
                  <a:pt x="826" y="382"/>
                </a:lnTo>
                <a:lnTo>
                  <a:pt x="827" y="392"/>
                </a:lnTo>
                <a:lnTo>
                  <a:pt x="828" y="401"/>
                </a:lnTo>
                <a:lnTo>
                  <a:pt x="830" y="410"/>
                </a:lnTo>
                <a:lnTo>
                  <a:pt x="834" y="418"/>
                </a:lnTo>
                <a:lnTo>
                  <a:pt x="838" y="427"/>
                </a:lnTo>
                <a:lnTo>
                  <a:pt x="843" y="436"/>
                </a:lnTo>
                <a:lnTo>
                  <a:pt x="849" y="442"/>
                </a:lnTo>
                <a:lnTo>
                  <a:pt x="854" y="450"/>
                </a:lnTo>
                <a:lnTo>
                  <a:pt x="862" y="455"/>
                </a:lnTo>
                <a:lnTo>
                  <a:pt x="869" y="461"/>
                </a:lnTo>
                <a:lnTo>
                  <a:pt x="877" y="466"/>
                </a:lnTo>
                <a:lnTo>
                  <a:pt x="885" y="470"/>
                </a:lnTo>
                <a:lnTo>
                  <a:pt x="894" y="473"/>
                </a:lnTo>
                <a:lnTo>
                  <a:pt x="902" y="475"/>
                </a:lnTo>
                <a:lnTo>
                  <a:pt x="912" y="476"/>
                </a:lnTo>
                <a:lnTo>
                  <a:pt x="922" y="477"/>
                </a:lnTo>
                <a:lnTo>
                  <a:pt x="922" y="477"/>
                </a:lnTo>
                <a:lnTo>
                  <a:pt x="931" y="476"/>
                </a:lnTo>
                <a:lnTo>
                  <a:pt x="941" y="475"/>
                </a:lnTo>
                <a:lnTo>
                  <a:pt x="951" y="473"/>
                </a:lnTo>
                <a:lnTo>
                  <a:pt x="959" y="470"/>
                </a:lnTo>
                <a:lnTo>
                  <a:pt x="968" y="466"/>
                </a:lnTo>
                <a:lnTo>
                  <a:pt x="975" y="461"/>
                </a:lnTo>
                <a:lnTo>
                  <a:pt x="983" y="455"/>
                </a:lnTo>
                <a:lnTo>
                  <a:pt x="989" y="450"/>
                </a:lnTo>
                <a:lnTo>
                  <a:pt x="996" y="442"/>
                </a:lnTo>
                <a:lnTo>
                  <a:pt x="1001" y="436"/>
                </a:lnTo>
                <a:lnTo>
                  <a:pt x="1006" y="427"/>
                </a:lnTo>
                <a:lnTo>
                  <a:pt x="1010" y="418"/>
                </a:lnTo>
                <a:lnTo>
                  <a:pt x="1013" y="410"/>
                </a:lnTo>
                <a:lnTo>
                  <a:pt x="1015" y="401"/>
                </a:lnTo>
                <a:lnTo>
                  <a:pt x="1017" y="392"/>
                </a:lnTo>
                <a:lnTo>
                  <a:pt x="1017" y="382"/>
                </a:lnTo>
                <a:lnTo>
                  <a:pt x="1017" y="95"/>
                </a:lnTo>
                <a:lnTo>
                  <a:pt x="1017" y="95"/>
                </a:lnTo>
                <a:lnTo>
                  <a:pt x="1017" y="86"/>
                </a:lnTo>
                <a:lnTo>
                  <a:pt x="1016" y="77"/>
                </a:lnTo>
                <a:lnTo>
                  <a:pt x="1013" y="68"/>
                </a:lnTo>
                <a:lnTo>
                  <a:pt x="1011" y="59"/>
                </a:lnTo>
                <a:lnTo>
                  <a:pt x="1006" y="50"/>
                </a:lnTo>
                <a:lnTo>
                  <a:pt x="1001" y="43"/>
                </a:lnTo>
                <a:lnTo>
                  <a:pt x="996" y="35"/>
                </a:lnTo>
                <a:lnTo>
                  <a:pt x="989" y="28"/>
                </a:lnTo>
                <a:lnTo>
                  <a:pt x="989" y="28"/>
                </a:lnTo>
                <a:close/>
                <a:moveTo>
                  <a:pt x="954" y="382"/>
                </a:moveTo>
                <a:lnTo>
                  <a:pt x="954" y="382"/>
                </a:lnTo>
                <a:lnTo>
                  <a:pt x="953" y="388"/>
                </a:lnTo>
                <a:lnTo>
                  <a:pt x="952" y="394"/>
                </a:lnTo>
                <a:lnTo>
                  <a:pt x="949" y="399"/>
                </a:lnTo>
                <a:lnTo>
                  <a:pt x="944" y="404"/>
                </a:lnTo>
                <a:lnTo>
                  <a:pt x="940" y="408"/>
                </a:lnTo>
                <a:lnTo>
                  <a:pt x="935" y="411"/>
                </a:lnTo>
                <a:lnTo>
                  <a:pt x="928" y="413"/>
                </a:lnTo>
                <a:lnTo>
                  <a:pt x="922" y="413"/>
                </a:lnTo>
                <a:lnTo>
                  <a:pt x="922" y="413"/>
                </a:lnTo>
                <a:lnTo>
                  <a:pt x="915" y="413"/>
                </a:lnTo>
                <a:lnTo>
                  <a:pt x="910" y="411"/>
                </a:lnTo>
                <a:lnTo>
                  <a:pt x="905" y="408"/>
                </a:lnTo>
                <a:lnTo>
                  <a:pt x="899" y="404"/>
                </a:lnTo>
                <a:lnTo>
                  <a:pt x="896" y="399"/>
                </a:lnTo>
                <a:lnTo>
                  <a:pt x="893" y="394"/>
                </a:lnTo>
                <a:lnTo>
                  <a:pt x="891" y="388"/>
                </a:lnTo>
                <a:lnTo>
                  <a:pt x="891" y="382"/>
                </a:lnTo>
                <a:lnTo>
                  <a:pt x="891" y="254"/>
                </a:lnTo>
                <a:lnTo>
                  <a:pt x="891" y="254"/>
                </a:lnTo>
                <a:lnTo>
                  <a:pt x="890" y="250"/>
                </a:lnTo>
                <a:lnTo>
                  <a:pt x="888" y="246"/>
                </a:lnTo>
                <a:lnTo>
                  <a:pt x="887" y="241"/>
                </a:lnTo>
                <a:lnTo>
                  <a:pt x="885" y="237"/>
                </a:lnTo>
                <a:lnTo>
                  <a:pt x="882" y="234"/>
                </a:lnTo>
                <a:lnTo>
                  <a:pt x="879" y="231"/>
                </a:lnTo>
                <a:lnTo>
                  <a:pt x="876" y="227"/>
                </a:lnTo>
                <a:lnTo>
                  <a:pt x="871" y="225"/>
                </a:lnTo>
                <a:lnTo>
                  <a:pt x="871" y="225"/>
                </a:lnTo>
                <a:lnTo>
                  <a:pt x="865" y="223"/>
                </a:lnTo>
                <a:lnTo>
                  <a:pt x="858" y="223"/>
                </a:lnTo>
                <a:lnTo>
                  <a:pt x="858" y="223"/>
                </a:lnTo>
                <a:lnTo>
                  <a:pt x="852" y="223"/>
                </a:lnTo>
                <a:lnTo>
                  <a:pt x="847" y="225"/>
                </a:lnTo>
                <a:lnTo>
                  <a:pt x="841" y="227"/>
                </a:lnTo>
                <a:lnTo>
                  <a:pt x="836" y="232"/>
                </a:lnTo>
                <a:lnTo>
                  <a:pt x="659" y="404"/>
                </a:lnTo>
                <a:lnTo>
                  <a:pt x="659" y="404"/>
                </a:lnTo>
                <a:lnTo>
                  <a:pt x="653" y="408"/>
                </a:lnTo>
                <a:lnTo>
                  <a:pt x="648" y="411"/>
                </a:lnTo>
                <a:lnTo>
                  <a:pt x="642" y="413"/>
                </a:lnTo>
                <a:lnTo>
                  <a:pt x="636" y="413"/>
                </a:lnTo>
                <a:lnTo>
                  <a:pt x="630" y="413"/>
                </a:lnTo>
                <a:lnTo>
                  <a:pt x="623" y="411"/>
                </a:lnTo>
                <a:lnTo>
                  <a:pt x="618" y="408"/>
                </a:lnTo>
                <a:lnTo>
                  <a:pt x="614" y="404"/>
                </a:lnTo>
                <a:lnTo>
                  <a:pt x="614" y="404"/>
                </a:lnTo>
                <a:lnTo>
                  <a:pt x="609" y="399"/>
                </a:lnTo>
                <a:lnTo>
                  <a:pt x="606" y="394"/>
                </a:lnTo>
                <a:lnTo>
                  <a:pt x="604" y="387"/>
                </a:lnTo>
                <a:lnTo>
                  <a:pt x="604" y="382"/>
                </a:lnTo>
                <a:lnTo>
                  <a:pt x="605" y="376"/>
                </a:lnTo>
                <a:lnTo>
                  <a:pt x="606" y="370"/>
                </a:lnTo>
                <a:lnTo>
                  <a:pt x="609" y="364"/>
                </a:lnTo>
                <a:lnTo>
                  <a:pt x="614" y="359"/>
                </a:lnTo>
                <a:lnTo>
                  <a:pt x="785" y="181"/>
                </a:lnTo>
                <a:lnTo>
                  <a:pt x="785" y="181"/>
                </a:lnTo>
                <a:lnTo>
                  <a:pt x="789" y="178"/>
                </a:lnTo>
                <a:lnTo>
                  <a:pt x="791" y="174"/>
                </a:lnTo>
                <a:lnTo>
                  <a:pt x="793" y="170"/>
                </a:lnTo>
                <a:lnTo>
                  <a:pt x="794" y="165"/>
                </a:lnTo>
                <a:lnTo>
                  <a:pt x="795" y="161"/>
                </a:lnTo>
                <a:lnTo>
                  <a:pt x="795" y="156"/>
                </a:lnTo>
                <a:lnTo>
                  <a:pt x="794" y="151"/>
                </a:lnTo>
                <a:lnTo>
                  <a:pt x="792" y="147"/>
                </a:lnTo>
                <a:lnTo>
                  <a:pt x="792" y="147"/>
                </a:lnTo>
                <a:lnTo>
                  <a:pt x="790" y="143"/>
                </a:lnTo>
                <a:lnTo>
                  <a:pt x="788" y="138"/>
                </a:lnTo>
                <a:lnTo>
                  <a:pt x="784" y="135"/>
                </a:lnTo>
                <a:lnTo>
                  <a:pt x="780" y="133"/>
                </a:lnTo>
                <a:lnTo>
                  <a:pt x="777" y="131"/>
                </a:lnTo>
                <a:lnTo>
                  <a:pt x="773" y="129"/>
                </a:lnTo>
                <a:lnTo>
                  <a:pt x="768" y="128"/>
                </a:lnTo>
                <a:lnTo>
                  <a:pt x="763" y="128"/>
                </a:lnTo>
                <a:lnTo>
                  <a:pt x="636" y="128"/>
                </a:lnTo>
                <a:lnTo>
                  <a:pt x="636" y="128"/>
                </a:lnTo>
                <a:lnTo>
                  <a:pt x="630" y="127"/>
                </a:lnTo>
                <a:lnTo>
                  <a:pt x="623" y="124"/>
                </a:lnTo>
                <a:lnTo>
                  <a:pt x="618" y="122"/>
                </a:lnTo>
                <a:lnTo>
                  <a:pt x="614" y="118"/>
                </a:lnTo>
                <a:lnTo>
                  <a:pt x="609" y="114"/>
                </a:lnTo>
                <a:lnTo>
                  <a:pt x="606" y="108"/>
                </a:lnTo>
                <a:lnTo>
                  <a:pt x="605" y="102"/>
                </a:lnTo>
                <a:lnTo>
                  <a:pt x="604" y="95"/>
                </a:lnTo>
                <a:lnTo>
                  <a:pt x="604" y="95"/>
                </a:lnTo>
                <a:lnTo>
                  <a:pt x="605" y="89"/>
                </a:lnTo>
                <a:lnTo>
                  <a:pt x="606" y="84"/>
                </a:lnTo>
                <a:lnTo>
                  <a:pt x="609" y="78"/>
                </a:lnTo>
                <a:lnTo>
                  <a:pt x="614" y="73"/>
                </a:lnTo>
                <a:lnTo>
                  <a:pt x="618" y="69"/>
                </a:lnTo>
                <a:lnTo>
                  <a:pt x="623" y="67"/>
                </a:lnTo>
                <a:lnTo>
                  <a:pt x="630" y="64"/>
                </a:lnTo>
                <a:lnTo>
                  <a:pt x="636" y="63"/>
                </a:lnTo>
                <a:lnTo>
                  <a:pt x="922" y="63"/>
                </a:lnTo>
                <a:lnTo>
                  <a:pt x="922" y="63"/>
                </a:lnTo>
                <a:lnTo>
                  <a:pt x="928" y="64"/>
                </a:lnTo>
                <a:lnTo>
                  <a:pt x="935" y="67"/>
                </a:lnTo>
                <a:lnTo>
                  <a:pt x="940" y="69"/>
                </a:lnTo>
                <a:lnTo>
                  <a:pt x="944" y="73"/>
                </a:lnTo>
                <a:lnTo>
                  <a:pt x="944" y="73"/>
                </a:lnTo>
                <a:lnTo>
                  <a:pt x="949" y="78"/>
                </a:lnTo>
                <a:lnTo>
                  <a:pt x="952" y="84"/>
                </a:lnTo>
                <a:lnTo>
                  <a:pt x="953" y="89"/>
                </a:lnTo>
                <a:lnTo>
                  <a:pt x="954" y="95"/>
                </a:lnTo>
                <a:lnTo>
                  <a:pt x="954" y="382"/>
                </a:lnTo>
                <a:close/>
                <a:moveTo>
                  <a:pt x="922" y="541"/>
                </a:moveTo>
                <a:lnTo>
                  <a:pt x="922" y="541"/>
                </a:lnTo>
                <a:lnTo>
                  <a:pt x="912" y="542"/>
                </a:lnTo>
                <a:lnTo>
                  <a:pt x="902" y="543"/>
                </a:lnTo>
                <a:lnTo>
                  <a:pt x="894" y="545"/>
                </a:lnTo>
                <a:lnTo>
                  <a:pt x="885" y="548"/>
                </a:lnTo>
                <a:lnTo>
                  <a:pt x="877" y="553"/>
                </a:lnTo>
                <a:lnTo>
                  <a:pt x="869" y="557"/>
                </a:lnTo>
                <a:lnTo>
                  <a:pt x="862" y="562"/>
                </a:lnTo>
                <a:lnTo>
                  <a:pt x="854" y="569"/>
                </a:lnTo>
                <a:lnTo>
                  <a:pt x="849" y="575"/>
                </a:lnTo>
                <a:lnTo>
                  <a:pt x="843" y="583"/>
                </a:lnTo>
                <a:lnTo>
                  <a:pt x="838" y="591"/>
                </a:lnTo>
                <a:lnTo>
                  <a:pt x="834" y="599"/>
                </a:lnTo>
                <a:lnTo>
                  <a:pt x="830" y="608"/>
                </a:lnTo>
                <a:lnTo>
                  <a:pt x="828" y="617"/>
                </a:lnTo>
                <a:lnTo>
                  <a:pt x="827" y="627"/>
                </a:lnTo>
                <a:lnTo>
                  <a:pt x="826" y="636"/>
                </a:lnTo>
                <a:lnTo>
                  <a:pt x="826" y="689"/>
                </a:lnTo>
                <a:lnTo>
                  <a:pt x="703" y="569"/>
                </a:lnTo>
                <a:lnTo>
                  <a:pt x="703" y="569"/>
                </a:lnTo>
                <a:lnTo>
                  <a:pt x="696" y="562"/>
                </a:lnTo>
                <a:lnTo>
                  <a:pt x="689" y="557"/>
                </a:lnTo>
                <a:lnTo>
                  <a:pt x="680" y="553"/>
                </a:lnTo>
                <a:lnTo>
                  <a:pt x="672" y="548"/>
                </a:lnTo>
                <a:lnTo>
                  <a:pt x="663" y="545"/>
                </a:lnTo>
                <a:lnTo>
                  <a:pt x="655" y="544"/>
                </a:lnTo>
                <a:lnTo>
                  <a:pt x="645" y="542"/>
                </a:lnTo>
                <a:lnTo>
                  <a:pt x="636" y="542"/>
                </a:lnTo>
                <a:lnTo>
                  <a:pt x="627" y="542"/>
                </a:lnTo>
                <a:lnTo>
                  <a:pt x="617" y="544"/>
                </a:lnTo>
                <a:lnTo>
                  <a:pt x="608" y="545"/>
                </a:lnTo>
                <a:lnTo>
                  <a:pt x="600" y="548"/>
                </a:lnTo>
                <a:lnTo>
                  <a:pt x="591" y="553"/>
                </a:lnTo>
                <a:lnTo>
                  <a:pt x="583" y="557"/>
                </a:lnTo>
                <a:lnTo>
                  <a:pt x="575" y="562"/>
                </a:lnTo>
                <a:lnTo>
                  <a:pt x="569" y="569"/>
                </a:lnTo>
                <a:lnTo>
                  <a:pt x="569" y="569"/>
                </a:lnTo>
                <a:lnTo>
                  <a:pt x="562" y="576"/>
                </a:lnTo>
                <a:lnTo>
                  <a:pt x="556" y="584"/>
                </a:lnTo>
                <a:lnTo>
                  <a:pt x="552" y="592"/>
                </a:lnTo>
                <a:lnTo>
                  <a:pt x="547" y="601"/>
                </a:lnTo>
                <a:lnTo>
                  <a:pt x="544" y="609"/>
                </a:lnTo>
                <a:lnTo>
                  <a:pt x="542" y="618"/>
                </a:lnTo>
                <a:lnTo>
                  <a:pt x="541" y="627"/>
                </a:lnTo>
                <a:lnTo>
                  <a:pt x="541" y="636"/>
                </a:lnTo>
                <a:lnTo>
                  <a:pt x="541" y="646"/>
                </a:lnTo>
                <a:lnTo>
                  <a:pt x="542" y="654"/>
                </a:lnTo>
                <a:lnTo>
                  <a:pt x="544" y="663"/>
                </a:lnTo>
                <a:lnTo>
                  <a:pt x="547" y="672"/>
                </a:lnTo>
                <a:lnTo>
                  <a:pt x="552" y="680"/>
                </a:lnTo>
                <a:lnTo>
                  <a:pt x="556" y="689"/>
                </a:lnTo>
                <a:lnTo>
                  <a:pt x="561" y="696"/>
                </a:lnTo>
                <a:lnTo>
                  <a:pt x="568" y="704"/>
                </a:lnTo>
                <a:lnTo>
                  <a:pt x="688" y="827"/>
                </a:lnTo>
                <a:lnTo>
                  <a:pt x="636" y="827"/>
                </a:lnTo>
                <a:lnTo>
                  <a:pt x="636" y="827"/>
                </a:lnTo>
                <a:lnTo>
                  <a:pt x="626" y="827"/>
                </a:lnTo>
                <a:lnTo>
                  <a:pt x="617" y="829"/>
                </a:lnTo>
                <a:lnTo>
                  <a:pt x="607" y="832"/>
                </a:lnTo>
                <a:lnTo>
                  <a:pt x="599" y="835"/>
                </a:lnTo>
                <a:lnTo>
                  <a:pt x="590" y="839"/>
                </a:lnTo>
                <a:lnTo>
                  <a:pt x="583" y="843"/>
                </a:lnTo>
                <a:lnTo>
                  <a:pt x="575" y="849"/>
                </a:lnTo>
                <a:lnTo>
                  <a:pt x="569" y="855"/>
                </a:lnTo>
                <a:lnTo>
                  <a:pt x="562" y="862"/>
                </a:lnTo>
                <a:lnTo>
                  <a:pt x="557" y="869"/>
                </a:lnTo>
                <a:lnTo>
                  <a:pt x="552" y="877"/>
                </a:lnTo>
                <a:lnTo>
                  <a:pt x="548" y="885"/>
                </a:lnTo>
                <a:lnTo>
                  <a:pt x="545" y="894"/>
                </a:lnTo>
                <a:lnTo>
                  <a:pt x="542" y="903"/>
                </a:lnTo>
                <a:lnTo>
                  <a:pt x="541" y="913"/>
                </a:lnTo>
                <a:lnTo>
                  <a:pt x="541" y="923"/>
                </a:lnTo>
                <a:lnTo>
                  <a:pt x="541" y="923"/>
                </a:lnTo>
                <a:lnTo>
                  <a:pt x="541" y="932"/>
                </a:lnTo>
                <a:lnTo>
                  <a:pt x="542" y="942"/>
                </a:lnTo>
                <a:lnTo>
                  <a:pt x="545" y="951"/>
                </a:lnTo>
                <a:lnTo>
                  <a:pt x="548" y="959"/>
                </a:lnTo>
                <a:lnTo>
                  <a:pt x="552" y="968"/>
                </a:lnTo>
                <a:lnTo>
                  <a:pt x="557" y="975"/>
                </a:lnTo>
                <a:lnTo>
                  <a:pt x="562" y="983"/>
                </a:lnTo>
                <a:lnTo>
                  <a:pt x="569" y="990"/>
                </a:lnTo>
                <a:lnTo>
                  <a:pt x="575" y="996"/>
                </a:lnTo>
                <a:lnTo>
                  <a:pt x="583" y="1001"/>
                </a:lnTo>
                <a:lnTo>
                  <a:pt x="590" y="1006"/>
                </a:lnTo>
                <a:lnTo>
                  <a:pt x="599" y="1011"/>
                </a:lnTo>
                <a:lnTo>
                  <a:pt x="607" y="1014"/>
                </a:lnTo>
                <a:lnTo>
                  <a:pt x="617" y="1016"/>
                </a:lnTo>
                <a:lnTo>
                  <a:pt x="626" y="1017"/>
                </a:lnTo>
                <a:lnTo>
                  <a:pt x="636" y="1018"/>
                </a:lnTo>
                <a:lnTo>
                  <a:pt x="922" y="1018"/>
                </a:lnTo>
                <a:lnTo>
                  <a:pt x="922" y="1018"/>
                </a:lnTo>
                <a:lnTo>
                  <a:pt x="931" y="1017"/>
                </a:lnTo>
                <a:lnTo>
                  <a:pt x="941" y="1016"/>
                </a:lnTo>
                <a:lnTo>
                  <a:pt x="950" y="1014"/>
                </a:lnTo>
                <a:lnTo>
                  <a:pt x="958" y="1011"/>
                </a:lnTo>
                <a:lnTo>
                  <a:pt x="967" y="1006"/>
                </a:lnTo>
                <a:lnTo>
                  <a:pt x="975" y="1002"/>
                </a:lnTo>
                <a:lnTo>
                  <a:pt x="983" y="997"/>
                </a:lnTo>
                <a:lnTo>
                  <a:pt x="989" y="990"/>
                </a:lnTo>
                <a:lnTo>
                  <a:pt x="989" y="990"/>
                </a:lnTo>
                <a:lnTo>
                  <a:pt x="996" y="983"/>
                </a:lnTo>
                <a:lnTo>
                  <a:pt x="1001" y="975"/>
                </a:lnTo>
                <a:lnTo>
                  <a:pt x="1006" y="968"/>
                </a:lnTo>
                <a:lnTo>
                  <a:pt x="1011" y="959"/>
                </a:lnTo>
                <a:lnTo>
                  <a:pt x="1013" y="951"/>
                </a:lnTo>
                <a:lnTo>
                  <a:pt x="1016" y="941"/>
                </a:lnTo>
                <a:lnTo>
                  <a:pt x="1017" y="932"/>
                </a:lnTo>
                <a:lnTo>
                  <a:pt x="1017" y="923"/>
                </a:lnTo>
                <a:lnTo>
                  <a:pt x="1017" y="636"/>
                </a:lnTo>
                <a:lnTo>
                  <a:pt x="1017" y="636"/>
                </a:lnTo>
                <a:lnTo>
                  <a:pt x="1017" y="627"/>
                </a:lnTo>
                <a:lnTo>
                  <a:pt x="1015" y="617"/>
                </a:lnTo>
                <a:lnTo>
                  <a:pt x="1013" y="608"/>
                </a:lnTo>
                <a:lnTo>
                  <a:pt x="1010" y="599"/>
                </a:lnTo>
                <a:lnTo>
                  <a:pt x="1006" y="591"/>
                </a:lnTo>
                <a:lnTo>
                  <a:pt x="1001" y="583"/>
                </a:lnTo>
                <a:lnTo>
                  <a:pt x="996" y="575"/>
                </a:lnTo>
                <a:lnTo>
                  <a:pt x="989" y="569"/>
                </a:lnTo>
                <a:lnTo>
                  <a:pt x="983" y="562"/>
                </a:lnTo>
                <a:lnTo>
                  <a:pt x="975" y="557"/>
                </a:lnTo>
                <a:lnTo>
                  <a:pt x="968" y="553"/>
                </a:lnTo>
                <a:lnTo>
                  <a:pt x="959" y="548"/>
                </a:lnTo>
                <a:lnTo>
                  <a:pt x="951" y="545"/>
                </a:lnTo>
                <a:lnTo>
                  <a:pt x="941" y="543"/>
                </a:lnTo>
                <a:lnTo>
                  <a:pt x="931" y="542"/>
                </a:lnTo>
                <a:lnTo>
                  <a:pt x="922" y="541"/>
                </a:lnTo>
                <a:lnTo>
                  <a:pt x="922" y="541"/>
                </a:lnTo>
                <a:close/>
                <a:moveTo>
                  <a:pt x="954" y="923"/>
                </a:moveTo>
                <a:lnTo>
                  <a:pt x="954" y="923"/>
                </a:lnTo>
                <a:lnTo>
                  <a:pt x="953" y="929"/>
                </a:lnTo>
                <a:lnTo>
                  <a:pt x="952" y="935"/>
                </a:lnTo>
                <a:lnTo>
                  <a:pt x="949" y="940"/>
                </a:lnTo>
                <a:lnTo>
                  <a:pt x="944" y="945"/>
                </a:lnTo>
                <a:lnTo>
                  <a:pt x="944" y="945"/>
                </a:lnTo>
                <a:lnTo>
                  <a:pt x="940" y="948"/>
                </a:lnTo>
                <a:lnTo>
                  <a:pt x="935" y="952"/>
                </a:lnTo>
                <a:lnTo>
                  <a:pt x="928" y="954"/>
                </a:lnTo>
                <a:lnTo>
                  <a:pt x="922" y="954"/>
                </a:lnTo>
                <a:lnTo>
                  <a:pt x="636" y="954"/>
                </a:lnTo>
                <a:lnTo>
                  <a:pt x="636" y="954"/>
                </a:lnTo>
                <a:lnTo>
                  <a:pt x="630" y="954"/>
                </a:lnTo>
                <a:lnTo>
                  <a:pt x="623" y="952"/>
                </a:lnTo>
                <a:lnTo>
                  <a:pt x="618" y="948"/>
                </a:lnTo>
                <a:lnTo>
                  <a:pt x="614" y="945"/>
                </a:lnTo>
                <a:lnTo>
                  <a:pt x="609" y="940"/>
                </a:lnTo>
                <a:lnTo>
                  <a:pt x="606" y="935"/>
                </a:lnTo>
                <a:lnTo>
                  <a:pt x="605" y="929"/>
                </a:lnTo>
                <a:lnTo>
                  <a:pt x="604" y="923"/>
                </a:lnTo>
                <a:lnTo>
                  <a:pt x="604" y="923"/>
                </a:lnTo>
                <a:lnTo>
                  <a:pt x="605" y="916"/>
                </a:lnTo>
                <a:lnTo>
                  <a:pt x="606" y="910"/>
                </a:lnTo>
                <a:lnTo>
                  <a:pt x="609" y="904"/>
                </a:lnTo>
                <a:lnTo>
                  <a:pt x="614" y="900"/>
                </a:lnTo>
                <a:lnTo>
                  <a:pt x="618" y="896"/>
                </a:lnTo>
                <a:lnTo>
                  <a:pt x="623" y="893"/>
                </a:lnTo>
                <a:lnTo>
                  <a:pt x="630" y="892"/>
                </a:lnTo>
                <a:lnTo>
                  <a:pt x="636" y="891"/>
                </a:lnTo>
                <a:lnTo>
                  <a:pt x="763" y="891"/>
                </a:lnTo>
                <a:lnTo>
                  <a:pt x="763" y="891"/>
                </a:lnTo>
                <a:lnTo>
                  <a:pt x="768" y="891"/>
                </a:lnTo>
                <a:lnTo>
                  <a:pt x="773" y="889"/>
                </a:lnTo>
                <a:lnTo>
                  <a:pt x="777" y="887"/>
                </a:lnTo>
                <a:lnTo>
                  <a:pt x="780" y="885"/>
                </a:lnTo>
                <a:lnTo>
                  <a:pt x="784" y="883"/>
                </a:lnTo>
                <a:lnTo>
                  <a:pt x="788" y="879"/>
                </a:lnTo>
                <a:lnTo>
                  <a:pt x="790" y="875"/>
                </a:lnTo>
                <a:lnTo>
                  <a:pt x="792" y="871"/>
                </a:lnTo>
                <a:lnTo>
                  <a:pt x="792" y="871"/>
                </a:lnTo>
                <a:lnTo>
                  <a:pt x="794" y="867"/>
                </a:lnTo>
                <a:lnTo>
                  <a:pt x="795" y="863"/>
                </a:lnTo>
                <a:lnTo>
                  <a:pt x="795" y="857"/>
                </a:lnTo>
                <a:lnTo>
                  <a:pt x="794" y="853"/>
                </a:lnTo>
                <a:lnTo>
                  <a:pt x="793" y="849"/>
                </a:lnTo>
                <a:lnTo>
                  <a:pt x="791" y="844"/>
                </a:lnTo>
                <a:lnTo>
                  <a:pt x="789" y="840"/>
                </a:lnTo>
                <a:lnTo>
                  <a:pt x="785" y="837"/>
                </a:lnTo>
                <a:lnTo>
                  <a:pt x="614" y="659"/>
                </a:lnTo>
                <a:lnTo>
                  <a:pt x="614" y="659"/>
                </a:lnTo>
                <a:lnTo>
                  <a:pt x="609" y="653"/>
                </a:lnTo>
                <a:lnTo>
                  <a:pt x="606" y="648"/>
                </a:lnTo>
                <a:lnTo>
                  <a:pt x="604" y="643"/>
                </a:lnTo>
                <a:lnTo>
                  <a:pt x="604" y="636"/>
                </a:lnTo>
                <a:lnTo>
                  <a:pt x="604" y="630"/>
                </a:lnTo>
                <a:lnTo>
                  <a:pt x="606" y="624"/>
                </a:lnTo>
                <a:lnTo>
                  <a:pt x="609" y="619"/>
                </a:lnTo>
                <a:lnTo>
                  <a:pt x="614" y="614"/>
                </a:lnTo>
                <a:lnTo>
                  <a:pt x="614" y="614"/>
                </a:lnTo>
                <a:lnTo>
                  <a:pt x="618" y="609"/>
                </a:lnTo>
                <a:lnTo>
                  <a:pt x="623" y="607"/>
                </a:lnTo>
                <a:lnTo>
                  <a:pt x="630" y="605"/>
                </a:lnTo>
                <a:lnTo>
                  <a:pt x="635" y="605"/>
                </a:lnTo>
                <a:lnTo>
                  <a:pt x="642" y="605"/>
                </a:lnTo>
                <a:lnTo>
                  <a:pt x="648" y="607"/>
                </a:lnTo>
                <a:lnTo>
                  <a:pt x="653" y="609"/>
                </a:lnTo>
                <a:lnTo>
                  <a:pt x="659" y="614"/>
                </a:lnTo>
                <a:lnTo>
                  <a:pt x="836" y="786"/>
                </a:lnTo>
                <a:lnTo>
                  <a:pt x="836" y="786"/>
                </a:lnTo>
                <a:lnTo>
                  <a:pt x="840" y="790"/>
                </a:lnTo>
                <a:lnTo>
                  <a:pt x="844" y="792"/>
                </a:lnTo>
                <a:lnTo>
                  <a:pt x="848" y="794"/>
                </a:lnTo>
                <a:lnTo>
                  <a:pt x="853" y="795"/>
                </a:lnTo>
                <a:lnTo>
                  <a:pt x="857" y="795"/>
                </a:lnTo>
                <a:lnTo>
                  <a:pt x="862" y="795"/>
                </a:lnTo>
                <a:lnTo>
                  <a:pt x="866" y="794"/>
                </a:lnTo>
                <a:lnTo>
                  <a:pt x="871" y="793"/>
                </a:lnTo>
                <a:lnTo>
                  <a:pt x="871" y="793"/>
                </a:lnTo>
                <a:lnTo>
                  <a:pt x="876" y="791"/>
                </a:lnTo>
                <a:lnTo>
                  <a:pt x="879" y="788"/>
                </a:lnTo>
                <a:lnTo>
                  <a:pt x="882" y="784"/>
                </a:lnTo>
                <a:lnTo>
                  <a:pt x="885" y="781"/>
                </a:lnTo>
                <a:lnTo>
                  <a:pt x="887" y="777"/>
                </a:lnTo>
                <a:lnTo>
                  <a:pt x="888" y="772"/>
                </a:lnTo>
                <a:lnTo>
                  <a:pt x="890" y="768"/>
                </a:lnTo>
                <a:lnTo>
                  <a:pt x="891" y="764"/>
                </a:lnTo>
                <a:lnTo>
                  <a:pt x="891" y="636"/>
                </a:lnTo>
                <a:lnTo>
                  <a:pt x="891" y="636"/>
                </a:lnTo>
                <a:lnTo>
                  <a:pt x="891" y="630"/>
                </a:lnTo>
                <a:lnTo>
                  <a:pt x="893" y="623"/>
                </a:lnTo>
                <a:lnTo>
                  <a:pt x="896" y="618"/>
                </a:lnTo>
                <a:lnTo>
                  <a:pt x="899" y="614"/>
                </a:lnTo>
                <a:lnTo>
                  <a:pt x="905" y="609"/>
                </a:lnTo>
                <a:lnTo>
                  <a:pt x="910" y="607"/>
                </a:lnTo>
                <a:lnTo>
                  <a:pt x="915" y="605"/>
                </a:lnTo>
                <a:lnTo>
                  <a:pt x="922" y="604"/>
                </a:lnTo>
                <a:lnTo>
                  <a:pt x="922" y="604"/>
                </a:lnTo>
                <a:lnTo>
                  <a:pt x="928" y="605"/>
                </a:lnTo>
                <a:lnTo>
                  <a:pt x="935" y="607"/>
                </a:lnTo>
                <a:lnTo>
                  <a:pt x="940" y="609"/>
                </a:lnTo>
                <a:lnTo>
                  <a:pt x="944" y="614"/>
                </a:lnTo>
                <a:lnTo>
                  <a:pt x="949" y="618"/>
                </a:lnTo>
                <a:lnTo>
                  <a:pt x="952" y="623"/>
                </a:lnTo>
                <a:lnTo>
                  <a:pt x="953" y="630"/>
                </a:lnTo>
                <a:lnTo>
                  <a:pt x="954" y="636"/>
                </a:lnTo>
                <a:lnTo>
                  <a:pt x="954" y="923"/>
                </a:lnTo>
                <a:close/>
                <a:moveTo>
                  <a:pt x="381" y="827"/>
                </a:moveTo>
                <a:lnTo>
                  <a:pt x="329" y="827"/>
                </a:lnTo>
                <a:lnTo>
                  <a:pt x="449" y="704"/>
                </a:lnTo>
                <a:lnTo>
                  <a:pt x="449" y="704"/>
                </a:lnTo>
                <a:lnTo>
                  <a:pt x="455" y="696"/>
                </a:lnTo>
                <a:lnTo>
                  <a:pt x="461" y="689"/>
                </a:lnTo>
                <a:lnTo>
                  <a:pt x="466" y="680"/>
                </a:lnTo>
                <a:lnTo>
                  <a:pt x="470" y="673"/>
                </a:lnTo>
                <a:lnTo>
                  <a:pt x="473" y="663"/>
                </a:lnTo>
                <a:lnTo>
                  <a:pt x="475" y="654"/>
                </a:lnTo>
                <a:lnTo>
                  <a:pt x="476" y="646"/>
                </a:lnTo>
                <a:lnTo>
                  <a:pt x="476" y="636"/>
                </a:lnTo>
                <a:lnTo>
                  <a:pt x="476" y="627"/>
                </a:lnTo>
                <a:lnTo>
                  <a:pt x="475" y="618"/>
                </a:lnTo>
                <a:lnTo>
                  <a:pt x="473" y="609"/>
                </a:lnTo>
                <a:lnTo>
                  <a:pt x="470" y="601"/>
                </a:lnTo>
                <a:lnTo>
                  <a:pt x="466" y="592"/>
                </a:lnTo>
                <a:lnTo>
                  <a:pt x="461" y="584"/>
                </a:lnTo>
                <a:lnTo>
                  <a:pt x="455" y="576"/>
                </a:lnTo>
                <a:lnTo>
                  <a:pt x="449" y="569"/>
                </a:lnTo>
                <a:lnTo>
                  <a:pt x="449" y="569"/>
                </a:lnTo>
                <a:lnTo>
                  <a:pt x="442" y="562"/>
                </a:lnTo>
                <a:lnTo>
                  <a:pt x="435" y="557"/>
                </a:lnTo>
                <a:lnTo>
                  <a:pt x="426" y="553"/>
                </a:lnTo>
                <a:lnTo>
                  <a:pt x="417" y="548"/>
                </a:lnTo>
                <a:lnTo>
                  <a:pt x="409" y="546"/>
                </a:lnTo>
                <a:lnTo>
                  <a:pt x="400" y="544"/>
                </a:lnTo>
                <a:lnTo>
                  <a:pt x="391" y="542"/>
                </a:lnTo>
                <a:lnTo>
                  <a:pt x="381" y="542"/>
                </a:lnTo>
                <a:lnTo>
                  <a:pt x="372" y="542"/>
                </a:lnTo>
                <a:lnTo>
                  <a:pt x="363" y="544"/>
                </a:lnTo>
                <a:lnTo>
                  <a:pt x="354" y="546"/>
                </a:lnTo>
                <a:lnTo>
                  <a:pt x="346" y="548"/>
                </a:lnTo>
                <a:lnTo>
                  <a:pt x="337" y="553"/>
                </a:lnTo>
                <a:lnTo>
                  <a:pt x="328" y="557"/>
                </a:lnTo>
                <a:lnTo>
                  <a:pt x="321" y="562"/>
                </a:lnTo>
                <a:lnTo>
                  <a:pt x="314" y="569"/>
                </a:lnTo>
                <a:lnTo>
                  <a:pt x="191" y="689"/>
                </a:lnTo>
                <a:lnTo>
                  <a:pt x="191" y="636"/>
                </a:lnTo>
                <a:lnTo>
                  <a:pt x="191" y="636"/>
                </a:lnTo>
                <a:lnTo>
                  <a:pt x="190" y="627"/>
                </a:lnTo>
                <a:lnTo>
                  <a:pt x="189" y="617"/>
                </a:lnTo>
                <a:lnTo>
                  <a:pt x="187" y="608"/>
                </a:lnTo>
                <a:lnTo>
                  <a:pt x="184" y="599"/>
                </a:lnTo>
                <a:lnTo>
                  <a:pt x="179" y="591"/>
                </a:lnTo>
                <a:lnTo>
                  <a:pt x="174" y="583"/>
                </a:lnTo>
                <a:lnTo>
                  <a:pt x="168" y="575"/>
                </a:lnTo>
                <a:lnTo>
                  <a:pt x="162" y="569"/>
                </a:lnTo>
                <a:lnTo>
                  <a:pt x="156" y="562"/>
                </a:lnTo>
                <a:lnTo>
                  <a:pt x="148" y="557"/>
                </a:lnTo>
                <a:lnTo>
                  <a:pt x="141" y="553"/>
                </a:lnTo>
                <a:lnTo>
                  <a:pt x="132" y="548"/>
                </a:lnTo>
                <a:lnTo>
                  <a:pt x="123" y="545"/>
                </a:lnTo>
                <a:lnTo>
                  <a:pt x="115" y="543"/>
                </a:lnTo>
                <a:lnTo>
                  <a:pt x="105" y="542"/>
                </a:lnTo>
                <a:lnTo>
                  <a:pt x="96" y="541"/>
                </a:lnTo>
                <a:lnTo>
                  <a:pt x="96" y="541"/>
                </a:lnTo>
                <a:lnTo>
                  <a:pt x="86" y="542"/>
                </a:lnTo>
                <a:lnTo>
                  <a:pt x="76" y="543"/>
                </a:lnTo>
                <a:lnTo>
                  <a:pt x="67" y="545"/>
                </a:lnTo>
                <a:lnTo>
                  <a:pt x="58" y="548"/>
                </a:lnTo>
                <a:lnTo>
                  <a:pt x="49" y="553"/>
                </a:lnTo>
                <a:lnTo>
                  <a:pt x="42" y="557"/>
                </a:lnTo>
                <a:lnTo>
                  <a:pt x="34" y="562"/>
                </a:lnTo>
                <a:lnTo>
                  <a:pt x="28" y="569"/>
                </a:lnTo>
                <a:lnTo>
                  <a:pt x="21" y="575"/>
                </a:lnTo>
                <a:lnTo>
                  <a:pt x="16" y="583"/>
                </a:lnTo>
                <a:lnTo>
                  <a:pt x="11" y="591"/>
                </a:lnTo>
                <a:lnTo>
                  <a:pt x="8" y="599"/>
                </a:lnTo>
                <a:lnTo>
                  <a:pt x="4" y="608"/>
                </a:lnTo>
                <a:lnTo>
                  <a:pt x="2" y="617"/>
                </a:lnTo>
                <a:lnTo>
                  <a:pt x="0" y="627"/>
                </a:lnTo>
                <a:lnTo>
                  <a:pt x="0" y="636"/>
                </a:lnTo>
                <a:lnTo>
                  <a:pt x="0" y="923"/>
                </a:lnTo>
                <a:lnTo>
                  <a:pt x="0" y="923"/>
                </a:lnTo>
                <a:lnTo>
                  <a:pt x="0" y="932"/>
                </a:lnTo>
                <a:lnTo>
                  <a:pt x="1" y="941"/>
                </a:lnTo>
                <a:lnTo>
                  <a:pt x="4" y="951"/>
                </a:lnTo>
                <a:lnTo>
                  <a:pt x="6" y="959"/>
                </a:lnTo>
                <a:lnTo>
                  <a:pt x="11" y="968"/>
                </a:lnTo>
                <a:lnTo>
                  <a:pt x="16" y="975"/>
                </a:lnTo>
                <a:lnTo>
                  <a:pt x="21" y="983"/>
                </a:lnTo>
                <a:lnTo>
                  <a:pt x="28" y="990"/>
                </a:lnTo>
                <a:lnTo>
                  <a:pt x="28" y="990"/>
                </a:lnTo>
                <a:lnTo>
                  <a:pt x="34" y="997"/>
                </a:lnTo>
                <a:lnTo>
                  <a:pt x="42" y="1002"/>
                </a:lnTo>
                <a:lnTo>
                  <a:pt x="50" y="1006"/>
                </a:lnTo>
                <a:lnTo>
                  <a:pt x="59" y="1011"/>
                </a:lnTo>
                <a:lnTo>
                  <a:pt x="68" y="1014"/>
                </a:lnTo>
                <a:lnTo>
                  <a:pt x="76" y="1016"/>
                </a:lnTo>
                <a:lnTo>
                  <a:pt x="86" y="1017"/>
                </a:lnTo>
                <a:lnTo>
                  <a:pt x="96" y="1018"/>
                </a:lnTo>
                <a:lnTo>
                  <a:pt x="381" y="1018"/>
                </a:lnTo>
                <a:lnTo>
                  <a:pt x="381" y="1018"/>
                </a:lnTo>
                <a:lnTo>
                  <a:pt x="391" y="1017"/>
                </a:lnTo>
                <a:lnTo>
                  <a:pt x="400" y="1016"/>
                </a:lnTo>
                <a:lnTo>
                  <a:pt x="410" y="1014"/>
                </a:lnTo>
                <a:lnTo>
                  <a:pt x="418" y="1011"/>
                </a:lnTo>
                <a:lnTo>
                  <a:pt x="427" y="1006"/>
                </a:lnTo>
                <a:lnTo>
                  <a:pt x="435" y="1001"/>
                </a:lnTo>
                <a:lnTo>
                  <a:pt x="442" y="996"/>
                </a:lnTo>
                <a:lnTo>
                  <a:pt x="449" y="990"/>
                </a:lnTo>
                <a:lnTo>
                  <a:pt x="455" y="983"/>
                </a:lnTo>
                <a:lnTo>
                  <a:pt x="460" y="975"/>
                </a:lnTo>
                <a:lnTo>
                  <a:pt x="466" y="968"/>
                </a:lnTo>
                <a:lnTo>
                  <a:pt x="469" y="959"/>
                </a:lnTo>
                <a:lnTo>
                  <a:pt x="472" y="951"/>
                </a:lnTo>
                <a:lnTo>
                  <a:pt x="475" y="942"/>
                </a:lnTo>
                <a:lnTo>
                  <a:pt x="476" y="932"/>
                </a:lnTo>
                <a:lnTo>
                  <a:pt x="476" y="923"/>
                </a:lnTo>
                <a:lnTo>
                  <a:pt x="476" y="923"/>
                </a:lnTo>
                <a:lnTo>
                  <a:pt x="476" y="913"/>
                </a:lnTo>
                <a:lnTo>
                  <a:pt x="475" y="903"/>
                </a:lnTo>
                <a:lnTo>
                  <a:pt x="472" y="894"/>
                </a:lnTo>
                <a:lnTo>
                  <a:pt x="469" y="885"/>
                </a:lnTo>
                <a:lnTo>
                  <a:pt x="466" y="877"/>
                </a:lnTo>
                <a:lnTo>
                  <a:pt x="460" y="869"/>
                </a:lnTo>
                <a:lnTo>
                  <a:pt x="455" y="862"/>
                </a:lnTo>
                <a:lnTo>
                  <a:pt x="449" y="855"/>
                </a:lnTo>
                <a:lnTo>
                  <a:pt x="442" y="849"/>
                </a:lnTo>
                <a:lnTo>
                  <a:pt x="435" y="843"/>
                </a:lnTo>
                <a:lnTo>
                  <a:pt x="427" y="839"/>
                </a:lnTo>
                <a:lnTo>
                  <a:pt x="418" y="835"/>
                </a:lnTo>
                <a:lnTo>
                  <a:pt x="410" y="832"/>
                </a:lnTo>
                <a:lnTo>
                  <a:pt x="400" y="829"/>
                </a:lnTo>
                <a:lnTo>
                  <a:pt x="391" y="827"/>
                </a:lnTo>
                <a:lnTo>
                  <a:pt x="381" y="827"/>
                </a:lnTo>
                <a:lnTo>
                  <a:pt x="381" y="827"/>
                </a:lnTo>
                <a:close/>
                <a:moveTo>
                  <a:pt x="381" y="954"/>
                </a:moveTo>
                <a:lnTo>
                  <a:pt x="96" y="954"/>
                </a:lnTo>
                <a:lnTo>
                  <a:pt x="96" y="954"/>
                </a:lnTo>
                <a:lnTo>
                  <a:pt x="89" y="954"/>
                </a:lnTo>
                <a:lnTo>
                  <a:pt x="83" y="952"/>
                </a:lnTo>
                <a:lnTo>
                  <a:pt x="77" y="948"/>
                </a:lnTo>
                <a:lnTo>
                  <a:pt x="73" y="945"/>
                </a:lnTo>
                <a:lnTo>
                  <a:pt x="73" y="945"/>
                </a:lnTo>
                <a:lnTo>
                  <a:pt x="69" y="940"/>
                </a:lnTo>
                <a:lnTo>
                  <a:pt x="65" y="935"/>
                </a:lnTo>
                <a:lnTo>
                  <a:pt x="64" y="929"/>
                </a:lnTo>
                <a:lnTo>
                  <a:pt x="63" y="923"/>
                </a:lnTo>
                <a:lnTo>
                  <a:pt x="63" y="636"/>
                </a:lnTo>
                <a:lnTo>
                  <a:pt x="63" y="636"/>
                </a:lnTo>
                <a:lnTo>
                  <a:pt x="64" y="630"/>
                </a:lnTo>
                <a:lnTo>
                  <a:pt x="65" y="623"/>
                </a:lnTo>
                <a:lnTo>
                  <a:pt x="69" y="618"/>
                </a:lnTo>
                <a:lnTo>
                  <a:pt x="73" y="614"/>
                </a:lnTo>
                <a:lnTo>
                  <a:pt x="77" y="609"/>
                </a:lnTo>
                <a:lnTo>
                  <a:pt x="83" y="607"/>
                </a:lnTo>
                <a:lnTo>
                  <a:pt x="89" y="605"/>
                </a:lnTo>
                <a:lnTo>
                  <a:pt x="96" y="604"/>
                </a:lnTo>
                <a:lnTo>
                  <a:pt x="96" y="604"/>
                </a:lnTo>
                <a:lnTo>
                  <a:pt x="102" y="605"/>
                </a:lnTo>
                <a:lnTo>
                  <a:pt x="107" y="607"/>
                </a:lnTo>
                <a:lnTo>
                  <a:pt x="113" y="609"/>
                </a:lnTo>
                <a:lnTo>
                  <a:pt x="118" y="614"/>
                </a:lnTo>
                <a:lnTo>
                  <a:pt x="121" y="618"/>
                </a:lnTo>
                <a:lnTo>
                  <a:pt x="124" y="623"/>
                </a:lnTo>
                <a:lnTo>
                  <a:pt x="127" y="630"/>
                </a:lnTo>
                <a:lnTo>
                  <a:pt x="127" y="636"/>
                </a:lnTo>
                <a:lnTo>
                  <a:pt x="127" y="764"/>
                </a:lnTo>
                <a:lnTo>
                  <a:pt x="127" y="764"/>
                </a:lnTo>
                <a:lnTo>
                  <a:pt x="128" y="768"/>
                </a:lnTo>
                <a:lnTo>
                  <a:pt x="129" y="772"/>
                </a:lnTo>
                <a:lnTo>
                  <a:pt x="130" y="777"/>
                </a:lnTo>
                <a:lnTo>
                  <a:pt x="132" y="781"/>
                </a:lnTo>
                <a:lnTo>
                  <a:pt x="135" y="784"/>
                </a:lnTo>
                <a:lnTo>
                  <a:pt x="138" y="788"/>
                </a:lnTo>
                <a:lnTo>
                  <a:pt x="142" y="791"/>
                </a:lnTo>
                <a:lnTo>
                  <a:pt x="146" y="793"/>
                </a:lnTo>
                <a:lnTo>
                  <a:pt x="146" y="793"/>
                </a:lnTo>
                <a:lnTo>
                  <a:pt x="151" y="794"/>
                </a:lnTo>
                <a:lnTo>
                  <a:pt x="156" y="795"/>
                </a:lnTo>
                <a:lnTo>
                  <a:pt x="160" y="795"/>
                </a:lnTo>
                <a:lnTo>
                  <a:pt x="164" y="795"/>
                </a:lnTo>
                <a:lnTo>
                  <a:pt x="168" y="794"/>
                </a:lnTo>
                <a:lnTo>
                  <a:pt x="173" y="792"/>
                </a:lnTo>
                <a:lnTo>
                  <a:pt x="177" y="790"/>
                </a:lnTo>
                <a:lnTo>
                  <a:pt x="181" y="786"/>
                </a:lnTo>
                <a:lnTo>
                  <a:pt x="358" y="614"/>
                </a:lnTo>
                <a:lnTo>
                  <a:pt x="358" y="614"/>
                </a:lnTo>
                <a:lnTo>
                  <a:pt x="364" y="609"/>
                </a:lnTo>
                <a:lnTo>
                  <a:pt x="369" y="607"/>
                </a:lnTo>
                <a:lnTo>
                  <a:pt x="376" y="605"/>
                </a:lnTo>
                <a:lnTo>
                  <a:pt x="381" y="605"/>
                </a:lnTo>
                <a:lnTo>
                  <a:pt x="387" y="605"/>
                </a:lnTo>
                <a:lnTo>
                  <a:pt x="394" y="607"/>
                </a:lnTo>
                <a:lnTo>
                  <a:pt x="399" y="609"/>
                </a:lnTo>
                <a:lnTo>
                  <a:pt x="403" y="614"/>
                </a:lnTo>
                <a:lnTo>
                  <a:pt x="403" y="614"/>
                </a:lnTo>
                <a:lnTo>
                  <a:pt x="408" y="619"/>
                </a:lnTo>
                <a:lnTo>
                  <a:pt x="411" y="624"/>
                </a:lnTo>
                <a:lnTo>
                  <a:pt x="412" y="630"/>
                </a:lnTo>
                <a:lnTo>
                  <a:pt x="413" y="636"/>
                </a:lnTo>
                <a:lnTo>
                  <a:pt x="412" y="643"/>
                </a:lnTo>
                <a:lnTo>
                  <a:pt x="411" y="648"/>
                </a:lnTo>
                <a:lnTo>
                  <a:pt x="408" y="654"/>
                </a:lnTo>
                <a:lnTo>
                  <a:pt x="403" y="659"/>
                </a:lnTo>
                <a:lnTo>
                  <a:pt x="232" y="837"/>
                </a:lnTo>
                <a:lnTo>
                  <a:pt x="232" y="837"/>
                </a:lnTo>
                <a:lnTo>
                  <a:pt x="229" y="840"/>
                </a:lnTo>
                <a:lnTo>
                  <a:pt x="225" y="844"/>
                </a:lnTo>
                <a:lnTo>
                  <a:pt x="224" y="849"/>
                </a:lnTo>
                <a:lnTo>
                  <a:pt x="223" y="853"/>
                </a:lnTo>
                <a:lnTo>
                  <a:pt x="222" y="857"/>
                </a:lnTo>
                <a:lnTo>
                  <a:pt x="222" y="863"/>
                </a:lnTo>
                <a:lnTo>
                  <a:pt x="223" y="867"/>
                </a:lnTo>
                <a:lnTo>
                  <a:pt x="225" y="871"/>
                </a:lnTo>
                <a:lnTo>
                  <a:pt x="225" y="871"/>
                </a:lnTo>
                <a:lnTo>
                  <a:pt x="227" y="875"/>
                </a:lnTo>
                <a:lnTo>
                  <a:pt x="230" y="879"/>
                </a:lnTo>
                <a:lnTo>
                  <a:pt x="233" y="883"/>
                </a:lnTo>
                <a:lnTo>
                  <a:pt x="236" y="885"/>
                </a:lnTo>
                <a:lnTo>
                  <a:pt x="240" y="887"/>
                </a:lnTo>
                <a:lnTo>
                  <a:pt x="245" y="889"/>
                </a:lnTo>
                <a:lnTo>
                  <a:pt x="249" y="891"/>
                </a:lnTo>
                <a:lnTo>
                  <a:pt x="254" y="891"/>
                </a:lnTo>
                <a:lnTo>
                  <a:pt x="381" y="891"/>
                </a:lnTo>
                <a:lnTo>
                  <a:pt x="381" y="891"/>
                </a:lnTo>
                <a:lnTo>
                  <a:pt x="387" y="892"/>
                </a:lnTo>
                <a:lnTo>
                  <a:pt x="394" y="893"/>
                </a:lnTo>
                <a:lnTo>
                  <a:pt x="399" y="896"/>
                </a:lnTo>
                <a:lnTo>
                  <a:pt x="403" y="900"/>
                </a:lnTo>
                <a:lnTo>
                  <a:pt x="408" y="904"/>
                </a:lnTo>
                <a:lnTo>
                  <a:pt x="411" y="910"/>
                </a:lnTo>
                <a:lnTo>
                  <a:pt x="412" y="916"/>
                </a:lnTo>
                <a:lnTo>
                  <a:pt x="413" y="923"/>
                </a:lnTo>
                <a:lnTo>
                  <a:pt x="413" y="923"/>
                </a:lnTo>
                <a:lnTo>
                  <a:pt x="412" y="929"/>
                </a:lnTo>
                <a:lnTo>
                  <a:pt x="411" y="935"/>
                </a:lnTo>
                <a:lnTo>
                  <a:pt x="408" y="940"/>
                </a:lnTo>
                <a:lnTo>
                  <a:pt x="403" y="945"/>
                </a:lnTo>
                <a:lnTo>
                  <a:pt x="399" y="948"/>
                </a:lnTo>
                <a:lnTo>
                  <a:pt x="394" y="952"/>
                </a:lnTo>
                <a:lnTo>
                  <a:pt x="387" y="954"/>
                </a:lnTo>
                <a:lnTo>
                  <a:pt x="381" y="954"/>
                </a:lnTo>
                <a:lnTo>
                  <a:pt x="381" y="954"/>
                </a:lnTo>
                <a:close/>
              </a:path>
            </a:pathLst>
          </a:custGeom>
          <a:solidFill>
            <a:srgbClr val="FF4A01"/>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142" name="Freeform 104"/>
          <p:cNvSpPr>
            <a:spLocks noEditPoints="1"/>
          </p:cNvSpPr>
          <p:nvPr/>
        </p:nvSpPr>
        <p:spPr bwMode="auto">
          <a:xfrm>
            <a:off x="6323663" y="4098925"/>
            <a:ext cx="720005" cy="720005"/>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rgbClr val="FF4A01"/>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143" name="Freeform 71"/>
          <p:cNvSpPr>
            <a:spLocks noEditPoints="1"/>
          </p:cNvSpPr>
          <p:nvPr/>
        </p:nvSpPr>
        <p:spPr bwMode="auto">
          <a:xfrm>
            <a:off x="1239536" y="5299030"/>
            <a:ext cx="720005" cy="720005"/>
          </a:xfrm>
          <a:custGeom>
            <a:avLst/>
            <a:gdLst>
              <a:gd name="T0" fmla="*/ 975 w 1017"/>
              <a:gd name="T1" fmla="*/ 16 h 1018"/>
              <a:gd name="T2" fmla="*/ 941 w 1017"/>
              <a:gd name="T3" fmla="*/ 2 h 1018"/>
              <a:gd name="T4" fmla="*/ 95 w 1017"/>
              <a:gd name="T5" fmla="*/ 0 h 1018"/>
              <a:gd name="T6" fmla="*/ 58 w 1017"/>
              <a:gd name="T7" fmla="*/ 7 h 1018"/>
              <a:gd name="T8" fmla="*/ 28 w 1017"/>
              <a:gd name="T9" fmla="*/ 29 h 1018"/>
              <a:gd name="T10" fmla="*/ 10 w 1017"/>
              <a:gd name="T11" fmla="*/ 51 h 1018"/>
              <a:gd name="T12" fmla="*/ 0 w 1017"/>
              <a:gd name="T13" fmla="*/ 87 h 1018"/>
              <a:gd name="T14" fmla="*/ 0 w 1017"/>
              <a:gd name="T15" fmla="*/ 932 h 1018"/>
              <a:gd name="T16" fmla="*/ 2 w 1017"/>
              <a:gd name="T17" fmla="*/ 945 h 1018"/>
              <a:gd name="T18" fmla="*/ 7 w 1017"/>
              <a:gd name="T19" fmla="*/ 961 h 1018"/>
              <a:gd name="T20" fmla="*/ 21 w 1017"/>
              <a:gd name="T21" fmla="*/ 984 h 1018"/>
              <a:gd name="T22" fmla="*/ 40 w 1017"/>
              <a:gd name="T23" fmla="*/ 1001 h 1018"/>
              <a:gd name="T24" fmla="*/ 48 w 1017"/>
              <a:gd name="T25" fmla="*/ 1006 h 1018"/>
              <a:gd name="T26" fmla="*/ 58 w 1017"/>
              <a:gd name="T27" fmla="*/ 1011 h 1018"/>
              <a:gd name="T28" fmla="*/ 76 w 1017"/>
              <a:gd name="T29" fmla="*/ 1016 h 1018"/>
              <a:gd name="T30" fmla="*/ 921 w 1017"/>
              <a:gd name="T31" fmla="*/ 1018 h 1018"/>
              <a:gd name="T32" fmla="*/ 941 w 1017"/>
              <a:gd name="T33" fmla="*/ 1016 h 1018"/>
              <a:gd name="T34" fmla="*/ 959 w 1017"/>
              <a:gd name="T35" fmla="*/ 1011 h 1018"/>
              <a:gd name="T36" fmla="*/ 969 w 1017"/>
              <a:gd name="T37" fmla="*/ 1006 h 1018"/>
              <a:gd name="T38" fmla="*/ 976 w 1017"/>
              <a:gd name="T39" fmla="*/ 1001 h 1018"/>
              <a:gd name="T40" fmla="*/ 995 w 1017"/>
              <a:gd name="T41" fmla="*/ 984 h 1018"/>
              <a:gd name="T42" fmla="*/ 1008 w 1017"/>
              <a:gd name="T43" fmla="*/ 961 h 1018"/>
              <a:gd name="T44" fmla="*/ 1014 w 1017"/>
              <a:gd name="T45" fmla="*/ 945 h 1018"/>
              <a:gd name="T46" fmla="*/ 1017 w 1017"/>
              <a:gd name="T47" fmla="*/ 932 h 1018"/>
              <a:gd name="T48" fmla="*/ 1017 w 1017"/>
              <a:gd name="T49" fmla="*/ 87 h 1018"/>
              <a:gd name="T50" fmla="*/ 1006 w 1017"/>
              <a:gd name="T51" fmla="*/ 51 h 1018"/>
              <a:gd name="T52" fmla="*/ 989 w 1017"/>
              <a:gd name="T53" fmla="*/ 29 h 1018"/>
              <a:gd name="T54" fmla="*/ 63 w 1017"/>
              <a:gd name="T55" fmla="*/ 199 h 1018"/>
              <a:gd name="T56" fmla="*/ 944 w 1017"/>
              <a:gd name="T57" fmla="*/ 945 h 1018"/>
              <a:gd name="T58" fmla="*/ 934 w 1017"/>
              <a:gd name="T59" fmla="*/ 952 h 1018"/>
              <a:gd name="T60" fmla="*/ 95 w 1017"/>
              <a:gd name="T61" fmla="*/ 955 h 1018"/>
              <a:gd name="T62" fmla="*/ 77 w 1017"/>
              <a:gd name="T63" fmla="*/ 949 h 1018"/>
              <a:gd name="T64" fmla="*/ 65 w 1017"/>
              <a:gd name="T65" fmla="*/ 935 h 1018"/>
              <a:gd name="T66" fmla="*/ 63 w 1017"/>
              <a:gd name="T67" fmla="*/ 923 h 1018"/>
              <a:gd name="T68" fmla="*/ 72 w 1017"/>
              <a:gd name="T69" fmla="*/ 900 h 1018"/>
              <a:gd name="T70" fmla="*/ 448 w 1017"/>
              <a:gd name="T71" fmla="*/ 584 h 1018"/>
              <a:gd name="T72" fmla="*/ 480 w 1017"/>
              <a:gd name="T73" fmla="*/ 601 h 1018"/>
              <a:gd name="T74" fmla="*/ 508 w 1017"/>
              <a:gd name="T75" fmla="*/ 605 h 1018"/>
              <a:gd name="T76" fmla="*/ 545 w 1017"/>
              <a:gd name="T77" fmla="*/ 598 h 1018"/>
              <a:gd name="T78" fmla="*/ 576 w 1017"/>
              <a:gd name="T79" fmla="*/ 577 h 1018"/>
              <a:gd name="T80" fmla="*/ 948 w 1017"/>
              <a:gd name="T81" fmla="*/ 905 h 1018"/>
              <a:gd name="T82" fmla="*/ 953 w 1017"/>
              <a:gd name="T83" fmla="*/ 923 h 1018"/>
              <a:gd name="T84" fmla="*/ 953 w 1017"/>
              <a:gd name="T85" fmla="*/ 820 h 1018"/>
              <a:gd name="T86" fmla="*/ 944 w 1017"/>
              <a:gd name="T87" fmla="*/ 118 h 1018"/>
              <a:gd name="T88" fmla="*/ 520 w 1017"/>
              <a:gd name="T89" fmla="*/ 539 h 1018"/>
              <a:gd name="T90" fmla="*/ 496 w 1017"/>
              <a:gd name="T91" fmla="*/ 539 h 1018"/>
              <a:gd name="T92" fmla="*/ 72 w 1017"/>
              <a:gd name="T93" fmla="*/ 118 h 1018"/>
              <a:gd name="T94" fmla="*/ 63 w 1017"/>
              <a:gd name="T95" fmla="*/ 95 h 1018"/>
              <a:gd name="T96" fmla="*/ 68 w 1017"/>
              <a:gd name="T97" fmla="*/ 78 h 1018"/>
              <a:gd name="T98" fmla="*/ 82 w 1017"/>
              <a:gd name="T99" fmla="*/ 66 h 1018"/>
              <a:gd name="T100" fmla="*/ 921 w 1017"/>
              <a:gd name="T101" fmla="*/ 64 h 1018"/>
              <a:gd name="T102" fmla="*/ 944 w 1017"/>
              <a:gd name="T103" fmla="*/ 73 h 1018"/>
              <a:gd name="T104" fmla="*/ 952 w 1017"/>
              <a:gd name="T105" fmla="*/ 90 h 1018"/>
              <a:gd name="T106" fmla="*/ 951 w 1017"/>
              <a:gd name="T107" fmla="*/ 10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1018">
                <a:moveTo>
                  <a:pt x="989" y="29"/>
                </a:moveTo>
                <a:lnTo>
                  <a:pt x="989" y="29"/>
                </a:lnTo>
                <a:lnTo>
                  <a:pt x="982" y="22"/>
                </a:lnTo>
                <a:lnTo>
                  <a:pt x="975" y="16"/>
                </a:lnTo>
                <a:lnTo>
                  <a:pt x="966" y="12"/>
                </a:lnTo>
                <a:lnTo>
                  <a:pt x="958" y="7"/>
                </a:lnTo>
                <a:lnTo>
                  <a:pt x="949" y="4"/>
                </a:lnTo>
                <a:lnTo>
                  <a:pt x="941" y="2"/>
                </a:lnTo>
                <a:lnTo>
                  <a:pt x="931" y="1"/>
                </a:lnTo>
                <a:lnTo>
                  <a:pt x="921" y="0"/>
                </a:lnTo>
                <a:lnTo>
                  <a:pt x="95" y="0"/>
                </a:lnTo>
                <a:lnTo>
                  <a:pt x="95" y="0"/>
                </a:lnTo>
                <a:lnTo>
                  <a:pt x="85" y="1"/>
                </a:lnTo>
                <a:lnTo>
                  <a:pt x="76" y="2"/>
                </a:lnTo>
                <a:lnTo>
                  <a:pt x="67" y="4"/>
                </a:lnTo>
                <a:lnTo>
                  <a:pt x="58" y="7"/>
                </a:lnTo>
                <a:lnTo>
                  <a:pt x="50" y="12"/>
                </a:lnTo>
                <a:lnTo>
                  <a:pt x="41" y="16"/>
                </a:lnTo>
                <a:lnTo>
                  <a:pt x="34" y="22"/>
                </a:lnTo>
                <a:lnTo>
                  <a:pt x="28" y="29"/>
                </a:lnTo>
                <a:lnTo>
                  <a:pt x="28" y="29"/>
                </a:lnTo>
                <a:lnTo>
                  <a:pt x="21" y="35"/>
                </a:lnTo>
                <a:lnTo>
                  <a:pt x="15" y="43"/>
                </a:lnTo>
                <a:lnTo>
                  <a:pt x="10" y="51"/>
                </a:lnTo>
                <a:lnTo>
                  <a:pt x="6" y="59"/>
                </a:lnTo>
                <a:lnTo>
                  <a:pt x="3" y="69"/>
                </a:lnTo>
                <a:lnTo>
                  <a:pt x="1" y="77"/>
                </a:lnTo>
                <a:lnTo>
                  <a:pt x="0" y="87"/>
                </a:lnTo>
                <a:lnTo>
                  <a:pt x="0" y="95"/>
                </a:lnTo>
                <a:lnTo>
                  <a:pt x="0" y="923"/>
                </a:lnTo>
                <a:lnTo>
                  <a:pt x="0" y="923"/>
                </a:lnTo>
                <a:lnTo>
                  <a:pt x="0" y="932"/>
                </a:lnTo>
                <a:lnTo>
                  <a:pt x="1" y="942"/>
                </a:lnTo>
                <a:lnTo>
                  <a:pt x="1" y="942"/>
                </a:lnTo>
                <a:lnTo>
                  <a:pt x="2" y="945"/>
                </a:lnTo>
                <a:lnTo>
                  <a:pt x="2" y="945"/>
                </a:lnTo>
                <a:lnTo>
                  <a:pt x="4" y="953"/>
                </a:lnTo>
                <a:lnTo>
                  <a:pt x="7" y="960"/>
                </a:lnTo>
                <a:lnTo>
                  <a:pt x="7" y="960"/>
                </a:lnTo>
                <a:lnTo>
                  <a:pt x="7" y="961"/>
                </a:lnTo>
                <a:lnTo>
                  <a:pt x="7" y="961"/>
                </a:lnTo>
                <a:lnTo>
                  <a:pt x="11" y="969"/>
                </a:lnTo>
                <a:lnTo>
                  <a:pt x="16" y="976"/>
                </a:lnTo>
                <a:lnTo>
                  <a:pt x="21" y="984"/>
                </a:lnTo>
                <a:lnTo>
                  <a:pt x="28" y="990"/>
                </a:lnTo>
                <a:lnTo>
                  <a:pt x="28" y="990"/>
                </a:lnTo>
                <a:lnTo>
                  <a:pt x="34" y="996"/>
                </a:lnTo>
                <a:lnTo>
                  <a:pt x="40" y="1001"/>
                </a:lnTo>
                <a:lnTo>
                  <a:pt x="40" y="1001"/>
                </a:lnTo>
                <a:lnTo>
                  <a:pt x="41" y="1002"/>
                </a:lnTo>
                <a:lnTo>
                  <a:pt x="41" y="1002"/>
                </a:lnTo>
                <a:lnTo>
                  <a:pt x="48" y="1006"/>
                </a:lnTo>
                <a:lnTo>
                  <a:pt x="55" y="1010"/>
                </a:lnTo>
                <a:lnTo>
                  <a:pt x="55" y="1010"/>
                </a:lnTo>
                <a:lnTo>
                  <a:pt x="58" y="1011"/>
                </a:lnTo>
                <a:lnTo>
                  <a:pt x="58" y="1011"/>
                </a:lnTo>
                <a:lnTo>
                  <a:pt x="65" y="1013"/>
                </a:lnTo>
                <a:lnTo>
                  <a:pt x="72" y="1015"/>
                </a:lnTo>
                <a:lnTo>
                  <a:pt x="72" y="1015"/>
                </a:lnTo>
                <a:lnTo>
                  <a:pt x="76" y="1016"/>
                </a:lnTo>
                <a:lnTo>
                  <a:pt x="76" y="1016"/>
                </a:lnTo>
                <a:lnTo>
                  <a:pt x="85" y="1018"/>
                </a:lnTo>
                <a:lnTo>
                  <a:pt x="95" y="1018"/>
                </a:lnTo>
                <a:lnTo>
                  <a:pt x="921" y="1018"/>
                </a:lnTo>
                <a:lnTo>
                  <a:pt x="921" y="1018"/>
                </a:lnTo>
                <a:lnTo>
                  <a:pt x="931" y="1018"/>
                </a:lnTo>
                <a:lnTo>
                  <a:pt x="941" y="1016"/>
                </a:lnTo>
                <a:lnTo>
                  <a:pt x="941" y="1016"/>
                </a:lnTo>
                <a:lnTo>
                  <a:pt x="945" y="1015"/>
                </a:lnTo>
                <a:lnTo>
                  <a:pt x="945" y="1015"/>
                </a:lnTo>
                <a:lnTo>
                  <a:pt x="951" y="1013"/>
                </a:lnTo>
                <a:lnTo>
                  <a:pt x="959" y="1011"/>
                </a:lnTo>
                <a:lnTo>
                  <a:pt x="959" y="1011"/>
                </a:lnTo>
                <a:lnTo>
                  <a:pt x="961" y="1010"/>
                </a:lnTo>
                <a:lnTo>
                  <a:pt x="961" y="1010"/>
                </a:lnTo>
                <a:lnTo>
                  <a:pt x="969" y="1006"/>
                </a:lnTo>
                <a:lnTo>
                  <a:pt x="975" y="1002"/>
                </a:lnTo>
                <a:lnTo>
                  <a:pt x="975" y="1002"/>
                </a:lnTo>
                <a:lnTo>
                  <a:pt x="976" y="1001"/>
                </a:lnTo>
                <a:lnTo>
                  <a:pt x="976" y="1001"/>
                </a:lnTo>
                <a:lnTo>
                  <a:pt x="982" y="996"/>
                </a:lnTo>
                <a:lnTo>
                  <a:pt x="989" y="990"/>
                </a:lnTo>
                <a:lnTo>
                  <a:pt x="989" y="990"/>
                </a:lnTo>
                <a:lnTo>
                  <a:pt x="995" y="984"/>
                </a:lnTo>
                <a:lnTo>
                  <a:pt x="1001" y="976"/>
                </a:lnTo>
                <a:lnTo>
                  <a:pt x="1005" y="969"/>
                </a:lnTo>
                <a:lnTo>
                  <a:pt x="1008" y="961"/>
                </a:lnTo>
                <a:lnTo>
                  <a:pt x="1008" y="961"/>
                </a:lnTo>
                <a:lnTo>
                  <a:pt x="1009" y="960"/>
                </a:lnTo>
                <a:lnTo>
                  <a:pt x="1009" y="960"/>
                </a:lnTo>
                <a:lnTo>
                  <a:pt x="1013" y="953"/>
                </a:lnTo>
                <a:lnTo>
                  <a:pt x="1014" y="945"/>
                </a:lnTo>
                <a:lnTo>
                  <a:pt x="1014" y="945"/>
                </a:lnTo>
                <a:lnTo>
                  <a:pt x="1015" y="942"/>
                </a:lnTo>
                <a:lnTo>
                  <a:pt x="1015" y="942"/>
                </a:lnTo>
                <a:lnTo>
                  <a:pt x="1017" y="932"/>
                </a:lnTo>
                <a:lnTo>
                  <a:pt x="1017" y="923"/>
                </a:lnTo>
                <a:lnTo>
                  <a:pt x="1017" y="95"/>
                </a:lnTo>
                <a:lnTo>
                  <a:pt x="1017" y="95"/>
                </a:lnTo>
                <a:lnTo>
                  <a:pt x="1017" y="87"/>
                </a:lnTo>
                <a:lnTo>
                  <a:pt x="1015" y="77"/>
                </a:lnTo>
                <a:lnTo>
                  <a:pt x="1013" y="69"/>
                </a:lnTo>
                <a:lnTo>
                  <a:pt x="1009" y="59"/>
                </a:lnTo>
                <a:lnTo>
                  <a:pt x="1006" y="51"/>
                </a:lnTo>
                <a:lnTo>
                  <a:pt x="1001" y="43"/>
                </a:lnTo>
                <a:lnTo>
                  <a:pt x="995" y="35"/>
                </a:lnTo>
                <a:lnTo>
                  <a:pt x="989" y="29"/>
                </a:lnTo>
                <a:lnTo>
                  <a:pt x="989" y="29"/>
                </a:lnTo>
                <a:close/>
                <a:moveTo>
                  <a:pt x="63" y="199"/>
                </a:moveTo>
                <a:lnTo>
                  <a:pt x="373" y="510"/>
                </a:lnTo>
                <a:lnTo>
                  <a:pt x="63" y="820"/>
                </a:lnTo>
                <a:lnTo>
                  <a:pt x="63" y="199"/>
                </a:lnTo>
                <a:close/>
                <a:moveTo>
                  <a:pt x="951" y="935"/>
                </a:moveTo>
                <a:lnTo>
                  <a:pt x="951" y="935"/>
                </a:lnTo>
                <a:lnTo>
                  <a:pt x="948" y="941"/>
                </a:lnTo>
                <a:lnTo>
                  <a:pt x="944" y="945"/>
                </a:lnTo>
                <a:lnTo>
                  <a:pt x="944" y="945"/>
                </a:lnTo>
                <a:lnTo>
                  <a:pt x="940" y="949"/>
                </a:lnTo>
                <a:lnTo>
                  <a:pt x="934" y="952"/>
                </a:lnTo>
                <a:lnTo>
                  <a:pt x="934" y="952"/>
                </a:lnTo>
                <a:lnTo>
                  <a:pt x="928" y="954"/>
                </a:lnTo>
                <a:lnTo>
                  <a:pt x="921" y="955"/>
                </a:lnTo>
                <a:lnTo>
                  <a:pt x="95" y="955"/>
                </a:lnTo>
                <a:lnTo>
                  <a:pt x="95" y="955"/>
                </a:lnTo>
                <a:lnTo>
                  <a:pt x="89" y="954"/>
                </a:lnTo>
                <a:lnTo>
                  <a:pt x="82" y="952"/>
                </a:lnTo>
                <a:lnTo>
                  <a:pt x="82" y="952"/>
                </a:lnTo>
                <a:lnTo>
                  <a:pt x="77" y="949"/>
                </a:lnTo>
                <a:lnTo>
                  <a:pt x="73" y="945"/>
                </a:lnTo>
                <a:lnTo>
                  <a:pt x="73" y="945"/>
                </a:lnTo>
                <a:lnTo>
                  <a:pt x="68" y="941"/>
                </a:lnTo>
                <a:lnTo>
                  <a:pt x="65" y="935"/>
                </a:lnTo>
                <a:lnTo>
                  <a:pt x="65" y="935"/>
                </a:lnTo>
                <a:lnTo>
                  <a:pt x="63" y="929"/>
                </a:lnTo>
                <a:lnTo>
                  <a:pt x="63" y="923"/>
                </a:lnTo>
                <a:lnTo>
                  <a:pt x="63" y="923"/>
                </a:lnTo>
                <a:lnTo>
                  <a:pt x="63" y="916"/>
                </a:lnTo>
                <a:lnTo>
                  <a:pt x="65" y="911"/>
                </a:lnTo>
                <a:lnTo>
                  <a:pt x="68" y="905"/>
                </a:lnTo>
                <a:lnTo>
                  <a:pt x="72" y="900"/>
                </a:lnTo>
                <a:lnTo>
                  <a:pt x="418" y="555"/>
                </a:lnTo>
                <a:lnTo>
                  <a:pt x="441" y="577"/>
                </a:lnTo>
                <a:lnTo>
                  <a:pt x="441" y="577"/>
                </a:lnTo>
                <a:lnTo>
                  <a:pt x="448" y="584"/>
                </a:lnTo>
                <a:lnTo>
                  <a:pt x="456" y="589"/>
                </a:lnTo>
                <a:lnTo>
                  <a:pt x="463" y="593"/>
                </a:lnTo>
                <a:lnTo>
                  <a:pt x="472" y="598"/>
                </a:lnTo>
                <a:lnTo>
                  <a:pt x="480" y="601"/>
                </a:lnTo>
                <a:lnTo>
                  <a:pt x="489" y="603"/>
                </a:lnTo>
                <a:lnTo>
                  <a:pt x="499" y="604"/>
                </a:lnTo>
                <a:lnTo>
                  <a:pt x="508" y="605"/>
                </a:lnTo>
                <a:lnTo>
                  <a:pt x="508" y="605"/>
                </a:lnTo>
                <a:lnTo>
                  <a:pt x="518" y="604"/>
                </a:lnTo>
                <a:lnTo>
                  <a:pt x="526" y="603"/>
                </a:lnTo>
                <a:lnTo>
                  <a:pt x="536" y="601"/>
                </a:lnTo>
                <a:lnTo>
                  <a:pt x="545" y="598"/>
                </a:lnTo>
                <a:lnTo>
                  <a:pt x="553" y="593"/>
                </a:lnTo>
                <a:lnTo>
                  <a:pt x="561" y="589"/>
                </a:lnTo>
                <a:lnTo>
                  <a:pt x="568" y="584"/>
                </a:lnTo>
                <a:lnTo>
                  <a:pt x="576" y="577"/>
                </a:lnTo>
                <a:lnTo>
                  <a:pt x="598" y="555"/>
                </a:lnTo>
                <a:lnTo>
                  <a:pt x="944" y="900"/>
                </a:lnTo>
                <a:lnTo>
                  <a:pt x="944" y="900"/>
                </a:lnTo>
                <a:lnTo>
                  <a:pt x="948" y="905"/>
                </a:lnTo>
                <a:lnTo>
                  <a:pt x="951" y="911"/>
                </a:lnTo>
                <a:lnTo>
                  <a:pt x="952" y="916"/>
                </a:lnTo>
                <a:lnTo>
                  <a:pt x="953" y="923"/>
                </a:lnTo>
                <a:lnTo>
                  <a:pt x="953" y="923"/>
                </a:lnTo>
                <a:lnTo>
                  <a:pt x="952" y="929"/>
                </a:lnTo>
                <a:lnTo>
                  <a:pt x="951" y="935"/>
                </a:lnTo>
                <a:lnTo>
                  <a:pt x="951" y="935"/>
                </a:lnTo>
                <a:close/>
                <a:moveTo>
                  <a:pt x="953" y="820"/>
                </a:moveTo>
                <a:lnTo>
                  <a:pt x="643" y="510"/>
                </a:lnTo>
                <a:lnTo>
                  <a:pt x="953" y="198"/>
                </a:lnTo>
                <a:lnTo>
                  <a:pt x="953" y="820"/>
                </a:lnTo>
                <a:close/>
                <a:moveTo>
                  <a:pt x="944" y="118"/>
                </a:moveTo>
                <a:lnTo>
                  <a:pt x="531" y="532"/>
                </a:lnTo>
                <a:lnTo>
                  <a:pt x="531" y="532"/>
                </a:lnTo>
                <a:lnTo>
                  <a:pt x="525" y="535"/>
                </a:lnTo>
                <a:lnTo>
                  <a:pt x="520" y="539"/>
                </a:lnTo>
                <a:lnTo>
                  <a:pt x="515" y="541"/>
                </a:lnTo>
                <a:lnTo>
                  <a:pt x="508" y="541"/>
                </a:lnTo>
                <a:lnTo>
                  <a:pt x="502" y="541"/>
                </a:lnTo>
                <a:lnTo>
                  <a:pt x="496" y="539"/>
                </a:lnTo>
                <a:lnTo>
                  <a:pt x="490" y="535"/>
                </a:lnTo>
                <a:lnTo>
                  <a:pt x="486" y="532"/>
                </a:lnTo>
                <a:lnTo>
                  <a:pt x="72" y="118"/>
                </a:lnTo>
                <a:lnTo>
                  <a:pt x="72" y="118"/>
                </a:lnTo>
                <a:lnTo>
                  <a:pt x="68" y="114"/>
                </a:lnTo>
                <a:lnTo>
                  <a:pt x="65" y="108"/>
                </a:lnTo>
                <a:lnTo>
                  <a:pt x="63" y="102"/>
                </a:lnTo>
                <a:lnTo>
                  <a:pt x="63" y="95"/>
                </a:lnTo>
                <a:lnTo>
                  <a:pt x="63" y="95"/>
                </a:lnTo>
                <a:lnTo>
                  <a:pt x="63" y="90"/>
                </a:lnTo>
                <a:lnTo>
                  <a:pt x="65" y="84"/>
                </a:lnTo>
                <a:lnTo>
                  <a:pt x="68" y="78"/>
                </a:lnTo>
                <a:lnTo>
                  <a:pt x="73" y="73"/>
                </a:lnTo>
                <a:lnTo>
                  <a:pt x="73" y="73"/>
                </a:lnTo>
                <a:lnTo>
                  <a:pt x="77" y="70"/>
                </a:lnTo>
                <a:lnTo>
                  <a:pt x="82" y="66"/>
                </a:lnTo>
                <a:lnTo>
                  <a:pt x="89" y="64"/>
                </a:lnTo>
                <a:lnTo>
                  <a:pt x="95" y="64"/>
                </a:lnTo>
                <a:lnTo>
                  <a:pt x="921" y="64"/>
                </a:lnTo>
                <a:lnTo>
                  <a:pt x="921" y="64"/>
                </a:lnTo>
                <a:lnTo>
                  <a:pt x="928" y="64"/>
                </a:lnTo>
                <a:lnTo>
                  <a:pt x="934" y="66"/>
                </a:lnTo>
                <a:lnTo>
                  <a:pt x="940" y="70"/>
                </a:lnTo>
                <a:lnTo>
                  <a:pt x="944" y="73"/>
                </a:lnTo>
                <a:lnTo>
                  <a:pt x="944" y="73"/>
                </a:lnTo>
                <a:lnTo>
                  <a:pt x="948" y="78"/>
                </a:lnTo>
                <a:lnTo>
                  <a:pt x="951" y="84"/>
                </a:lnTo>
                <a:lnTo>
                  <a:pt x="952" y="90"/>
                </a:lnTo>
                <a:lnTo>
                  <a:pt x="953" y="95"/>
                </a:lnTo>
                <a:lnTo>
                  <a:pt x="953" y="95"/>
                </a:lnTo>
                <a:lnTo>
                  <a:pt x="952" y="102"/>
                </a:lnTo>
                <a:lnTo>
                  <a:pt x="951" y="108"/>
                </a:lnTo>
                <a:lnTo>
                  <a:pt x="948" y="114"/>
                </a:lnTo>
                <a:lnTo>
                  <a:pt x="944" y="118"/>
                </a:lnTo>
                <a:lnTo>
                  <a:pt x="944" y="118"/>
                </a:lnTo>
                <a:close/>
              </a:path>
            </a:pathLst>
          </a:custGeom>
          <a:solidFill>
            <a:srgbClr val="FF4A01"/>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144" name="Freeform 113"/>
          <p:cNvSpPr>
            <a:spLocks noEditPoints="1"/>
          </p:cNvSpPr>
          <p:nvPr/>
        </p:nvSpPr>
        <p:spPr bwMode="auto">
          <a:xfrm>
            <a:off x="6323663" y="5299030"/>
            <a:ext cx="720005" cy="720005"/>
          </a:xfrm>
          <a:custGeom>
            <a:avLst/>
            <a:gdLst>
              <a:gd name="T0" fmla="*/ 109 w 1017"/>
              <a:gd name="T1" fmla="*/ 319 h 1018"/>
              <a:gd name="T2" fmla="*/ 64 w 1017"/>
              <a:gd name="T3" fmla="*/ 334 h 1018"/>
              <a:gd name="T4" fmla="*/ 28 w 1017"/>
              <a:gd name="T5" fmla="*/ 363 h 1018"/>
              <a:gd name="T6" fmla="*/ 5 w 1017"/>
              <a:gd name="T7" fmla="*/ 405 h 1018"/>
              <a:gd name="T8" fmla="*/ 0 w 1017"/>
              <a:gd name="T9" fmla="*/ 895 h 1018"/>
              <a:gd name="T10" fmla="*/ 5 w 1017"/>
              <a:gd name="T11" fmla="*/ 932 h 1018"/>
              <a:gd name="T12" fmla="*/ 28 w 1017"/>
              <a:gd name="T13" fmla="*/ 973 h 1018"/>
              <a:gd name="T14" fmla="*/ 64 w 1017"/>
              <a:gd name="T15" fmla="*/ 1003 h 1018"/>
              <a:gd name="T16" fmla="*/ 109 w 1017"/>
              <a:gd name="T17" fmla="*/ 1017 h 1018"/>
              <a:gd name="T18" fmla="*/ 589 w 1017"/>
              <a:gd name="T19" fmla="*/ 1017 h 1018"/>
              <a:gd name="T20" fmla="*/ 635 w 1017"/>
              <a:gd name="T21" fmla="*/ 1003 h 1018"/>
              <a:gd name="T22" fmla="*/ 672 w 1017"/>
              <a:gd name="T23" fmla="*/ 973 h 1018"/>
              <a:gd name="T24" fmla="*/ 694 w 1017"/>
              <a:gd name="T25" fmla="*/ 932 h 1018"/>
              <a:gd name="T26" fmla="*/ 700 w 1017"/>
              <a:gd name="T27" fmla="*/ 441 h 1018"/>
              <a:gd name="T28" fmla="*/ 694 w 1017"/>
              <a:gd name="T29" fmla="*/ 405 h 1018"/>
              <a:gd name="T30" fmla="*/ 672 w 1017"/>
              <a:gd name="T31" fmla="*/ 363 h 1018"/>
              <a:gd name="T32" fmla="*/ 635 w 1017"/>
              <a:gd name="T33" fmla="*/ 334 h 1018"/>
              <a:gd name="T34" fmla="*/ 589 w 1017"/>
              <a:gd name="T35" fmla="*/ 319 h 1018"/>
              <a:gd name="T36" fmla="*/ 636 w 1017"/>
              <a:gd name="T37" fmla="*/ 895 h 1018"/>
              <a:gd name="T38" fmla="*/ 618 w 1017"/>
              <a:gd name="T39" fmla="*/ 937 h 1018"/>
              <a:gd name="T40" fmla="*/ 576 w 1017"/>
              <a:gd name="T41" fmla="*/ 955 h 1018"/>
              <a:gd name="T42" fmla="*/ 100 w 1017"/>
              <a:gd name="T43" fmla="*/ 950 h 1018"/>
              <a:gd name="T44" fmla="*/ 68 w 1017"/>
              <a:gd name="T45" fmla="*/ 919 h 1018"/>
              <a:gd name="T46" fmla="*/ 63 w 1017"/>
              <a:gd name="T47" fmla="*/ 441 h 1018"/>
              <a:gd name="T48" fmla="*/ 81 w 1017"/>
              <a:gd name="T49" fmla="*/ 399 h 1018"/>
              <a:gd name="T50" fmla="*/ 122 w 1017"/>
              <a:gd name="T51" fmla="*/ 382 h 1018"/>
              <a:gd name="T52" fmla="*/ 600 w 1017"/>
              <a:gd name="T53" fmla="*/ 387 h 1018"/>
              <a:gd name="T54" fmla="*/ 631 w 1017"/>
              <a:gd name="T55" fmla="*/ 419 h 1018"/>
              <a:gd name="T56" fmla="*/ 895 w 1017"/>
              <a:gd name="T57" fmla="*/ 0 h 1018"/>
              <a:gd name="T58" fmla="*/ 415 w 1017"/>
              <a:gd name="T59" fmla="*/ 4 h 1018"/>
              <a:gd name="T60" fmla="*/ 372 w 1017"/>
              <a:gd name="T61" fmla="*/ 22 h 1018"/>
              <a:gd name="T62" fmla="*/ 339 w 1017"/>
              <a:gd name="T63" fmla="*/ 55 h 1018"/>
              <a:gd name="T64" fmla="*/ 320 w 1017"/>
              <a:gd name="T65" fmla="*/ 99 h 1018"/>
              <a:gd name="T66" fmla="*/ 318 w 1017"/>
              <a:gd name="T67" fmla="*/ 223 h 1018"/>
              <a:gd name="T68" fmla="*/ 327 w 1017"/>
              <a:gd name="T69" fmla="*/ 246 h 1018"/>
              <a:gd name="T70" fmla="*/ 350 w 1017"/>
              <a:gd name="T71" fmla="*/ 255 h 1018"/>
              <a:gd name="T72" fmla="*/ 367 w 1017"/>
              <a:gd name="T73" fmla="*/ 249 h 1018"/>
              <a:gd name="T74" fmla="*/ 381 w 1017"/>
              <a:gd name="T75" fmla="*/ 230 h 1018"/>
              <a:gd name="T76" fmla="*/ 383 w 1017"/>
              <a:gd name="T77" fmla="*/ 112 h 1018"/>
              <a:gd name="T78" fmla="*/ 408 w 1017"/>
              <a:gd name="T79" fmla="*/ 74 h 1018"/>
              <a:gd name="T80" fmla="*/ 895 w 1017"/>
              <a:gd name="T81" fmla="*/ 65 h 1018"/>
              <a:gd name="T82" fmla="*/ 928 w 1017"/>
              <a:gd name="T83" fmla="*/ 74 h 1018"/>
              <a:gd name="T84" fmla="*/ 953 w 1017"/>
              <a:gd name="T85" fmla="*/ 112 h 1018"/>
              <a:gd name="T86" fmla="*/ 953 w 1017"/>
              <a:gd name="T87" fmla="*/ 589 h 1018"/>
              <a:gd name="T88" fmla="*/ 928 w 1017"/>
              <a:gd name="T89" fmla="*/ 627 h 1018"/>
              <a:gd name="T90" fmla="*/ 795 w 1017"/>
              <a:gd name="T91" fmla="*/ 637 h 1018"/>
              <a:gd name="T92" fmla="*/ 777 w 1017"/>
              <a:gd name="T93" fmla="*/ 642 h 1018"/>
              <a:gd name="T94" fmla="*/ 764 w 1017"/>
              <a:gd name="T95" fmla="*/ 662 h 1018"/>
              <a:gd name="T96" fmla="*/ 765 w 1017"/>
              <a:gd name="T97" fmla="*/ 681 h 1018"/>
              <a:gd name="T98" fmla="*/ 782 w 1017"/>
              <a:gd name="T99" fmla="*/ 698 h 1018"/>
              <a:gd name="T100" fmla="*/ 895 w 1017"/>
              <a:gd name="T101" fmla="*/ 700 h 1018"/>
              <a:gd name="T102" fmla="*/ 942 w 1017"/>
              <a:gd name="T103" fmla="*/ 690 h 1018"/>
              <a:gd name="T104" fmla="*/ 982 w 1017"/>
              <a:gd name="T105" fmla="*/ 664 h 1018"/>
              <a:gd name="T106" fmla="*/ 1008 w 1017"/>
              <a:gd name="T107" fmla="*/ 626 h 1018"/>
              <a:gd name="T108" fmla="*/ 1017 w 1017"/>
              <a:gd name="T109" fmla="*/ 578 h 1018"/>
              <a:gd name="T110" fmla="*/ 1015 w 1017"/>
              <a:gd name="T111" fmla="*/ 99 h 1018"/>
              <a:gd name="T112" fmla="*/ 997 w 1017"/>
              <a:gd name="T113" fmla="*/ 55 h 1018"/>
              <a:gd name="T114" fmla="*/ 964 w 1017"/>
              <a:gd name="T115" fmla="*/ 22 h 1018"/>
              <a:gd name="T116" fmla="*/ 920 w 1017"/>
              <a:gd name="T117" fmla="*/ 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76" y="319"/>
                </a:moveTo>
                <a:lnTo>
                  <a:pt x="122" y="319"/>
                </a:lnTo>
                <a:lnTo>
                  <a:pt x="122" y="319"/>
                </a:lnTo>
                <a:lnTo>
                  <a:pt x="109" y="319"/>
                </a:lnTo>
                <a:lnTo>
                  <a:pt x="98" y="321"/>
                </a:lnTo>
                <a:lnTo>
                  <a:pt x="86" y="324"/>
                </a:lnTo>
                <a:lnTo>
                  <a:pt x="75" y="329"/>
                </a:lnTo>
                <a:lnTo>
                  <a:pt x="64" y="334"/>
                </a:lnTo>
                <a:lnTo>
                  <a:pt x="54" y="339"/>
                </a:lnTo>
                <a:lnTo>
                  <a:pt x="44" y="347"/>
                </a:lnTo>
                <a:lnTo>
                  <a:pt x="35" y="354"/>
                </a:lnTo>
                <a:lnTo>
                  <a:pt x="28" y="363"/>
                </a:lnTo>
                <a:lnTo>
                  <a:pt x="20" y="373"/>
                </a:lnTo>
                <a:lnTo>
                  <a:pt x="15" y="383"/>
                </a:lnTo>
                <a:lnTo>
                  <a:pt x="10" y="394"/>
                </a:lnTo>
                <a:lnTo>
                  <a:pt x="5" y="405"/>
                </a:lnTo>
                <a:lnTo>
                  <a:pt x="2" y="417"/>
                </a:lnTo>
                <a:lnTo>
                  <a:pt x="0" y="428"/>
                </a:lnTo>
                <a:lnTo>
                  <a:pt x="0" y="441"/>
                </a:lnTo>
                <a:lnTo>
                  <a:pt x="0" y="895"/>
                </a:lnTo>
                <a:lnTo>
                  <a:pt x="0" y="895"/>
                </a:lnTo>
                <a:lnTo>
                  <a:pt x="0" y="908"/>
                </a:lnTo>
                <a:lnTo>
                  <a:pt x="2" y="920"/>
                </a:lnTo>
                <a:lnTo>
                  <a:pt x="5" y="932"/>
                </a:lnTo>
                <a:lnTo>
                  <a:pt x="10" y="943"/>
                </a:lnTo>
                <a:lnTo>
                  <a:pt x="15" y="954"/>
                </a:lnTo>
                <a:lnTo>
                  <a:pt x="20" y="964"/>
                </a:lnTo>
                <a:lnTo>
                  <a:pt x="28" y="973"/>
                </a:lnTo>
                <a:lnTo>
                  <a:pt x="35" y="982"/>
                </a:lnTo>
                <a:lnTo>
                  <a:pt x="44" y="991"/>
                </a:lnTo>
                <a:lnTo>
                  <a:pt x="54" y="997"/>
                </a:lnTo>
                <a:lnTo>
                  <a:pt x="64" y="1003"/>
                </a:lnTo>
                <a:lnTo>
                  <a:pt x="75" y="1009"/>
                </a:lnTo>
                <a:lnTo>
                  <a:pt x="86" y="1013"/>
                </a:lnTo>
                <a:lnTo>
                  <a:pt x="98" y="1015"/>
                </a:lnTo>
                <a:lnTo>
                  <a:pt x="109" y="1017"/>
                </a:lnTo>
                <a:lnTo>
                  <a:pt x="122" y="1018"/>
                </a:lnTo>
                <a:lnTo>
                  <a:pt x="576" y="1018"/>
                </a:lnTo>
                <a:lnTo>
                  <a:pt x="576" y="1018"/>
                </a:lnTo>
                <a:lnTo>
                  <a:pt x="589" y="1017"/>
                </a:lnTo>
                <a:lnTo>
                  <a:pt x="602" y="1015"/>
                </a:lnTo>
                <a:lnTo>
                  <a:pt x="613" y="1013"/>
                </a:lnTo>
                <a:lnTo>
                  <a:pt x="624" y="1009"/>
                </a:lnTo>
                <a:lnTo>
                  <a:pt x="635" y="1003"/>
                </a:lnTo>
                <a:lnTo>
                  <a:pt x="645" y="997"/>
                </a:lnTo>
                <a:lnTo>
                  <a:pt x="655" y="991"/>
                </a:lnTo>
                <a:lnTo>
                  <a:pt x="663" y="982"/>
                </a:lnTo>
                <a:lnTo>
                  <a:pt x="672" y="973"/>
                </a:lnTo>
                <a:lnTo>
                  <a:pt x="678" y="964"/>
                </a:lnTo>
                <a:lnTo>
                  <a:pt x="685" y="954"/>
                </a:lnTo>
                <a:lnTo>
                  <a:pt x="690" y="943"/>
                </a:lnTo>
                <a:lnTo>
                  <a:pt x="694" y="932"/>
                </a:lnTo>
                <a:lnTo>
                  <a:pt x="697" y="920"/>
                </a:lnTo>
                <a:lnTo>
                  <a:pt x="699" y="908"/>
                </a:lnTo>
                <a:lnTo>
                  <a:pt x="700" y="895"/>
                </a:lnTo>
                <a:lnTo>
                  <a:pt x="700" y="441"/>
                </a:lnTo>
                <a:lnTo>
                  <a:pt x="700" y="441"/>
                </a:lnTo>
                <a:lnTo>
                  <a:pt x="699" y="428"/>
                </a:lnTo>
                <a:lnTo>
                  <a:pt x="697" y="417"/>
                </a:lnTo>
                <a:lnTo>
                  <a:pt x="694" y="405"/>
                </a:lnTo>
                <a:lnTo>
                  <a:pt x="690" y="394"/>
                </a:lnTo>
                <a:lnTo>
                  <a:pt x="685" y="383"/>
                </a:lnTo>
                <a:lnTo>
                  <a:pt x="678" y="373"/>
                </a:lnTo>
                <a:lnTo>
                  <a:pt x="672" y="363"/>
                </a:lnTo>
                <a:lnTo>
                  <a:pt x="663" y="354"/>
                </a:lnTo>
                <a:lnTo>
                  <a:pt x="655" y="347"/>
                </a:lnTo>
                <a:lnTo>
                  <a:pt x="645" y="339"/>
                </a:lnTo>
                <a:lnTo>
                  <a:pt x="635" y="334"/>
                </a:lnTo>
                <a:lnTo>
                  <a:pt x="624" y="329"/>
                </a:lnTo>
                <a:lnTo>
                  <a:pt x="613" y="324"/>
                </a:lnTo>
                <a:lnTo>
                  <a:pt x="602" y="321"/>
                </a:lnTo>
                <a:lnTo>
                  <a:pt x="589" y="319"/>
                </a:lnTo>
                <a:lnTo>
                  <a:pt x="576" y="319"/>
                </a:lnTo>
                <a:lnTo>
                  <a:pt x="576" y="319"/>
                </a:lnTo>
                <a:close/>
                <a:moveTo>
                  <a:pt x="636" y="895"/>
                </a:moveTo>
                <a:lnTo>
                  <a:pt x="636" y="895"/>
                </a:lnTo>
                <a:lnTo>
                  <a:pt x="634" y="908"/>
                </a:lnTo>
                <a:lnTo>
                  <a:pt x="631" y="919"/>
                </a:lnTo>
                <a:lnTo>
                  <a:pt x="626" y="928"/>
                </a:lnTo>
                <a:lnTo>
                  <a:pt x="618" y="937"/>
                </a:lnTo>
                <a:lnTo>
                  <a:pt x="609" y="944"/>
                </a:lnTo>
                <a:lnTo>
                  <a:pt x="600" y="950"/>
                </a:lnTo>
                <a:lnTo>
                  <a:pt x="589" y="953"/>
                </a:lnTo>
                <a:lnTo>
                  <a:pt x="576" y="955"/>
                </a:lnTo>
                <a:lnTo>
                  <a:pt x="122" y="955"/>
                </a:lnTo>
                <a:lnTo>
                  <a:pt x="122" y="955"/>
                </a:lnTo>
                <a:lnTo>
                  <a:pt x="111" y="953"/>
                </a:lnTo>
                <a:lnTo>
                  <a:pt x="100" y="950"/>
                </a:lnTo>
                <a:lnTo>
                  <a:pt x="89" y="944"/>
                </a:lnTo>
                <a:lnTo>
                  <a:pt x="81" y="937"/>
                </a:lnTo>
                <a:lnTo>
                  <a:pt x="73" y="928"/>
                </a:lnTo>
                <a:lnTo>
                  <a:pt x="68" y="919"/>
                </a:lnTo>
                <a:lnTo>
                  <a:pt x="64" y="908"/>
                </a:lnTo>
                <a:lnTo>
                  <a:pt x="63" y="895"/>
                </a:lnTo>
                <a:lnTo>
                  <a:pt x="63" y="441"/>
                </a:lnTo>
                <a:lnTo>
                  <a:pt x="63" y="441"/>
                </a:lnTo>
                <a:lnTo>
                  <a:pt x="64" y="429"/>
                </a:lnTo>
                <a:lnTo>
                  <a:pt x="68" y="419"/>
                </a:lnTo>
                <a:lnTo>
                  <a:pt x="73" y="408"/>
                </a:lnTo>
                <a:lnTo>
                  <a:pt x="81" y="399"/>
                </a:lnTo>
                <a:lnTo>
                  <a:pt x="89" y="392"/>
                </a:lnTo>
                <a:lnTo>
                  <a:pt x="100" y="387"/>
                </a:lnTo>
                <a:lnTo>
                  <a:pt x="111" y="383"/>
                </a:lnTo>
                <a:lnTo>
                  <a:pt x="122" y="382"/>
                </a:lnTo>
                <a:lnTo>
                  <a:pt x="576" y="382"/>
                </a:lnTo>
                <a:lnTo>
                  <a:pt x="576" y="382"/>
                </a:lnTo>
                <a:lnTo>
                  <a:pt x="589" y="383"/>
                </a:lnTo>
                <a:lnTo>
                  <a:pt x="600" y="387"/>
                </a:lnTo>
                <a:lnTo>
                  <a:pt x="609" y="392"/>
                </a:lnTo>
                <a:lnTo>
                  <a:pt x="618" y="399"/>
                </a:lnTo>
                <a:lnTo>
                  <a:pt x="626" y="408"/>
                </a:lnTo>
                <a:lnTo>
                  <a:pt x="631" y="419"/>
                </a:lnTo>
                <a:lnTo>
                  <a:pt x="634" y="429"/>
                </a:lnTo>
                <a:lnTo>
                  <a:pt x="636" y="441"/>
                </a:lnTo>
                <a:lnTo>
                  <a:pt x="636" y="895"/>
                </a:lnTo>
                <a:close/>
                <a:moveTo>
                  <a:pt x="895" y="0"/>
                </a:moveTo>
                <a:lnTo>
                  <a:pt x="440" y="0"/>
                </a:lnTo>
                <a:lnTo>
                  <a:pt x="440" y="0"/>
                </a:lnTo>
                <a:lnTo>
                  <a:pt x="428" y="1"/>
                </a:lnTo>
                <a:lnTo>
                  <a:pt x="415" y="4"/>
                </a:lnTo>
                <a:lnTo>
                  <a:pt x="405" y="6"/>
                </a:lnTo>
                <a:lnTo>
                  <a:pt x="393" y="10"/>
                </a:lnTo>
                <a:lnTo>
                  <a:pt x="382" y="15"/>
                </a:lnTo>
                <a:lnTo>
                  <a:pt x="372" y="22"/>
                </a:lnTo>
                <a:lnTo>
                  <a:pt x="363" y="28"/>
                </a:lnTo>
                <a:lnTo>
                  <a:pt x="354" y="37"/>
                </a:lnTo>
                <a:lnTo>
                  <a:pt x="346" y="45"/>
                </a:lnTo>
                <a:lnTo>
                  <a:pt x="339" y="55"/>
                </a:lnTo>
                <a:lnTo>
                  <a:pt x="333" y="65"/>
                </a:lnTo>
                <a:lnTo>
                  <a:pt x="327" y="75"/>
                </a:lnTo>
                <a:lnTo>
                  <a:pt x="323" y="87"/>
                </a:lnTo>
                <a:lnTo>
                  <a:pt x="320" y="99"/>
                </a:lnTo>
                <a:lnTo>
                  <a:pt x="319" y="111"/>
                </a:lnTo>
                <a:lnTo>
                  <a:pt x="318" y="124"/>
                </a:lnTo>
                <a:lnTo>
                  <a:pt x="318" y="223"/>
                </a:lnTo>
                <a:lnTo>
                  <a:pt x="318" y="223"/>
                </a:lnTo>
                <a:lnTo>
                  <a:pt x="319" y="230"/>
                </a:lnTo>
                <a:lnTo>
                  <a:pt x="320" y="235"/>
                </a:lnTo>
                <a:lnTo>
                  <a:pt x="323" y="241"/>
                </a:lnTo>
                <a:lnTo>
                  <a:pt x="327" y="246"/>
                </a:lnTo>
                <a:lnTo>
                  <a:pt x="332" y="249"/>
                </a:lnTo>
                <a:lnTo>
                  <a:pt x="337" y="252"/>
                </a:lnTo>
                <a:lnTo>
                  <a:pt x="343" y="255"/>
                </a:lnTo>
                <a:lnTo>
                  <a:pt x="350" y="255"/>
                </a:lnTo>
                <a:lnTo>
                  <a:pt x="350" y="255"/>
                </a:lnTo>
                <a:lnTo>
                  <a:pt x="356" y="255"/>
                </a:lnTo>
                <a:lnTo>
                  <a:pt x="362" y="252"/>
                </a:lnTo>
                <a:lnTo>
                  <a:pt x="367" y="249"/>
                </a:lnTo>
                <a:lnTo>
                  <a:pt x="372" y="246"/>
                </a:lnTo>
                <a:lnTo>
                  <a:pt x="376" y="241"/>
                </a:lnTo>
                <a:lnTo>
                  <a:pt x="379" y="235"/>
                </a:lnTo>
                <a:lnTo>
                  <a:pt x="381" y="230"/>
                </a:lnTo>
                <a:lnTo>
                  <a:pt x="381" y="223"/>
                </a:lnTo>
                <a:lnTo>
                  <a:pt x="381" y="124"/>
                </a:lnTo>
                <a:lnTo>
                  <a:pt x="381" y="124"/>
                </a:lnTo>
                <a:lnTo>
                  <a:pt x="383" y="112"/>
                </a:lnTo>
                <a:lnTo>
                  <a:pt x="386" y="100"/>
                </a:lnTo>
                <a:lnTo>
                  <a:pt x="392" y="90"/>
                </a:lnTo>
                <a:lnTo>
                  <a:pt x="399" y="82"/>
                </a:lnTo>
                <a:lnTo>
                  <a:pt x="408" y="74"/>
                </a:lnTo>
                <a:lnTo>
                  <a:pt x="417" y="69"/>
                </a:lnTo>
                <a:lnTo>
                  <a:pt x="428" y="66"/>
                </a:lnTo>
                <a:lnTo>
                  <a:pt x="440" y="65"/>
                </a:lnTo>
                <a:lnTo>
                  <a:pt x="895" y="65"/>
                </a:lnTo>
                <a:lnTo>
                  <a:pt x="895" y="65"/>
                </a:lnTo>
                <a:lnTo>
                  <a:pt x="907" y="66"/>
                </a:lnTo>
                <a:lnTo>
                  <a:pt x="917" y="69"/>
                </a:lnTo>
                <a:lnTo>
                  <a:pt x="928" y="74"/>
                </a:lnTo>
                <a:lnTo>
                  <a:pt x="937" y="82"/>
                </a:lnTo>
                <a:lnTo>
                  <a:pt x="944" y="90"/>
                </a:lnTo>
                <a:lnTo>
                  <a:pt x="950" y="100"/>
                </a:lnTo>
                <a:lnTo>
                  <a:pt x="953" y="112"/>
                </a:lnTo>
                <a:lnTo>
                  <a:pt x="954" y="124"/>
                </a:lnTo>
                <a:lnTo>
                  <a:pt x="954" y="578"/>
                </a:lnTo>
                <a:lnTo>
                  <a:pt x="954" y="578"/>
                </a:lnTo>
                <a:lnTo>
                  <a:pt x="953" y="589"/>
                </a:lnTo>
                <a:lnTo>
                  <a:pt x="950" y="600"/>
                </a:lnTo>
                <a:lnTo>
                  <a:pt x="944" y="611"/>
                </a:lnTo>
                <a:lnTo>
                  <a:pt x="937" y="619"/>
                </a:lnTo>
                <a:lnTo>
                  <a:pt x="928" y="627"/>
                </a:lnTo>
                <a:lnTo>
                  <a:pt x="917" y="632"/>
                </a:lnTo>
                <a:lnTo>
                  <a:pt x="907" y="635"/>
                </a:lnTo>
                <a:lnTo>
                  <a:pt x="895" y="637"/>
                </a:lnTo>
                <a:lnTo>
                  <a:pt x="795" y="637"/>
                </a:lnTo>
                <a:lnTo>
                  <a:pt x="795" y="637"/>
                </a:lnTo>
                <a:lnTo>
                  <a:pt x="789" y="638"/>
                </a:lnTo>
                <a:lnTo>
                  <a:pt x="782" y="639"/>
                </a:lnTo>
                <a:lnTo>
                  <a:pt x="777" y="642"/>
                </a:lnTo>
                <a:lnTo>
                  <a:pt x="773" y="646"/>
                </a:lnTo>
                <a:lnTo>
                  <a:pt x="768" y="650"/>
                </a:lnTo>
                <a:lnTo>
                  <a:pt x="765" y="656"/>
                </a:lnTo>
                <a:lnTo>
                  <a:pt x="764" y="662"/>
                </a:lnTo>
                <a:lnTo>
                  <a:pt x="763" y="669"/>
                </a:lnTo>
                <a:lnTo>
                  <a:pt x="763" y="669"/>
                </a:lnTo>
                <a:lnTo>
                  <a:pt x="764" y="675"/>
                </a:lnTo>
                <a:lnTo>
                  <a:pt x="765" y="681"/>
                </a:lnTo>
                <a:lnTo>
                  <a:pt x="768" y="686"/>
                </a:lnTo>
                <a:lnTo>
                  <a:pt x="773" y="691"/>
                </a:lnTo>
                <a:lnTo>
                  <a:pt x="777" y="694"/>
                </a:lnTo>
                <a:lnTo>
                  <a:pt x="782" y="698"/>
                </a:lnTo>
                <a:lnTo>
                  <a:pt x="789" y="700"/>
                </a:lnTo>
                <a:lnTo>
                  <a:pt x="795" y="700"/>
                </a:lnTo>
                <a:lnTo>
                  <a:pt x="895" y="700"/>
                </a:lnTo>
                <a:lnTo>
                  <a:pt x="895" y="700"/>
                </a:lnTo>
                <a:lnTo>
                  <a:pt x="908" y="700"/>
                </a:lnTo>
                <a:lnTo>
                  <a:pt x="920" y="698"/>
                </a:lnTo>
                <a:lnTo>
                  <a:pt x="931" y="694"/>
                </a:lnTo>
                <a:lnTo>
                  <a:pt x="942" y="690"/>
                </a:lnTo>
                <a:lnTo>
                  <a:pt x="953" y="686"/>
                </a:lnTo>
                <a:lnTo>
                  <a:pt x="964" y="679"/>
                </a:lnTo>
                <a:lnTo>
                  <a:pt x="973" y="672"/>
                </a:lnTo>
                <a:lnTo>
                  <a:pt x="982" y="664"/>
                </a:lnTo>
                <a:lnTo>
                  <a:pt x="989" y="656"/>
                </a:lnTo>
                <a:lnTo>
                  <a:pt x="997" y="646"/>
                </a:lnTo>
                <a:lnTo>
                  <a:pt x="1002" y="637"/>
                </a:lnTo>
                <a:lnTo>
                  <a:pt x="1008" y="626"/>
                </a:lnTo>
                <a:lnTo>
                  <a:pt x="1012" y="614"/>
                </a:lnTo>
                <a:lnTo>
                  <a:pt x="1015" y="602"/>
                </a:lnTo>
                <a:lnTo>
                  <a:pt x="1017" y="590"/>
                </a:lnTo>
                <a:lnTo>
                  <a:pt x="1017" y="578"/>
                </a:lnTo>
                <a:lnTo>
                  <a:pt x="1017" y="124"/>
                </a:lnTo>
                <a:lnTo>
                  <a:pt x="1017" y="124"/>
                </a:lnTo>
                <a:lnTo>
                  <a:pt x="1017" y="111"/>
                </a:lnTo>
                <a:lnTo>
                  <a:pt x="1015" y="99"/>
                </a:lnTo>
                <a:lnTo>
                  <a:pt x="1012" y="87"/>
                </a:lnTo>
                <a:lnTo>
                  <a:pt x="1008" y="75"/>
                </a:lnTo>
                <a:lnTo>
                  <a:pt x="1002" y="65"/>
                </a:lnTo>
                <a:lnTo>
                  <a:pt x="997" y="55"/>
                </a:lnTo>
                <a:lnTo>
                  <a:pt x="989" y="45"/>
                </a:lnTo>
                <a:lnTo>
                  <a:pt x="982" y="37"/>
                </a:lnTo>
                <a:lnTo>
                  <a:pt x="973" y="28"/>
                </a:lnTo>
                <a:lnTo>
                  <a:pt x="964" y="22"/>
                </a:lnTo>
                <a:lnTo>
                  <a:pt x="953" y="15"/>
                </a:lnTo>
                <a:lnTo>
                  <a:pt x="942" y="10"/>
                </a:lnTo>
                <a:lnTo>
                  <a:pt x="931" y="6"/>
                </a:lnTo>
                <a:lnTo>
                  <a:pt x="920" y="4"/>
                </a:lnTo>
                <a:lnTo>
                  <a:pt x="908" y="1"/>
                </a:lnTo>
                <a:lnTo>
                  <a:pt x="895" y="0"/>
                </a:lnTo>
                <a:lnTo>
                  <a:pt x="895" y="0"/>
                </a:lnTo>
                <a:close/>
              </a:path>
            </a:pathLst>
          </a:custGeom>
          <a:solidFill>
            <a:srgbClr val="FF4A01"/>
          </a:solidFill>
          <a:ln>
            <a:noFill/>
          </a:ln>
        </p:spPr>
        <p:txBody>
          <a:bodyPr vert="horz" wrap="square" lIns="91440" tIns="45720" rIns="91440" bIns="45720" numCol="1" anchor="t" anchorCtr="0" compatLnSpc="1"/>
          <a:lstStyle/>
          <a:p>
            <a:endParaRPr lang="zh-CN" altLang="en-US">
              <a:solidFill>
                <a:schemeClr val="tx2"/>
              </a:solidFill>
            </a:endParaRPr>
          </a:p>
        </p:txBody>
      </p:sp>
      <p:sp>
        <p:nvSpPr>
          <p:cNvPr id="106" name="Rectangle 2"/>
          <p:cNvSpPr txBox="1">
            <a:spLocks noChangeArrowheads="1"/>
          </p:cNvSpPr>
          <p:nvPr/>
        </p:nvSpPr>
        <p:spPr>
          <a:xfrm>
            <a:off x="752298" y="729193"/>
            <a:ext cx="4365802"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1</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a:t>
            </a:r>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馆藏资源评价分析</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10"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pic>
        <p:nvPicPr>
          <p:cNvPr id="3" name="图片 2" descr="馆藏资源绩效评估"/>
          <p:cNvPicPr>
            <a:picLocks noChangeAspect="1"/>
          </p:cNvPicPr>
          <p:nvPr/>
        </p:nvPicPr>
        <p:blipFill>
          <a:blip r:embed="rId2" cstate="print"/>
          <a:stretch>
            <a:fillRect/>
          </a:stretch>
        </p:blipFill>
        <p:spPr>
          <a:xfrm>
            <a:off x="1222375" y="1128395"/>
            <a:ext cx="3822065" cy="4586605"/>
          </a:xfrm>
          <a:prstGeom prst="rect">
            <a:avLst/>
          </a:prstGeom>
          <a:noFill/>
          <a:ln>
            <a:solidFill>
              <a:schemeClr val="accent1"/>
            </a:solidFill>
          </a:ln>
        </p:spPr>
      </p:pic>
      <p:pic>
        <p:nvPicPr>
          <p:cNvPr id="4" name="图片 3"/>
          <p:cNvPicPr>
            <a:picLocks noChangeAspect="1"/>
          </p:cNvPicPr>
          <p:nvPr/>
        </p:nvPicPr>
        <p:blipFill>
          <a:blip r:embed="rId3" cstate="print"/>
          <a:stretch>
            <a:fillRect/>
          </a:stretch>
        </p:blipFill>
        <p:spPr>
          <a:xfrm>
            <a:off x="5473700" y="1168401"/>
            <a:ext cx="6233489" cy="3224922"/>
          </a:xfrm>
          <a:prstGeom prst="rect">
            <a:avLst/>
          </a:prstGeom>
          <a:ln>
            <a:solidFill>
              <a:schemeClr val="accent1"/>
            </a:solidFill>
          </a:ln>
        </p:spPr>
      </p:pic>
      <p:sp>
        <p:nvSpPr>
          <p:cNvPr id="5" name="TextBox 12"/>
          <p:cNvSpPr txBox="1"/>
          <p:nvPr/>
        </p:nvSpPr>
        <p:spPr>
          <a:xfrm>
            <a:off x="5475605" y="4688205"/>
            <a:ext cx="4824095" cy="829945"/>
          </a:xfrm>
          <a:prstGeom prst="rect">
            <a:avLst/>
          </a:prstGeom>
          <a:noFill/>
        </p:spPr>
        <p:txBody>
          <a:bodyPr wrap="square" rtlCol="0">
            <a:spAutoFit/>
          </a:bodyPr>
          <a:lstStyle/>
          <a:p>
            <a:pPr marL="342900" indent="-342900">
              <a:buFont typeface="Arial" panose="020B0604020202020204" pitchFamily="34" charset="0"/>
              <a:buChar char="•"/>
            </a:pPr>
            <a:r>
              <a:rPr lang="zh-CN" altLang="en-US" sz="2400" dirty="0">
                <a:solidFill>
                  <a:schemeClr val="tx1"/>
                </a:solidFill>
                <a:latin typeface="华文仿宋" pitchFamily="2" charset="-122"/>
                <a:ea typeface="华文仿宋" pitchFamily="2" charset="-122"/>
              </a:rPr>
              <a:t>电子资源馆藏绩效分析</a:t>
            </a:r>
          </a:p>
          <a:p>
            <a:pPr marL="342900" indent="-342900">
              <a:buFont typeface="Arial" panose="020B0604020202020204" pitchFamily="34" charset="0"/>
              <a:buChar char="•"/>
            </a:pPr>
            <a:r>
              <a:rPr lang="zh-CN" altLang="en-US" sz="2400" dirty="0">
                <a:solidFill>
                  <a:schemeClr val="tx1"/>
                </a:solidFill>
                <a:latin typeface="华文仿宋" pitchFamily="2" charset="-122"/>
                <a:ea typeface="华文仿宋" pitchFamily="2" charset="-122"/>
              </a:rPr>
              <a:t>教育部学科分类馆藏绩效分析</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4"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pic>
        <p:nvPicPr>
          <p:cNvPr id="3" name="图片 2"/>
          <p:cNvPicPr>
            <a:picLocks noChangeAspect="1"/>
          </p:cNvPicPr>
          <p:nvPr/>
        </p:nvPicPr>
        <p:blipFill>
          <a:blip r:embed="rId2" cstate="print"/>
          <a:stretch>
            <a:fillRect/>
          </a:stretch>
        </p:blipFill>
        <p:spPr>
          <a:xfrm>
            <a:off x="1092200" y="1356995"/>
            <a:ext cx="4750435" cy="3362960"/>
          </a:xfrm>
          <a:prstGeom prst="rect">
            <a:avLst/>
          </a:prstGeom>
          <a:ln>
            <a:solidFill>
              <a:schemeClr val="accent1"/>
            </a:solidFill>
          </a:ln>
        </p:spPr>
      </p:pic>
      <p:pic>
        <p:nvPicPr>
          <p:cNvPr id="23" name="图片 22"/>
          <p:cNvPicPr>
            <a:picLocks noChangeAspect="1"/>
          </p:cNvPicPr>
          <p:nvPr/>
        </p:nvPicPr>
        <p:blipFill>
          <a:blip r:embed="rId3" cstate="print"/>
          <a:srcRect b="50821"/>
          <a:stretch>
            <a:fillRect/>
          </a:stretch>
        </p:blipFill>
        <p:spPr>
          <a:xfrm>
            <a:off x="6454775" y="701040"/>
            <a:ext cx="4176395" cy="5456555"/>
          </a:xfrm>
          <a:prstGeom prst="rect">
            <a:avLst/>
          </a:prstGeom>
          <a:ln>
            <a:solidFill>
              <a:schemeClr val="accent1"/>
            </a:solidFill>
          </a:ln>
        </p:spPr>
      </p:pic>
      <p:sp>
        <p:nvSpPr>
          <p:cNvPr id="24" name="TextBox 12"/>
          <p:cNvSpPr txBox="1"/>
          <p:nvPr/>
        </p:nvSpPr>
        <p:spPr>
          <a:xfrm>
            <a:off x="1434465" y="5039360"/>
            <a:ext cx="4824095" cy="829945"/>
          </a:xfrm>
          <a:prstGeom prst="rect">
            <a:avLst/>
          </a:prstGeom>
          <a:noFill/>
        </p:spPr>
        <p:txBody>
          <a:bodyPr wrap="square" rtlCol="0">
            <a:spAutoFit/>
          </a:bodyPr>
          <a:lstStyle/>
          <a:p>
            <a:pPr marL="342900" indent="-342900">
              <a:buFont typeface="Arial" panose="020B0604020202020204" pitchFamily="34" charset="0"/>
              <a:buChar char="•"/>
            </a:pPr>
            <a:r>
              <a:rPr lang="zh-CN" altLang="en-US" sz="2400" dirty="0">
                <a:solidFill>
                  <a:schemeClr val="tx1"/>
                </a:solidFill>
                <a:latin typeface="黑体" panose="02010609060101010101" pitchFamily="49" charset="-122"/>
                <a:ea typeface="黑体" panose="02010609060101010101" pitchFamily="49" charset="-122"/>
              </a:rPr>
              <a:t>北京大学教育学术信息门户</a:t>
            </a:r>
          </a:p>
          <a:p>
            <a:pPr marL="342900" indent="-342900">
              <a:buFont typeface="Arial" panose="020B0604020202020204" pitchFamily="34" charset="0"/>
              <a:buChar char="•"/>
            </a:pPr>
            <a:r>
              <a:rPr lang="zh-CN" altLang="en-US" sz="2400" dirty="0">
                <a:solidFill>
                  <a:schemeClr val="tx1"/>
                </a:solidFill>
                <a:latin typeface="黑体" panose="02010609060101010101" pitchFamily="49" charset="-122"/>
                <a:ea typeface="黑体" panose="02010609060101010101" pitchFamily="49" charset="-122"/>
              </a:rPr>
              <a:t>同济大学中德关系信息门户</a:t>
            </a:r>
            <a:endParaRPr lang="en-US" altLang="zh-CN" sz="2400" dirty="0">
              <a:solidFill>
                <a:schemeClr val="tx1"/>
              </a:solidFill>
              <a:latin typeface="黑体" panose="02010609060101010101" pitchFamily="49" charset="-122"/>
              <a:ea typeface="黑体" panose="02010609060101010101" pitchFamily="49" charset="-122"/>
            </a:endParaRPr>
          </a:p>
        </p:txBody>
      </p:sp>
      <p:sp>
        <p:nvSpPr>
          <p:cNvPr id="113" name="Rectangle 2"/>
          <p:cNvSpPr txBox="1">
            <a:spLocks noChangeArrowheads="1"/>
          </p:cNvSpPr>
          <p:nvPr/>
        </p:nvSpPr>
        <p:spPr>
          <a:xfrm>
            <a:off x="752298" y="729193"/>
            <a:ext cx="4365802"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2</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a:t>
            </a:r>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学科资源导航</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6"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pic>
        <p:nvPicPr>
          <p:cNvPr id="3" name="图片 2"/>
          <p:cNvPicPr>
            <a:picLocks noChangeAspect="1"/>
          </p:cNvPicPr>
          <p:nvPr/>
        </p:nvPicPr>
        <p:blipFill>
          <a:blip r:embed="rId2" cstate="print"/>
          <a:stretch>
            <a:fillRect/>
          </a:stretch>
        </p:blipFill>
        <p:spPr>
          <a:xfrm>
            <a:off x="1830705" y="1203325"/>
            <a:ext cx="5001895" cy="5317490"/>
          </a:xfrm>
          <a:prstGeom prst="rect">
            <a:avLst/>
          </a:prstGeom>
          <a:ln>
            <a:solidFill>
              <a:schemeClr val="accent1"/>
            </a:solidFill>
          </a:ln>
        </p:spPr>
      </p:pic>
      <p:sp>
        <p:nvSpPr>
          <p:cNvPr id="4" name="文本框 3"/>
          <p:cNvSpPr txBox="1"/>
          <p:nvPr/>
        </p:nvSpPr>
        <p:spPr>
          <a:xfrm>
            <a:off x="6985635" y="2749550"/>
            <a:ext cx="5014595" cy="3322955"/>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altLang="zh-CN" sz="2000" dirty="0" smtClean="0">
                <a:solidFill>
                  <a:schemeClr val="tx1">
                    <a:lumMod val="50000"/>
                  </a:schemeClr>
                </a:solidFill>
                <a:latin typeface="微软雅黑" panose="020B0503020204020204" pitchFamily="34" charset="-122"/>
                <a:ea typeface="微软雅黑" panose="020B0503020204020204" pitchFamily="34" charset="-122"/>
                <a:sym typeface="+mn-ea"/>
              </a:rPr>
              <a:t>140</a:t>
            </a: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sym typeface="+mn-ea"/>
              </a:rPr>
              <a:t>家机构数据</a:t>
            </a:r>
            <a:endParaRPr lang="en-US" altLang="zh-CN" sz="2000" dirty="0" smtClean="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sz="2000" dirty="0" smtClean="0">
                <a:solidFill>
                  <a:schemeClr val="tx1">
                    <a:lumMod val="50000"/>
                  </a:schemeClr>
                </a:solidFill>
                <a:latin typeface="微软雅黑" panose="020B0503020204020204" pitchFamily="34" charset="-122"/>
                <a:ea typeface="微软雅黑" panose="020B0503020204020204" pitchFamily="34" charset="-122"/>
                <a:sym typeface="+mn-ea"/>
              </a:rPr>
              <a:t>137</a:t>
            </a: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sym typeface="+mn-ea"/>
              </a:rPr>
              <a:t>家双一流大学已经开始梳理机构词典</a:t>
            </a:r>
            <a:endParaRPr lang="en-US" altLang="zh-CN" sz="2000" dirty="0" smtClean="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sym typeface="+mn-ea"/>
              </a:rPr>
              <a:t>中文数据与英文数据的比对去重</a:t>
            </a:r>
            <a:endParaRPr lang="en-US" altLang="zh-CN" sz="2000" dirty="0" smtClean="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sz="2000" dirty="0" err="1" smtClean="0">
                <a:solidFill>
                  <a:schemeClr val="tx1">
                    <a:lumMod val="50000"/>
                  </a:schemeClr>
                </a:solidFill>
                <a:latin typeface="微软雅黑" panose="020B0503020204020204" pitchFamily="34" charset="-122"/>
                <a:ea typeface="微软雅黑" panose="020B0503020204020204" pitchFamily="34" charset="-122"/>
                <a:sym typeface="+mn-ea"/>
              </a:rPr>
              <a:t>Sci</a:t>
            </a: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sym typeface="+mn-ea"/>
              </a:rPr>
              <a:t>、</a:t>
            </a:r>
            <a:r>
              <a:rPr lang="en-US" altLang="zh-CN" sz="2000" dirty="0" smtClean="0">
                <a:solidFill>
                  <a:schemeClr val="tx1">
                    <a:lumMod val="50000"/>
                  </a:schemeClr>
                </a:solidFill>
                <a:latin typeface="微软雅黑" panose="020B0503020204020204" pitchFamily="34" charset="-122"/>
                <a:ea typeface="微软雅黑" panose="020B0503020204020204" pitchFamily="34" charset="-122"/>
                <a:sym typeface="+mn-ea"/>
              </a:rPr>
              <a:t>E</a:t>
            </a:r>
            <a:r>
              <a:rPr lang="en-US" altLang="zh-CN" sz="2000" dirty="0" err="1" smtClean="0">
                <a:solidFill>
                  <a:schemeClr val="tx1">
                    <a:lumMod val="50000"/>
                  </a:schemeClr>
                </a:solidFill>
                <a:latin typeface="微软雅黑" panose="020B0503020204020204" pitchFamily="34" charset="-122"/>
                <a:ea typeface="微软雅黑" panose="020B0503020204020204" pitchFamily="34" charset="-122"/>
                <a:sym typeface="+mn-ea"/>
              </a:rPr>
              <a:t>i</a:t>
            </a:r>
            <a:r>
              <a:rPr lang="zh-CN" altLang="en-US" sz="2000" dirty="0" err="1" smtClean="0">
                <a:solidFill>
                  <a:schemeClr val="tx1">
                    <a:lumMod val="50000"/>
                  </a:schemeClr>
                </a:solidFill>
                <a:latin typeface="微软雅黑" panose="020B0503020204020204" pitchFamily="34" charset="-122"/>
                <a:ea typeface="微软雅黑" panose="020B0503020204020204" pitchFamily="34" charset="-122"/>
                <a:sym typeface="+mn-ea"/>
              </a:rPr>
              <a:t>等多数据源</a:t>
            </a: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sym typeface="+mn-ea"/>
              </a:rPr>
              <a:t>收录标识</a:t>
            </a:r>
            <a:endParaRPr lang="en-US" altLang="zh-CN" sz="2000" dirty="0" smtClean="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sym typeface="+mn-ea"/>
              </a:rPr>
              <a:t>中外文期刊收录对照</a:t>
            </a:r>
            <a:endParaRPr lang="en-US" altLang="zh-CN" sz="2000" dirty="0" smtClean="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sym typeface="+mn-ea"/>
              </a:rPr>
              <a:t>学科分类体系对照</a:t>
            </a:r>
            <a:endParaRPr lang="en-US" altLang="zh-CN" sz="2000" dirty="0" smtClean="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sym typeface="+mn-ea"/>
              </a:rPr>
              <a:t>重要学者梳理</a:t>
            </a:r>
            <a:endParaRPr lang="zh-CN" altLang="en-US" sz="2000"/>
          </a:p>
        </p:txBody>
      </p:sp>
      <p:sp>
        <p:nvSpPr>
          <p:cNvPr id="113" name="Rectangle 2"/>
          <p:cNvSpPr txBox="1">
            <a:spLocks noChangeArrowheads="1"/>
          </p:cNvSpPr>
          <p:nvPr/>
        </p:nvSpPr>
        <p:spPr>
          <a:xfrm>
            <a:off x="358598" y="437093"/>
            <a:ext cx="4365802"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3</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a:t>
            </a:r>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学科决策支撑</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图片 1"/>
          <p:cNvPicPr>
            <a:picLocks noChangeAspect="1"/>
          </p:cNvPicPr>
          <p:nvPr/>
        </p:nvPicPr>
        <p:blipFill>
          <a:blip r:embed="rId2" cstate="print"/>
          <a:stretch>
            <a:fillRect/>
          </a:stretch>
        </p:blipFill>
        <p:spPr>
          <a:xfrm>
            <a:off x="1504236" y="1630045"/>
            <a:ext cx="10419158" cy="3716655"/>
          </a:xfrm>
          <a:prstGeom prst="rect">
            <a:avLst/>
          </a:prstGeom>
          <a:noFill/>
          <a:ln w="9525">
            <a:noFill/>
          </a:ln>
        </p:spPr>
      </p:pic>
      <p:grpSp>
        <p:nvGrpSpPr>
          <p:cNvPr id="3"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4"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113" name="Rectangle 2"/>
          <p:cNvSpPr txBox="1">
            <a:spLocks noChangeArrowheads="1"/>
          </p:cNvSpPr>
          <p:nvPr/>
        </p:nvSpPr>
        <p:spPr>
          <a:xfrm>
            <a:off x="752298" y="729193"/>
            <a:ext cx="4365802"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4</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a:t>
            </a:r>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机构知识库</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55AACF0-06CF-A2E2-98FD-0EBB70069161}"/>
          <p:cNvPicPr>
            <a:picLocks noChangeAspect="1"/>
          </p:cNvPicPr>
          <p:nvPr/>
        </p:nvPicPr>
        <p:blipFill>
          <a:blip r:embed="rId2" cstate="print"/>
          <a:srcRect l="11855" r="11734"/>
          <a:stretch>
            <a:fillRect/>
          </a:stretch>
        </p:blipFill>
        <p:spPr>
          <a:xfrm>
            <a:off x="1452245" y="1280795"/>
            <a:ext cx="5864225" cy="4994275"/>
          </a:xfrm>
          <a:prstGeom prst="rect">
            <a:avLst/>
          </a:prstGeom>
          <a:ln>
            <a:solidFill>
              <a:schemeClr val="accent1"/>
            </a:solidFill>
          </a:ln>
        </p:spPr>
      </p:pic>
      <p:grpSp>
        <p:nvGrpSpPr>
          <p:cNvPr id="5"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6"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4" name="文本框 3"/>
          <p:cNvSpPr txBox="1"/>
          <p:nvPr/>
        </p:nvSpPr>
        <p:spPr>
          <a:xfrm>
            <a:off x="7910830" y="3268980"/>
            <a:ext cx="2720340" cy="2399665"/>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sym typeface="+mn-ea"/>
              </a:rPr>
              <a:t>海量知识库</a:t>
            </a:r>
          </a:p>
          <a:p>
            <a:pPr marL="285750" indent="-285750">
              <a:lnSpc>
                <a:spcPct val="150000"/>
              </a:lnSpc>
              <a:buFont typeface="Arial" panose="020B0604020202020204" pitchFamily="34" charset="0"/>
              <a:buChar char="•"/>
            </a:pP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rPr>
              <a:t>智能应答</a:t>
            </a:r>
            <a:endParaRPr lang="en-US" altLang="zh-CN" sz="2000" dirty="0" smtClean="0">
              <a:solidFill>
                <a:schemeClr val="tx1">
                  <a:lumMod val="50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2000" dirty="0" err="1" smtClean="0">
                <a:solidFill>
                  <a:schemeClr val="tx1">
                    <a:lumMod val="50000"/>
                  </a:schemeClr>
                </a:solidFill>
                <a:latin typeface="微软雅黑" panose="020B0503020204020204" pitchFamily="34" charset="-122"/>
                <a:ea typeface="微软雅黑" panose="020B0503020204020204" pitchFamily="34" charset="-122"/>
                <a:sym typeface="+mn-ea"/>
              </a:rPr>
              <a:t>咨询服务绩效考核</a:t>
            </a:r>
          </a:p>
          <a:p>
            <a:pPr marL="285750" indent="-285750" algn="l">
              <a:lnSpc>
                <a:spcPct val="150000"/>
              </a:lnSpc>
              <a:buFont typeface="Arial" panose="020B0604020202020204" pitchFamily="34" charset="0"/>
              <a:buChar char="•"/>
            </a:pP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rPr>
              <a:t>检索</a:t>
            </a:r>
          </a:p>
          <a:p>
            <a:pPr marL="285750" indent="-285750" algn="l">
              <a:lnSpc>
                <a:spcPct val="150000"/>
              </a:lnSpc>
              <a:buFont typeface="Arial" panose="020B0604020202020204" pitchFamily="34" charset="0"/>
              <a:buChar char="•"/>
            </a:pPr>
            <a:r>
              <a:rPr lang="zh-CN" altLang="en-US" sz="2000" dirty="0" smtClean="0">
                <a:solidFill>
                  <a:schemeClr val="tx1">
                    <a:lumMod val="50000"/>
                  </a:schemeClr>
                </a:solidFill>
                <a:latin typeface="微软雅黑" panose="020B0503020204020204" pitchFamily="34" charset="-122"/>
                <a:ea typeface="微软雅黑" panose="020B0503020204020204" pitchFamily="34" charset="-122"/>
              </a:rPr>
              <a:t>联盟整合</a:t>
            </a:r>
          </a:p>
        </p:txBody>
      </p:sp>
      <p:sp>
        <p:nvSpPr>
          <p:cNvPr id="113" name="Rectangle 2"/>
          <p:cNvSpPr txBox="1">
            <a:spLocks noChangeArrowheads="1"/>
          </p:cNvSpPr>
          <p:nvPr/>
        </p:nvSpPr>
        <p:spPr>
          <a:xfrm>
            <a:off x="510998" y="665693"/>
            <a:ext cx="4365802"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5</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a:t>
            </a:r>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参考咨询服务</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4"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42" name="TextBox 36"/>
          <p:cNvSpPr txBox="1"/>
          <p:nvPr/>
        </p:nvSpPr>
        <p:spPr>
          <a:xfrm>
            <a:off x="8202930" y="2359660"/>
            <a:ext cx="3630930" cy="2416175"/>
          </a:xfrm>
          <a:prstGeom prst="rect">
            <a:avLst/>
          </a:prstGeom>
          <a:noFill/>
        </p:spPr>
        <p:txBody>
          <a:bodyPr wrap="square" rtlCol="0">
            <a:spAutoFit/>
          </a:bodyPr>
          <a:lstStyle/>
          <a:p>
            <a:pPr>
              <a:lnSpc>
                <a:spcPct val="120000"/>
              </a:lnSpc>
            </a:pPr>
            <a:r>
              <a:rPr lang="zh-CN" altLang="en-US" dirty="0" smtClean="0">
                <a:solidFill>
                  <a:schemeClr val="tx1"/>
                </a:solidFill>
                <a:latin typeface="微软雅黑" panose="020B0503020204020204" pitchFamily="34" charset="-122"/>
                <a:ea typeface="微软雅黑" panose="020B0503020204020204" pitchFamily="34" charset="-122"/>
              </a:rPr>
              <a:t>多个来源的同一文献自动合并</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20000"/>
              </a:lnSpc>
            </a:pPr>
            <a:endParaRPr lang="en-US" altLang="zh-CN" dirty="0">
              <a:solidFill>
                <a:schemeClr val="tx1"/>
              </a:solidFill>
              <a:latin typeface="微软雅黑" panose="020B0503020204020204" pitchFamily="34" charset="-122"/>
              <a:ea typeface="微软雅黑" panose="020B0503020204020204" pitchFamily="34" charset="-122"/>
            </a:endParaRPr>
          </a:p>
          <a:p>
            <a:pPr>
              <a:lnSpc>
                <a:spcPct val="120000"/>
              </a:lnSpc>
            </a:pPr>
            <a:r>
              <a:rPr lang="zh-CN" altLang="en-US" dirty="0" smtClean="0">
                <a:solidFill>
                  <a:schemeClr val="tx1"/>
                </a:solidFill>
                <a:latin typeface="微软雅黑" panose="020B0503020204020204" pitchFamily="34" charset="-122"/>
                <a:ea typeface="微软雅黑" panose="020B0503020204020204" pitchFamily="34" charset="-122"/>
              </a:rPr>
              <a:t>显示所有来源，同时获取纸</a:t>
            </a:r>
            <a:r>
              <a:rPr lang="en-US" altLang="zh-CN" dirty="0" smtClean="0">
                <a:solidFill>
                  <a:schemeClr val="tx1"/>
                </a:solidFill>
                <a:latin typeface="微软雅黑" panose="020B0503020204020204" pitchFamily="34" charset="-122"/>
                <a:ea typeface="微软雅黑" panose="020B0503020204020204" pitchFamily="34" charset="-122"/>
              </a:rPr>
              <a:t>+</a:t>
            </a:r>
            <a:r>
              <a:rPr lang="zh-CN" altLang="en-US" dirty="0" smtClean="0">
                <a:solidFill>
                  <a:schemeClr val="tx1"/>
                </a:solidFill>
                <a:latin typeface="微软雅黑" panose="020B0503020204020204" pitchFamily="34" charset="-122"/>
                <a:ea typeface="微软雅黑" panose="020B0503020204020204" pitchFamily="34" charset="-122"/>
              </a:rPr>
              <a:t>电</a:t>
            </a:r>
          </a:p>
          <a:p>
            <a:pPr>
              <a:lnSpc>
                <a:spcPct val="120000"/>
              </a:lnSpc>
            </a:pPr>
            <a:endParaRPr lang="zh-CN" altLang="zh-CN" dirty="0" smtClean="0">
              <a:solidFill>
                <a:schemeClr val="tx1"/>
              </a:solidFill>
              <a:latin typeface="微软雅黑" panose="020B0503020204020204" pitchFamily="34" charset="-122"/>
              <a:ea typeface="微软雅黑" panose="020B0503020204020204" pitchFamily="34" charset="-122"/>
            </a:endParaRPr>
          </a:p>
          <a:p>
            <a:pPr>
              <a:lnSpc>
                <a:spcPct val="120000"/>
              </a:lnSpc>
            </a:pPr>
            <a:r>
              <a:rPr lang="zh-CN" altLang="zh-CN" dirty="0" smtClean="0">
                <a:solidFill>
                  <a:schemeClr val="tx1"/>
                </a:solidFill>
                <a:latin typeface="微软雅黑" panose="020B0503020204020204" pitchFamily="34" charset="-122"/>
                <a:ea typeface="微软雅黑" panose="020B0503020204020204" pitchFamily="34" charset="-122"/>
              </a:rPr>
              <a:t>中英文混检</a:t>
            </a:r>
          </a:p>
          <a:p>
            <a:pPr>
              <a:lnSpc>
                <a:spcPct val="120000"/>
              </a:lnSpc>
            </a:pPr>
            <a:endParaRPr lang="zh-CN" altLang="zh-CN" dirty="0" smtClean="0">
              <a:solidFill>
                <a:schemeClr val="tx1"/>
              </a:solidFill>
              <a:latin typeface="微软雅黑" panose="020B0503020204020204" pitchFamily="34" charset="-122"/>
              <a:ea typeface="微软雅黑" panose="020B0503020204020204" pitchFamily="34" charset="-122"/>
            </a:endParaRPr>
          </a:p>
          <a:p>
            <a:pPr>
              <a:lnSpc>
                <a:spcPct val="120000"/>
              </a:lnSpc>
            </a:pPr>
            <a:r>
              <a:rPr lang="zh-CN" altLang="zh-CN" dirty="0" smtClean="0">
                <a:solidFill>
                  <a:schemeClr val="tx1"/>
                </a:solidFill>
                <a:latin typeface="微软雅黑" panose="020B0503020204020204" pitchFamily="34" charset="-122"/>
                <a:ea typeface="微软雅黑" panose="020B0503020204020204" pitchFamily="34" charset="-122"/>
              </a:rPr>
              <a:t>丰富的分面聚类</a:t>
            </a:r>
          </a:p>
        </p:txBody>
      </p:sp>
      <p:pic>
        <p:nvPicPr>
          <p:cNvPr id="48" name="图片 47" descr="检索"/>
          <p:cNvPicPr>
            <a:picLocks noChangeAspect="1"/>
          </p:cNvPicPr>
          <p:nvPr/>
        </p:nvPicPr>
        <p:blipFill>
          <a:blip r:embed="rId2" cstate="print"/>
          <a:stretch>
            <a:fillRect/>
          </a:stretch>
        </p:blipFill>
        <p:spPr>
          <a:xfrm>
            <a:off x="1205865" y="1280795"/>
            <a:ext cx="6816090" cy="4426585"/>
          </a:xfrm>
          <a:prstGeom prst="rect">
            <a:avLst/>
          </a:prstGeom>
          <a:ln>
            <a:solidFill>
              <a:schemeClr val="accent1"/>
            </a:solidFill>
          </a:ln>
        </p:spPr>
      </p:pic>
      <p:sp>
        <p:nvSpPr>
          <p:cNvPr id="113" name="Rectangle 2"/>
          <p:cNvSpPr txBox="1">
            <a:spLocks noChangeArrowheads="1"/>
          </p:cNvSpPr>
          <p:nvPr/>
        </p:nvSpPr>
        <p:spPr>
          <a:xfrm>
            <a:off x="510998" y="475193"/>
            <a:ext cx="4365802"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6</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a:t>
            </a:r>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智慧搜索</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5"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16" name="文本框 15"/>
          <p:cNvSpPr txBox="1"/>
          <p:nvPr/>
        </p:nvSpPr>
        <p:spPr>
          <a:xfrm>
            <a:off x="1071245" y="2035810"/>
            <a:ext cx="3262630" cy="2245360"/>
          </a:xfrm>
          <a:prstGeom prst="rect">
            <a:avLst/>
          </a:prstGeom>
          <a:noFill/>
        </p:spPr>
        <p:txBody>
          <a:bodyPr wrap="square" rtlCol="0" anchor="t">
            <a:spAutoFit/>
          </a:bodyPr>
          <a:lstStyle/>
          <a:p>
            <a:pPr marL="342900" indent="-342900" fontAlgn="auto">
              <a:lnSpc>
                <a:spcPct val="150000"/>
              </a:lnSpc>
              <a:buFont typeface="Arial" panose="020B0604020202020204" pitchFamily="34" charset="0"/>
              <a:buChar char="•"/>
            </a:pPr>
            <a:r>
              <a:rPr lang="zh-CN" altLang="en-US" sz="2000">
                <a:latin typeface="黑体" panose="02010609060101010101" pitchFamily="49" charset="-122"/>
                <a:ea typeface="黑体" panose="02010609060101010101" pitchFamily="49" charset="-122"/>
              </a:rPr>
              <a:t>完整的中外文期刊信息</a:t>
            </a:r>
          </a:p>
          <a:p>
            <a:pPr marL="342900" indent="-342900" fontAlgn="auto">
              <a:lnSpc>
                <a:spcPct val="150000"/>
              </a:lnSpc>
              <a:buFont typeface="Arial" panose="020B0604020202020204" pitchFamily="34" charset="0"/>
              <a:buChar char="•"/>
            </a:pPr>
            <a:r>
              <a:rPr lang="zh-CN" altLang="en-US" sz="2000">
                <a:latin typeface="黑体" panose="02010609060101010101" pitchFamily="49" charset="-122"/>
                <a:ea typeface="黑体" panose="02010609060101010101" pitchFamily="49" charset="-122"/>
              </a:rPr>
              <a:t>期刊特性深度分析</a:t>
            </a:r>
          </a:p>
          <a:p>
            <a:pPr marL="342900" indent="-342900" fontAlgn="auto">
              <a:lnSpc>
                <a:spcPct val="150000"/>
              </a:lnSpc>
              <a:buFont typeface="Arial" panose="020B0604020202020204" pitchFamily="34" charset="0"/>
              <a:buChar char="•"/>
            </a:pPr>
            <a:r>
              <a:rPr lang="zh-CN" altLang="en-US" sz="2000">
                <a:latin typeface="黑体" panose="02010609060101010101" pitchFamily="49" charset="-122"/>
                <a:ea typeface="黑体" panose="02010609060101010101" pitchFamily="49" charset="-122"/>
              </a:rPr>
              <a:t>灵活配置筛选规则</a:t>
            </a:r>
          </a:p>
          <a:p>
            <a:pPr marL="342900" indent="-342900" fontAlgn="auto">
              <a:lnSpc>
                <a:spcPct val="150000"/>
              </a:lnSpc>
              <a:buFont typeface="Arial" panose="020B0604020202020204" pitchFamily="34" charset="0"/>
              <a:buChar char="•"/>
            </a:pPr>
            <a:r>
              <a:rPr lang="zh-CN" altLang="en-US" sz="2000">
                <a:latin typeface="黑体" panose="02010609060101010101" pitchFamily="49" charset="-122"/>
                <a:ea typeface="黑体" panose="02010609060101010101" pitchFamily="49" charset="-122"/>
              </a:rPr>
              <a:t>指导性期刊分析</a:t>
            </a:r>
          </a:p>
          <a:p>
            <a:pPr marL="342900" indent="-342900">
              <a:buFont typeface="Arial" panose="020B0604020202020204" pitchFamily="34" charset="0"/>
              <a:buChar char="•"/>
            </a:pPr>
            <a:endParaRPr lang="zh-CN" altLang="en-US" sz="2000">
              <a:latin typeface="黑体" panose="02010609060101010101" pitchFamily="49" charset="-122"/>
              <a:ea typeface="黑体" panose="02010609060101010101" pitchFamily="49" charset="-122"/>
            </a:endParaRPr>
          </a:p>
        </p:txBody>
      </p:sp>
      <p:pic>
        <p:nvPicPr>
          <p:cNvPr id="4" name="图片 3" descr="{92741A6D-A782-6C82-739A-05868813ABC6}"/>
          <p:cNvPicPr>
            <a:picLocks noChangeAspect="1"/>
          </p:cNvPicPr>
          <p:nvPr/>
        </p:nvPicPr>
        <p:blipFill>
          <a:blip r:embed="rId2" cstate="print"/>
          <a:srcRect l="16516" r="16937"/>
          <a:stretch>
            <a:fillRect/>
          </a:stretch>
        </p:blipFill>
        <p:spPr>
          <a:xfrm>
            <a:off x="4911725" y="969645"/>
            <a:ext cx="5514975" cy="5248910"/>
          </a:xfrm>
          <a:prstGeom prst="rect">
            <a:avLst/>
          </a:prstGeom>
          <a:ln>
            <a:solidFill>
              <a:schemeClr val="accent1"/>
            </a:solidFill>
          </a:ln>
        </p:spPr>
      </p:pic>
      <p:sp>
        <p:nvSpPr>
          <p:cNvPr id="113" name="Rectangle 2"/>
          <p:cNvSpPr txBox="1">
            <a:spLocks noChangeArrowheads="1"/>
          </p:cNvSpPr>
          <p:nvPr/>
        </p:nvSpPr>
        <p:spPr>
          <a:xfrm>
            <a:off x="561798" y="500593"/>
            <a:ext cx="4365802"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7</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a:t>
            </a:r>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投稿辅助</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rcRect b="43621"/>
          <a:stretch>
            <a:fillRect/>
          </a:stretch>
        </p:blipFill>
        <p:spPr>
          <a:xfrm>
            <a:off x="1250950" y="1303655"/>
            <a:ext cx="4699000" cy="2487930"/>
          </a:xfrm>
          <a:prstGeom prst="rect">
            <a:avLst/>
          </a:prstGeom>
          <a:ln>
            <a:solidFill>
              <a:schemeClr val="accent1"/>
            </a:solidFill>
          </a:ln>
        </p:spPr>
      </p:pic>
      <p:grpSp>
        <p:nvGrpSpPr>
          <p:cNvPr id="5"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6"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16" name="文本框 15"/>
          <p:cNvSpPr txBox="1"/>
          <p:nvPr/>
        </p:nvSpPr>
        <p:spPr>
          <a:xfrm>
            <a:off x="1692910" y="3956685"/>
            <a:ext cx="3262630" cy="2584450"/>
          </a:xfrm>
          <a:prstGeom prst="rect">
            <a:avLst/>
          </a:prstGeom>
          <a:noFill/>
        </p:spPr>
        <p:txBody>
          <a:bodyPr wrap="square" rtlCol="0" anchor="t">
            <a:spAutoFit/>
          </a:bodyPr>
          <a:lstStyle/>
          <a:p>
            <a:pPr indent="0">
              <a:buFont typeface="Arial" panose="020B0604020202020204" pitchFamily="34" charset="0"/>
              <a:buNone/>
            </a:pPr>
            <a:r>
              <a:rPr lang="zh-CN" altLang="en-US">
                <a:latin typeface="黑体" panose="02010609060101010101" pitchFamily="49" charset="-122"/>
                <a:ea typeface="黑体" panose="02010609060101010101" pitchFamily="49" charset="-122"/>
              </a:rPr>
              <a:t>业务：</a:t>
            </a:r>
          </a:p>
          <a:p>
            <a:pPr marL="342900" indent="-342900">
              <a:buFont typeface="Arial" panose="020B0604020202020204" pitchFamily="34" charset="0"/>
              <a:buChar char="•"/>
            </a:pPr>
            <a:r>
              <a:rPr lang="zh-CN" altLang="en-US">
                <a:latin typeface="黑体" panose="02010609060101010101" pitchFamily="49" charset="-122"/>
                <a:ea typeface="黑体" panose="02010609060101010101" pitchFamily="49" charset="-122"/>
              </a:rPr>
              <a:t>委托管理</a:t>
            </a:r>
          </a:p>
          <a:p>
            <a:pPr marL="342900" indent="-342900">
              <a:buFont typeface="Arial" panose="020B0604020202020204" pitchFamily="34" charset="0"/>
              <a:buChar char="•"/>
            </a:pPr>
            <a:r>
              <a:rPr lang="zh-CN" altLang="en-US">
                <a:latin typeface="黑体" panose="02010609060101010101" pitchFamily="49" charset="-122"/>
                <a:ea typeface="黑体" panose="02010609060101010101" pitchFamily="49" charset="-122"/>
              </a:rPr>
              <a:t>支付管理</a:t>
            </a:r>
          </a:p>
          <a:p>
            <a:pPr marL="342900" indent="-342900">
              <a:buFont typeface="Arial" panose="020B0604020202020204" pitchFamily="34" charset="0"/>
              <a:buChar char="•"/>
            </a:pPr>
            <a:r>
              <a:rPr lang="zh-CN" altLang="en-US">
                <a:latin typeface="黑体" panose="02010609060101010101" pitchFamily="49" charset="-122"/>
                <a:ea typeface="黑体" panose="02010609060101010101" pitchFamily="49" charset="-122"/>
              </a:rPr>
              <a:t>财务管理</a:t>
            </a:r>
          </a:p>
          <a:p>
            <a:pPr marL="342900" indent="-342900">
              <a:buFont typeface="Arial" panose="020B0604020202020204" pitchFamily="34" charset="0"/>
              <a:buChar char="•"/>
            </a:pPr>
            <a:r>
              <a:rPr lang="zh-CN" altLang="en-US">
                <a:latin typeface="黑体" panose="02010609060101010101" pitchFamily="49" charset="-122"/>
                <a:ea typeface="黑体" panose="02010609060101010101" pitchFamily="49" charset="-122"/>
              </a:rPr>
              <a:t>报告管理</a:t>
            </a:r>
          </a:p>
          <a:p>
            <a:pPr marL="342900" indent="-342900">
              <a:buFont typeface="Arial" panose="020B0604020202020204" pitchFamily="34" charset="0"/>
              <a:buChar char="•"/>
            </a:pPr>
            <a:r>
              <a:rPr lang="zh-CN" altLang="en-US">
                <a:latin typeface="黑体" panose="02010609060101010101" pitchFamily="49" charset="-122"/>
                <a:ea typeface="黑体" panose="02010609060101010101" pitchFamily="49" charset="-122"/>
              </a:rPr>
              <a:t>物流查询</a:t>
            </a:r>
            <a:endParaRPr lang="zh-CN" altLang="zh-CN">
              <a:latin typeface="黑体" panose="02010609060101010101" pitchFamily="49" charset="-122"/>
              <a:ea typeface="黑体" panose="02010609060101010101" pitchFamily="49" charset="-122"/>
            </a:endParaRPr>
          </a:p>
          <a:p>
            <a:pPr indent="0">
              <a:buFont typeface="Arial" panose="020B0604020202020204" pitchFamily="34" charset="0"/>
              <a:buNone/>
            </a:pPr>
            <a:r>
              <a:rPr lang="zh-CN" altLang="zh-CN">
                <a:latin typeface="黑体" panose="02010609060101010101" pitchFamily="49" charset="-122"/>
                <a:ea typeface="黑体" panose="02010609060101010101" pitchFamily="49" charset="-122"/>
              </a:rPr>
              <a:t>数据：</a:t>
            </a:r>
            <a:endParaRPr lang="zh-CN" altLang="en-US">
              <a:latin typeface="黑体" panose="02010609060101010101" pitchFamily="49" charset="-122"/>
              <a:ea typeface="黑体" panose="02010609060101010101" pitchFamily="49" charset="-122"/>
            </a:endParaRPr>
          </a:p>
          <a:p>
            <a:pPr marL="342900" indent="-342900">
              <a:buFont typeface="Arial" panose="020B0604020202020204" pitchFamily="34" charset="0"/>
              <a:buChar char="•"/>
            </a:pPr>
            <a:r>
              <a:rPr lang="zh-CN" altLang="en-US">
                <a:latin typeface="黑体" panose="02010609060101010101" pitchFamily="49" charset="-122"/>
                <a:ea typeface="黑体" panose="02010609060101010101" pitchFamily="49" charset="-122"/>
              </a:rPr>
              <a:t>报告自动生成</a:t>
            </a:r>
          </a:p>
          <a:p>
            <a:pPr marL="342900" indent="-342900">
              <a:buFont typeface="Arial" panose="020B0604020202020204" pitchFamily="34" charset="0"/>
              <a:buChar char="•"/>
            </a:pPr>
            <a:r>
              <a:rPr lang="zh-CN" altLang="en-US">
                <a:latin typeface="黑体" panose="02010609060101010101" pitchFamily="49" charset="-122"/>
                <a:ea typeface="黑体" panose="02010609060101010101" pitchFamily="49" charset="-122"/>
              </a:rPr>
              <a:t>电子签章</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100" y="1280527"/>
            <a:ext cx="4873507" cy="4754208"/>
          </a:xfrm>
          <a:prstGeom prst="rect">
            <a:avLst/>
          </a:prstGeom>
          <a:ln>
            <a:solidFill>
              <a:schemeClr val="accent1"/>
            </a:solidFill>
          </a:ln>
        </p:spPr>
      </p:pic>
      <p:sp>
        <p:nvSpPr>
          <p:cNvPr id="113" name="Rectangle 2"/>
          <p:cNvSpPr txBox="1">
            <a:spLocks noChangeArrowheads="1"/>
          </p:cNvSpPr>
          <p:nvPr/>
        </p:nvSpPr>
        <p:spPr>
          <a:xfrm>
            <a:off x="510998" y="564093"/>
            <a:ext cx="4365802"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8</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a:t>
            </a:r>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查收查引</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BD93FB2D-7DAD-905A-64B4-239102644B65}"/>
          <p:cNvPicPr>
            <a:picLocks noChangeAspect="1"/>
          </p:cNvPicPr>
          <p:nvPr/>
        </p:nvPicPr>
        <p:blipFill>
          <a:blip r:embed="rId2" cstate="print"/>
          <a:stretch>
            <a:fillRect/>
          </a:stretch>
        </p:blipFill>
        <p:spPr>
          <a:xfrm>
            <a:off x="4781550" y="578485"/>
            <a:ext cx="5725795" cy="6113145"/>
          </a:xfrm>
          <a:prstGeom prst="rect">
            <a:avLst/>
          </a:prstGeom>
          <a:ln>
            <a:solidFill>
              <a:schemeClr val="accent1"/>
            </a:solidFill>
          </a:ln>
        </p:spPr>
      </p:pic>
      <p:grpSp>
        <p:nvGrpSpPr>
          <p:cNvPr id="4"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5"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16" name="文本框 15"/>
          <p:cNvSpPr txBox="1"/>
          <p:nvPr/>
        </p:nvSpPr>
        <p:spPr>
          <a:xfrm>
            <a:off x="1299210" y="2135505"/>
            <a:ext cx="3262630" cy="3276600"/>
          </a:xfrm>
          <a:prstGeom prst="rect">
            <a:avLst/>
          </a:prstGeom>
          <a:noFill/>
        </p:spPr>
        <p:txBody>
          <a:bodyPr wrap="square" rtlCol="0" anchor="t">
            <a:spAutoFit/>
          </a:bodyPr>
          <a:lstStyle/>
          <a:p>
            <a:pPr marL="285750" indent="-285750" fontAlgn="auto">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学院相关资源聚合</a:t>
            </a:r>
          </a:p>
          <a:p>
            <a:pPr marL="285750" indent="-285750" fontAlgn="auto">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运行数据</a:t>
            </a:r>
          </a:p>
          <a:p>
            <a:pPr marL="285750" indent="-285750" fontAlgn="auto">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资源绩效分析</a:t>
            </a:r>
          </a:p>
          <a:p>
            <a:pPr marL="285750" indent="-285750" fontAlgn="auto">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专业数据库导航</a:t>
            </a:r>
          </a:p>
          <a:p>
            <a:pPr marL="285750" indent="-285750" fontAlgn="auto">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期刊导航</a:t>
            </a:r>
          </a:p>
          <a:p>
            <a:pPr marL="285750" indent="-285750" fontAlgn="auto">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学院科研成果实时情况</a:t>
            </a:r>
          </a:p>
          <a:p>
            <a:pPr marL="285750" indent="-285750" fontAlgn="auto">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学院图书借阅用户排名</a:t>
            </a:r>
          </a:p>
          <a:p>
            <a:pPr marL="285750" indent="-285750">
              <a:buFont typeface="Arial" panose="020B0604020202020204" pitchFamily="34" charset="0"/>
              <a:buChar char="•"/>
            </a:pPr>
            <a:endParaRPr lang="zh-CN" altLang="en-US" dirty="0">
              <a:latin typeface="黑体" panose="02010609060101010101" pitchFamily="49" charset="-122"/>
              <a:ea typeface="黑体" panose="02010609060101010101" pitchFamily="49" charset="-122"/>
            </a:endParaRPr>
          </a:p>
        </p:txBody>
      </p:sp>
      <p:sp>
        <p:nvSpPr>
          <p:cNvPr id="113" name="Rectangle 2"/>
          <p:cNvSpPr txBox="1">
            <a:spLocks noChangeArrowheads="1"/>
          </p:cNvSpPr>
          <p:nvPr/>
        </p:nvSpPr>
        <p:spPr>
          <a:xfrm>
            <a:off x="460198" y="754593"/>
            <a:ext cx="4365802" cy="482203"/>
          </a:xfrm>
          <a:prstGeom prst="rect">
            <a:avLst/>
          </a:prstGeom>
        </p:spPr>
        <p:txBody>
          <a:bodyPr/>
          <a:lstStyle/>
          <a:p>
            <a:pPr lvl="0"/>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9</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a:t>
            </a:r>
            <a:r>
              <a:rPr lang="en-US" altLang="zh-CN" sz="3200" dirty="0" smtClean="0">
                <a:solidFill>
                  <a:schemeClr val="tx1">
                    <a:lumMod val="65000"/>
                    <a:lumOff val="35000"/>
                  </a:schemeClr>
                </a:solidFill>
                <a:latin typeface="方正姚体" pitchFamily="2" charset="-122"/>
                <a:ea typeface="方正姚体" pitchFamily="2" charset="-122"/>
                <a:cs typeface="+mj-cs"/>
                <a:sym typeface="Tahoma" pitchFamily="34" charset="0"/>
              </a:rPr>
              <a:t> </a:t>
            </a:r>
            <a:r>
              <a:rPr lang="zh-CN" altLang="en-US" sz="3200" dirty="0" smtClean="0">
                <a:solidFill>
                  <a:schemeClr val="tx1">
                    <a:lumMod val="65000"/>
                    <a:lumOff val="35000"/>
                  </a:schemeClr>
                </a:solidFill>
                <a:latin typeface="方正姚体" pitchFamily="2" charset="-122"/>
                <a:ea typeface="方正姚体" pitchFamily="2" charset="-122"/>
                <a:cs typeface="+mj-cs"/>
                <a:sym typeface="Tahoma" pitchFamily="34" charset="0"/>
              </a:rPr>
              <a:t>学院图书馆</a:t>
            </a:r>
            <a:endParaRPr lang="en-US" altLang="zh-CN" sz="3200" dirty="0">
              <a:solidFill>
                <a:schemeClr val="tx1">
                  <a:lumMod val="65000"/>
                  <a:lumOff val="35000"/>
                </a:schemeClr>
              </a:solidFill>
              <a:latin typeface="方正姚体" pitchFamily="2" charset="-122"/>
              <a:ea typeface="方正姚体" pitchFamily="2" charset="-122"/>
              <a:cs typeface="+mj-cs"/>
              <a:sym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5345071" y="178823"/>
            <a:ext cx="1008609" cy="584775"/>
          </a:xfrm>
          <a:prstGeom prst="rect">
            <a:avLst/>
          </a:prstGeom>
          <a:noFill/>
          <a:effectLst/>
        </p:spPr>
        <p:txBody>
          <a:bodyPr wrap="none" rtlCol="0">
            <a:spAutoFit/>
          </a:bodyPr>
          <a:lstStyle/>
          <a:p>
            <a:pPr algn="ctr"/>
            <a:r>
              <a:rPr lang="zh-CN" altLang="en-US" sz="3200" b="1" dirty="0" smtClean="0">
                <a:solidFill>
                  <a:schemeClr val="bg1"/>
                </a:solidFill>
              </a:rPr>
              <a:t>践行</a:t>
            </a:r>
            <a:endParaRPr lang="en-US" altLang="zh-CN" sz="2200" b="1" dirty="0" smtClean="0">
              <a:solidFill>
                <a:schemeClr val="bg1"/>
              </a:solidFill>
              <a:latin typeface="方正姚体" panose="02010601030101010101" pitchFamily="2" charset="-122"/>
            </a:endParaRPr>
          </a:p>
        </p:txBody>
      </p:sp>
      <p:cxnSp>
        <p:nvCxnSpPr>
          <p:cNvPr id="9" name="直接连接符 8"/>
          <p:cNvCxnSpPr/>
          <p:nvPr/>
        </p:nvCxnSpPr>
        <p:spPr>
          <a:xfrm>
            <a:off x="0" y="4127157"/>
            <a:ext cx="12192000" cy="37070"/>
          </a:xfrm>
          <a:prstGeom prst="line">
            <a:avLst/>
          </a:prstGeom>
          <a:ln>
            <a:solidFill>
              <a:srgbClr val="4C4B50"/>
            </a:solidFill>
          </a:ln>
          <a:effectLst/>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939577" y="4029537"/>
            <a:ext cx="276732" cy="276732"/>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1192141" y="3980110"/>
            <a:ext cx="276732" cy="276732"/>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泪滴形 15"/>
          <p:cNvSpPr/>
          <p:nvPr/>
        </p:nvSpPr>
        <p:spPr>
          <a:xfrm rot="8064662">
            <a:off x="10697700" y="2373918"/>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0914925" y="2603500"/>
            <a:ext cx="803506" cy="803506"/>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泪滴形 17"/>
          <p:cNvSpPr/>
          <p:nvPr/>
        </p:nvSpPr>
        <p:spPr>
          <a:xfrm rot="13535338" flipV="1">
            <a:off x="8458964" y="4714033"/>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flipV="1">
            <a:off x="8676189" y="4931259"/>
            <a:ext cx="803506" cy="803506"/>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6116784" y="2361561"/>
            <a:ext cx="1237957" cy="2625837"/>
            <a:chOff x="6462774" y="2373918"/>
            <a:chExt cx="1237957" cy="2625837"/>
          </a:xfrm>
        </p:grpSpPr>
        <p:sp>
          <p:nvSpPr>
            <p:cNvPr id="11" name="椭圆 10"/>
            <p:cNvSpPr/>
            <p:nvPr/>
          </p:nvSpPr>
          <p:spPr>
            <a:xfrm>
              <a:off x="6948439" y="3986890"/>
              <a:ext cx="276732" cy="276732"/>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泪滴形 13"/>
            <p:cNvSpPr/>
            <p:nvPr/>
          </p:nvSpPr>
          <p:spPr>
            <a:xfrm rot="8064662">
              <a:off x="6462774" y="2373918"/>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679999" y="2591143"/>
              <a:ext cx="803506" cy="803506"/>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496495" y="4359675"/>
              <a:ext cx="1104900" cy="640080"/>
            </a:xfrm>
            <a:prstGeom prst="rect">
              <a:avLst/>
            </a:prstGeom>
            <a:noFill/>
            <a:effectLst/>
          </p:spPr>
          <p:txBody>
            <a:bodyPr wrap="none" rtlCol="0">
              <a:spAutoFit/>
            </a:bodyPr>
            <a:lstStyle/>
            <a:p>
              <a:r>
                <a:rPr lang="en-US" altLang="zh-CN" sz="3600" b="1" dirty="0" smtClean="0">
                  <a:solidFill>
                    <a:srgbClr val="1F3E62"/>
                  </a:solidFill>
                  <a:latin typeface="方正姚体" panose="02010601030101010101" pitchFamily="2" charset="-122"/>
                  <a:ea typeface="方正姚体" panose="02010601030101010101" pitchFamily="2" charset="-122"/>
                </a:rPr>
                <a:t>2016</a:t>
              </a:r>
              <a:endParaRPr lang="en-US" altLang="zh-CN" sz="2800" b="1" dirty="0" smtClean="0">
                <a:solidFill>
                  <a:srgbClr val="1F3E62"/>
                </a:solidFill>
                <a:latin typeface="方正姚体" panose="02010601030101010101" pitchFamily="2" charset="-122"/>
                <a:ea typeface="方正姚体" panose="02010601030101010101" pitchFamily="2" charset="-122"/>
              </a:endParaRPr>
            </a:p>
          </p:txBody>
        </p:sp>
      </p:grpSp>
      <p:sp>
        <p:nvSpPr>
          <p:cNvPr id="23" name="文本框 22"/>
          <p:cNvSpPr txBox="1"/>
          <p:nvPr/>
        </p:nvSpPr>
        <p:spPr>
          <a:xfrm>
            <a:off x="10795348" y="4359674"/>
            <a:ext cx="1104900" cy="640080"/>
          </a:xfrm>
          <a:prstGeom prst="rect">
            <a:avLst/>
          </a:prstGeom>
          <a:noFill/>
          <a:effectLst/>
        </p:spPr>
        <p:txBody>
          <a:bodyPr wrap="none" rtlCol="0">
            <a:spAutoFit/>
          </a:bodyPr>
          <a:lstStyle/>
          <a:p>
            <a:r>
              <a:rPr lang="en-US" altLang="zh-CN" sz="3600" b="1" dirty="0" smtClean="0">
                <a:solidFill>
                  <a:srgbClr val="1F3E62"/>
                </a:solidFill>
                <a:latin typeface="方正姚体" panose="02010601030101010101" pitchFamily="2" charset="-122"/>
                <a:ea typeface="方正姚体" panose="02010601030101010101" pitchFamily="2" charset="-122"/>
              </a:rPr>
              <a:t>2018</a:t>
            </a:r>
            <a:endParaRPr lang="en-US" altLang="zh-CN" sz="2800" b="1" dirty="0" smtClean="0">
              <a:solidFill>
                <a:srgbClr val="1F3E62"/>
              </a:solidFill>
              <a:latin typeface="方正姚体" panose="02010601030101010101" pitchFamily="2" charset="-122"/>
              <a:ea typeface="方正姚体" panose="02010601030101010101" pitchFamily="2" charset="-122"/>
            </a:endParaRPr>
          </a:p>
        </p:txBody>
      </p:sp>
      <p:sp>
        <p:nvSpPr>
          <p:cNvPr id="24" name="文本框 23"/>
          <p:cNvSpPr txBox="1"/>
          <p:nvPr/>
        </p:nvSpPr>
        <p:spPr>
          <a:xfrm>
            <a:off x="8492685" y="3179284"/>
            <a:ext cx="1104900" cy="640080"/>
          </a:xfrm>
          <a:prstGeom prst="rect">
            <a:avLst/>
          </a:prstGeom>
          <a:noFill/>
          <a:effectLst/>
        </p:spPr>
        <p:txBody>
          <a:bodyPr wrap="none" rtlCol="0">
            <a:spAutoFit/>
          </a:bodyPr>
          <a:lstStyle/>
          <a:p>
            <a:r>
              <a:rPr lang="en-US" altLang="zh-CN" sz="3600" b="1" dirty="0" smtClean="0">
                <a:solidFill>
                  <a:srgbClr val="1F3E62"/>
                </a:solidFill>
                <a:latin typeface="方正姚体" panose="02010601030101010101" pitchFamily="2" charset="-122"/>
                <a:ea typeface="方正姚体" panose="02010601030101010101" pitchFamily="2" charset="-122"/>
              </a:rPr>
              <a:t>2017</a:t>
            </a:r>
            <a:endParaRPr lang="en-US" altLang="zh-CN" sz="2800" b="1" dirty="0" smtClean="0">
              <a:solidFill>
                <a:srgbClr val="1F3E62"/>
              </a:solidFill>
              <a:latin typeface="方正姚体" panose="02010601030101010101" pitchFamily="2" charset="-122"/>
              <a:ea typeface="方正姚体" panose="02010601030101010101" pitchFamily="2" charset="-122"/>
            </a:endParaRPr>
          </a:p>
        </p:txBody>
      </p:sp>
      <p:grpSp>
        <p:nvGrpSpPr>
          <p:cNvPr id="31" name="组合 30"/>
          <p:cNvGrpSpPr/>
          <p:nvPr/>
        </p:nvGrpSpPr>
        <p:grpSpPr>
          <a:xfrm>
            <a:off x="3639386" y="3110180"/>
            <a:ext cx="1237957" cy="2804740"/>
            <a:chOff x="4232511" y="3134893"/>
            <a:chExt cx="1237957" cy="2804740"/>
          </a:xfrm>
        </p:grpSpPr>
        <p:sp>
          <p:nvSpPr>
            <p:cNvPr id="10" name="椭圆 9"/>
            <p:cNvSpPr/>
            <p:nvPr/>
          </p:nvSpPr>
          <p:spPr>
            <a:xfrm>
              <a:off x="4741260" y="4023961"/>
              <a:ext cx="276732" cy="276732"/>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泪滴形 19"/>
            <p:cNvSpPr/>
            <p:nvPr/>
          </p:nvSpPr>
          <p:spPr>
            <a:xfrm rot="13535338" flipV="1">
              <a:off x="4232511" y="4701676"/>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flipV="1">
              <a:off x="4449736" y="4918902"/>
              <a:ext cx="803506" cy="803506"/>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266232" y="3134893"/>
              <a:ext cx="1104900" cy="640080"/>
            </a:xfrm>
            <a:prstGeom prst="rect">
              <a:avLst/>
            </a:prstGeom>
            <a:noFill/>
            <a:effectLst/>
          </p:spPr>
          <p:txBody>
            <a:bodyPr wrap="none" rtlCol="0">
              <a:spAutoFit/>
            </a:bodyPr>
            <a:lstStyle/>
            <a:p>
              <a:r>
                <a:rPr lang="en-US" altLang="zh-CN" sz="3600" b="1" dirty="0" smtClean="0">
                  <a:solidFill>
                    <a:srgbClr val="1F3E62"/>
                  </a:solidFill>
                  <a:latin typeface="方正姚体" panose="02010601030101010101" pitchFamily="2" charset="-122"/>
                  <a:ea typeface="方正姚体" panose="02010601030101010101" pitchFamily="2" charset="-122"/>
                </a:rPr>
                <a:t>2015</a:t>
              </a:r>
              <a:endParaRPr lang="en-US" altLang="zh-CN" sz="2800" b="1" dirty="0" smtClean="0">
                <a:solidFill>
                  <a:srgbClr val="1F3E62"/>
                </a:solidFill>
                <a:latin typeface="方正姚体" panose="02010601030101010101" pitchFamily="2" charset="-122"/>
                <a:ea typeface="方正姚体" panose="02010601030101010101" pitchFamily="2" charset="-122"/>
              </a:endParaRPr>
            </a:p>
          </p:txBody>
        </p:sp>
      </p:grpSp>
      <p:sp>
        <p:nvSpPr>
          <p:cNvPr id="26" name="文本框 25"/>
          <p:cNvSpPr txBox="1"/>
          <p:nvPr/>
        </p:nvSpPr>
        <p:spPr>
          <a:xfrm>
            <a:off x="3641623" y="2109075"/>
            <a:ext cx="1620957" cy="615553"/>
          </a:xfrm>
          <a:prstGeom prst="rect">
            <a:avLst/>
          </a:prstGeom>
          <a:noFill/>
          <a:effectLst/>
        </p:spPr>
        <p:txBody>
          <a:bodyPr wrap="none" rtlCol="0">
            <a:spAutoFit/>
          </a:bodyPr>
          <a:lstStyle/>
          <a:p>
            <a:r>
              <a:rPr lang="zh-CN" altLang="en-US" sz="2000" b="1" dirty="0" smtClean="0">
                <a:solidFill>
                  <a:srgbClr val="4C4B50"/>
                </a:solidFill>
                <a:latin typeface="Agency FB" panose="020B0503020202020204" pitchFamily="34" charset="0"/>
                <a:ea typeface="方正姚体" panose="02010601030101010101" pitchFamily="2" charset="-122"/>
              </a:rPr>
              <a:t>智慧门户</a:t>
            </a:r>
            <a:endParaRPr lang="en-US" altLang="zh-CN" sz="1000" b="1" dirty="0">
              <a:solidFill>
                <a:srgbClr val="4C4B50"/>
              </a:solidFill>
              <a:latin typeface="方正姚体" panose="02010601030101010101" pitchFamily="2" charset="-122"/>
              <a:ea typeface="方正姚体" panose="02010601030101010101" pitchFamily="2" charset="-122"/>
            </a:endParaRPr>
          </a:p>
          <a:p>
            <a:r>
              <a:rPr lang="zh-CN" altLang="en-US" sz="1400" dirty="0" smtClean="0">
                <a:solidFill>
                  <a:srgbClr val="4C4B50"/>
                </a:solidFill>
                <a:latin typeface="方正姚体" panose="02010601030101010101" pitchFamily="2" charset="-122"/>
                <a:ea typeface="方正姚体" panose="02010601030101010101" pitchFamily="2" charset="-122"/>
              </a:rPr>
              <a:t>合作者：重庆大学</a:t>
            </a:r>
            <a:endParaRPr lang="en-US" altLang="zh-CN" sz="1400" dirty="0" smtClean="0">
              <a:solidFill>
                <a:srgbClr val="4C4B50"/>
              </a:solidFill>
              <a:latin typeface="方正姚体" panose="02010601030101010101" pitchFamily="2" charset="-122"/>
              <a:ea typeface="方正姚体" panose="02010601030101010101" pitchFamily="2" charset="-122"/>
            </a:endParaRPr>
          </a:p>
        </p:txBody>
      </p:sp>
      <p:sp>
        <p:nvSpPr>
          <p:cNvPr id="27" name="文本框 26"/>
          <p:cNvSpPr txBox="1"/>
          <p:nvPr/>
        </p:nvSpPr>
        <p:spPr>
          <a:xfrm>
            <a:off x="6066025" y="5036450"/>
            <a:ext cx="1960793" cy="707886"/>
          </a:xfrm>
          <a:prstGeom prst="rect">
            <a:avLst/>
          </a:prstGeom>
          <a:noFill/>
          <a:effectLst/>
        </p:spPr>
        <p:txBody>
          <a:bodyPr wrap="none" rtlCol="0">
            <a:spAutoFit/>
          </a:bodyPr>
          <a:lstStyle/>
          <a:p>
            <a:r>
              <a:rPr lang="en-US" altLang="zh-CN" sz="2000" b="1" dirty="0" smtClean="0">
                <a:solidFill>
                  <a:srgbClr val="4C4B50"/>
                </a:solidFill>
                <a:latin typeface="Agency FB" panose="020B0503020202020204" pitchFamily="34" charset="0"/>
                <a:ea typeface="方正姚体" panose="02010601030101010101" pitchFamily="2" charset="-122"/>
              </a:rPr>
              <a:t> </a:t>
            </a:r>
            <a:r>
              <a:rPr lang="zh-CN" altLang="en-US" sz="2000" b="1" dirty="0" smtClean="0">
                <a:solidFill>
                  <a:srgbClr val="4C4B50"/>
                </a:solidFill>
                <a:latin typeface="Agency FB" panose="020B0503020202020204" pitchFamily="34" charset="0"/>
                <a:ea typeface="方正姚体" panose="02010601030101010101" pitchFamily="2" charset="-122"/>
              </a:rPr>
              <a:t>智慧图书馆</a:t>
            </a:r>
            <a:endParaRPr lang="en-US" altLang="zh-CN" sz="2000" b="1" dirty="0" smtClean="0">
              <a:solidFill>
                <a:srgbClr val="4C4B50"/>
              </a:solidFill>
              <a:latin typeface="Agency FB" panose="020B0503020202020204" pitchFamily="34" charset="0"/>
              <a:ea typeface="方正姚体" panose="02010601030101010101" pitchFamily="2" charset="-122"/>
            </a:endParaRPr>
          </a:p>
          <a:p>
            <a:r>
              <a:rPr lang="zh-CN" altLang="en-US" sz="2000" b="1" dirty="0" smtClean="0">
                <a:solidFill>
                  <a:srgbClr val="4C4B50"/>
                </a:solidFill>
                <a:latin typeface="Agency FB" panose="020B0503020202020204" pitchFamily="34" charset="0"/>
                <a:ea typeface="方正姚体" panose="02010601030101010101" pitchFamily="2" charset="-122"/>
              </a:rPr>
              <a:t>整体解决方案</a:t>
            </a:r>
            <a:r>
              <a:rPr lang="en-US" altLang="zh-CN" sz="2000" b="1" dirty="0" smtClean="0">
                <a:solidFill>
                  <a:srgbClr val="4C4B50"/>
                </a:solidFill>
                <a:latin typeface="Agency FB" panose="020B0503020202020204" pitchFamily="34" charset="0"/>
                <a:ea typeface="方正姚体" panose="02010601030101010101" pitchFamily="2" charset="-122"/>
              </a:rPr>
              <a:t>1.0</a:t>
            </a:r>
            <a:endParaRPr lang="en-US" altLang="zh-CN" sz="2000" b="1" dirty="0">
              <a:solidFill>
                <a:srgbClr val="4C4B50"/>
              </a:solidFill>
              <a:latin typeface="Agency FB" panose="020B0503020202020204" pitchFamily="34" charset="0"/>
              <a:ea typeface="方正姚体" panose="02010601030101010101" pitchFamily="2" charset="-122"/>
            </a:endParaRPr>
          </a:p>
        </p:txBody>
      </p:sp>
      <p:sp>
        <p:nvSpPr>
          <p:cNvPr id="28" name="文本框 27"/>
          <p:cNvSpPr txBox="1"/>
          <p:nvPr/>
        </p:nvSpPr>
        <p:spPr>
          <a:xfrm>
            <a:off x="8395848" y="2075273"/>
            <a:ext cx="1733167" cy="615553"/>
          </a:xfrm>
          <a:prstGeom prst="rect">
            <a:avLst/>
          </a:prstGeom>
          <a:noFill/>
          <a:effectLst/>
        </p:spPr>
        <p:txBody>
          <a:bodyPr wrap="none" rtlCol="0">
            <a:spAutoFit/>
          </a:bodyPr>
          <a:lstStyle/>
          <a:p>
            <a:r>
              <a:rPr lang="zh-CN" altLang="en-US" sz="2000" b="1" dirty="0" smtClean="0">
                <a:solidFill>
                  <a:srgbClr val="4C4B50"/>
                </a:solidFill>
                <a:latin typeface="Agency FB" panose="020B0503020202020204" pitchFamily="34" charset="0"/>
                <a:ea typeface="方正姚体" panose="02010601030101010101" pitchFamily="2" charset="-122"/>
              </a:rPr>
              <a:t>学术数据规范</a:t>
            </a:r>
            <a:endParaRPr lang="en-US" altLang="zh-CN" sz="1000" b="1" dirty="0">
              <a:solidFill>
                <a:srgbClr val="4C4B50"/>
              </a:solidFill>
              <a:latin typeface="方正姚体" panose="02010601030101010101" pitchFamily="2" charset="-122"/>
              <a:ea typeface="方正姚体" panose="02010601030101010101" pitchFamily="2" charset="-122"/>
            </a:endParaRPr>
          </a:p>
          <a:p>
            <a:r>
              <a:rPr lang="zh-CN" altLang="en-US" sz="1400" dirty="0" smtClean="0">
                <a:solidFill>
                  <a:srgbClr val="4C4B50"/>
                </a:solidFill>
                <a:latin typeface="方正姚体" panose="02010601030101010101" pitchFamily="2" charset="-122"/>
                <a:ea typeface="方正姚体" panose="02010601030101010101" pitchFamily="2" charset="-122"/>
              </a:rPr>
              <a:t>合作者：北京大学</a:t>
            </a:r>
            <a:endParaRPr lang="en-US" altLang="zh-CN" sz="1400" dirty="0" smtClean="0">
              <a:solidFill>
                <a:srgbClr val="4C4B50"/>
              </a:solidFill>
              <a:latin typeface="方正姚体" panose="02010601030101010101" pitchFamily="2" charset="-122"/>
              <a:ea typeface="方正姚体" panose="02010601030101010101" pitchFamily="2" charset="-122"/>
            </a:endParaRPr>
          </a:p>
        </p:txBody>
      </p:sp>
      <p:sp>
        <p:nvSpPr>
          <p:cNvPr id="29" name="文本框 28"/>
          <p:cNvSpPr txBox="1"/>
          <p:nvPr/>
        </p:nvSpPr>
        <p:spPr>
          <a:xfrm>
            <a:off x="10280822" y="4940305"/>
            <a:ext cx="1911178" cy="1754326"/>
          </a:xfrm>
          <a:prstGeom prst="rect">
            <a:avLst/>
          </a:prstGeom>
          <a:noFill/>
          <a:effectLst/>
        </p:spPr>
        <p:txBody>
          <a:bodyPr wrap="square" rtlCol="0">
            <a:spAutoFit/>
          </a:bodyPr>
          <a:lstStyle/>
          <a:p>
            <a:r>
              <a:rPr lang="en-US" altLang="zh-CN" sz="2000" b="1" dirty="0" smtClean="0">
                <a:solidFill>
                  <a:srgbClr val="4C4B50"/>
                </a:solidFill>
                <a:latin typeface="Agency FB" panose="020B0503020202020204" pitchFamily="34" charset="0"/>
                <a:ea typeface="方正姚体" panose="02010601030101010101" pitchFamily="2" charset="-122"/>
              </a:rPr>
              <a:t> </a:t>
            </a:r>
            <a:r>
              <a:rPr lang="zh-CN" altLang="en-US" sz="2000" b="1" dirty="0" smtClean="0">
                <a:solidFill>
                  <a:srgbClr val="4C4B50"/>
                </a:solidFill>
                <a:latin typeface="Agency FB" panose="020B0503020202020204" pitchFamily="34" charset="0"/>
                <a:ea typeface="方正姚体" panose="02010601030101010101" pitchFamily="2" charset="-122"/>
              </a:rPr>
              <a:t>智慧图书馆整体解决方案  </a:t>
            </a:r>
            <a:r>
              <a:rPr lang="en-US" altLang="zh-CN" sz="2000" b="1" dirty="0" smtClean="0">
                <a:solidFill>
                  <a:srgbClr val="4C4B50"/>
                </a:solidFill>
                <a:latin typeface="Agency FB" panose="020B0503020202020204" pitchFamily="34" charset="0"/>
                <a:ea typeface="方正姚体" panose="02010601030101010101" pitchFamily="2" charset="-122"/>
              </a:rPr>
              <a:t>2.0</a:t>
            </a:r>
          </a:p>
          <a:p>
            <a:r>
              <a:rPr lang="zh-CN" altLang="en-US" sz="1400" b="1" dirty="0" smtClean="0">
                <a:solidFill>
                  <a:srgbClr val="4C4B50"/>
                </a:solidFill>
                <a:latin typeface="Agency FB" panose="020B0503020202020204" pitchFamily="34" charset="0"/>
                <a:ea typeface="方正姚体" panose="02010601030101010101" pitchFamily="2" charset="-122"/>
              </a:rPr>
              <a:t> </a:t>
            </a:r>
            <a:r>
              <a:rPr lang="zh-CN" altLang="en-US" sz="1400" dirty="0" smtClean="0">
                <a:solidFill>
                  <a:srgbClr val="4C4B50"/>
                </a:solidFill>
                <a:latin typeface="方正姚体" panose="02010601030101010101" pitchFamily="2" charset="-122"/>
                <a:ea typeface="方正姚体" panose="02010601030101010101" pitchFamily="2" charset="-122"/>
              </a:rPr>
              <a:t>合作者：重庆大学</a:t>
            </a:r>
            <a:endParaRPr lang="en-US" altLang="zh-CN" sz="1400" dirty="0" smtClean="0">
              <a:solidFill>
                <a:srgbClr val="4C4B50"/>
              </a:solidFill>
              <a:latin typeface="方正姚体" panose="02010601030101010101" pitchFamily="2" charset="-122"/>
              <a:ea typeface="方正姚体" panose="02010601030101010101" pitchFamily="2" charset="-122"/>
            </a:endParaRPr>
          </a:p>
          <a:p>
            <a:r>
              <a:rPr lang="en-US" altLang="zh-CN" sz="2000" b="1" dirty="0" smtClean="0">
                <a:solidFill>
                  <a:srgbClr val="4C4B50"/>
                </a:solidFill>
                <a:latin typeface="Agency FB" panose="020B0503020202020204" pitchFamily="34" charset="0"/>
                <a:ea typeface="方正姚体" panose="02010601030101010101" pitchFamily="2" charset="-122"/>
              </a:rPr>
              <a:t> </a:t>
            </a:r>
          </a:p>
          <a:p>
            <a:r>
              <a:rPr lang="zh-CN" altLang="en-US" sz="2000" b="1" dirty="0" smtClean="0">
                <a:solidFill>
                  <a:srgbClr val="4C4B50"/>
                </a:solidFill>
                <a:latin typeface="Agency FB" panose="020B0503020202020204" pitchFamily="34" charset="0"/>
                <a:ea typeface="方正姚体" panose="02010601030101010101" pitchFamily="2" charset="-122"/>
              </a:rPr>
              <a:t>学术头条</a:t>
            </a:r>
            <a:endParaRPr lang="en-US" altLang="zh-CN" sz="2000" b="1" dirty="0" smtClean="0">
              <a:solidFill>
                <a:srgbClr val="4C4B50"/>
              </a:solidFill>
              <a:latin typeface="Agency FB" panose="020B0503020202020204" pitchFamily="34" charset="0"/>
              <a:ea typeface="方正姚体" panose="02010601030101010101" pitchFamily="2" charset="-122"/>
            </a:endParaRPr>
          </a:p>
          <a:p>
            <a:r>
              <a:rPr lang="en-US" altLang="zh-CN" sz="1400" b="1" dirty="0" smtClean="0">
                <a:solidFill>
                  <a:srgbClr val="4C4B50"/>
                </a:solidFill>
                <a:latin typeface="Agency FB" panose="020B0503020202020204" pitchFamily="34" charset="0"/>
                <a:ea typeface="方正姚体" panose="02010601030101010101" pitchFamily="2" charset="-122"/>
              </a:rPr>
              <a:t> </a:t>
            </a:r>
            <a:r>
              <a:rPr lang="zh-CN" altLang="en-US" sz="1400" dirty="0" smtClean="0">
                <a:solidFill>
                  <a:srgbClr val="4C4B50"/>
                </a:solidFill>
                <a:latin typeface="方正姚体" panose="02010601030101010101" pitchFamily="2" charset="-122"/>
                <a:ea typeface="方正姚体" panose="02010601030101010101" pitchFamily="2" charset="-122"/>
              </a:rPr>
              <a:t>合作者：宁波大学</a:t>
            </a:r>
            <a:endParaRPr lang="en-US" altLang="zh-CN" sz="1400" dirty="0">
              <a:solidFill>
                <a:srgbClr val="4C4B50"/>
              </a:solidFill>
              <a:latin typeface="方正姚体" panose="02010601030101010101" pitchFamily="2" charset="-122"/>
              <a:ea typeface="方正姚体" panose="02010601030101010101" pitchFamily="2" charset="-122"/>
            </a:endParaRPr>
          </a:p>
        </p:txBody>
      </p:sp>
      <p:grpSp>
        <p:nvGrpSpPr>
          <p:cNvPr id="30" name="组合 29"/>
          <p:cNvGrpSpPr/>
          <p:nvPr/>
        </p:nvGrpSpPr>
        <p:grpSpPr>
          <a:xfrm>
            <a:off x="1351196" y="2365680"/>
            <a:ext cx="1237957" cy="2632088"/>
            <a:chOff x="1746612" y="2365680"/>
            <a:chExt cx="1237957" cy="2632088"/>
          </a:xfrm>
        </p:grpSpPr>
        <p:sp>
          <p:nvSpPr>
            <p:cNvPr id="32" name="椭圆 31"/>
            <p:cNvSpPr/>
            <p:nvPr/>
          </p:nvSpPr>
          <p:spPr>
            <a:xfrm>
              <a:off x="2232277" y="3978652"/>
              <a:ext cx="276732" cy="276732"/>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泪滴形 32"/>
            <p:cNvSpPr/>
            <p:nvPr/>
          </p:nvSpPr>
          <p:spPr>
            <a:xfrm rot="8064662">
              <a:off x="1746612" y="2365680"/>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1963837" y="2582905"/>
              <a:ext cx="803506" cy="803506"/>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21"/>
            <p:cNvSpPr txBox="1"/>
            <p:nvPr/>
          </p:nvSpPr>
          <p:spPr>
            <a:xfrm>
              <a:off x="1780333" y="4351437"/>
              <a:ext cx="1114408" cy="646331"/>
            </a:xfrm>
            <a:prstGeom prst="rect">
              <a:avLst/>
            </a:prstGeom>
            <a:noFill/>
            <a:effectLst/>
          </p:spPr>
          <p:txBody>
            <a:bodyPr wrap="none" rtlCol="0">
              <a:spAutoFit/>
            </a:bodyPr>
            <a:lstStyle/>
            <a:p>
              <a:r>
                <a:rPr lang="en-US" altLang="zh-CN" sz="3600" b="1" dirty="0" smtClean="0">
                  <a:solidFill>
                    <a:srgbClr val="1F3E62"/>
                  </a:solidFill>
                  <a:latin typeface="方正姚体" panose="02010601030101010101" pitchFamily="2" charset="-122"/>
                  <a:ea typeface="方正姚体" panose="02010601030101010101" pitchFamily="2" charset="-122"/>
                </a:rPr>
                <a:t>2014</a:t>
              </a:r>
              <a:endParaRPr lang="en-US" altLang="zh-CN" sz="2800" b="1" dirty="0" smtClean="0">
                <a:solidFill>
                  <a:srgbClr val="1F3E62"/>
                </a:solidFill>
                <a:latin typeface="方正姚体" panose="02010601030101010101" pitchFamily="2" charset="-122"/>
                <a:ea typeface="方正姚体" panose="02010601030101010101" pitchFamily="2" charset="-122"/>
              </a:endParaRPr>
            </a:p>
          </p:txBody>
        </p:sp>
      </p:grpSp>
      <p:sp>
        <p:nvSpPr>
          <p:cNvPr id="36" name="文本框 26"/>
          <p:cNvSpPr txBox="1"/>
          <p:nvPr/>
        </p:nvSpPr>
        <p:spPr>
          <a:xfrm>
            <a:off x="1325150" y="5028212"/>
            <a:ext cx="1217000" cy="400110"/>
          </a:xfrm>
          <a:prstGeom prst="rect">
            <a:avLst/>
          </a:prstGeom>
          <a:noFill/>
          <a:effectLst/>
        </p:spPr>
        <p:txBody>
          <a:bodyPr wrap="none" rtlCol="0">
            <a:spAutoFit/>
          </a:bodyPr>
          <a:lstStyle/>
          <a:p>
            <a:r>
              <a:rPr lang="zh-CN" altLang="en-US" sz="2000" b="1" dirty="0" smtClean="0">
                <a:solidFill>
                  <a:srgbClr val="4C4B50"/>
                </a:solidFill>
                <a:latin typeface="Agency FB" panose="020B0503020202020204" pitchFamily="34" charset="0"/>
                <a:ea typeface="方正姚体" panose="02010601030101010101" pitchFamily="2" charset="-122"/>
              </a:rPr>
              <a:t>机构森林</a:t>
            </a:r>
            <a:endParaRPr lang="en-US" altLang="zh-CN" sz="2000" b="1" dirty="0">
              <a:solidFill>
                <a:srgbClr val="4C4B50"/>
              </a:solidFill>
              <a:latin typeface="Agency FB" panose="020B0503020202020204" pitchFamily="34" charset="0"/>
              <a:ea typeface="方正姚体" panose="02010601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3"/>
          <p:cNvGrpSpPr/>
          <p:nvPr/>
        </p:nvGrpSpPr>
        <p:grpSpPr>
          <a:xfrm>
            <a:off x="-3129924" y="4720208"/>
            <a:ext cx="5648960" cy="5717540"/>
            <a:chOff x="4943475" y="2471838"/>
            <a:chExt cx="2305050" cy="2333030"/>
          </a:xfrm>
        </p:grpSpPr>
        <p:sp>
          <p:nvSpPr>
            <p:cNvPr id="13"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4"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5"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7"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0"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1"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2"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8"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9"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66"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7"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68"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69"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0"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1"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2"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73"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4"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5"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6"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7"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8"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79"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0"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1"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2"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3"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4"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5"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6"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87"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88"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89"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grpSp>
        <p:nvGrpSpPr>
          <p:cNvPr id="4" name="Group 93"/>
          <p:cNvGrpSpPr/>
          <p:nvPr/>
        </p:nvGrpSpPr>
        <p:grpSpPr>
          <a:xfrm>
            <a:off x="10519494" y="-2359580"/>
            <a:ext cx="5648960" cy="5717540"/>
            <a:chOff x="4943475" y="2471838"/>
            <a:chExt cx="2305050" cy="2333030"/>
          </a:xfrm>
        </p:grpSpPr>
        <p:sp>
          <p:nvSpPr>
            <p:cNvPr id="11" name="Line 699"/>
            <p:cNvSpPr>
              <a:spLocks noChangeShapeType="1"/>
            </p:cNvSpPr>
            <p:nvPr/>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9" name="Freeform 700"/>
            <p:cNvSpPr/>
            <p:nvPr/>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0" name="Freeform 701"/>
            <p:cNvSpPr/>
            <p:nvPr/>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0" name="Line 702"/>
            <p:cNvSpPr>
              <a:spLocks noChangeShapeType="1"/>
            </p:cNvSpPr>
            <p:nvPr/>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21" name="Freeform 703"/>
            <p:cNvSpPr/>
            <p:nvPr/>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22" name="Line 704"/>
            <p:cNvSpPr>
              <a:spLocks noChangeShapeType="1"/>
            </p:cNvSpPr>
            <p:nvPr/>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43" name="Freeform 705"/>
            <p:cNvSpPr/>
            <p:nvPr/>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4" name="Freeform 706"/>
            <p:cNvSpPr/>
            <p:nvPr/>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45" name="Freeform 707"/>
            <p:cNvSpPr/>
            <p:nvPr/>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p:spPr>
          <p:txBody>
            <a:bodyPr vert="horz" wrap="square" lIns="91440" tIns="45720" rIns="91440" bIns="45720" numCol="1" anchor="t" anchorCtr="0" compatLnSpc="1"/>
            <a:lstStyle/>
            <a:p>
              <a:endParaRPr lang="ko-KR" altLang="en-US"/>
            </a:p>
          </p:txBody>
        </p:sp>
        <p:sp>
          <p:nvSpPr>
            <p:cNvPr id="52" name="Freeform 708"/>
            <p:cNvSpPr/>
            <p:nvPr/>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53" name="Freeform 709"/>
            <p:cNvSpPr/>
            <p:nvPr/>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0" name="Line 710"/>
            <p:cNvSpPr>
              <a:spLocks noChangeShapeType="1"/>
            </p:cNvSpPr>
            <p:nvPr/>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1" name="Line 711"/>
            <p:cNvSpPr>
              <a:spLocks noChangeShapeType="1"/>
            </p:cNvSpPr>
            <p:nvPr/>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92" name="Line 712"/>
            <p:cNvSpPr>
              <a:spLocks noChangeShapeType="1"/>
            </p:cNvSpPr>
            <p:nvPr/>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3" name="Line 713"/>
            <p:cNvSpPr>
              <a:spLocks noChangeShapeType="1"/>
            </p:cNvSpPr>
            <p:nvPr/>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4" name="Line 714"/>
            <p:cNvSpPr>
              <a:spLocks noChangeShapeType="1"/>
            </p:cNvSpPr>
            <p:nvPr/>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5" name="Line 715"/>
            <p:cNvSpPr>
              <a:spLocks noChangeShapeType="1"/>
            </p:cNvSpPr>
            <p:nvPr/>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96" name="Freeform 716"/>
            <p:cNvSpPr/>
            <p:nvPr/>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7" name="Line 717"/>
            <p:cNvSpPr>
              <a:spLocks noChangeShapeType="1"/>
            </p:cNvSpPr>
            <p:nvPr/>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8" name="Line 718"/>
            <p:cNvSpPr>
              <a:spLocks noChangeShapeType="1"/>
            </p:cNvSpPr>
            <p:nvPr/>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99" name="Line 719"/>
            <p:cNvSpPr>
              <a:spLocks noChangeShapeType="1"/>
            </p:cNvSpPr>
            <p:nvPr/>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0" name="Line 720"/>
            <p:cNvSpPr>
              <a:spLocks noChangeShapeType="1"/>
            </p:cNvSpPr>
            <p:nvPr/>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1" name="Line 721"/>
            <p:cNvSpPr>
              <a:spLocks noChangeShapeType="1"/>
            </p:cNvSpPr>
            <p:nvPr/>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2" name="Freeform 722"/>
            <p:cNvSpPr/>
            <p:nvPr/>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03" name="Freeform 723"/>
            <p:cNvSpPr/>
            <p:nvPr/>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04" name="Line 724"/>
            <p:cNvSpPr>
              <a:spLocks noChangeShapeType="1"/>
            </p:cNvSpPr>
            <p:nvPr/>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5" name="Line 725"/>
            <p:cNvSpPr>
              <a:spLocks noChangeShapeType="1"/>
            </p:cNvSpPr>
            <p:nvPr/>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6" name="Freeform 726"/>
            <p:cNvSpPr/>
            <p:nvPr/>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7" name="Line 728"/>
            <p:cNvSpPr>
              <a:spLocks noChangeShapeType="1"/>
            </p:cNvSpPr>
            <p:nvPr/>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8" name="Freeform 729"/>
            <p:cNvSpPr/>
            <p:nvPr/>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09" name="Freeform 730"/>
            <p:cNvSpPr/>
            <p:nvPr/>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p:spPr>
          <p:txBody>
            <a:bodyPr vert="horz" wrap="square" lIns="91440" tIns="45720" rIns="91440" bIns="45720" numCol="1" anchor="t" anchorCtr="0" compatLnSpc="1"/>
            <a:lstStyle/>
            <a:p>
              <a:endParaRPr lang="ko-KR" altLang="en-US"/>
            </a:p>
          </p:txBody>
        </p:sp>
        <p:sp>
          <p:nvSpPr>
            <p:cNvPr id="110" name="Freeform 731"/>
            <p:cNvSpPr/>
            <p:nvPr/>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p:spPr>
          <p:txBody>
            <a:bodyPr vert="horz" wrap="square" lIns="91440" tIns="45720" rIns="91440" bIns="45720" numCol="1" anchor="t" anchorCtr="0" compatLnSpc="1"/>
            <a:lstStyle/>
            <a:p>
              <a:endParaRPr lang="ko-KR" altLang="en-US"/>
            </a:p>
          </p:txBody>
        </p:sp>
        <p:sp>
          <p:nvSpPr>
            <p:cNvPr id="111" name="Line 732"/>
            <p:cNvSpPr>
              <a:spLocks noChangeShapeType="1"/>
            </p:cNvSpPr>
            <p:nvPr/>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sp>
          <p:nvSpPr>
            <p:cNvPr id="112" name="Line 733"/>
            <p:cNvSpPr>
              <a:spLocks noChangeShapeType="1"/>
            </p:cNvSpPr>
            <p:nvPr/>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p:spPr>
          <p:txBody>
            <a:bodyPr vert="horz" wrap="square" lIns="91440" tIns="45720" rIns="91440" bIns="45720" numCol="1" anchor="t" anchorCtr="0" compatLnSpc="1"/>
            <a:lstStyle/>
            <a:p>
              <a:endParaRPr lang="ko-KR" altLang="en-US"/>
            </a:p>
          </p:txBody>
        </p:sp>
      </p:grpSp>
      <p:sp>
        <p:nvSpPr>
          <p:cNvPr id="2" name="标题 112"/>
          <p:cNvSpPr>
            <a:spLocks noGrp="1"/>
          </p:cNvSpPr>
          <p:nvPr/>
        </p:nvSpPr>
        <p:spPr>
          <a:xfrm>
            <a:off x="3949700" y="5186045"/>
            <a:ext cx="4260850" cy="71501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4000" dirty="0">
                <a:solidFill>
                  <a:schemeClr val="tx1"/>
                </a:solidFill>
                <a:effectLst/>
                <a:latin typeface="方正姚体" pitchFamily="2" charset="-122"/>
                <a:ea typeface="方正姚体" pitchFamily="2" charset="-122"/>
                <a:cs typeface="+mn-ea"/>
                <a:sym typeface="+mn-lt"/>
              </a:rPr>
              <a:t>智慧应用不止于</a:t>
            </a:r>
            <a:r>
              <a:rPr lang="zh-CN" altLang="en-US" sz="4000" dirty="0" smtClean="0">
                <a:solidFill>
                  <a:schemeClr val="tx1"/>
                </a:solidFill>
                <a:effectLst/>
                <a:latin typeface="方正姚体" pitchFamily="2" charset="-122"/>
                <a:ea typeface="方正姚体" pitchFamily="2" charset="-122"/>
                <a:cs typeface="+mn-ea"/>
                <a:sym typeface="+mn-lt"/>
              </a:rPr>
              <a:t>此</a:t>
            </a:r>
            <a:r>
              <a:rPr lang="en-US" altLang="zh-CN" sz="4000" dirty="0" smtClean="0">
                <a:solidFill>
                  <a:schemeClr val="tx1"/>
                </a:solidFill>
                <a:effectLst/>
                <a:latin typeface="方正姚体" pitchFamily="2" charset="-122"/>
                <a:ea typeface="方正姚体" pitchFamily="2" charset="-122"/>
                <a:cs typeface="+mn-ea"/>
                <a:sym typeface="+mn-lt"/>
              </a:rPr>
              <a:t>……</a:t>
            </a:r>
            <a:endParaRPr lang="zh-CN" altLang="en-US" sz="4000" dirty="0">
              <a:solidFill>
                <a:schemeClr val="tx1"/>
              </a:solidFill>
              <a:effectLst/>
              <a:latin typeface="方正姚体" pitchFamily="2" charset="-122"/>
              <a:ea typeface="方正姚体" pitchFamily="2" charset="-122"/>
              <a:cs typeface="+mn-ea"/>
              <a:sym typeface="+mn-lt"/>
            </a:endParaRPr>
          </a:p>
        </p:txBody>
      </p:sp>
      <p:pic>
        <p:nvPicPr>
          <p:cNvPr id="143" name="图片 2" descr="C:\Users\chunchun\Documents\Tencent Files\1006962779\Image\C2C\BE3BEC67AC1B933D2FC161943CD19234.png"/>
          <p:cNvPicPr>
            <a:picLocks noChangeAspect="1" noChangeArrowheads="1"/>
          </p:cNvPicPr>
          <p:nvPr/>
        </p:nvPicPr>
        <p:blipFill>
          <a:blip r:embed="rId2" cstate="print">
            <a:extLst>
              <a:ext uri="{28A0092B-C50C-407E-A947-70E740481C1C}">
                <a14:useLocalDpi xmlns:a14="http://schemas.microsoft.com/office/drawing/2010/main" val="0"/>
              </a:ext>
            </a:extLst>
          </a:blip>
          <a:srcRect l="27476" r="3498"/>
          <a:stretch>
            <a:fillRect/>
          </a:stretch>
        </p:blipFill>
        <p:spPr>
          <a:xfrm>
            <a:off x="1242695" y="1682750"/>
            <a:ext cx="2065655" cy="2380615"/>
          </a:xfrm>
          <a:prstGeom prst="rect">
            <a:avLst/>
          </a:prstGeom>
          <a:noFill/>
          <a:ln>
            <a:solidFill>
              <a:schemeClr val="accent1"/>
            </a:solidFill>
          </a:ln>
        </p:spPr>
      </p:pic>
      <p:pic>
        <p:nvPicPr>
          <p:cNvPr id="14371" name="图片 14371"/>
          <p:cNvPicPr>
            <a:picLocks noChangeAspect="1"/>
          </p:cNvPicPr>
          <p:nvPr/>
        </p:nvPicPr>
        <p:blipFill>
          <a:blip r:embed="rId3" cstate="print"/>
          <a:stretch>
            <a:fillRect/>
          </a:stretch>
        </p:blipFill>
        <p:spPr>
          <a:xfrm>
            <a:off x="3630930" y="1682750"/>
            <a:ext cx="2268855" cy="2380615"/>
          </a:xfrm>
          <a:prstGeom prst="rect">
            <a:avLst/>
          </a:prstGeom>
          <a:ln>
            <a:solidFill>
              <a:schemeClr val="accent1"/>
            </a:solidFill>
          </a:ln>
        </p:spPr>
      </p:pic>
      <p:pic>
        <p:nvPicPr>
          <p:cNvPr id="14376" name="图片 11" descr="方案一1"/>
          <p:cNvPicPr>
            <a:picLocks noChangeAspect="1"/>
          </p:cNvPicPr>
          <p:nvPr/>
        </p:nvPicPr>
        <p:blipFill>
          <a:blip r:embed="rId4" cstate="print"/>
          <a:srcRect l="25594" r="22983"/>
          <a:stretch>
            <a:fillRect/>
          </a:stretch>
        </p:blipFill>
        <p:spPr>
          <a:xfrm>
            <a:off x="6222365" y="1673225"/>
            <a:ext cx="2226310" cy="2390140"/>
          </a:xfrm>
          <a:prstGeom prst="rect">
            <a:avLst/>
          </a:prstGeom>
          <a:noFill/>
          <a:ln w="9525">
            <a:solidFill>
              <a:schemeClr val="accent1"/>
            </a:solidFill>
          </a:ln>
        </p:spPr>
      </p:pic>
      <p:pic>
        <p:nvPicPr>
          <p:cNvPr id="144" name="图片 4" descr="19A"/>
          <p:cNvPicPr>
            <a:picLocks noChangeAspect="1"/>
          </p:cNvPicPr>
          <p:nvPr/>
        </p:nvPicPr>
        <p:blipFill>
          <a:blip r:embed="rId5" cstate="print"/>
          <a:stretch>
            <a:fillRect/>
          </a:stretch>
        </p:blipFill>
        <p:spPr>
          <a:xfrm>
            <a:off x="8771255" y="1673225"/>
            <a:ext cx="2389505" cy="2389505"/>
          </a:xfrm>
          <a:prstGeom prst="rect">
            <a:avLst/>
          </a:prstGeom>
          <a:noFill/>
          <a:ln w="9525">
            <a:solidFill>
              <a:schemeClr val="accent1"/>
            </a:solidFill>
          </a:ln>
        </p:spPr>
      </p:pic>
      <p:sp>
        <p:nvSpPr>
          <p:cNvPr id="145" name="文本框 144"/>
          <p:cNvSpPr txBox="1"/>
          <p:nvPr/>
        </p:nvSpPr>
        <p:spPr>
          <a:xfrm>
            <a:off x="1620520" y="4129405"/>
            <a:ext cx="1516380" cy="398780"/>
          </a:xfrm>
          <a:prstGeom prst="rect">
            <a:avLst/>
          </a:prstGeom>
          <a:noFill/>
        </p:spPr>
        <p:txBody>
          <a:bodyPr wrap="square" rtlCol="0">
            <a:spAutoFit/>
          </a:bodyPr>
          <a:lstStyle/>
          <a:p>
            <a:r>
              <a:rPr lang="zh-CN" altLang="en-US" sz="2000" dirty="0">
                <a:latin typeface="华文仿宋" pitchFamily="2" charset="-122"/>
                <a:ea typeface="华文仿宋" pitchFamily="2" charset="-122"/>
              </a:rPr>
              <a:t>人脸识别</a:t>
            </a:r>
          </a:p>
        </p:txBody>
      </p:sp>
      <p:sp>
        <p:nvSpPr>
          <p:cNvPr id="146" name="文本框 145"/>
          <p:cNvSpPr txBox="1"/>
          <p:nvPr/>
        </p:nvSpPr>
        <p:spPr>
          <a:xfrm>
            <a:off x="3894455" y="4129405"/>
            <a:ext cx="1741805" cy="398780"/>
          </a:xfrm>
          <a:prstGeom prst="rect">
            <a:avLst/>
          </a:prstGeom>
          <a:noFill/>
        </p:spPr>
        <p:txBody>
          <a:bodyPr wrap="square" rtlCol="0">
            <a:spAutoFit/>
          </a:bodyPr>
          <a:lstStyle/>
          <a:p>
            <a:r>
              <a:rPr lang="zh-CN" altLang="en-US" sz="2000" dirty="0">
                <a:latin typeface="华文仿宋" pitchFamily="2" charset="-122"/>
                <a:ea typeface="华文仿宋" pitchFamily="2" charset="-122"/>
              </a:rPr>
              <a:t>智能交互系统</a:t>
            </a:r>
          </a:p>
        </p:txBody>
      </p:sp>
      <p:sp>
        <p:nvSpPr>
          <p:cNvPr id="147" name="文本框 146"/>
          <p:cNvSpPr txBox="1"/>
          <p:nvPr/>
        </p:nvSpPr>
        <p:spPr>
          <a:xfrm>
            <a:off x="6464300" y="4129405"/>
            <a:ext cx="1741805" cy="398780"/>
          </a:xfrm>
          <a:prstGeom prst="rect">
            <a:avLst/>
          </a:prstGeom>
          <a:noFill/>
        </p:spPr>
        <p:txBody>
          <a:bodyPr wrap="square" rtlCol="0">
            <a:spAutoFit/>
          </a:bodyPr>
          <a:lstStyle/>
          <a:p>
            <a:pPr algn="ctr"/>
            <a:r>
              <a:rPr lang="zh-CN" altLang="en-US" sz="2000" dirty="0">
                <a:latin typeface="华文仿宋" pitchFamily="2" charset="-122"/>
                <a:ea typeface="华文仿宋" pitchFamily="2" charset="-122"/>
              </a:rPr>
              <a:t>自助借还</a:t>
            </a:r>
          </a:p>
        </p:txBody>
      </p:sp>
      <p:sp>
        <p:nvSpPr>
          <p:cNvPr id="148" name="文本框 147"/>
          <p:cNvSpPr txBox="1"/>
          <p:nvPr/>
        </p:nvSpPr>
        <p:spPr>
          <a:xfrm>
            <a:off x="9095105" y="4129405"/>
            <a:ext cx="1741805" cy="398780"/>
          </a:xfrm>
          <a:prstGeom prst="rect">
            <a:avLst/>
          </a:prstGeom>
          <a:noFill/>
        </p:spPr>
        <p:txBody>
          <a:bodyPr wrap="square" rtlCol="0">
            <a:spAutoFit/>
          </a:bodyPr>
          <a:lstStyle/>
          <a:p>
            <a:pPr algn="ctr"/>
            <a:r>
              <a:rPr lang="zh-CN" altLang="en-US" sz="2000" dirty="0">
                <a:latin typeface="华文仿宋" pitchFamily="2" charset="-122"/>
                <a:ea typeface="华文仿宋" pitchFamily="2" charset="-122"/>
              </a:rPr>
              <a:t>智能终端</a:t>
            </a:r>
            <a:r>
              <a:rPr lang="en-US" altLang="zh-CN" sz="2000" dirty="0">
                <a:latin typeface="华文仿宋" pitchFamily="2" charset="-122"/>
                <a:ea typeface="华文仿宋" pitchFamily="2" charset="-122"/>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4"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5"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19539" y="2621490"/>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t>资源不重要，</a:t>
            </a:r>
            <a:r>
              <a:rPr lang="zh-CN" altLang="en-US" sz="4400" dirty="0" smtClean="0">
                <a:solidFill>
                  <a:srgbClr val="FF0000"/>
                </a:solidFill>
              </a:rPr>
              <a:t>数据</a:t>
            </a:r>
            <a:r>
              <a:rPr lang="zh-CN" altLang="en-US" sz="4400" dirty="0" smtClean="0"/>
              <a:t>很重要</a:t>
            </a:r>
            <a:endParaRPr lang="zh-CN" altLang="en-US" sz="4400" dirty="0"/>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78626" y="3898288"/>
            <a:ext cx="7426411" cy="854687"/>
          </a:xfrm>
        </p:spPr>
        <p:txBody>
          <a:bodyPr>
            <a:normAutofit/>
          </a:bodyPr>
          <a:lstStyle/>
          <a:p>
            <a:r>
              <a:rPr lang="en-US" altLang="zh-CN" sz="5400" b="1" dirty="0"/>
              <a:t> </a:t>
            </a:r>
            <a:r>
              <a:rPr lang="zh-CN" altLang="en-US" sz="4400" b="1" dirty="0" smtClean="0"/>
              <a:t>智慧图书馆的建设原则</a:t>
            </a:r>
            <a:endParaRPr lang="zh-CN" altLang="en-US" sz="4400" dirty="0"/>
          </a:p>
        </p:txBody>
      </p:sp>
      <p:sp>
        <p:nvSpPr>
          <p:cNvPr id="3" name="文本占位符 2"/>
          <p:cNvSpPr>
            <a:spLocks noGrp="1"/>
          </p:cNvSpPr>
          <p:nvPr>
            <p:ph type="body" idx="1"/>
          </p:nvPr>
        </p:nvSpPr>
        <p:spPr>
          <a:xfrm>
            <a:off x="6594364" y="3485224"/>
            <a:ext cx="4680000" cy="555435"/>
          </a:xfrm>
        </p:spPr>
        <p:txBody>
          <a:bodyPr>
            <a:normAutofit/>
          </a:bodyPr>
          <a:lstStyle/>
          <a:p>
            <a:r>
              <a:rPr lang="zh-CN" altLang="en-US" sz="2000" dirty="0" smtClean="0">
                <a:solidFill>
                  <a:schemeClr val="tx1">
                    <a:lumMod val="75000"/>
                    <a:lumOff val="25000"/>
                  </a:schemeClr>
                </a:solidFill>
                <a:latin typeface="方正姚体" panose="02010601030101010101" pitchFamily="2" charset="-122"/>
                <a:ea typeface="方正姚体" panose="02010601030101010101" pitchFamily="2" charset="-122"/>
              </a:rPr>
              <a:t>第七部分</a:t>
            </a:r>
            <a:endParaRPr lang="en-US" altLang="zh-CN" sz="2000" dirty="0">
              <a:solidFill>
                <a:schemeClr val="tx1">
                  <a:lumMod val="75000"/>
                  <a:lumOff val="25000"/>
                </a:schemeClr>
              </a:solidFill>
              <a:latin typeface="方正姚体" panose="02010601030101010101" pitchFamily="2" charset="-122"/>
              <a:ea typeface="方正姚体" panose="02010601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p:cNvGrpSpPr/>
          <p:nvPr/>
        </p:nvGrpSpPr>
        <p:grpSpPr bwMode="auto">
          <a:xfrm>
            <a:off x="428625" y="2009775"/>
            <a:ext cx="3189288" cy="3451225"/>
            <a:chOff x="0" y="0"/>
            <a:chExt cx="3188886" cy="3449972"/>
          </a:xfrm>
        </p:grpSpPr>
        <p:sp>
          <p:nvSpPr>
            <p:cNvPr id="17424" name="矩形 15"/>
            <p:cNvSpPr>
              <a:spLocks noChangeArrowheads="1"/>
            </p:cNvSpPr>
            <p:nvPr/>
          </p:nvSpPr>
          <p:spPr bwMode="auto">
            <a:xfrm>
              <a:off x="723396" y="0"/>
              <a:ext cx="72000" cy="1620000"/>
            </a:xfrm>
            <a:prstGeom prst="rect">
              <a:avLst/>
            </a:prstGeom>
            <a:solidFill>
              <a:srgbClr val="148CB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7425" name="文本框 16"/>
            <p:cNvSpPr>
              <a:spLocks noChangeArrowheads="1"/>
            </p:cNvSpPr>
            <p:nvPr/>
          </p:nvSpPr>
          <p:spPr bwMode="auto">
            <a:xfrm rot="1200000">
              <a:off x="0" y="1839621"/>
              <a:ext cx="3188886" cy="1610351"/>
            </a:xfrm>
            <a:custGeom>
              <a:avLst/>
              <a:gdLst>
                <a:gd name="T0" fmla="*/ 371511 w 3188886"/>
                <a:gd name="T1" fmla="*/ 0 h 1610351"/>
                <a:gd name="T2" fmla="*/ 3188886 w 3188886"/>
                <a:gd name="T3" fmla="*/ 0 h 1610351"/>
                <a:gd name="T4" fmla="*/ 3188886 w 3188886"/>
                <a:gd name="T5" fmla="*/ 1607631 h 1610351"/>
                <a:gd name="T6" fmla="*/ 549254 w 3188886"/>
                <a:gd name="T7" fmla="*/ 1607631 h 1610351"/>
                <a:gd name="T8" fmla="*/ 549254 w 3188886"/>
                <a:gd name="T9" fmla="*/ 1610351 h 1610351"/>
                <a:gd name="T10" fmla="*/ 330580 w 3188886"/>
                <a:gd name="T11" fmla="*/ 1610351 h 1610351"/>
                <a:gd name="T12" fmla="*/ 330580 w 3188886"/>
                <a:gd name="T13" fmla="*/ 463933 h 1610351"/>
                <a:gd name="T14" fmla="*/ 0 w 3188886"/>
                <a:gd name="T15" fmla="*/ 463933 h 1610351"/>
                <a:gd name="T16" fmla="*/ 0 w 3188886"/>
                <a:gd name="T17" fmla="*/ 282803 h 1610351"/>
                <a:gd name="T18" fmla="*/ 361011 w 3188886"/>
                <a:gd name="T19" fmla="*/ 67065 h 1610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88886"/>
                <a:gd name="T31" fmla="*/ 0 h 1610351"/>
                <a:gd name="T32" fmla="*/ 3188886 w 3188886"/>
                <a:gd name="T33" fmla="*/ 1610351 h 16103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88886" h="1610351">
                  <a:moveTo>
                    <a:pt x="371511" y="0"/>
                  </a:moveTo>
                  <a:lnTo>
                    <a:pt x="3188886" y="0"/>
                  </a:lnTo>
                  <a:lnTo>
                    <a:pt x="3188886" y="1607631"/>
                  </a:lnTo>
                  <a:lnTo>
                    <a:pt x="549254" y="1607631"/>
                  </a:lnTo>
                  <a:lnTo>
                    <a:pt x="549254" y="1610351"/>
                  </a:lnTo>
                  <a:lnTo>
                    <a:pt x="330580" y="1610351"/>
                  </a:lnTo>
                  <a:lnTo>
                    <a:pt x="330580" y="463933"/>
                  </a:lnTo>
                  <a:lnTo>
                    <a:pt x="0" y="463933"/>
                  </a:lnTo>
                  <a:lnTo>
                    <a:pt x="0" y="282803"/>
                  </a:lnTo>
                  <a:cubicBezTo>
                    <a:pt x="203032" y="292318"/>
                    <a:pt x="323368" y="220406"/>
                    <a:pt x="361011" y="67065"/>
                  </a:cubicBezTo>
                  <a:close/>
                </a:path>
              </a:pathLst>
            </a:custGeom>
            <a:solidFill>
              <a:srgbClr val="148CBE"/>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3800" b="1">
                <a:solidFill>
                  <a:srgbClr val="595959"/>
                </a:solidFill>
                <a:latin typeface="方正姚体" panose="02010601030101010101" pitchFamily="2" charset="-122"/>
                <a:ea typeface="方正姚体" panose="02010601030101010101" pitchFamily="2" charset="-122"/>
                <a:sym typeface="方正姚体" panose="02010601030101010101" pitchFamily="2" charset="-122"/>
              </a:endParaRPr>
            </a:p>
          </p:txBody>
        </p:sp>
      </p:grpSp>
      <p:grpSp>
        <p:nvGrpSpPr>
          <p:cNvPr id="4" name="组合 17"/>
          <p:cNvGrpSpPr/>
          <p:nvPr/>
        </p:nvGrpSpPr>
        <p:grpSpPr bwMode="auto">
          <a:xfrm>
            <a:off x="4505325" y="2009775"/>
            <a:ext cx="3187700" cy="3451225"/>
            <a:chOff x="0" y="0"/>
            <a:chExt cx="3188886" cy="3449973"/>
          </a:xfrm>
        </p:grpSpPr>
        <p:sp>
          <p:nvSpPr>
            <p:cNvPr id="17427" name="文本框 22"/>
            <p:cNvSpPr>
              <a:spLocks noChangeArrowheads="1"/>
            </p:cNvSpPr>
            <p:nvPr/>
          </p:nvSpPr>
          <p:spPr bwMode="auto">
            <a:xfrm rot="1200000">
              <a:off x="0" y="1839621"/>
              <a:ext cx="3188886" cy="1610352"/>
            </a:xfrm>
            <a:custGeom>
              <a:avLst/>
              <a:gdLst>
                <a:gd name="T0" fmla="*/ 438465 w 3188886"/>
                <a:gd name="T1" fmla="*/ 0 h 1610352"/>
                <a:gd name="T2" fmla="*/ 455800 w 3188886"/>
                <a:gd name="T3" fmla="*/ 1949 h 1610352"/>
                <a:gd name="T4" fmla="*/ 3188886 w 3188886"/>
                <a:gd name="T5" fmla="*/ 1949 h 1610352"/>
                <a:gd name="T6" fmla="*/ 3188886 w 3188886"/>
                <a:gd name="T7" fmla="*/ 1610352 h 1610352"/>
                <a:gd name="T8" fmla="*/ 0 w 3188886"/>
                <a:gd name="T9" fmla="*/ 1610352 h 1610352"/>
                <a:gd name="T10" fmla="*/ 7172 w 3188886"/>
                <a:gd name="T11" fmla="*/ 1494952 h 1610352"/>
                <a:gd name="T12" fmla="*/ 66000 w 3188886"/>
                <a:gd name="T13" fmla="*/ 1245086 h 1610352"/>
                <a:gd name="T14" fmla="*/ 185487 w 3188886"/>
                <a:gd name="T15" fmla="*/ 1084485 h 1610352"/>
                <a:gd name="T16" fmla="*/ 489729 w 3188886"/>
                <a:gd name="T17" fmla="*/ 790895 h 1610352"/>
                <a:gd name="T18" fmla="*/ 644933 w 3188886"/>
                <a:gd name="T19" fmla="*/ 450675 h 1610352"/>
                <a:gd name="T20" fmla="*/ 435895 w 3188886"/>
                <a:gd name="T21" fmla="*/ 196943 h 1610352"/>
                <a:gd name="T22" fmla="*/ 234823 w 3188886"/>
                <a:gd name="T23" fmla="*/ 572982 h 1610352"/>
                <a:gd name="T24" fmla="*/ 16149 w 3188886"/>
                <a:gd name="T25" fmla="*/ 572982 h 1610352"/>
                <a:gd name="T26" fmla="*/ 16149 w 3188886"/>
                <a:gd name="T27" fmla="*/ 459141 h 1610352"/>
                <a:gd name="T28" fmla="*/ 114052 w 3188886"/>
                <a:gd name="T29" fmla="*/ 134030 h 1610352"/>
                <a:gd name="T30" fmla="*/ 438465 w 3188886"/>
                <a:gd name="T31" fmla="*/ 0 h 16103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88886"/>
                <a:gd name="T49" fmla="*/ 0 h 1610352"/>
                <a:gd name="T50" fmla="*/ 3188886 w 3188886"/>
                <a:gd name="T51" fmla="*/ 1610352 h 16103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88886" h="1610352">
                  <a:moveTo>
                    <a:pt x="438465" y="0"/>
                  </a:moveTo>
                  <a:lnTo>
                    <a:pt x="455800" y="1949"/>
                  </a:lnTo>
                  <a:lnTo>
                    <a:pt x="3188886" y="1949"/>
                  </a:lnTo>
                  <a:lnTo>
                    <a:pt x="3188886" y="1610352"/>
                  </a:lnTo>
                  <a:lnTo>
                    <a:pt x="0" y="1610352"/>
                  </a:lnTo>
                  <a:lnTo>
                    <a:pt x="7172" y="1494952"/>
                  </a:lnTo>
                  <a:cubicBezTo>
                    <a:pt x="17483" y="1387120"/>
                    <a:pt x="37092" y="1303831"/>
                    <a:pt x="66000" y="1245086"/>
                  </a:cubicBezTo>
                  <a:cubicBezTo>
                    <a:pt x="82360" y="1200974"/>
                    <a:pt x="122189" y="1147441"/>
                    <a:pt x="185487" y="1084485"/>
                  </a:cubicBezTo>
                  <a:lnTo>
                    <a:pt x="489729" y="790895"/>
                  </a:lnTo>
                  <a:cubicBezTo>
                    <a:pt x="598594" y="701716"/>
                    <a:pt x="650329" y="588309"/>
                    <a:pt x="644933" y="450675"/>
                  </a:cubicBezTo>
                  <a:cubicBezTo>
                    <a:pt x="640136" y="286469"/>
                    <a:pt x="570457" y="201892"/>
                    <a:pt x="435895" y="196943"/>
                  </a:cubicBezTo>
                  <a:cubicBezTo>
                    <a:pt x="291055" y="196943"/>
                    <a:pt x="224031" y="322289"/>
                    <a:pt x="234823" y="572982"/>
                  </a:cubicBezTo>
                  <a:lnTo>
                    <a:pt x="16149" y="572982"/>
                  </a:lnTo>
                  <a:lnTo>
                    <a:pt x="16149" y="459141"/>
                  </a:lnTo>
                  <a:cubicBezTo>
                    <a:pt x="10753" y="325154"/>
                    <a:pt x="43387" y="216784"/>
                    <a:pt x="114052" y="134030"/>
                  </a:cubicBezTo>
                  <a:cubicBezTo>
                    <a:pt x="196193" y="44677"/>
                    <a:pt x="304331" y="0"/>
                    <a:pt x="438465" y="0"/>
                  </a:cubicBezTo>
                  <a:close/>
                </a:path>
              </a:pathLst>
            </a:custGeom>
            <a:solidFill>
              <a:srgbClr val="00A0A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3800" b="1">
                <a:solidFill>
                  <a:srgbClr val="595959"/>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7428" name="矩形 23"/>
            <p:cNvSpPr>
              <a:spLocks noChangeArrowheads="1"/>
            </p:cNvSpPr>
            <p:nvPr/>
          </p:nvSpPr>
          <p:spPr bwMode="auto">
            <a:xfrm>
              <a:off x="613646" y="0"/>
              <a:ext cx="72000" cy="1620000"/>
            </a:xfrm>
            <a:prstGeom prst="rect">
              <a:avLst/>
            </a:prstGeom>
            <a:solidFill>
              <a:srgbClr val="00A0A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5" name="组合 33"/>
          <p:cNvGrpSpPr/>
          <p:nvPr/>
        </p:nvGrpSpPr>
        <p:grpSpPr bwMode="auto">
          <a:xfrm>
            <a:off x="8410575" y="2009775"/>
            <a:ext cx="3189288" cy="3451225"/>
            <a:chOff x="0" y="0"/>
            <a:chExt cx="3188886" cy="3449810"/>
          </a:xfrm>
        </p:grpSpPr>
        <p:sp>
          <p:nvSpPr>
            <p:cNvPr id="17430" name="文本框 34"/>
            <p:cNvSpPr>
              <a:spLocks noChangeArrowheads="1"/>
            </p:cNvSpPr>
            <p:nvPr/>
          </p:nvSpPr>
          <p:spPr bwMode="auto">
            <a:xfrm rot="1200000">
              <a:off x="0" y="1844831"/>
              <a:ext cx="3188886" cy="1604979"/>
            </a:xfrm>
            <a:custGeom>
              <a:avLst/>
              <a:gdLst>
                <a:gd name="T0" fmla="*/ 346970 w 3188886"/>
                <a:gd name="T1" fmla="*/ 1761 h 1604979"/>
                <a:gd name="T2" fmla="*/ 355110 w 3188886"/>
                <a:gd name="T3" fmla="*/ 1761 h 1604979"/>
                <a:gd name="T4" fmla="*/ 346970 w 3188886"/>
                <a:gd name="T5" fmla="*/ 2749 h 1604979"/>
                <a:gd name="T6" fmla="*/ 436284 w 3188886"/>
                <a:gd name="T7" fmla="*/ 0 h 1604979"/>
                <a:gd name="T8" fmla="*/ 449599 w 3188886"/>
                <a:gd name="T9" fmla="*/ 1761 h 1604979"/>
                <a:gd name="T10" fmla="*/ 3188886 w 3188886"/>
                <a:gd name="T11" fmla="*/ 1761 h 1604979"/>
                <a:gd name="T12" fmla="*/ 3188886 w 3188886"/>
                <a:gd name="T13" fmla="*/ 1603761 h 1604979"/>
                <a:gd name="T14" fmla="*/ 502359 w 3188886"/>
                <a:gd name="T15" fmla="*/ 1603761 h 1604979"/>
                <a:gd name="T16" fmla="*/ 558811 w 3188886"/>
                <a:gd name="T17" fmla="*/ 1588455 h 1604979"/>
                <a:gd name="T18" fmla="*/ 558813 w 3188886"/>
                <a:gd name="T19" fmla="*/ 1588454 h 1604979"/>
                <a:gd name="T20" fmla="*/ 533102 w 3188886"/>
                <a:gd name="T21" fmla="*/ 1595347 h 1604979"/>
                <a:gd name="T22" fmla="*/ 427034 w 3188886"/>
                <a:gd name="T23" fmla="*/ 1604979 h 1604979"/>
                <a:gd name="T24" fmla="*/ 607 w 3188886"/>
                <a:gd name="T25" fmla="*/ 1096325 h 1604979"/>
                <a:gd name="T26" fmla="*/ 218638 w 3188886"/>
                <a:gd name="T27" fmla="*/ 1096325 h 1604979"/>
                <a:gd name="T28" fmla="*/ 443993 w 3188886"/>
                <a:gd name="T29" fmla="*/ 1426905 h 1604979"/>
                <a:gd name="T30" fmla="*/ 669219 w 3188886"/>
                <a:gd name="T31" fmla="*/ 1160565 h 1604979"/>
                <a:gd name="T32" fmla="*/ 306390 w 3188886"/>
                <a:gd name="T33" fmla="*/ 871355 h 1604979"/>
                <a:gd name="T34" fmla="*/ 306390 w 3188886"/>
                <a:gd name="T35" fmla="*/ 668998 h 1604979"/>
                <a:gd name="T36" fmla="*/ 378468 w 3188886"/>
                <a:gd name="T37" fmla="*/ 668998 h 1604979"/>
                <a:gd name="T38" fmla="*/ 628877 w 3188886"/>
                <a:gd name="T39" fmla="*/ 427455 h 1604979"/>
                <a:gd name="T40" fmla="*/ 435899 w 3188886"/>
                <a:gd name="T41" fmla="*/ 194134 h 1604979"/>
                <a:gd name="T42" fmla="*/ 242921 w 3188886"/>
                <a:gd name="T43" fmla="*/ 500561 h 1604979"/>
                <a:gd name="T44" fmla="*/ 24247 w 3188886"/>
                <a:gd name="T45" fmla="*/ 500561 h 1604979"/>
                <a:gd name="T46" fmla="*/ 339713 w 3188886"/>
                <a:gd name="T47" fmla="*/ 11588 h 1604979"/>
                <a:gd name="T48" fmla="*/ 401311 w 3188886"/>
                <a:gd name="T49" fmla="*/ 4197 h 1604979"/>
                <a:gd name="T50" fmla="*/ 383099 w 3188886"/>
                <a:gd name="T51" fmla="*/ 1761 h 1604979"/>
                <a:gd name="T52" fmla="*/ 421610 w 3188886"/>
                <a:gd name="T53" fmla="*/ 1761 h 16049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88886"/>
                <a:gd name="T82" fmla="*/ 0 h 1604979"/>
                <a:gd name="T83" fmla="*/ 3188886 w 3188886"/>
                <a:gd name="T84" fmla="*/ 1604979 h 16049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88886" h="1604979">
                  <a:moveTo>
                    <a:pt x="346970" y="1761"/>
                  </a:moveTo>
                  <a:lnTo>
                    <a:pt x="355110" y="1761"/>
                  </a:lnTo>
                  <a:lnTo>
                    <a:pt x="346970" y="2749"/>
                  </a:lnTo>
                  <a:close/>
                  <a:moveTo>
                    <a:pt x="436284" y="0"/>
                  </a:moveTo>
                  <a:lnTo>
                    <a:pt x="449599" y="1761"/>
                  </a:lnTo>
                  <a:lnTo>
                    <a:pt x="3188886" y="1761"/>
                  </a:lnTo>
                  <a:lnTo>
                    <a:pt x="3188886" y="1603761"/>
                  </a:lnTo>
                  <a:lnTo>
                    <a:pt x="502359" y="1603761"/>
                  </a:lnTo>
                  <a:lnTo>
                    <a:pt x="558811" y="1588455"/>
                  </a:lnTo>
                  <a:lnTo>
                    <a:pt x="558813" y="1588454"/>
                  </a:lnTo>
                  <a:lnTo>
                    <a:pt x="533102" y="1595347"/>
                  </a:lnTo>
                  <a:cubicBezTo>
                    <a:pt x="500056" y="1601073"/>
                    <a:pt x="464700" y="1604283"/>
                    <a:pt x="427034" y="1604979"/>
                  </a:cubicBezTo>
                  <a:cubicBezTo>
                    <a:pt x="131614" y="1599326"/>
                    <a:pt x="-10528" y="1429775"/>
                    <a:pt x="607" y="1096325"/>
                  </a:cubicBezTo>
                  <a:lnTo>
                    <a:pt x="218638" y="1096325"/>
                  </a:lnTo>
                  <a:cubicBezTo>
                    <a:pt x="202535" y="1316712"/>
                    <a:pt x="277654" y="1426905"/>
                    <a:pt x="443993" y="1426905"/>
                  </a:cubicBezTo>
                  <a:cubicBezTo>
                    <a:pt x="583951" y="1426905"/>
                    <a:pt x="659027" y="1338125"/>
                    <a:pt x="669219" y="1160565"/>
                  </a:cubicBezTo>
                  <a:cubicBezTo>
                    <a:pt x="679926" y="946260"/>
                    <a:pt x="558983" y="849856"/>
                    <a:pt x="306390" y="871355"/>
                  </a:cubicBezTo>
                  <a:lnTo>
                    <a:pt x="306390" y="668998"/>
                  </a:lnTo>
                  <a:cubicBezTo>
                    <a:pt x="328232" y="668998"/>
                    <a:pt x="352258" y="668998"/>
                    <a:pt x="378468" y="668998"/>
                  </a:cubicBezTo>
                  <a:cubicBezTo>
                    <a:pt x="550803" y="679620"/>
                    <a:pt x="634273" y="599105"/>
                    <a:pt x="628877" y="427455"/>
                  </a:cubicBezTo>
                  <a:cubicBezTo>
                    <a:pt x="628877" y="271908"/>
                    <a:pt x="564551" y="194134"/>
                    <a:pt x="435899" y="194134"/>
                  </a:cubicBezTo>
                  <a:cubicBezTo>
                    <a:pt x="296455" y="194134"/>
                    <a:pt x="232129" y="296277"/>
                    <a:pt x="242921" y="500561"/>
                  </a:cubicBezTo>
                  <a:lnTo>
                    <a:pt x="24247" y="500561"/>
                  </a:lnTo>
                  <a:cubicBezTo>
                    <a:pt x="24247" y="218610"/>
                    <a:pt x="129402" y="55619"/>
                    <a:pt x="339713" y="11588"/>
                  </a:cubicBezTo>
                  <a:lnTo>
                    <a:pt x="401311" y="4197"/>
                  </a:lnTo>
                  <a:lnTo>
                    <a:pt x="383099" y="1761"/>
                  </a:lnTo>
                  <a:lnTo>
                    <a:pt x="421610" y="1761"/>
                  </a:lnTo>
                  <a:close/>
                </a:path>
              </a:pathLst>
            </a:custGeom>
            <a:solidFill>
              <a:srgbClr val="F0AF47"/>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3800" b="1">
                <a:solidFill>
                  <a:srgbClr val="595959"/>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7431" name="矩形 35"/>
            <p:cNvSpPr>
              <a:spLocks noChangeArrowheads="1"/>
            </p:cNvSpPr>
            <p:nvPr/>
          </p:nvSpPr>
          <p:spPr bwMode="auto">
            <a:xfrm>
              <a:off x="670964" y="0"/>
              <a:ext cx="72000" cy="1620000"/>
            </a:xfrm>
            <a:prstGeom prst="rect">
              <a:avLst/>
            </a:prstGeom>
            <a:solidFill>
              <a:srgbClr val="F0AF4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pic>
        <p:nvPicPr>
          <p:cNvPr id="17432" name="图片 36"/>
          <p:cNvPicPr>
            <a:picLocks noChangeArrowheads="1"/>
          </p:cNvPicPr>
          <p:nvPr/>
        </p:nvPicPr>
        <p:blipFill>
          <a:blip r:embed="rId5" cstate="print"/>
          <a:srcRect t="76775"/>
          <a:stretch>
            <a:fillRect/>
          </a:stretch>
        </p:blipFill>
        <p:spPr bwMode="auto">
          <a:xfrm flipH="1">
            <a:off x="4562475" y="2011363"/>
            <a:ext cx="1189038"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图片 37"/>
          <p:cNvPicPr>
            <a:picLocks noChangeArrowheads="1"/>
          </p:cNvPicPr>
          <p:nvPr/>
        </p:nvPicPr>
        <p:blipFill>
          <a:blip r:embed="rId5" cstate="print"/>
          <a:srcRect t="76775"/>
          <a:stretch>
            <a:fillRect/>
          </a:stretch>
        </p:blipFill>
        <p:spPr bwMode="auto">
          <a:xfrm flipH="1">
            <a:off x="8520113" y="2006600"/>
            <a:ext cx="1189037"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图片 38"/>
          <p:cNvPicPr>
            <a:picLocks noChangeArrowheads="1"/>
          </p:cNvPicPr>
          <p:nvPr/>
        </p:nvPicPr>
        <p:blipFill>
          <a:blip r:embed="rId5" cstate="print"/>
          <a:srcRect t="76775"/>
          <a:stretch>
            <a:fillRect/>
          </a:stretch>
        </p:blipFill>
        <p:spPr bwMode="auto">
          <a:xfrm flipH="1">
            <a:off x="598488" y="2006600"/>
            <a:ext cx="1189037"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39"/>
          <p:cNvGrpSpPr/>
          <p:nvPr/>
        </p:nvGrpSpPr>
        <p:grpSpPr bwMode="auto">
          <a:xfrm rot="1200000">
            <a:off x="2320109" y="4176242"/>
            <a:ext cx="344487" cy="384175"/>
            <a:chOff x="0" y="0"/>
            <a:chExt cx="402656" cy="450303"/>
          </a:xfrm>
        </p:grpSpPr>
        <p:sp>
          <p:nvSpPr>
            <p:cNvPr id="17436" name="Freeform 108"/>
            <p:cNvSpPr>
              <a:spLocks noEditPoints="1" noChangeArrowheads="1"/>
            </p:cNvSpPr>
            <p:nvPr/>
          </p:nvSpPr>
          <p:spPr bwMode="auto">
            <a:xfrm>
              <a:off x="69134" y="167228"/>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37" name="Freeform 109"/>
            <p:cNvSpPr>
              <a:spLocks noEditPoints="1" noChangeArrowheads="1"/>
            </p:cNvSpPr>
            <p:nvPr/>
          </p:nvSpPr>
          <p:spPr bwMode="auto">
            <a:xfrm>
              <a:off x="197125" y="129859"/>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38" name="Freeform 110"/>
            <p:cNvSpPr>
              <a:spLocks noEditPoints="1" noChangeArrowheads="1"/>
            </p:cNvSpPr>
            <p:nvPr/>
          </p:nvSpPr>
          <p:spPr bwMode="auto">
            <a:xfrm>
              <a:off x="82213" y="181242"/>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39" name="Freeform 111"/>
            <p:cNvSpPr>
              <a:spLocks noEditPoints="1" noChangeArrowheads="1"/>
            </p:cNvSpPr>
            <p:nvPr/>
          </p:nvSpPr>
          <p:spPr bwMode="auto">
            <a:xfrm>
              <a:off x="172834" y="105568"/>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40" name="Freeform 112"/>
            <p:cNvSpPr>
              <a:spLocks noEditPoints="1" noChangeArrowheads="1"/>
            </p:cNvSpPr>
            <p:nvPr/>
          </p:nvSpPr>
          <p:spPr bwMode="auto">
            <a:xfrm>
              <a:off x="0" y="0"/>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grpSp>
      <p:grpSp>
        <p:nvGrpSpPr>
          <p:cNvPr id="7" name="组合 45"/>
          <p:cNvGrpSpPr/>
          <p:nvPr/>
        </p:nvGrpSpPr>
        <p:grpSpPr bwMode="auto">
          <a:xfrm rot="1200000">
            <a:off x="6359525" y="4125913"/>
            <a:ext cx="357188" cy="384175"/>
            <a:chOff x="0" y="0"/>
            <a:chExt cx="466184" cy="501686"/>
          </a:xfrm>
        </p:grpSpPr>
        <p:sp>
          <p:nvSpPr>
            <p:cNvPr id="17442" name="Freeform 154"/>
            <p:cNvSpPr>
              <a:spLocks noChangeArrowheads="1"/>
            </p:cNvSpPr>
            <p:nvPr/>
          </p:nvSpPr>
          <p:spPr bwMode="auto">
            <a:xfrm>
              <a:off x="141070" y="426012"/>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43" name="Rectangle 155"/>
            <p:cNvSpPr>
              <a:spLocks noChangeArrowheads="1"/>
            </p:cNvSpPr>
            <p:nvPr/>
          </p:nvSpPr>
          <p:spPr bwMode="auto">
            <a:xfrm>
              <a:off x="160689" y="419472"/>
              <a:ext cx="9342" cy="3269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44" name="Freeform 156"/>
            <p:cNvSpPr>
              <a:spLocks noEditPoints="1" noChangeArrowheads="1"/>
            </p:cNvSpPr>
            <p:nvPr/>
          </p:nvSpPr>
          <p:spPr bwMode="auto">
            <a:xfrm>
              <a:off x="39238" y="81278"/>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45" name="Freeform 157"/>
            <p:cNvSpPr>
              <a:spLocks noEditPoints="1" noChangeArrowheads="1"/>
            </p:cNvSpPr>
            <p:nvPr/>
          </p:nvSpPr>
          <p:spPr bwMode="auto">
            <a:xfrm>
              <a:off x="0" y="0"/>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46" name="Freeform 158"/>
            <p:cNvSpPr>
              <a:spLocks noEditPoints="1" noChangeArrowheads="1"/>
            </p:cNvSpPr>
            <p:nvPr/>
          </p:nvSpPr>
          <p:spPr bwMode="auto">
            <a:xfrm>
              <a:off x="275600" y="202729"/>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grpSp>
      <p:grpSp>
        <p:nvGrpSpPr>
          <p:cNvPr id="8" name="组合 51"/>
          <p:cNvGrpSpPr/>
          <p:nvPr/>
        </p:nvGrpSpPr>
        <p:grpSpPr bwMode="auto">
          <a:xfrm rot="1200000">
            <a:off x="10236200" y="4105275"/>
            <a:ext cx="319088" cy="409575"/>
            <a:chOff x="0" y="0"/>
            <a:chExt cx="563562" cy="720725"/>
          </a:xfrm>
        </p:grpSpPr>
        <p:sp>
          <p:nvSpPr>
            <p:cNvPr id="17448" name="Freeform 32"/>
            <p:cNvSpPr>
              <a:spLocks noChangeArrowheads="1"/>
            </p:cNvSpPr>
            <p:nvPr/>
          </p:nvSpPr>
          <p:spPr bwMode="auto">
            <a:xfrm>
              <a:off x="209550" y="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49" name="Freeform 33"/>
            <p:cNvSpPr>
              <a:spLocks noChangeArrowheads="1"/>
            </p:cNvSpPr>
            <p:nvPr/>
          </p:nvSpPr>
          <p:spPr bwMode="auto">
            <a:xfrm>
              <a:off x="0" y="43973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7450" name="Freeform 34"/>
            <p:cNvSpPr>
              <a:spLocks noChangeArrowheads="1"/>
            </p:cNvSpPr>
            <p:nvPr/>
          </p:nvSpPr>
          <p:spPr bwMode="auto">
            <a:xfrm>
              <a:off x="420687" y="23177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grpSp>
      <p:sp>
        <p:nvSpPr>
          <p:cNvPr id="17451" name="文本框 55"/>
          <p:cNvSpPr>
            <a:spLocks noChangeArrowheads="1"/>
          </p:cNvSpPr>
          <p:nvPr/>
        </p:nvSpPr>
        <p:spPr bwMode="auto">
          <a:xfrm rot="1217564">
            <a:off x="1432569" y="4634022"/>
            <a:ext cx="14750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驱动一：</a:t>
            </a:r>
            <a:endParaRPr lang="en-US" altLang="zh-CN" sz="2400" b="1" dirty="0" smtClean="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zh-CN" altLang="en-US" sz="2400" b="1" dirty="0" smtClean="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资源画像</a:t>
            </a:r>
            <a:r>
              <a:rPr lang="en-US" altLang="zh-CN" sz="1600" b="1" dirty="0" smtClean="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 </a:t>
            </a:r>
            <a:endParaRPr lang="en-US" altLang="zh-CN" sz="1000" b="1" dirty="0" smtClean="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7452" name="文本框 56"/>
          <p:cNvSpPr>
            <a:spLocks noChangeArrowheads="1"/>
          </p:cNvSpPr>
          <p:nvPr/>
        </p:nvSpPr>
        <p:spPr bwMode="auto">
          <a:xfrm rot="1217564">
            <a:off x="5434210" y="4534233"/>
            <a:ext cx="18418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dirty="0" smtClean="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驱动二：算法推荐</a:t>
            </a:r>
            <a:endParaRPr lang="en-US" altLang="zh-CN" sz="28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7453" name="文本框 57"/>
          <p:cNvSpPr>
            <a:spLocks noChangeArrowheads="1"/>
          </p:cNvSpPr>
          <p:nvPr/>
        </p:nvSpPr>
        <p:spPr bwMode="auto">
          <a:xfrm rot="1217564">
            <a:off x="9493484" y="4628701"/>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驱动三：</a:t>
            </a:r>
            <a:endParaRPr lang="en-US" altLang="zh-CN" sz="2400" b="1" dirty="0" smtClean="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zh-CN" altLang="en-US" sz="2400" b="1" dirty="0" smtClean="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业务流程</a:t>
            </a:r>
            <a:endParaRPr lang="en-US" altLang="zh-CN" sz="2400"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46" name="文本框 32"/>
          <p:cNvSpPr>
            <a:spLocks noChangeArrowheads="1"/>
          </p:cNvSpPr>
          <p:nvPr>
            <p:custDataLst>
              <p:tags r:id="rId2"/>
            </p:custDataLst>
          </p:nvPr>
        </p:nvSpPr>
        <p:spPr bwMode="auto">
          <a:xfrm>
            <a:off x="4794062" y="177028"/>
            <a:ext cx="2060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zh-CN" altLang="en-US" sz="3200" b="1" dirty="0" smtClean="0">
                <a:solidFill>
                  <a:schemeClr val="bg1"/>
                </a:solidFill>
                <a:latin typeface="+mj-lt"/>
                <a:cs typeface="Calibri" panose="020F0502020204030204" charset="0"/>
                <a:sym typeface="Calibri" panose="020F0502020204030204" charset="0"/>
              </a:rPr>
              <a:t>建设原则</a:t>
            </a:r>
            <a:endParaRPr lang="zh-CN" altLang="en-US" dirty="0">
              <a:latin typeface="+mj-lt"/>
            </a:endParaRPr>
          </a:p>
        </p:txBody>
      </p:sp>
      <p:sp>
        <p:nvSpPr>
          <p:cNvPr id="2" name="日期占位符 1"/>
          <p:cNvSpPr>
            <a:spLocks noGrp="1"/>
          </p:cNvSpPr>
          <p:nvPr>
            <p:ph type="dt" sz="half" idx="10"/>
          </p:nvPr>
        </p:nvSpPr>
        <p:spPr/>
        <p:txBody>
          <a:bodyPr/>
          <a:lstStyle/>
          <a:p>
            <a:fld id="{938F21B6-1322-4426-8E8E-E51563FFC807}" type="datetime1">
              <a:rPr lang="zh-CN" altLang="en-US"/>
              <a:pPr/>
              <a:t>2018/10/18</a:t>
            </a:fld>
            <a:endParaRPr lang="zh-CN" altLang="en-US" sz="1800">
              <a:solidFill>
                <a:schemeClr val="tx1"/>
              </a:solidFill>
            </a:endParaRPr>
          </a:p>
        </p:txBody>
      </p:sp>
      <p:sp>
        <p:nvSpPr>
          <p:cNvPr id="35" name="内容占位符 2"/>
          <p:cNvSpPr txBox="1">
            <a:spLocks/>
          </p:cNvSpPr>
          <p:nvPr/>
        </p:nvSpPr>
        <p:spPr>
          <a:xfrm>
            <a:off x="1275583" y="1532238"/>
            <a:ext cx="8806132" cy="395416"/>
          </a:xfrm>
          <a:prstGeom prst="rect">
            <a:avLst/>
          </a:prstGeom>
        </p:spPr>
        <p:txBody>
          <a:bodyPr>
            <a:normAutofit fontScale="92500" lnSpcReduction="20000"/>
          </a:bodyPr>
          <a:lstStyle/>
          <a:p>
            <a:pPr marL="228600" marR="0" lvl="0" indent="-228600" algn="l" defTabSz="914400" rtl="0" eaLnBrk="1" fontAlgn="auto" latinLnBrk="0" hangingPunct="1">
              <a:lnSpc>
                <a:spcPct val="120000"/>
              </a:lnSpc>
              <a:spcBef>
                <a:spcPts val="1000"/>
              </a:spcBef>
              <a:spcAft>
                <a:spcPts val="0"/>
              </a:spcAft>
              <a:buClrTx/>
              <a:buSzTx/>
              <a:tabLst/>
              <a:defRPr/>
            </a:pPr>
            <a:r>
              <a:rPr kumimoji="0" lang="zh-CN" altLang="en-US" sz="2000" b="0" i="0" u="none" strike="noStrike" kern="1200" cap="none" spc="0" normalizeH="0" baseline="0" noProof="0" dirty="0" smtClean="0">
                <a:ln>
                  <a:noFill/>
                </a:ln>
                <a:solidFill>
                  <a:schemeClr val="tx1"/>
                </a:solidFill>
                <a:effectLst/>
                <a:uLnTx/>
                <a:uFillTx/>
                <a:latin typeface="华文仿宋" pitchFamily="2" charset="-122"/>
                <a:ea typeface="华文仿宋" pitchFamily="2" charset="-122"/>
              </a:rPr>
              <a:t>智慧图书馆数据建设三原则：</a:t>
            </a:r>
            <a:endParaRPr kumimoji="0" lang="en-US" altLang="zh-CN" sz="2000" b="0" i="0" u="none" strike="noStrike" kern="1200" cap="none" spc="0" normalizeH="0" baseline="0" noProof="0" dirty="0" smtClean="0">
              <a:ln>
                <a:noFill/>
              </a:ln>
              <a:solidFill>
                <a:schemeClr val="tx1"/>
              </a:solidFill>
              <a:effectLst/>
              <a:uLnTx/>
              <a:uFillTx/>
              <a:latin typeface="华文仿宋" pitchFamily="2" charset="-122"/>
              <a:ea typeface="华文仿宋" pitchFamily="2" charset="-122"/>
            </a:endParaRPr>
          </a:p>
        </p:txBody>
      </p:sp>
      <p:sp>
        <p:nvSpPr>
          <p:cNvPr id="10" name="文本框 9"/>
          <p:cNvSpPr txBox="1"/>
          <p:nvPr/>
        </p:nvSpPr>
        <p:spPr>
          <a:xfrm>
            <a:off x="1474839" y="6091084"/>
            <a:ext cx="1245068" cy="369332"/>
          </a:xfrm>
          <a:prstGeom prst="rect">
            <a:avLst/>
          </a:prstGeom>
          <a:noFill/>
        </p:spPr>
        <p:txBody>
          <a:bodyPr wrap="square" rtlCol="0">
            <a:spAutoFit/>
          </a:bodyPr>
          <a:lstStyle/>
          <a:p>
            <a:r>
              <a:rPr kumimoji="1" lang="zh-CN" altLang="en-US" dirty="0" smtClean="0"/>
              <a:t>数据关联</a:t>
            </a:r>
            <a:endParaRPr kumimoji="1" lang="zh-CN" altLang="en-US" dirty="0"/>
          </a:p>
        </p:txBody>
      </p:sp>
      <p:sp>
        <p:nvSpPr>
          <p:cNvPr id="11" name="文本框 10"/>
          <p:cNvSpPr txBox="1"/>
          <p:nvPr/>
        </p:nvSpPr>
        <p:spPr>
          <a:xfrm>
            <a:off x="9415911" y="5928057"/>
            <a:ext cx="1109856" cy="369332"/>
          </a:xfrm>
          <a:prstGeom prst="rect">
            <a:avLst/>
          </a:prstGeom>
          <a:noFill/>
        </p:spPr>
        <p:txBody>
          <a:bodyPr wrap="square" rtlCol="0">
            <a:spAutoFit/>
          </a:bodyPr>
          <a:lstStyle/>
          <a:p>
            <a:r>
              <a:rPr kumimoji="1" lang="zh-CN" altLang="en-US" smtClean="0"/>
              <a:t>数据驱动</a:t>
            </a:r>
            <a:endParaRPr kumimoji="1" lang="zh-CN" altLang="en-US"/>
          </a:p>
        </p:txBody>
      </p:sp>
      <p:sp>
        <p:nvSpPr>
          <p:cNvPr id="12" name="文本框 11"/>
          <p:cNvSpPr txBox="1"/>
          <p:nvPr/>
        </p:nvSpPr>
        <p:spPr>
          <a:xfrm>
            <a:off x="5459769" y="6115861"/>
            <a:ext cx="1219721" cy="369332"/>
          </a:xfrm>
          <a:prstGeom prst="rect">
            <a:avLst/>
          </a:prstGeom>
          <a:noFill/>
        </p:spPr>
        <p:txBody>
          <a:bodyPr wrap="square" rtlCol="0">
            <a:spAutoFit/>
          </a:bodyPr>
          <a:lstStyle/>
          <a:p>
            <a:r>
              <a:rPr kumimoji="1" lang="zh-CN" altLang="en-US" dirty="0" smtClean="0"/>
              <a:t>数据模型</a:t>
            </a:r>
            <a:endParaRPr kumimoji="1" lang="zh-CN" altLang="en-US" dirty="0"/>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2"/>
          <p:cNvSpPr>
            <a:spLocks noGrp="1"/>
          </p:cNvSpPr>
          <p:nvPr>
            <p:ph type="sldNum" sz="quarter" idx="4294967295"/>
          </p:nvPr>
        </p:nvSpPr>
        <p:spPr bwMode="auto">
          <a:xfrm>
            <a:off x="10866601" y="262256"/>
            <a:ext cx="550699" cy="332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alibri" pitchFamily="34" charset="0"/>
                <a:ea typeface="MS PGothic" pitchFamily="34" charset="-128"/>
              </a:defRPr>
            </a:lvl1pPr>
            <a:lvl2pPr marL="371365" indent="-142833">
              <a:defRPr sz="2200">
                <a:solidFill>
                  <a:schemeClr val="tx1"/>
                </a:solidFill>
                <a:latin typeface="Calibri" pitchFamily="34" charset="0"/>
                <a:ea typeface="MS PGothic" pitchFamily="34" charset="-128"/>
              </a:defRPr>
            </a:lvl2pPr>
            <a:lvl3pPr marL="571331" indent="-114266">
              <a:defRPr sz="2200">
                <a:solidFill>
                  <a:schemeClr val="tx1"/>
                </a:solidFill>
                <a:latin typeface="Calibri" pitchFamily="34" charset="0"/>
                <a:ea typeface="MS PGothic" pitchFamily="34" charset="-128"/>
              </a:defRPr>
            </a:lvl3pPr>
            <a:lvl4pPr marL="799863" indent="-114266">
              <a:defRPr sz="2200">
                <a:solidFill>
                  <a:schemeClr val="tx1"/>
                </a:solidFill>
                <a:latin typeface="Calibri" pitchFamily="34" charset="0"/>
                <a:ea typeface="MS PGothic" pitchFamily="34" charset="-128"/>
              </a:defRPr>
            </a:lvl4pPr>
            <a:lvl5pPr marL="1028395" indent="-114266">
              <a:defRPr sz="2200">
                <a:solidFill>
                  <a:schemeClr val="tx1"/>
                </a:solidFill>
                <a:latin typeface="Calibri" pitchFamily="34" charset="0"/>
                <a:ea typeface="MS PGothic" pitchFamily="34" charset="-128"/>
              </a:defRPr>
            </a:lvl5pPr>
            <a:lvl6pPr marL="1256928" indent="-114266" defTabSz="543558" fontAlgn="base">
              <a:spcBef>
                <a:spcPct val="0"/>
              </a:spcBef>
              <a:spcAft>
                <a:spcPct val="0"/>
              </a:spcAft>
              <a:defRPr sz="2200">
                <a:solidFill>
                  <a:schemeClr val="tx1"/>
                </a:solidFill>
                <a:latin typeface="Calibri" pitchFamily="34" charset="0"/>
                <a:ea typeface="MS PGothic" pitchFamily="34" charset="-128"/>
              </a:defRPr>
            </a:lvl6pPr>
            <a:lvl7pPr marL="1485460" indent="-114266" defTabSz="543558" fontAlgn="base">
              <a:spcBef>
                <a:spcPct val="0"/>
              </a:spcBef>
              <a:spcAft>
                <a:spcPct val="0"/>
              </a:spcAft>
              <a:defRPr sz="2200">
                <a:solidFill>
                  <a:schemeClr val="tx1"/>
                </a:solidFill>
                <a:latin typeface="Calibri" pitchFamily="34" charset="0"/>
                <a:ea typeface="MS PGothic" pitchFamily="34" charset="-128"/>
              </a:defRPr>
            </a:lvl7pPr>
            <a:lvl8pPr marL="1713992" indent="-114266" defTabSz="543558" fontAlgn="base">
              <a:spcBef>
                <a:spcPct val="0"/>
              </a:spcBef>
              <a:spcAft>
                <a:spcPct val="0"/>
              </a:spcAft>
              <a:defRPr sz="2200">
                <a:solidFill>
                  <a:schemeClr val="tx1"/>
                </a:solidFill>
                <a:latin typeface="Calibri" pitchFamily="34" charset="0"/>
                <a:ea typeface="MS PGothic" pitchFamily="34" charset="-128"/>
              </a:defRPr>
            </a:lvl8pPr>
            <a:lvl9pPr marL="1942524" indent="-114266" defTabSz="543558" fontAlgn="base">
              <a:spcBef>
                <a:spcPct val="0"/>
              </a:spcBef>
              <a:spcAft>
                <a:spcPct val="0"/>
              </a:spcAft>
              <a:defRPr sz="2200">
                <a:solidFill>
                  <a:schemeClr val="tx1"/>
                </a:solidFill>
                <a:latin typeface="Calibri" pitchFamily="34" charset="0"/>
                <a:ea typeface="MS PGothic" pitchFamily="34" charset="-128"/>
              </a:defRPr>
            </a:lvl9pPr>
          </a:lstStyle>
          <a:p>
            <a:fld id="{A72E5B69-DA32-41A7-84D7-5C16D1BB87E0}" type="slidenum">
              <a:rPr lang="en-US" altLang="zh-CN" sz="2100">
                <a:solidFill>
                  <a:schemeClr val="bg1"/>
                </a:solidFill>
                <a:latin typeface="Roboto Regular" charset="0"/>
              </a:rPr>
              <a:pPr/>
              <a:t>64</a:t>
            </a:fld>
            <a:endParaRPr lang="en-US" altLang="zh-CN" sz="2100" dirty="0">
              <a:solidFill>
                <a:schemeClr val="bg1"/>
              </a:solidFill>
              <a:latin typeface="Roboto Regular" charset="0"/>
            </a:endParaRPr>
          </a:p>
        </p:txBody>
      </p:sp>
      <p:sp>
        <p:nvSpPr>
          <p:cNvPr id="13" name="TextBox 12"/>
          <p:cNvSpPr txBox="1">
            <a:spLocks noChangeArrowheads="1"/>
          </p:cNvSpPr>
          <p:nvPr/>
        </p:nvSpPr>
        <p:spPr bwMode="auto">
          <a:xfrm>
            <a:off x="887298" y="341154"/>
            <a:ext cx="8641225"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06" tIns="22853" rIns="45706" bIns="22853">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438"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438"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438"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438" fontAlgn="base">
              <a:spcBef>
                <a:spcPct val="0"/>
              </a:spcBef>
              <a:spcAft>
                <a:spcPct val="0"/>
              </a:spcAft>
              <a:defRPr sz="4300">
                <a:solidFill>
                  <a:schemeClr val="tx1"/>
                </a:solidFill>
                <a:latin typeface="Calibri" pitchFamily="34" charset="0"/>
                <a:ea typeface="MS PGothic" pitchFamily="34" charset="-128"/>
              </a:defRPr>
            </a:lvl9pPr>
          </a:lstStyle>
          <a:p>
            <a:r>
              <a:rPr lang="zh-CN" altLang="en-US" sz="2700" dirty="0" smtClean="0">
                <a:solidFill>
                  <a:schemeClr val="tx2"/>
                </a:solidFill>
                <a:latin typeface="微软雅黑" panose="020B0503020204020204" pitchFamily="34" charset="-122"/>
                <a:ea typeface="微软雅黑" panose="020B0503020204020204" pitchFamily="34" charset="-122"/>
              </a:rPr>
              <a:t>驱动一：资源画像</a:t>
            </a:r>
            <a:endParaRPr lang="en-US" altLang="zh-CN" sz="2700" dirty="0">
              <a:solidFill>
                <a:schemeClr val="tx2"/>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899998" y="1005839"/>
            <a:ext cx="2391178" cy="441536"/>
          </a:xfrm>
          <a:prstGeom prst="rect">
            <a:avLst/>
          </a:prstGeom>
          <a:noFill/>
        </p:spPr>
        <p:txBody>
          <a:bodyPr wrap="none" lIns="117226" tIns="58613" rIns="117226" bIns="58613" rtlCol="0">
            <a:spAutoFit/>
          </a:bodyPr>
          <a:lstStyle/>
          <a:p>
            <a:r>
              <a:rPr lang="zh-CN" altLang="en-US" sz="2100" b="1" dirty="0" smtClean="0">
                <a:solidFill>
                  <a:schemeClr val="tx1">
                    <a:lumMod val="50000"/>
                  </a:schemeClr>
                </a:solidFill>
                <a:latin typeface="微软雅黑" panose="020B0503020204020204" pitchFamily="34" charset="-122"/>
                <a:ea typeface="微软雅黑" panose="020B0503020204020204" pitchFamily="34" charset="-122"/>
              </a:rPr>
              <a:t>运行数据关联扩展</a:t>
            </a:r>
            <a:endParaRPr lang="zh-CN" altLang="en-US" sz="2100" b="1" dirty="0">
              <a:solidFill>
                <a:schemeClr val="tx1">
                  <a:lumMod val="50000"/>
                </a:schemeClr>
              </a:solidFill>
              <a:latin typeface="微软雅黑" panose="020B0503020204020204" pitchFamily="34" charset="-122"/>
              <a:ea typeface="微软雅黑" panose="020B0503020204020204" pitchFamily="34" charset="-122"/>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72852" y="2250758"/>
            <a:ext cx="987901" cy="364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a:xfrm>
            <a:off x="1792795" y="1797838"/>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a:latin typeface="微软雅黑" panose="020B0503020204020204" pitchFamily="34" charset="-122"/>
                <a:ea typeface="微软雅黑" panose="020B0503020204020204" pitchFamily="34" charset="-122"/>
              </a:rPr>
              <a:t>类型</a:t>
            </a:r>
          </a:p>
        </p:txBody>
      </p:sp>
      <p:sp>
        <p:nvSpPr>
          <p:cNvPr id="10" name="圆角矩形 9"/>
          <p:cNvSpPr/>
          <p:nvPr/>
        </p:nvSpPr>
        <p:spPr>
          <a:xfrm>
            <a:off x="1792795" y="2616473"/>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主题</a:t>
            </a:r>
            <a:endParaRPr lang="zh-CN" altLang="en-US" dirty="0">
              <a:latin typeface="微软雅黑" panose="020B0503020204020204" pitchFamily="34" charset="-122"/>
              <a:ea typeface="微软雅黑" panose="020B0503020204020204" pitchFamily="34" charset="-122"/>
            </a:endParaRPr>
          </a:p>
        </p:txBody>
      </p:sp>
      <p:sp>
        <p:nvSpPr>
          <p:cNvPr id="12" name="圆角矩形 11"/>
          <p:cNvSpPr/>
          <p:nvPr/>
        </p:nvSpPr>
        <p:spPr>
          <a:xfrm>
            <a:off x="1792795" y="3435108"/>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语言</a:t>
            </a:r>
            <a:endParaRPr lang="zh-CN" altLang="en-US" dirty="0">
              <a:latin typeface="微软雅黑" panose="020B0503020204020204" pitchFamily="34" charset="-122"/>
              <a:ea typeface="微软雅黑" panose="020B0503020204020204" pitchFamily="34" charset="-122"/>
            </a:endParaRPr>
          </a:p>
        </p:txBody>
      </p:sp>
      <p:sp>
        <p:nvSpPr>
          <p:cNvPr id="14" name="圆角矩形 13"/>
          <p:cNvSpPr/>
          <p:nvPr/>
        </p:nvSpPr>
        <p:spPr>
          <a:xfrm>
            <a:off x="1792795" y="4253743"/>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sz="1500" dirty="0" smtClean="0">
                <a:latin typeface="微软雅黑" panose="020B0503020204020204" pitchFamily="34" charset="-122"/>
                <a:ea typeface="微软雅黑" panose="020B0503020204020204" pitchFamily="34" charset="-122"/>
              </a:rPr>
              <a:t>源数据库</a:t>
            </a:r>
            <a:endParaRPr lang="zh-CN" altLang="en-US" sz="1500" dirty="0">
              <a:latin typeface="微软雅黑" panose="020B0503020204020204" pitchFamily="34" charset="-122"/>
              <a:ea typeface="微软雅黑" panose="020B0503020204020204" pitchFamily="34" charset="-122"/>
            </a:endParaRPr>
          </a:p>
        </p:txBody>
      </p:sp>
      <p:sp>
        <p:nvSpPr>
          <p:cNvPr id="15" name="圆角矩形 14"/>
          <p:cNvSpPr/>
          <p:nvPr/>
        </p:nvSpPr>
        <p:spPr>
          <a:xfrm>
            <a:off x="1792795" y="5072379"/>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年份</a:t>
            </a:r>
            <a:endParaRPr lang="zh-CN" altLang="en-US" dirty="0">
              <a:latin typeface="微软雅黑" panose="020B0503020204020204" pitchFamily="34" charset="-122"/>
              <a:ea typeface="微软雅黑" panose="020B0503020204020204" pitchFamily="34" charset="-122"/>
            </a:endParaRPr>
          </a:p>
        </p:txBody>
      </p:sp>
      <p:sp>
        <p:nvSpPr>
          <p:cNvPr id="16" name="圆角矩形 15"/>
          <p:cNvSpPr/>
          <p:nvPr/>
        </p:nvSpPr>
        <p:spPr>
          <a:xfrm>
            <a:off x="1792795" y="5891011"/>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学科</a:t>
            </a:r>
            <a:endParaRPr lang="zh-CN" altLang="en-US" dirty="0">
              <a:latin typeface="微软雅黑" panose="020B0503020204020204" pitchFamily="34" charset="-122"/>
              <a:ea typeface="微软雅黑" panose="020B0503020204020204" pitchFamily="34" charset="-122"/>
            </a:endParaRPr>
          </a:p>
        </p:txBody>
      </p:sp>
      <p:sp>
        <p:nvSpPr>
          <p:cNvPr id="17" name="圆角矩形 16"/>
          <p:cNvSpPr/>
          <p:nvPr/>
        </p:nvSpPr>
        <p:spPr>
          <a:xfrm>
            <a:off x="9168191" y="1800564"/>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读者姓名</a:t>
            </a:r>
            <a:endParaRPr lang="zh-CN" altLang="en-US" dirty="0">
              <a:latin typeface="微软雅黑" panose="020B0503020204020204" pitchFamily="34" charset="-122"/>
              <a:ea typeface="微软雅黑" panose="020B0503020204020204" pitchFamily="34" charset="-122"/>
            </a:endParaRPr>
          </a:p>
        </p:txBody>
      </p:sp>
      <p:sp>
        <p:nvSpPr>
          <p:cNvPr id="18" name="圆角矩形 17"/>
          <p:cNvSpPr/>
          <p:nvPr/>
        </p:nvSpPr>
        <p:spPr>
          <a:xfrm>
            <a:off x="9168191" y="2619199"/>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读者类型</a:t>
            </a:r>
            <a:endParaRPr lang="zh-CN" altLang="en-US" dirty="0">
              <a:latin typeface="微软雅黑" panose="020B0503020204020204" pitchFamily="34" charset="-122"/>
              <a:ea typeface="微软雅黑" panose="020B0503020204020204" pitchFamily="34" charset="-122"/>
            </a:endParaRPr>
          </a:p>
        </p:txBody>
      </p:sp>
      <p:sp>
        <p:nvSpPr>
          <p:cNvPr id="19" name="圆角矩形 18"/>
          <p:cNvSpPr/>
          <p:nvPr/>
        </p:nvSpPr>
        <p:spPr>
          <a:xfrm>
            <a:off x="9168191" y="3437835"/>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使用</a:t>
            </a:r>
            <a:r>
              <a:rPr lang="en-US" altLang="zh-CN" dirty="0" smtClean="0">
                <a:latin typeface="微软雅黑" panose="020B0503020204020204" pitchFamily="34" charset="-122"/>
                <a:ea typeface="微软雅黑" panose="020B0503020204020204" pitchFamily="34" charset="-122"/>
              </a:rPr>
              <a:t>IP</a:t>
            </a:r>
            <a:endParaRPr lang="zh-CN" altLang="en-US" dirty="0">
              <a:latin typeface="微软雅黑" panose="020B0503020204020204" pitchFamily="34" charset="-122"/>
              <a:ea typeface="微软雅黑" panose="020B0503020204020204" pitchFamily="34" charset="-122"/>
            </a:endParaRPr>
          </a:p>
        </p:txBody>
      </p:sp>
      <p:sp>
        <p:nvSpPr>
          <p:cNvPr id="20" name="圆角矩形 19"/>
          <p:cNvSpPr/>
          <p:nvPr/>
        </p:nvSpPr>
        <p:spPr>
          <a:xfrm>
            <a:off x="9168191" y="4256470"/>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所属院系</a:t>
            </a:r>
            <a:endParaRPr lang="zh-CN" altLang="en-US" dirty="0">
              <a:latin typeface="微软雅黑" panose="020B0503020204020204" pitchFamily="34" charset="-122"/>
              <a:ea typeface="微软雅黑" panose="020B0503020204020204" pitchFamily="34" charset="-122"/>
            </a:endParaRPr>
          </a:p>
        </p:txBody>
      </p:sp>
      <p:sp>
        <p:nvSpPr>
          <p:cNvPr id="21" name="圆角矩形 20"/>
          <p:cNvSpPr/>
          <p:nvPr/>
        </p:nvSpPr>
        <p:spPr>
          <a:xfrm>
            <a:off x="9168191" y="5075105"/>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目前年级</a:t>
            </a:r>
            <a:endParaRPr lang="zh-CN" altLang="en-US" dirty="0">
              <a:latin typeface="微软雅黑" panose="020B0503020204020204" pitchFamily="34" charset="-122"/>
              <a:ea typeface="微软雅黑" panose="020B0503020204020204" pitchFamily="34" charset="-122"/>
            </a:endParaRPr>
          </a:p>
        </p:txBody>
      </p:sp>
      <p:sp>
        <p:nvSpPr>
          <p:cNvPr id="22" name="圆角矩形 21"/>
          <p:cNvSpPr/>
          <p:nvPr/>
        </p:nvSpPr>
        <p:spPr>
          <a:xfrm>
            <a:off x="9168191" y="5893738"/>
            <a:ext cx="1310184" cy="541634"/>
          </a:xfrm>
          <a:prstGeom prst="roundRect">
            <a:avLst/>
          </a:prstGeom>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lnSpc>
                <a:spcPct val="130000"/>
              </a:lnSpc>
            </a:pPr>
            <a:r>
              <a:rPr lang="zh-CN" altLang="en-US" dirty="0" smtClean="0">
                <a:latin typeface="微软雅黑" panose="020B0503020204020204" pitchFamily="34" charset="-122"/>
                <a:ea typeface="微软雅黑" panose="020B0503020204020204" pitchFamily="34" charset="-122"/>
              </a:rPr>
              <a:t>读者学历</a:t>
            </a:r>
            <a:endParaRPr lang="zh-CN" altLang="en-US" dirty="0">
              <a:latin typeface="微软雅黑" panose="020B0503020204020204" pitchFamily="34" charset="-122"/>
              <a:ea typeface="微软雅黑" panose="020B0503020204020204" pitchFamily="34" charset="-122"/>
            </a:endParaRPr>
          </a:p>
        </p:txBody>
      </p:sp>
      <p:cxnSp>
        <p:nvCxnSpPr>
          <p:cNvPr id="23" name="直接连接符 22"/>
          <p:cNvCxnSpPr>
            <a:stCxn id="9" idx="3"/>
          </p:cNvCxnSpPr>
          <p:nvPr/>
        </p:nvCxnSpPr>
        <p:spPr>
          <a:xfrm>
            <a:off x="3102979" y="2068655"/>
            <a:ext cx="1174079" cy="409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0" idx="3"/>
          </p:cNvCxnSpPr>
          <p:nvPr/>
        </p:nvCxnSpPr>
        <p:spPr>
          <a:xfrm>
            <a:off x="3102979" y="2887290"/>
            <a:ext cx="11740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2" idx="3"/>
          </p:cNvCxnSpPr>
          <p:nvPr/>
        </p:nvCxnSpPr>
        <p:spPr>
          <a:xfrm>
            <a:off x="3102979" y="3705925"/>
            <a:ext cx="11740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4" idx="3"/>
          </p:cNvCxnSpPr>
          <p:nvPr/>
        </p:nvCxnSpPr>
        <p:spPr>
          <a:xfrm>
            <a:off x="3102979" y="4524560"/>
            <a:ext cx="11740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5" idx="3"/>
          </p:cNvCxnSpPr>
          <p:nvPr/>
        </p:nvCxnSpPr>
        <p:spPr>
          <a:xfrm>
            <a:off x="3102979" y="5343196"/>
            <a:ext cx="11740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6" idx="3"/>
          </p:cNvCxnSpPr>
          <p:nvPr/>
        </p:nvCxnSpPr>
        <p:spPr>
          <a:xfrm flipV="1">
            <a:off x="3102979" y="5753555"/>
            <a:ext cx="1174079" cy="408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7" idx="1"/>
          </p:cNvCxnSpPr>
          <p:nvPr/>
        </p:nvCxnSpPr>
        <p:spPr>
          <a:xfrm flipH="1">
            <a:off x="8119091" y="2071381"/>
            <a:ext cx="1049100" cy="4067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18" idx="1"/>
          </p:cNvCxnSpPr>
          <p:nvPr/>
        </p:nvCxnSpPr>
        <p:spPr>
          <a:xfrm flipH="1">
            <a:off x="8119091" y="2890016"/>
            <a:ext cx="1049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9" idx="1"/>
          </p:cNvCxnSpPr>
          <p:nvPr/>
        </p:nvCxnSpPr>
        <p:spPr>
          <a:xfrm flipH="1">
            <a:off x="8119091" y="3708652"/>
            <a:ext cx="1049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20" idx="1"/>
          </p:cNvCxnSpPr>
          <p:nvPr/>
        </p:nvCxnSpPr>
        <p:spPr>
          <a:xfrm flipH="1">
            <a:off x="8119091" y="4527287"/>
            <a:ext cx="1049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21" idx="1"/>
          </p:cNvCxnSpPr>
          <p:nvPr/>
        </p:nvCxnSpPr>
        <p:spPr>
          <a:xfrm flipH="1" flipV="1">
            <a:off x="8119091" y="5343196"/>
            <a:ext cx="1049100" cy="2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22" idx="1"/>
          </p:cNvCxnSpPr>
          <p:nvPr/>
        </p:nvCxnSpPr>
        <p:spPr>
          <a:xfrm flipH="1" flipV="1">
            <a:off x="8119091" y="5753555"/>
            <a:ext cx="1049100" cy="411000"/>
          </a:xfrm>
          <a:prstGeom prst="line">
            <a:avLst/>
          </a:prstGeom>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3200" y="2478093"/>
            <a:ext cx="2188453" cy="334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876037"/>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4410584" y="92703"/>
            <a:ext cx="2060179" cy="584775"/>
          </a:xfrm>
          <a:prstGeom prst="rect">
            <a:avLst/>
          </a:prstGeom>
          <a:noFill/>
          <a:effectLst/>
        </p:spPr>
        <p:txBody>
          <a:bodyPr wrap="none" rtlCol="0">
            <a:spAutoFit/>
          </a:bodyPr>
          <a:lstStyle/>
          <a:p>
            <a:r>
              <a:rPr lang="en-US" altLang="zh-CN" sz="3200" b="1" dirty="0" smtClean="0"/>
              <a:t>  </a:t>
            </a:r>
            <a:r>
              <a:rPr lang="zh-CN" altLang="en-US" sz="3200" b="1" dirty="0" smtClean="0">
                <a:solidFill>
                  <a:schemeClr val="bg1"/>
                </a:solidFill>
              </a:rPr>
              <a:t>建设模式</a:t>
            </a:r>
            <a:endParaRPr lang="en-US" altLang="zh-CN" sz="2200" b="1" dirty="0" smtClean="0">
              <a:solidFill>
                <a:schemeClr val="bg1"/>
              </a:solidFill>
              <a:latin typeface="方正姚体" panose="02010601030101010101" pitchFamily="2" charset="-122"/>
            </a:endParaRPr>
          </a:p>
        </p:txBody>
      </p:sp>
      <p:grpSp>
        <p:nvGrpSpPr>
          <p:cNvPr id="9" name="组合 8"/>
          <p:cNvGrpSpPr/>
          <p:nvPr/>
        </p:nvGrpSpPr>
        <p:grpSpPr>
          <a:xfrm>
            <a:off x="3470292" y="1869161"/>
            <a:ext cx="5527822" cy="2811333"/>
            <a:chOff x="2837991" y="2117361"/>
            <a:chExt cx="6324843" cy="3216681"/>
          </a:xfrm>
          <a:gradFill>
            <a:gsLst>
              <a:gs pos="0">
                <a:srgbClr val="0F2437"/>
              </a:gs>
              <a:gs pos="100000">
                <a:srgbClr val="284D7A"/>
              </a:gs>
            </a:gsLst>
            <a:lin ang="1800000" scaled="0"/>
          </a:gradFill>
        </p:grpSpPr>
        <p:sp>
          <p:nvSpPr>
            <p:cNvPr id="10" name="任意多边形 9"/>
            <p:cNvSpPr/>
            <p:nvPr/>
          </p:nvSpPr>
          <p:spPr>
            <a:xfrm>
              <a:off x="2837991" y="3011332"/>
              <a:ext cx="1549860" cy="1540656"/>
            </a:xfrm>
            <a:custGeom>
              <a:avLst/>
              <a:gdLst>
                <a:gd name="connsiteX0" fmla="*/ 292051 w 851815"/>
                <a:gd name="connsiteY0" fmla="*/ 851816 h 851816"/>
                <a:gd name="connsiteX1" fmla="*/ 0 w 851815"/>
                <a:gd name="connsiteY1" fmla="*/ 559765 h 851816"/>
                <a:gd name="connsiteX2" fmla="*/ 559765 w 851815"/>
                <a:gd name="connsiteY2" fmla="*/ 0 h 851816"/>
                <a:gd name="connsiteX3" fmla="*/ 851815 w 851815"/>
                <a:gd name="connsiteY3" fmla="*/ 292050 h 851816"/>
                <a:gd name="connsiteX4" fmla="*/ 292051 w 851815"/>
                <a:gd name="connsiteY4" fmla="*/ 851816 h 851816"/>
                <a:gd name="connsiteX0-1" fmla="*/ 387235 w 946999"/>
                <a:gd name="connsiteY0-2" fmla="*/ 851816 h 851816"/>
                <a:gd name="connsiteX1-3" fmla="*/ 95184 w 946999"/>
                <a:gd name="connsiteY1-4" fmla="*/ 559765 h 851816"/>
                <a:gd name="connsiteX2-5" fmla="*/ 654949 w 946999"/>
                <a:gd name="connsiteY2-6" fmla="*/ 0 h 851816"/>
                <a:gd name="connsiteX3-7" fmla="*/ 946999 w 946999"/>
                <a:gd name="connsiteY3-8" fmla="*/ 292050 h 851816"/>
                <a:gd name="connsiteX4-9" fmla="*/ 387235 w 946999"/>
                <a:gd name="connsiteY4-10" fmla="*/ 851816 h 851816"/>
                <a:gd name="connsiteX0-11" fmla="*/ 403423 w 963187"/>
                <a:gd name="connsiteY0-12" fmla="*/ 962345 h 962345"/>
                <a:gd name="connsiteX1-13" fmla="*/ 111372 w 963187"/>
                <a:gd name="connsiteY1-14" fmla="*/ 670294 h 962345"/>
                <a:gd name="connsiteX2-15" fmla="*/ 671137 w 963187"/>
                <a:gd name="connsiteY2-16" fmla="*/ 110529 h 962345"/>
                <a:gd name="connsiteX3-17" fmla="*/ 963187 w 963187"/>
                <a:gd name="connsiteY3-18" fmla="*/ 402579 h 962345"/>
                <a:gd name="connsiteX4-19" fmla="*/ 403423 w 963187"/>
                <a:gd name="connsiteY4-20" fmla="*/ 962345 h 962345"/>
                <a:gd name="connsiteX0-21" fmla="*/ 411874 w 971638"/>
                <a:gd name="connsiteY0-22" fmla="*/ 965868 h 965868"/>
                <a:gd name="connsiteX1-23" fmla="*/ 119823 w 971638"/>
                <a:gd name="connsiteY1-24" fmla="*/ 673817 h 965868"/>
                <a:gd name="connsiteX2-25" fmla="*/ 679588 w 971638"/>
                <a:gd name="connsiteY2-26" fmla="*/ 114052 h 965868"/>
                <a:gd name="connsiteX3-27" fmla="*/ 971638 w 971638"/>
                <a:gd name="connsiteY3-28" fmla="*/ 406102 h 965868"/>
                <a:gd name="connsiteX4-29" fmla="*/ 411874 w 971638"/>
                <a:gd name="connsiteY4-30" fmla="*/ 965868 h 965868"/>
                <a:gd name="connsiteX0-31" fmla="*/ 411874 w 971638"/>
                <a:gd name="connsiteY0-32" fmla="*/ 965868 h 965868"/>
                <a:gd name="connsiteX1-33" fmla="*/ 119823 w 971638"/>
                <a:gd name="connsiteY1-34" fmla="*/ 673817 h 965868"/>
                <a:gd name="connsiteX2-35" fmla="*/ 679588 w 971638"/>
                <a:gd name="connsiteY2-36" fmla="*/ 114052 h 965868"/>
                <a:gd name="connsiteX3-37" fmla="*/ 971638 w 971638"/>
                <a:gd name="connsiteY3-38" fmla="*/ 406102 h 965868"/>
                <a:gd name="connsiteX4-39" fmla="*/ 411874 w 971638"/>
                <a:gd name="connsiteY4-40" fmla="*/ 965868 h 9658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71638" h="965868">
                  <a:moveTo>
                    <a:pt x="411874" y="965868"/>
                  </a:moveTo>
                  <a:lnTo>
                    <a:pt x="119823" y="673817"/>
                  </a:lnTo>
                  <a:cubicBezTo>
                    <a:pt x="-253355" y="247329"/>
                    <a:pt x="333067" y="-220881"/>
                    <a:pt x="679588" y="114052"/>
                  </a:cubicBezTo>
                  <a:lnTo>
                    <a:pt x="971638" y="406102"/>
                  </a:lnTo>
                  <a:lnTo>
                    <a:pt x="411874" y="9658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任意多边形 10"/>
            <p:cNvSpPr/>
            <p:nvPr/>
          </p:nvSpPr>
          <p:spPr>
            <a:xfrm>
              <a:off x="3628073" y="3797755"/>
              <a:ext cx="1780218" cy="1536287"/>
            </a:xfrm>
            <a:custGeom>
              <a:avLst/>
              <a:gdLst>
                <a:gd name="connsiteX0" fmla="*/ 545858 w 1095193"/>
                <a:gd name="connsiteY0" fmla="*/ 0 h 848340"/>
                <a:gd name="connsiteX1" fmla="*/ 0 w 1095193"/>
                <a:gd name="connsiteY1" fmla="*/ 545858 h 848340"/>
                <a:gd name="connsiteX2" fmla="*/ 302482 w 1095193"/>
                <a:gd name="connsiteY2" fmla="*/ 848340 h 848340"/>
                <a:gd name="connsiteX3" fmla="*/ 799665 w 1095193"/>
                <a:gd name="connsiteY3" fmla="*/ 848340 h 848340"/>
                <a:gd name="connsiteX4" fmla="*/ 1095193 w 1095193"/>
                <a:gd name="connsiteY4" fmla="*/ 552812 h 848340"/>
                <a:gd name="connsiteX5" fmla="*/ 545858 w 1095193"/>
                <a:gd name="connsiteY5" fmla="*/ 0 h 848340"/>
                <a:gd name="connsiteX0-1" fmla="*/ 566719 w 1116054"/>
                <a:gd name="connsiteY0-2" fmla="*/ 0 h 848340"/>
                <a:gd name="connsiteX1-3" fmla="*/ 0 w 1116054"/>
                <a:gd name="connsiteY1-4" fmla="*/ 563242 h 848340"/>
                <a:gd name="connsiteX2-5" fmla="*/ 323343 w 1116054"/>
                <a:gd name="connsiteY2-6" fmla="*/ 848340 h 848340"/>
                <a:gd name="connsiteX3-7" fmla="*/ 820526 w 1116054"/>
                <a:gd name="connsiteY3-8" fmla="*/ 848340 h 848340"/>
                <a:gd name="connsiteX4-9" fmla="*/ 1116054 w 1116054"/>
                <a:gd name="connsiteY4-10" fmla="*/ 552812 h 848340"/>
                <a:gd name="connsiteX5-11" fmla="*/ 566719 w 1116054"/>
                <a:gd name="connsiteY5-12" fmla="*/ 0 h 848340"/>
                <a:gd name="connsiteX0-13" fmla="*/ 566719 w 1116054"/>
                <a:gd name="connsiteY0-14" fmla="*/ 0 h 862247"/>
                <a:gd name="connsiteX1-15" fmla="*/ 0 w 1116054"/>
                <a:gd name="connsiteY1-16" fmla="*/ 563242 h 862247"/>
                <a:gd name="connsiteX2-17" fmla="*/ 312912 w 1116054"/>
                <a:gd name="connsiteY2-18" fmla="*/ 862247 h 862247"/>
                <a:gd name="connsiteX3-19" fmla="*/ 820526 w 1116054"/>
                <a:gd name="connsiteY3-20" fmla="*/ 848340 h 862247"/>
                <a:gd name="connsiteX4-21" fmla="*/ 1116054 w 1116054"/>
                <a:gd name="connsiteY4-22" fmla="*/ 552812 h 862247"/>
                <a:gd name="connsiteX5-23" fmla="*/ 566719 w 1116054"/>
                <a:gd name="connsiteY5-24" fmla="*/ 0 h 862247"/>
                <a:gd name="connsiteX0-25" fmla="*/ 566719 w 1116054"/>
                <a:gd name="connsiteY0-26" fmla="*/ 0 h 928791"/>
                <a:gd name="connsiteX1-27" fmla="*/ 0 w 1116054"/>
                <a:gd name="connsiteY1-28" fmla="*/ 563242 h 928791"/>
                <a:gd name="connsiteX2-29" fmla="*/ 312912 w 1116054"/>
                <a:gd name="connsiteY2-30" fmla="*/ 862247 h 928791"/>
                <a:gd name="connsiteX3-31" fmla="*/ 820526 w 1116054"/>
                <a:gd name="connsiteY3-32" fmla="*/ 848340 h 928791"/>
                <a:gd name="connsiteX4-33" fmla="*/ 1116054 w 1116054"/>
                <a:gd name="connsiteY4-34" fmla="*/ 552812 h 928791"/>
                <a:gd name="connsiteX5-35" fmla="*/ 566719 w 1116054"/>
                <a:gd name="connsiteY5-36" fmla="*/ 0 h 928791"/>
                <a:gd name="connsiteX0-37" fmla="*/ 566719 w 1116054"/>
                <a:gd name="connsiteY0-38" fmla="*/ 0 h 963129"/>
                <a:gd name="connsiteX1-39" fmla="*/ 0 w 1116054"/>
                <a:gd name="connsiteY1-40" fmla="*/ 563242 h 963129"/>
                <a:gd name="connsiteX2-41" fmla="*/ 312912 w 1116054"/>
                <a:gd name="connsiteY2-42" fmla="*/ 862247 h 963129"/>
                <a:gd name="connsiteX3-43" fmla="*/ 820526 w 1116054"/>
                <a:gd name="connsiteY3-44" fmla="*/ 848340 h 963129"/>
                <a:gd name="connsiteX4-45" fmla="*/ 1116054 w 1116054"/>
                <a:gd name="connsiteY4-46" fmla="*/ 552812 h 963129"/>
                <a:gd name="connsiteX5-47" fmla="*/ 566719 w 1116054"/>
                <a:gd name="connsiteY5-48" fmla="*/ 0 h 9631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16054" h="963129">
                  <a:moveTo>
                    <a:pt x="566719" y="0"/>
                  </a:moveTo>
                  <a:lnTo>
                    <a:pt x="0" y="563242"/>
                  </a:lnTo>
                  <a:lnTo>
                    <a:pt x="312912" y="862247"/>
                  </a:lnTo>
                  <a:cubicBezTo>
                    <a:pt x="492547" y="1017544"/>
                    <a:pt x="686090" y="978141"/>
                    <a:pt x="820526" y="848340"/>
                  </a:cubicBezTo>
                  <a:lnTo>
                    <a:pt x="1116054" y="552812"/>
                  </a:lnTo>
                  <a:lnTo>
                    <a:pt x="56671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11"/>
            <p:cNvSpPr/>
            <p:nvPr/>
          </p:nvSpPr>
          <p:spPr>
            <a:xfrm flipV="1">
              <a:off x="4636493" y="3070323"/>
              <a:ext cx="1780218" cy="1536287"/>
            </a:xfrm>
            <a:custGeom>
              <a:avLst/>
              <a:gdLst>
                <a:gd name="connsiteX0" fmla="*/ 545858 w 1095193"/>
                <a:gd name="connsiteY0" fmla="*/ 0 h 848340"/>
                <a:gd name="connsiteX1" fmla="*/ 0 w 1095193"/>
                <a:gd name="connsiteY1" fmla="*/ 545858 h 848340"/>
                <a:gd name="connsiteX2" fmla="*/ 302482 w 1095193"/>
                <a:gd name="connsiteY2" fmla="*/ 848340 h 848340"/>
                <a:gd name="connsiteX3" fmla="*/ 799665 w 1095193"/>
                <a:gd name="connsiteY3" fmla="*/ 848340 h 848340"/>
                <a:gd name="connsiteX4" fmla="*/ 1095193 w 1095193"/>
                <a:gd name="connsiteY4" fmla="*/ 552812 h 848340"/>
                <a:gd name="connsiteX5" fmla="*/ 545858 w 1095193"/>
                <a:gd name="connsiteY5" fmla="*/ 0 h 848340"/>
                <a:gd name="connsiteX0-1" fmla="*/ 566719 w 1116054"/>
                <a:gd name="connsiteY0-2" fmla="*/ 0 h 848340"/>
                <a:gd name="connsiteX1-3" fmla="*/ 0 w 1116054"/>
                <a:gd name="connsiteY1-4" fmla="*/ 563242 h 848340"/>
                <a:gd name="connsiteX2-5" fmla="*/ 323343 w 1116054"/>
                <a:gd name="connsiteY2-6" fmla="*/ 848340 h 848340"/>
                <a:gd name="connsiteX3-7" fmla="*/ 820526 w 1116054"/>
                <a:gd name="connsiteY3-8" fmla="*/ 848340 h 848340"/>
                <a:gd name="connsiteX4-9" fmla="*/ 1116054 w 1116054"/>
                <a:gd name="connsiteY4-10" fmla="*/ 552812 h 848340"/>
                <a:gd name="connsiteX5-11" fmla="*/ 566719 w 1116054"/>
                <a:gd name="connsiteY5-12" fmla="*/ 0 h 848340"/>
                <a:gd name="connsiteX0-13" fmla="*/ 566719 w 1116054"/>
                <a:gd name="connsiteY0-14" fmla="*/ 0 h 862247"/>
                <a:gd name="connsiteX1-15" fmla="*/ 0 w 1116054"/>
                <a:gd name="connsiteY1-16" fmla="*/ 563242 h 862247"/>
                <a:gd name="connsiteX2-17" fmla="*/ 312912 w 1116054"/>
                <a:gd name="connsiteY2-18" fmla="*/ 862247 h 862247"/>
                <a:gd name="connsiteX3-19" fmla="*/ 820526 w 1116054"/>
                <a:gd name="connsiteY3-20" fmla="*/ 848340 h 862247"/>
                <a:gd name="connsiteX4-21" fmla="*/ 1116054 w 1116054"/>
                <a:gd name="connsiteY4-22" fmla="*/ 552812 h 862247"/>
                <a:gd name="connsiteX5-23" fmla="*/ 566719 w 1116054"/>
                <a:gd name="connsiteY5-24" fmla="*/ 0 h 862247"/>
                <a:gd name="connsiteX0-25" fmla="*/ 566719 w 1116054"/>
                <a:gd name="connsiteY0-26" fmla="*/ 0 h 928791"/>
                <a:gd name="connsiteX1-27" fmla="*/ 0 w 1116054"/>
                <a:gd name="connsiteY1-28" fmla="*/ 563242 h 928791"/>
                <a:gd name="connsiteX2-29" fmla="*/ 312912 w 1116054"/>
                <a:gd name="connsiteY2-30" fmla="*/ 862247 h 928791"/>
                <a:gd name="connsiteX3-31" fmla="*/ 820526 w 1116054"/>
                <a:gd name="connsiteY3-32" fmla="*/ 848340 h 928791"/>
                <a:gd name="connsiteX4-33" fmla="*/ 1116054 w 1116054"/>
                <a:gd name="connsiteY4-34" fmla="*/ 552812 h 928791"/>
                <a:gd name="connsiteX5-35" fmla="*/ 566719 w 1116054"/>
                <a:gd name="connsiteY5-36" fmla="*/ 0 h 928791"/>
                <a:gd name="connsiteX0-37" fmla="*/ 566719 w 1116054"/>
                <a:gd name="connsiteY0-38" fmla="*/ 0 h 963129"/>
                <a:gd name="connsiteX1-39" fmla="*/ 0 w 1116054"/>
                <a:gd name="connsiteY1-40" fmla="*/ 563242 h 963129"/>
                <a:gd name="connsiteX2-41" fmla="*/ 312912 w 1116054"/>
                <a:gd name="connsiteY2-42" fmla="*/ 862247 h 963129"/>
                <a:gd name="connsiteX3-43" fmla="*/ 820526 w 1116054"/>
                <a:gd name="connsiteY3-44" fmla="*/ 848340 h 963129"/>
                <a:gd name="connsiteX4-45" fmla="*/ 1116054 w 1116054"/>
                <a:gd name="connsiteY4-46" fmla="*/ 552812 h 963129"/>
                <a:gd name="connsiteX5-47" fmla="*/ 566719 w 1116054"/>
                <a:gd name="connsiteY5-48" fmla="*/ 0 h 9631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16054" h="963129">
                  <a:moveTo>
                    <a:pt x="566719" y="0"/>
                  </a:moveTo>
                  <a:lnTo>
                    <a:pt x="0" y="563242"/>
                  </a:lnTo>
                  <a:lnTo>
                    <a:pt x="312912" y="862247"/>
                  </a:lnTo>
                  <a:cubicBezTo>
                    <a:pt x="492547" y="1017544"/>
                    <a:pt x="686090" y="978141"/>
                    <a:pt x="820526" y="848340"/>
                  </a:cubicBezTo>
                  <a:lnTo>
                    <a:pt x="1116054" y="552812"/>
                  </a:lnTo>
                  <a:lnTo>
                    <a:pt x="56671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a:off x="5674020" y="3797753"/>
              <a:ext cx="1780218" cy="1536287"/>
            </a:xfrm>
            <a:custGeom>
              <a:avLst/>
              <a:gdLst>
                <a:gd name="connsiteX0" fmla="*/ 545858 w 1095193"/>
                <a:gd name="connsiteY0" fmla="*/ 0 h 848340"/>
                <a:gd name="connsiteX1" fmla="*/ 0 w 1095193"/>
                <a:gd name="connsiteY1" fmla="*/ 545858 h 848340"/>
                <a:gd name="connsiteX2" fmla="*/ 302482 w 1095193"/>
                <a:gd name="connsiteY2" fmla="*/ 848340 h 848340"/>
                <a:gd name="connsiteX3" fmla="*/ 799665 w 1095193"/>
                <a:gd name="connsiteY3" fmla="*/ 848340 h 848340"/>
                <a:gd name="connsiteX4" fmla="*/ 1095193 w 1095193"/>
                <a:gd name="connsiteY4" fmla="*/ 552812 h 848340"/>
                <a:gd name="connsiteX5" fmla="*/ 545858 w 1095193"/>
                <a:gd name="connsiteY5" fmla="*/ 0 h 848340"/>
                <a:gd name="connsiteX0-1" fmla="*/ 566719 w 1116054"/>
                <a:gd name="connsiteY0-2" fmla="*/ 0 h 848340"/>
                <a:gd name="connsiteX1-3" fmla="*/ 0 w 1116054"/>
                <a:gd name="connsiteY1-4" fmla="*/ 563242 h 848340"/>
                <a:gd name="connsiteX2-5" fmla="*/ 323343 w 1116054"/>
                <a:gd name="connsiteY2-6" fmla="*/ 848340 h 848340"/>
                <a:gd name="connsiteX3-7" fmla="*/ 820526 w 1116054"/>
                <a:gd name="connsiteY3-8" fmla="*/ 848340 h 848340"/>
                <a:gd name="connsiteX4-9" fmla="*/ 1116054 w 1116054"/>
                <a:gd name="connsiteY4-10" fmla="*/ 552812 h 848340"/>
                <a:gd name="connsiteX5-11" fmla="*/ 566719 w 1116054"/>
                <a:gd name="connsiteY5-12" fmla="*/ 0 h 848340"/>
                <a:gd name="connsiteX0-13" fmla="*/ 566719 w 1116054"/>
                <a:gd name="connsiteY0-14" fmla="*/ 0 h 862247"/>
                <a:gd name="connsiteX1-15" fmla="*/ 0 w 1116054"/>
                <a:gd name="connsiteY1-16" fmla="*/ 563242 h 862247"/>
                <a:gd name="connsiteX2-17" fmla="*/ 312912 w 1116054"/>
                <a:gd name="connsiteY2-18" fmla="*/ 862247 h 862247"/>
                <a:gd name="connsiteX3-19" fmla="*/ 820526 w 1116054"/>
                <a:gd name="connsiteY3-20" fmla="*/ 848340 h 862247"/>
                <a:gd name="connsiteX4-21" fmla="*/ 1116054 w 1116054"/>
                <a:gd name="connsiteY4-22" fmla="*/ 552812 h 862247"/>
                <a:gd name="connsiteX5-23" fmla="*/ 566719 w 1116054"/>
                <a:gd name="connsiteY5-24" fmla="*/ 0 h 862247"/>
                <a:gd name="connsiteX0-25" fmla="*/ 566719 w 1116054"/>
                <a:gd name="connsiteY0-26" fmla="*/ 0 h 928791"/>
                <a:gd name="connsiteX1-27" fmla="*/ 0 w 1116054"/>
                <a:gd name="connsiteY1-28" fmla="*/ 563242 h 928791"/>
                <a:gd name="connsiteX2-29" fmla="*/ 312912 w 1116054"/>
                <a:gd name="connsiteY2-30" fmla="*/ 862247 h 928791"/>
                <a:gd name="connsiteX3-31" fmla="*/ 820526 w 1116054"/>
                <a:gd name="connsiteY3-32" fmla="*/ 848340 h 928791"/>
                <a:gd name="connsiteX4-33" fmla="*/ 1116054 w 1116054"/>
                <a:gd name="connsiteY4-34" fmla="*/ 552812 h 928791"/>
                <a:gd name="connsiteX5-35" fmla="*/ 566719 w 1116054"/>
                <a:gd name="connsiteY5-36" fmla="*/ 0 h 928791"/>
                <a:gd name="connsiteX0-37" fmla="*/ 566719 w 1116054"/>
                <a:gd name="connsiteY0-38" fmla="*/ 0 h 963129"/>
                <a:gd name="connsiteX1-39" fmla="*/ 0 w 1116054"/>
                <a:gd name="connsiteY1-40" fmla="*/ 563242 h 963129"/>
                <a:gd name="connsiteX2-41" fmla="*/ 312912 w 1116054"/>
                <a:gd name="connsiteY2-42" fmla="*/ 862247 h 963129"/>
                <a:gd name="connsiteX3-43" fmla="*/ 820526 w 1116054"/>
                <a:gd name="connsiteY3-44" fmla="*/ 848340 h 963129"/>
                <a:gd name="connsiteX4-45" fmla="*/ 1116054 w 1116054"/>
                <a:gd name="connsiteY4-46" fmla="*/ 552812 h 963129"/>
                <a:gd name="connsiteX5-47" fmla="*/ 566719 w 1116054"/>
                <a:gd name="connsiteY5-48" fmla="*/ 0 h 9631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16054" h="963129">
                  <a:moveTo>
                    <a:pt x="566719" y="0"/>
                  </a:moveTo>
                  <a:lnTo>
                    <a:pt x="0" y="563242"/>
                  </a:lnTo>
                  <a:lnTo>
                    <a:pt x="312912" y="862247"/>
                  </a:lnTo>
                  <a:cubicBezTo>
                    <a:pt x="492547" y="1017544"/>
                    <a:pt x="686090" y="978141"/>
                    <a:pt x="820526" y="848340"/>
                  </a:cubicBezTo>
                  <a:lnTo>
                    <a:pt x="1116054" y="552812"/>
                  </a:lnTo>
                  <a:lnTo>
                    <a:pt x="56671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任意多边形 13"/>
            <p:cNvSpPr/>
            <p:nvPr/>
          </p:nvSpPr>
          <p:spPr>
            <a:xfrm>
              <a:off x="6728204" y="2117361"/>
              <a:ext cx="2434630" cy="2429086"/>
            </a:xfrm>
            <a:custGeom>
              <a:avLst/>
              <a:gdLst>
                <a:gd name="connsiteX0" fmla="*/ 0 w 1526318"/>
                <a:gd name="connsiteY0" fmla="*/ 973506 h 1495027"/>
                <a:gd name="connsiteX1" fmla="*/ 719699 w 1526318"/>
                <a:gd name="connsiteY1" fmla="*/ 253807 h 1495027"/>
                <a:gd name="connsiteX2" fmla="*/ 483276 w 1526318"/>
                <a:gd name="connsiteY2" fmla="*/ 253807 h 1495027"/>
                <a:gd name="connsiteX3" fmla="*/ 483276 w 1526318"/>
                <a:gd name="connsiteY3" fmla="*/ 0 h 1495027"/>
                <a:gd name="connsiteX4" fmla="*/ 1387246 w 1526318"/>
                <a:gd name="connsiteY4" fmla="*/ 0 h 1495027"/>
                <a:gd name="connsiteX5" fmla="*/ 1526318 w 1526318"/>
                <a:gd name="connsiteY5" fmla="*/ 139072 h 1495027"/>
                <a:gd name="connsiteX6" fmla="*/ 1526318 w 1526318"/>
                <a:gd name="connsiteY6" fmla="*/ 990890 h 1495027"/>
                <a:gd name="connsiteX7" fmla="*/ 1251651 w 1526318"/>
                <a:gd name="connsiteY7" fmla="*/ 990890 h 1495027"/>
                <a:gd name="connsiteX8" fmla="*/ 1251651 w 1526318"/>
                <a:gd name="connsiteY8" fmla="*/ 792712 h 1495027"/>
                <a:gd name="connsiteX9" fmla="*/ 549336 w 1526318"/>
                <a:gd name="connsiteY9" fmla="*/ 1495027 h 1495027"/>
                <a:gd name="connsiteX10" fmla="*/ 0 w 1526318"/>
                <a:gd name="connsiteY10" fmla="*/ 973506 h 1495027"/>
                <a:gd name="connsiteX0-1" fmla="*/ 0 w 1526318"/>
                <a:gd name="connsiteY0-2" fmla="*/ 973506 h 1522842"/>
                <a:gd name="connsiteX1-3" fmla="*/ 719699 w 1526318"/>
                <a:gd name="connsiteY1-4" fmla="*/ 253807 h 1522842"/>
                <a:gd name="connsiteX2-5" fmla="*/ 483276 w 1526318"/>
                <a:gd name="connsiteY2-6" fmla="*/ 253807 h 1522842"/>
                <a:gd name="connsiteX3-7" fmla="*/ 483276 w 1526318"/>
                <a:gd name="connsiteY3-8" fmla="*/ 0 h 1522842"/>
                <a:gd name="connsiteX4-9" fmla="*/ 1387246 w 1526318"/>
                <a:gd name="connsiteY4-10" fmla="*/ 0 h 1522842"/>
                <a:gd name="connsiteX5-11" fmla="*/ 1526318 w 1526318"/>
                <a:gd name="connsiteY5-12" fmla="*/ 139072 h 1522842"/>
                <a:gd name="connsiteX6-13" fmla="*/ 1526318 w 1526318"/>
                <a:gd name="connsiteY6-14" fmla="*/ 990890 h 1522842"/>
                <a:gd name="connsiteX7-15" fmla="*/ 1251651 w 1526318"/>
                <a:gd name="connsiteY7-16" fmla="*/ 990890 h 1522842"/>
                <a:gd name="connsiteX8-17" fmla="*/ 1251651 w 1526318"/>
                <a:gd name="connsiteY8-18" fmla="*/ 792712 h 1522842"/>
                <a:gd name="connsiteX9-19" fmla="*/ 556290 w 1526318"/>
                <a:gd name="connsiteY9-20" fmla="*/ 1522842 h 1522842"/>
                <a:gd name="connsiteX10-21" fmla="*/ 0 w 1526318"/>
                <a:gd name="connsiteY10-22" fmla="*/ 973506 h 1522842"/>
                <a:gd name="connsiteX0-23" fmla="*/ 0 w 1526318"/>
                <a:gd name="connsiteY0-24" fmla="*/ 973506 h 1522842"/>
                <a:gd name="connsiteX1-25" fmla="*/ 719699 w 1526318"/>
                <a:gd name="connsiteY1-26" fmla="*/ 253807 h 1522842"/>
                <a:gd name="connsiteX2-27" fmla="*/ 483276 w 1526318"/>
                <a:gd name="connsiteY2-28" fmla="*/ 253807 h 1522842"/>
                <a:gd name="connsiteX3-29" fmla="*/ 483276 w 1526318"/>
                <a:gd name="connsiteY3-30" fmla="*/ 0 h 1522842"/>
                <a:gd name="connsiteX4-31" fmla="*/ 1387246 w 1526318"/>
                <a:gd name="connsiteY4-32" fmla="*/ 0 h 1522842"/>
                <a:gd name="connsiteX5-33" fmla="*/ 1526318 w 1526318"/>
                <a:gd name="connsiteY5-34" fmla="*/ 139072 h 1522842"/>
                <a:gd name="connsiteX6-35" fmla="*/ 1526318 w 1526318"/>
                <a:gd name="connsiteY6-36" fmla="*/ 990890 h 1522842"/>
                <a:gd name="connsiteX7-37" fmla="*/ 1251651 w 1526318"/>
                <a:gd name="connsiteY7-38" fmla="*/ 990890 h 1522842"/>
                <a:gd name="connsiteX8-39" fmla="*/ 1255128 w 1526318"/>
                <a:gd name="connsiteY8-40" fmla="*/ 813573 h 1522842"/>
                <a:gd name="connsiteX9-41" fmla="*/ 556290 w 1526318"/>
                <a:gd name="connsiteY9-42" fmla="*/ 1522842 h 1522842"/>
                <a:gd name="connsiteX10-43" fmla="*/ 0 w 1526318"/>
                <a:gd name="connsiteY10-44" fmla="*/ 973506 h 1522842"/>
                <a:gd name="connsiteX0-45" fmla="*/ 0 w 1526318"/>
                <a:gd name="connsiteY0-46" fmla="*/ 973506 h 1522842"/>
                <a:gd name="connsiteX1-47" fmla="*/ 719699 w 1526318"/>
                <a:gd name="connsiteY1-48" fmla="*/ 253807 h 1522842"/>
                <a:gd name="connsiteX2-49" fmla="*/ 486753 w 1526318"/>
                <a:gd name="connsiteY2-50" fmla="*/ 274668 h 1522842"/>
                <a:gd name="connsiteX3-51" fmla="*/ 483276 w 1526318"/>
                <a:gd name="connsiteY3-52" fmla="*/ 0 h 1522842"/>
                <a:gd name="connsiteX4-53" fmla="*/ 1387246 w 1526318"/>
                <a:gd name="connsiteY4-54" fmla="*/ 0 h 1522842"/>
                <a:gd name="connsiteX5-55" fmla="*/ 1526318 w 1526318"/>
                <a:gd name="connsiteY5-56" fmla="*/ 139072 h 1522842"/>
                <a:gd name="connsiteX6-57" fmla="*/ 1526318 w 1526318"/>
                <a:gd name="connsiteY6-58" fmla="*/ 990890 h 1522842"/>
                <a:gd name="connsiteX7-59" fmla="*/ 1251651 w 1526318"/>
                <a:gd name="connsiteY7-60" fmla="*/ 990890 h 1522842"/>
                <a:gd name="connsiteX8-61" fmla="*/ 1255128 w 1526318"/>
                <a:gd name="connsiteY8-62" fmla="*/ 813573 h 1522842"/>
                <a:gd name="connsiteX9-63" fmla="*/ 556290 w 1526318"/>
                <a:gd name="connsiteY9-64" fmla="*/ 1522842 h 1522842"/>
                <a:gd name="connsiteX10-65" fmla="*/ 0 w 1526318"/>
                <a:gd name="connsiteY10-66" fmla="*/ 973506 h 1522842"/>
                <a:gd name="connsiteX0-67" fmla="*/ 0 w 1526318"/>
                <a:gd name="connsiteY0-68" fmla="*/ 973506 h 1522842"/>
                <a:gd name="connsiteX1-69" fmla="*/ 695362 w 1526318"/>
                <a:gd name="connsiteY1-70" fmla="*/ 267714 h 1522842"/>
                <a:gd name="connsiteX2-71" fmla="*/ 486753 w 1526318"/>
                <a:gd name="connsiteY2-72" fmla="*/ 274668 h 1522842"/>
                <a:gd name="connsiteX3-73" fmla="*/ 483276 w 1526318"/>
                <a:gd name="connsiteY3-74" fmla="*/ 0 h 1522842"/>
                <a:gd name="connsiteX4-75" fmla="*/ 1387246 w 1526318"/>
                <a:gd name="connsiteY4-76" fmla="*/ 0 h 1522842"/>
                <a:gd name="connsiteX5-77" fmla="*/ 1526318 w 1526318"/>
                <a:gd name="connsiteY5-78" fmla="*/ 139072 h 1522842"/>
                <a:gd name="connsiteX6-79" fmla="*/ 1526318 w 1526318"/>
                <a:gd name="connsiteY6-80" fmla="*/ 990890 h 1522842"/>
                <a:gd name="connsiteX7-81" fmla="*/ 1251651 w 1526318"/>
                <a:gd name="connsiteY7-82" fmla="*/ 990890 h 1522842"/>
                <a:gd name="connsiteX8-83" fmla="*/ 1255128 w 1526318"/>
                <a:gd name="connsiteY8-84" fmla="*/ 813573 h 1522842"/>
                <a:gd name="connsiteX9-85" fmla="*/ 556290 w 1526318"/>
                <a:gd name="connsiteY9-86" fmla="*/ 1522842 h 1522842"/>
                <a:gd name="connsiteX10-87" fmla="*/ 0 w 1526318"/>
                <a:gd name="connsiteY10-88" fmla="*/ 973506 h 1522842"/>
                <a:gd name="connsiteX0-89" fmla="*/ 0 w 1526318"/>
                <a:gd name="connsiteY0-90" fmla="*/ 973506 h 1522842"/>
                <a:gd name="connsiteX1-91" fmla="*/ 688409 w 1526318"/>
                <a:gd name="connsiteY1-92" fmla="*/ 274667 h 1522842"/>
                <a:gd name="connsiteX2-93" fmla="*/ 486753 w 1526318"/>
                <a:gd name="connsiteY2-94" fmla="*/ 274668 h 1522842"/>
                <a:gd name="connsiteX3-95" fmla="*/ 483276 w 1526318"/>
                <a:gd name="connsiteY3-96" fmla="*/ 0 h 1522842"/>
                <a:gd name="connsiteX4-97" fmla="*/ 1387246 w 1526318"/>
                <a:gd name="connsiteY4-98" fmla="*/ 0 h 1522842"/>
                <a:gd name="connsiteX5-99" fmla="*/ 1526318 w 1526318"/>
                <a:gd name="connsiteY5-100" fmla="*/ 139072 h 1522842"/>
                <a:gd name="connsiteX6-101" fmla="*/ 1526318 w 1526318"/>
                <a:gd name="connsiteY6-102" fmla="*/ 990890 h 1522842"/>
                <a:gd name="connsiteX7-103" fmla="*/ 1251651 w 1526318"/>
                <a:gd name="connsiteY7-104" fmla="*/ 990890 h 1522842"/>
                <a:gd name="connsiteX8-105" fmla="*/ 1255128 w 1526318"/>
                <a:gd name="connsiteY8-106" fmla="*/ 813573 h 1522842"/>
                <a:gd name="connsiteX9-107" fmla="*/ 556290 w 1526318"/>
                <a:gd name="connsiteY9-108" fmla="*/ 1522842 h 1522842"/>
                <a:gd name="connsiteX10-109" fmla="*/ 0 w 1526318"/>
                <a:gd name="connsiteY10-110" fmla="*/ 973506 h 1522842"/>
                <a:gd name="connsiteX0-111" fmla="*/ 0 w 1526318"/>
                <a:gd name="connsiteY0-112" fmla="*/ 973506 h 1522842"/>
                <a:gd name="connsiteX1-113" fmla="*/ 688409 w 1526318"/>
                <a:gd name="connsiteY1-114" fmla="*/ 274667 h 1522842"/>
                <a:gd name="connsiteX2-115" fmla="*/ 486753 w 1526318"/>
                <a:gd name="connsiteY2-116" fmla="*/ 274668 h 1522842"/>
                <a:gd name="connsiteX3-117" fmla="*/ 483276 w 1526318"/>
                <a:gd name="connsiteY3-118" fmla="*/ 0 h 1522842"/>
                <a:gd name="connsiteX4-119" fmla="*/ 1387246 w 1526318"/>
                <a:gd name="connsiteY4-120" fmla="*/ 0 h 1522842"/>
                <a:gd name="connsiteX5-121" fmla="*/ 1526318 w 1526318"/>
                <a:gd name="connsiteY5-122" fmla="*/ 139072 h 1522842"/>
                <a:gd name="connsiteX6-123" fmla="*/ 1526318 w 1526318"/>
                <a:gd name="connsiteY6-124" fmla="*/ 990890 h 1522842"/>
                <a:gd name="connsiteX7-125" fmla="*/ 1251651 w 1526318"/>
                <a:gd name="connsiteY7-126" fmla="*/ 990890 h 1522842"/>
                <a:gd name="connsiteX8-127" fmla="*/ 1255128 w 1526318"/>
                <a:gd name="connsiteY8-128" fmla="*/ 813573 h 1522842"/>
                <a:gd name="connsiteX9-129" fmla="*/ 556290 w 1526318"/>
                <a:gd name="connsiteY9-130" fmla="*/ 1522842 h 1522842"/>
                <a:gd name="connsiteX10-131" fmla="*/ 0 w 1526318"/>
                <a:gd name="connsiteY10-132" fmla="*/ 973506 h 1522842"/>
                <a:gd name="connsiteX0-133" fmla="*/ 0 w 1526318"/>
                <a:gd name="connsiteY0-134" fmla="*/ 973506 h 1522842"/>
                <a:gd name="connsiteX1-135" fmla="*/ 688409 w 1526318"/>
                <a:gd name="connsiteY1-136" fmla="*/ 274667 h 1522842"/>
                <a:gd name="connsiteX2-137" fmla="*/ 486753 w 1526318"/>
                <a:gd name="connsiteY2-138" fmla="*/ 274668 h 1522842"/>
                <a:gd name="connsiteX3-139" fmla="*/ 483276 w 1526318"/>
                <a:gd name="connsiteY3-140" fmla="*/ 0 h 1522842"/>
                <a:gd name="connsiteX4-141" fmla="*/ 1387246 w 1526318"/>
                <a:gd name="connsiteY4-142" fmla="*/ 0 h 1522842"/>
                <a:gd name="connsiteX5-143" fmla="*/ 1526318 w 1526318"/>
                <a:gd name="connsiteY5-144" fmla="*/ 139072 h 1522842"/>
                <a:gd name="connsiteX6-145" fmla="*/ 1526318 w 1526318"/>
                <a:gd name="connsiteY6-146" fmla="*/ 990890 h 1522842"/>
                <a:gd name="connsiteX7-147" fmla="*/ 1251651 w 1526318"/>
                <a:gd name="connsiteY7-148" fmla="*/ 990890 h 1522842"/>
                <a:gd name="connsiteX8-149" fmla="*/ 1255128 w 1526318"/>
                <a:gd name="connsiteY8-150" fmla="*/ 813573 h 1522842"/>
                <a:gd name="connsiteX9-151" fmla="*/ 556290 w 1526318"/>
                <a:gd name="connsiteY9-152" fmla="*/ 1522842 h 1522842"/>
                <a:gd name="connsiteX10-153" fmla="*/ 0 w 1526318"/>
                <a:gd name="connsiteY10-154" fmla="*/ 973506 h 1522842"/>
                <a:gd name="connsiteX0-155" fmla="*/ 0 w 1526318"/>
                <a:gd name="connsiteY0-156" fmla="*/ 973506 h 1522842"/>
                <a:gd name="connsiteX1-157" fmla="*/ 688409 w 1526318"/>
                <a:gd name="connsiteY1-158" fmla="*/ 274667 h 1522842"/>
                <a:gd name="connsiteX2-159" fmla="*/ 486753 w 1526318"/>
                <a:gd name="connsiteY2-160" fmla="*/ 274668 h 1522842"/>
                <a:gd name="connsiteX3-161" fmla="*/ 483276 w 1526318"/>
                <a:gd name="connsiteY3-162" fmla="*/ 0 h 1522842"/>
                <a:gd name="connsiteX4-163" fmla="*/ 1387246 w 1526318"/>
                <a:gd name="connsiteY4-164" fmla="*/ 0 h 1522842"/>
                <a:gd name="connsiteX5-165" fmla="*/ 1526318 w 1526318"/>
                <a:gd name="connsiteY5-166" fmla="*/ 139072 h 1522842"/>
                <a:gd name="connsiteX6-167" fmla="*/ 1526318 w 1526318"/>
                <a:gd name="connsiteY6-168" fmla="*/ 990890 h 1522842"/>
                <a:gd name="connsiteX7-169" fmla="*/ 1251651 w 1526318"/>
                <a:gd name="connsiteY7-170" fmla="*/ 990890 h 1522842"/>
                <a:gd name="connsiteX8-171" fmla="*/ 1255128 w 1526318"/>
                <a:gd name="connsiteY8-172" fmla="*/ 813573 h 1522842"/>
                <a:gd name="connsiteX9-173" fmla="*/ 556290 w 1526318"/>
                <a:gd name="connsiteY9-174" fmla="*/ 1522842 h 1522842"/>
                <a:gd name="connsiteX10-175" fmla="*/ 0 w 1526318"/>
                <a:gd name="connsiteY10-176" fmla="*/ 973506 h 1522842"/>
                <a:gd name="connsiteX0-177" fmla="*/ 0 w 1526318"/>
                <a:gd name="connsiteY0-178" fmla="*/ 973506 h 1522842"/>
                <a:gd name="connsiteX1-179" fmla="*/ 688409 w 1526318"/>
                <a:gd name="connsiteY1-180" fmla="*/ 274667 h 1522842"/>
                <a:gd name="connsiteX2-181" fmla="*/ 486753 w 1526318"/>
                <a:gd name="connsiteY2-182" fmla="*/ 274668 h 1522842"/>
                <a:gd name="connsiteX3-183" fmla="*/ 483276 w 1526318"/>
                <a:gd name="connsiteY3-184" fmla="*/ 0 h 1522842"/>
                <a:gd name="connsiteX4-185" fmla="*/ 1387246 w 1526318"/>
                <a:gd name="connsiteY4-186" fmla="*/ 0 h 1522842"/>
                <a:gd name="connsiteX5-187" fmla="*/ 1526318 w 1526318"/>
                <a:gd name="connsiteY5-188" fmla="*/ 139072 h 1522842"/>
                <a:gd name="connsiteX6-189" fmla="*/ 1526318 w 1526318"/>
                <a:gd name="connsiteY6-190" fmla="*/ 990890 h 1522842"/>
                <a:gd name="connsiteX7-191" fmla="*/ 1251651 w 1526318"/>
                <a:gd name="connsiteY7-192" fmla="*/ 990890 h 1522842"/>
                <a:gd name="connsiteX8-193" fmla="*/ 1255128 w 1526318"/>
                <a:gd name="connsiteY8-194" fmla="*/ 813573 h 1522842"/>
                <a:gd name="connsiteX9-195" fmla="*/ 556290 w 1526318"/>
                <a:gd name="connsiteY9-196" fmla="*/ 1522842 h 1522842"/>
                <a:gd name="connsiteX10-197" fmla="*/ 0 w 1526318"/>
                <a:gd name="connsiteY10-198" fmla="*/ 973506 h 1522842"/>
                <a:gd name="connsiteX0-199" fmla="*/ 0 w 1526318"/>
                <a:gd name="connsiteY0-200" fmla="*/ 973506 h 1522842"/>
                <a:gd name="connsiteX1-201" fmla="*/ 688409 w 1526318"/>
                <a:gd name="connsiteY1-202" fmla="*/ 274667 h 1522842"/>
                <a:gd name="connsiteX2-203" fmla="*/ 486753 w 1526318"/>
                <a:gd name="connsiteY2-204" fmla="*/ 274668 h 1522842"/>
                <a:gd name="connsiteX3-205" fmla="*/ 483276 w 1526318"/>
                <a:gd name="connsiteY3-206" fmla="*/ 0 h 1522842"/>
                <a:gd name="connsiteX4-207" fmla="*/ 1387246 w 1526318"/>
                <a:gd name="connsiteY4-208" fmla="*/ 0 h 1522842"/>
                <a:gd name="connsiteX5-209" fmla="*/ 1526318 w 1526318"/>
                <a:gd name="connsiteY5-210" fmla="*/ 139072 h 1522842"/>
                <a:gd name="connsiteX6-211" fmla="*/ 1526318 w 1526318"/>
                <a:gd name="connsiteY6-212" fmla="*/ 990890 h 1522842"/>
                <a:gd name="connsiteX7-213" fmla="*/ 1251651 w 1526318"/>
                <a:gd name="connsiteY7-214" fmla="*/ 990890 h 1522842"/>
                <a:gd name="connsiteX8-215" fmla="*/ 1255128 w 1526318"/>
                <a:gd name="connsiteY8-216" fmla="*/ 813573 h 1522842"/>
                <a:gd name="connsiteX9-217" fmla="*/ 556290 w 1526318"/>
                <a:gd name="connsiteY9-218" fmla="*/ 1522842 h 1522842"/>
                <a:gd name="connsiteX10-219" fmla="*/ 0 w 1526318"/>
                <a:gd name="connsiteY10-220" fmla="*/ 973506 h 1522842"/>
                <a:gd name="connsiteX0-221" fmla="*/ 0 w 1526318"/>
                <a:gd name="connsiteY0-222" fmla="*/ 973506 h 1522842"/>
                <a:gd name="connsiteX1-223" fmla="*/ 688409 w 1526318"/>
                <a:gd name="connsiteY1-224" fmla="*/ 274667 h 1522842"/>
                <a:gd name="connsiteX2-225" fmla="*/ 486753 w 1526318"/>
                <a:gd name="connsiteY2-226" fmla="*/ 274668 h 1522842"/>
                <a:gd name="connsiteX3-227" fmla="*/ 483276 w 1526318"/>
                <a:gd name="connsiteY3-228" fmla="*/ 0 h 1522842"/>
                <a:gd name="connsiteX4-229" fmla="*/ 1387246 w 1526318"/>
                <a:gd name="connsiteY4-230" fmla="*/ 0 h 1522842"/>
                <a:gd name="connsiteX5-231" fmla="*/ 1526318 w 1526318"/>
                <a:gd name="connsiteY5-232" fmla="*/ 139072 h 1522842"/>
                <a:gd name="connsiteX6-233" fmla="*/ 1526318 w 1526318"/>
                <a:gd name="connsiteY6-234" fmla="*/ 990890 h 1522842"/>
                <a:gd name="connsiteX7-235" fmla="*/ 1251651 w 1526318"/>
                <a:gd name="connsiteY7-236" fmla="*/ 990890 h 1522842"/>
                <a:gd name="connsiteX8-237" fmla="*/ 1255128 w 1526318"/>
                <a:gd name="connsiteY8-238" fmla="*/ 813573 h 1522842"/>
                <a:gd name="connsiteX9-239" fmla="*/ 556290 w 1526318"/>
                <a:gd name="connsiteY9-240" fmla="*/ 1522842 h 1522842"/>
                <a:gd name="connsiteX10-241" fmla="*/ 0 w 1526318"/>
                <a:gd name="connsiteY10-242" fmla="*/ 973506 h 1522842"/>
                <a:gd name="connsiteX0-243" fmla="*/ 0 w 1526318"/>
                <a:gd name="connsiteY0-244" fmla="*/ 973506 h 1522842"/>
                <a:gd name="connsiteX1-245" fmla="*/ 688409 w 1526318"/>
                <a:gd name="connsiteY1-246" fmla="*/ 274667 h 1522842"/>
                <a:gd name="connsiteX2-247" fmla="*/ 486753 w 1526318"/>
                <a:gd name="connsiteY2-248" fmla="*/ 274668 h 1522842"/>
                <a:gd name="connsiteX3-249" fmla="*/ 483276 w 1526318"/>
                <a:gd name="connsiteY3-250" fmla="*/ 0 h 1522842"/>
                <a:gd name="connsiteX4-251" fmla="*/ 1387246 w 1526318"/>
                <a:gd name="connsiteY4-252" fmla="*/ 0 h 1522842"/>
                <a:gd name="connsiteX5-253" fmla="*/ 1526318 w 1526318"/>
                <a:gd name="connsiteY5-254" fmla="*/ 139072 h 1522842"/>
                <a:gd name="connsiteX6-255" fmla="*/ 1526318 w 1526318"/>
                <a:gd name="connsiteY6-256" fmla="*/ 990890 h 1522842"/>
                <a:gd name="connsiteX7-257" fmla="*/ 1251651 w 1526318"/>
                <a:gd name="connsiteY7-258" fmla="*/ 990890 h 1522842"/>
                <a:gd name="connsiteX8-259" fmla="*/ 1255128 w 1526318"/>
                <a:gd name="connsiteY8-260" fmla="*/ 813573 h 1522842"/>
                <a:gd name="connsiteX9-261" fmla="*/ 556290 w 1526318"/>
                <a:gd name="connsiteY9-262" fmla="*/ 1522842 h 1522842"/>
                <a:gd name="connsiteX10-263" fmla="*/ 0 w 1526318"/>
                <a:gd name="connsiteY10-264" fmla="*/ 973506 h 1522842"/>
                <a:gd name="connsiteX0-265" fmla="*/ 0 w 1526318"/>
                <a:gd name="connsiteY0-266" fmla="*/ 973506 h 1522842"/>
                <a:gd name="connsiteX1-267" fmla="*/ 688409 w 1526318"/>
                <a:gd name="connsiteY1-268" fmla="*/ 274667 h 1522842"/>
                <a:gd name="connsiteX2-269" fmla="*/ 486753 w 1526318"/>
                <a:gd name="connsiteY2-270" fmla="*/ 274668 h 1522842"/>
                <a:gd name="connsiteX3-271" fmla="*/ 483276 w 1526318"/>
                <a:gd name="connsiteY3-272" fmla="*/ 0 h 1522842"/>
                <a:gd name="connsiteX4-273" fmla="*/ 1387246 w 1526318"/>
                <a:gd name="connsiteY4-274" fmla="*/ 0 h 1522842"/>
                <a:gd name="connsiteX5-275" fmla="*/ 1526318 w 1526318"/>
                <a:gd name="connsiteY5-276" fmla="*/ 139072 h 1522842"/>
                <a:gd name="connsiteX6-277" fmla="*/ 1526318 w 1526318"/>
                <a:gd name="connsiteY6-278" fmla="*/ 990890 h 1522842"/>
                <a:gd name="connsiteX7-279" fmla="*/ 1251651 w 1526318"/>
                <a:gd name="connsiteY7-280" fmla="*/ 990890 h 1522842"/>
                <a:gd name="connsiteX8-281" fmla="*/ 1255128 w 1526318"/>
                <a:gd name="connsiteY8-282" fmla="*/ 813573 h 1522842"/>
                <a:gd name="connsiteX9-283" fmla="*/ 556290 w 1526318"/>
                <a:gd name="connsiteY9-284" fmla="*/ 1522842 h 1522842"/>
                <a:gd name="connsiteX10-285" fmla="*/ 0 w 1526318"/>
                <a:gd name="connsiteY10-286" fmla="*/ 973506 h 1522842"/>
                <a:gd name="connsiteX0-287" fmla="*/ 0 w 1526318"/>
                <a:gd name="connsiteY0-288" fmla="*/ 973506 h 1522842"/>
                <a:gd name="connsiteX1-289" fmla="*/ 688409 w 1526318"/>
                <a:gd name="connsiteY1-290" fmla="*/ 274667 h 1522842"/>
                <a:gd name="connsiteX2-291" fmla="*/ 486753 w 1526318"/>
                <a:gd name="connsiteY2-292" fmla="*/ 274668 h 1522842"/>
                <a:gd name="connsiteX3-293" fmla="*/ 483276 w 1526318"/>
                <a:gd name="connsiteY3-294" fmla="*/ 0 h 1522842"/>
                <a:gd name="connsiteX4-295" fmla="*/ 1387246 w 1526318"/>
                <a:gd name="connsiteY4-296" fmla="*/ 0 h 1522842"/>
                <a:gd name="connsiteX5-297" fmla="*/ 1526318 w 1526318"/>
                <a:gd name="connsiteY5-298" fmla="*/ 139072 h 1522842"/>
                <a:gd name="connsiteX6-299" fmla="*/ 1526318 w 1526318"/>
                <a:gd name="connsiteY6-300" fmla="*/ 990890 h 1522842"/>
                <a:gd name="connsiteX7-301" fmla="*/ 1251651 w 1526318"/>
                <a:gd name="connsiteY7-302" fmla="*/ 990890 h 1522842"/>
                <a:gd name="connsiteX8-303" fmla="*/ 1255128 w 1526318"/>
                <a:gd name="connsiteY8-304" fmla="*/ 813573 h 1522842"/>
                <a:gd name="connsiteX9-305" fmla="*/ 556290 w 1526318"/>
                <a:gd name="connsiteY9-306" fmla="*/ 1522842 h 1522842"/>
                <a:gd name="connsiteX10-307" fmla="*/ 0 w 1526318"/>
                <a:gd name="connsiteY10-308" fmla="*/ 973506 h 15228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526318" h="1522842">
                  <a:moveTo>
                    <a:pt x="0" y="973506"/>
                  </a:moveTo>
                  <a:lnTo>
                    <a:pt x="688409" y="274667"/>
                  </a:lnTo>
                  <a:lnTo>
                    <a:pt x="486753" y="274668"/>
                  </a:lnTo>
                  <a:cubicBezTo>
                    <a:pt x="322184" y="273509"/>
                    <a:pt x="321025" y="1159"/>
                    <a:pt x="483276" y="0"/>
                  </a:cubicBezTo>
                  <a:lnTo>
                    <a:pt x="1387246" y="0"/>
                  </a:lnTo>
                  <a:cubicBezTo>
                    <a:pt x="1461417" y="1158"/>
                    <a:pt x="1525160" y="61424"/>
                    <a:pt x="1526318" y="139072"/>
                  </a:cubicBezTo>
                  <a:lnTo>
                    <a:pt x="1526318" y="990890"/>
                  </a:lnTo>
                  <a:cubicBezTo>
                    <a:pt x="1525159" y="1234266"/>
                    <a:pt x="1252810" y="1216882"/>
                    <a:pt x="1251651" y="990890"/>
                  </a:cubicBezTo>
                  <a:lnTo>
                    <a:pt x="1255128" y="813573"/>
                  </a:lnTo>
                  <a:lnTo>
                    <a:pt x="556290" y="1522842"/>
                  </a:lnTo>
                  <a:lnTo>
                    <a:pt x="0" y="9735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3215347" y="3440981"/>
              <a:ext cx="582138" cy="523121"/>
            </a:xfrm>
            <a:prstGeom prst="rect">
              <a:avLst/>
            </a:prstGeom>
            <a:grpFill/>
          </p:spPr>
          <p:txBody>
            <a:bodyPr wrap="square">
              <a:spAutoFit/>
            </a:bodyPr>
            <a:lstStyle/>
            <a:p>
              <a:pPr algn="ctr"/>
              <a:r>
                <a:rPr lang="en-US" altLang="zh-CN" sz="2400" b="1" dirty="0">
                  <a:solidFill>
                    <a:prstClr val="white"/>
                  </a:solidFill>
                  <a:latin typeface="方正姚体" panose="02010601030101010101" pitchFamily="2" charset="-122"/>
                  <a:ea typeface="方正姚体" panose="02010601030101010101" pitchFamily="2" charset="-122"/>
                </a:rPr>
                <a:t>01</a:t>
              </a:r>
              <a:endParaRPr lang="zh-CN" altLang="en-US" sz="2400" b="1" dirty="0">
                <a:solidFill>
                  <a:prstClr val="white"/>
                </a:solidFill>
                <a:latin typeface="方正姚体" panose="02010601030101010101" pitchFamily="2" charset="-122"/>
                <a:ea typeface="方正姚体" panose="02010601030101010101" pitchFamily="2" charset="-122"/>
              </a:endParaRPr>
            </a:p>
          </p:txBody>
        </p:sp>
        <p:sp>
          <p:nvSpPr>
            <p:cNvPr id="16" name="矩形 15"/>
            <p:cNvSpPr/>
            <p:nvPr/>
          </p:nvSpPr>
          <p:spPr>
            <a:xfrm>
              <a:off x="4261686" y="4409598"/>
              <a:ext cx="582138" cy="523121"/>
            </a:xfrm>
            <a:prstGeom prst="rect">
              <a:avLst/>
            </a:prstGeom>
            <a:grpFill/>
          </p:spPr>
          <p:txBody>
            <a:bodyPr wrap="square">
              <a:spAutoFit/>
            </a:bodyPr>
            <a:lstStyle/>
            <a:p>
              <a:pPr algn="ctr"/>
              <a:r>
                <a:rPr lang="en-US" altLang="zh-CN" sz="2400" b="1" dirty="0">
                  <a:solidFill>
                    <a:prstClr val="white"/>
                  </a:solidFill>
                  <a:latin typeface="方正姚体" panose="02010601030101010101" pitchFamily="2" charset="-122"/>
                  <a:ea typeface="方正姚体" panose="02010601030101010101" pitchFamily="2" charset="-122"/>
                </a:rPr>
                <a:t>02</a:t>
              </a:r>
              <a:endParaRPr lang="zh-CN" altLang="en-US" sz="2400" b="1" dirty="0">
                <a:solidFill>
                  <a:prstClr val="white"/>
                </a:solidFill>
                <a:latin typeface="方正姚体" panose="02010601030101010101" pitchFamily="2" charset="-122"/>
                <a:ea typeface="方正姚体" panose="02010601030101010101" pitchFamily="2" charset="-122"/>
              </a:endParaRPr>
            </a:p>
          </p:txBody>
        </p:sp>
        <p:sp>
          <p:nvSpPr>
            <p:cNvPr id="17" name="矩形 16"/>
            <p:cNvSpPr/>
            <p:nvPr/>
          </p:nvSpPr>
          <p:spPr>
            <a:xfrm>
              <a:off x="5201754" y="3461468"/>
              <a:ext cx="582138" cy="523121"/>
            </a:xfrm>
            <a:prstGeom prst="rect">
              <a:avLst/>
            </a:prstGeom>
            <a:grpFill/>
          </p:spPr>
          <p:txBody>
            <a:bodyPr wrap="square">
              <a:spAutoFit/>
            </a:bodyPr>
            <a:lstStyle/>
            <a:p>
              <a:pPr algn="ctr"/>
              <a:r>
                <a:rPr lang="en-US" altLang="zh-CN" sz="2400" b="1" dirty="0">
                  <a:solidFill>
                    <a:prstClr val="white"/>
                  </a:solidFill>
                  <a:latin typeface="方正姚体" panose="02010601030101010101" pitchFamily="2" charset="-122"/>
                  <a:ea typeface="方正姚体" panose="02010601030101010101" pitchFamily="2" charset="-122"/>
                </a:rPr>
                <a:t>03</a:t>
              </a:r>
              <a:endParaRPr lang="zh-CN" altLang="en-US" sz="2400" b="1" dirty="0">
                <a:solidFill>
                  <a:prstClr val="white"/>
                </a:solidFill>
                <a:latin typeface="方正姚体" panose="02010601030101010101" pitchFamily="2" charset="-122"/>
                <a:ea typeface="方正姚体" panose="02010601030101010101" pitchFamily="2" charset="-122"/>
              </a:endParaRPr>
            </a:p>
          </p:txBody>
        </p:sp>
        <p:sp>
          <p:nvSpPr>
            <p:cNvPr id="18" name="矩形 17"/>
            <p:cNvSpPr/>
            <p:nvPr/>
          </p:nvSpPr>
          <p:spPr>
            <a:xfrm>
              <a:off x="6306839" y="4353459"/>
              <a:ext cx="582138" cy="523121"/>
            </a:xfrm>
            <a:prstGeom prst="rect">
              <a:avLst/>
            </a:prstGeom>
            <a:grpFill/>
          </p:spPr>
          <p:txBody>
            <a:bodyPr wrap="square">
              <a:spAutoFit/>
            </a:bodyPr>
            <a:lstStyle/>
            <a:p>
              <a:pPr algn="ctr"/>
              <a:r>
                <a:rPr lang="en-US" altLang="zh-CN" sz="2400" b="1" dirty="0">
                  <a:solidFill>
                    <a:prstClr val="white"/>
                  </a:solidFill>
                  <a:latin typeface="方正姚体" panose="02010601030101010101" pitchFamily="2" charset="-122"/>
                  <a:ea typeface="方正姚体" panose="02010601030101010101" pitchFamily="2" charset="-122"/>
                </a:rPr>
                <a:t>04</a:t>
              </a:r>
              <a:endParaRPr lang="zh-CN" altLang="en-US" sz="2400" b="1" dirty="0">
                <a:solidFill>
                  <a:prstClr val="white"/>
                </a:solidFill>
                <a:latin typeface="方正姚体" panose="02010601030101010101" pitchFamily="2" charset="-122"/>
                <a:ea typeface="方正姚体" panose="02010601030101010101" pitchFamily="2" charset="-122"/>
              </a:endParaRPr>
            </a:p>
          </p:txBody>
        </p:sp>
        <p:sp>
          <p:nvSpPr>
            <p:cNvPr id="19" name="矩形 18"/>
            <p:cNvSpPr/>
            <p:nvPr/>
          </p:nvSpPr>
          <p:spPr>
            <a:xfrm rot="18900000">
              <a:off x="7144486" y="3041242"/>
              <a:ext cx="1627240" cy="528230"/>
            </a:xfrm>
            <a:prstGeom prst="rect">
              <a:avLst/>
            </a:prstGeom>
            <a:grpFill/>
          </p:spPr>
          <p:txBody>
            <a:bodyPr wrap="none">
              <a:spAutoFit/>
            </a:bodyPr>
            <a:lstStyle/>
            <a:p>
              <a:r>
                <a:rPr lang="zh-CN" altLang="en-US" sz="2400" b="1" dirty="0" smtClean="0">
                  <a:solidFill>
                    <a:prstClr val="white"/>
                  </a:solidFill>
                  <a:latin typeface="方正姚体" panose="02010601030101010101" pitchFamily="2" charset="-122"/>
                  <a:ea typeface="方正姚体" panose="02010601030101010101" pitchFamily="2" charset="-122"/>
                </a:rPr>
                <a:t>学术推荐</a:t>
              </a:r>
              <a:endParaRPr lang="zh-CN" altLang="en-US" sz="2400" b="1" dirty="0">
                <a:solidFill>
                  <a:prstClr val="white"/>
                </a:solidFill>
                <a:latin typeface="方正姚体" panose="02010601030101010101" pitchFamily="2" charset="-122"/>
                <a:ea typeface="方正姚体" panose="02010601030101010101" pitchFamily="2" charset="-122"/>
              </a:endParaRPr>
            </a:p>
          </p:txBody>
        </p:sp>
      </p:grpSp>
      <p:grpSp>
        <p:nvGrpSpPr>
          <p:cNvPr id="20" name="组合 19"/>
          <p:cNvGrpSpPr/>
          <p:nvPr/>
        </p:nvGrpSpPr>
        <p:grpSpPr>
          <a:xfrm flipH="1">
            <a:off x="9333320" y="1984022"/>
            <a:ext cx="1287267" cy="926387"/>
            <a:chOff x="8775700" y="2973388"/>
            <a:chExt cx="549275" cy="395288"/>
          </a:xfrm>
          <a:gradFill>
            <a:gsLst>
              <a:gs pos="0">
                <a:srgbClr val="0F2437"/>
              </a:gs>
              <a:gs pos="100000">
                <a:srgbClr val="284D7A"/>
              </a:gs>
            </a:gsLst>
            <a:lin ang="1800000" scaled="0"/>
          </a:gradFill>
        </p:grpSpPr>
        <p:sp>
          <p:nvSpPr>
            <p:cNvPr id="21" name="Freeform 223"/>
            <p:cNvSpPr/>
            <p:nvPr/>
          </p:nvSpPr>
          <p:spPr bwMode="auto">
            <a:xfrm>
              <a:off x="8775700" y="3160713"/>
              <a:ext cx="223838" cy="198438"/>
            </a:xfrm>
            <a:custGeom>
              <a:avLst/>
              <a:gdLst>
                <a:gd name="T0" fmla="*/ 4 w 74"/>
                <a:gd name="T1" fmla="*/ 27 h 65"/>
                <a:gd name="T2" fmla="*/ 25 w 74"/>
                <a:gd name="T3" fmla="*/ 6 h 65"/>
                <a:gd name="T4" fmla="*/ 34 w 74"/>
                <a:gd name="T5" fmla="*/ 15 h 65"/>
                <a:gd name="T6" fmla="*/ 23 w 74"/>
                <a:gd name="T7" fmla="*/ 26 h 65"/>
                <a:gd name="T8" fmla="*/ 65 w 74"/>
                <a:gd name="T9" fmla="*/ 26 h 65"/>
                <a:gd name="T10" fmla="*/ 64 w 74"/>
                <a:gd name="T11" fmla="*/ 39 h 65"/>
                <a:gd name="T12" fmla="*/ 23 w 74"/>
                <a:gd name="T13" fmla="*/ 39 h 65"/>
                <a:gd name="T14" fmla="*/ 34 w 74"/>
                <a:gd name="T15" fmla="*/ 50 h 65"/>
                <a:gd name="T16" fmla="*/ 25 w 74"/>
                <a:gd name="T17" fmla="*/ 59 h 65"/>
                <a:gd name="T18" fmla="*/ 4 w 74"/>
                <a:gd name="T19" fmla="*/ 38 h 65"/>
                <a:gd name="T20" fmla="*/ 4 w 74"/>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65">
                  <a:moveTo>
                    <a:pt x="4" y="27"/>
                  </a:moveTo>
                  <a:cubicBezTo>
                    <a:pt x="25" y="6"/>
                    <a:pt x="25" y="6"/>
                    <a:pt x="25" y="6"/>
                  </a:cubicBezTo>
                  <a:cubicBezTo>
                    <a:pt x="31" y="0"/>
                    <a:pt x="40" y="9"/>
                    <a:pt x="34" y="15"/>
                  </a:cubicBezTo>
                  <a:cubicBezTo>
                    <a:pt x="23" y="26"/>
                    <a:pt x="23" y="26"/>
                    <a:pt x="23" y="26"/>
                  </a:cubicBezTo>
                  <a:cubicBezTo>
                    <a:pt x="65" y="26"/>
                    <a:pt x="65" y="26"/>
                    <a:pt x="65" y="26"/>
                  </a:cubicBezTo>
                  <a:cubicBezTo>
                    <a:pt x="74" y="26"/>
                    <a:pt x="74" y="39"/>
                    <a:pt x="64" y="39"/>
                  </a:cubicBezTo>
                  <a:cubicBezTo>
                    <a:pt x="23" y="39"/>
                    <a:pt x="23" y="39"/>
                    <a:pt x="23" y="39"/>
                  </a:cubicBezTo>
                  <a:cubicBezTo>
                    <a:pt x="34" y="50"/>
                    <a:pt x="34" y="50"/>
                    <a:pt x="34" y="50"/>
                  </a:cubicBezTo>
                  <a:cubicBezTo>
                    <a:pt x="40" y="56"/>
                    <a:pt x="31" y="65"/>
                    <a:pt x="25" y="59"/>
                  </a:cubicBezTo>
                  <a:cubicBezTo>
                    <a:pt x="4" y="38"/>
                    <a:pt x="4" y="38"/>
                    <a:pt x="4" y="38"/>
                  </a:cubicBezTo>
                  <a:cubicBezTo>
                    <a:pt x="1" y="35"/>
                    <a:pt x="0" y="30"/>
                    <a:pt x="4"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Oval 224"/>
            <p:cNvSpPr>
              <a:spLocks noChangeArrowheads="1"/>
            </p:cNvSpPr>
            <p:nvPr/>
          </p:nvSpPr>
          <p:spPr bwMode="auto">
            <a:xfrm>
              <a:off x="8951913" y="2973388"/>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225"/>
            <p:cNvSpPr/>
            <p:nvPr/>
          </p:nvSpPr>
          <p:spPr bwMode="auto">
            <a:xfrm>
              <a:off x="8896350" y="3017838"/>
              <a:ext cx="428625" cy="350838"/>
            </a:xfrm>
            <a:custGeom>
              <a:avLst/>
              <a:gdLst>
                <a:gd name="T0" fmla="*/ 135 w 141"/>
                <a:gd name="T1" fmla="*/ 60 h 115"/>
                <a:gd name="T2" fmla="*/ 133 w 141"/>
                <a:gd name="T3" fmla="*/ 60 h 115"/>
                <a:gd name="T4" fmla="*/ 105 w 141"/>
                <a:gd name="T5" fmla="*/ 60 h 115"/>
                <a:gd name="T6" fmla="*/ 64 w 141"/>
                <a:gd name="T7" fmla="*/ 12 h 115"/>
                <a:gd name="T8" fmla="*/ 75 w 141"/>
                <a:gd name="T9" fmla="*/ 12 h 115"/>
                <a:gd name="T10" fmla="*/ 93 w 141"/>
                <a:gd name="T11" fmla="*/ 34 h 115"/>
                <a:gd name="T12" fmla="*/ 98 w 141"/>
                <a:gd name="T13" fmla="*/ 36 h 115"/>
                <a:gd name="T14" fmla="*/ 104 w 141"/>
                <a:gd name="T15" fmla="*/ 30 h 115"/>
                <a:gd name="T16" fmla="*/ 102 w 141"/>
                <a:gd name="T17" fmla="*/ 25 h 115"/>
                <a:gd name="T18" fmla="*/ 82 w 141"/>
                <a:gd name="T19" fmla="*/ 2 h 115"/>
                <a:gd name="T20" fmla="*/ 77 w 141"/>
                <a:gd name="T21" fmla="*/ 0 h 115"/>
                <a:gd name="T22" fmla="*/ 48 w 141"/>
                <a:gd name="T23" fmla="*/ 0 h 115"/>
                <a:gd name="T24" fmla="*/ 28 w 141"/>
                <a:gd name="T25" fmla="*/ 15 h 115"/>
                <a:gd name="T26" fmla="*/ 28 w 141"/>
                <a:gd name="T27" fmla="*/ 32 h 115"/>
                <a:gd name="T28" fmla="*/ 6 w 141"/>
                <a:gd name="T29" fmla="*/ 32 h 115"/>
                <a:gd name="T30" fmla="*/ 2 w 141"/>
                <a:gd name="T31" fmla="*/ 34 h 115"/>
                <a:gd name="T32" fmla="*/ 2 w 141"/>
                <a:gd name="T33" fmla="*/ 43 h 115"/>
                <a:gd name="T34" fmla="*/ 6 w 141"/>
                <a:gd name="T35" fmla="*/ 45 h 115"/>
                <a:gd name="T36" fmla="*/ 32 w 141"/>
                <a:gd name="T37" fmla="*/ 45 h 115"/>
                <a:gd name="T38" fmla="*/ 40 w 141"/>
                <a:gd name="T39" fmla="*/ 38 h 115"/>
                <a:gd name="T40" fmla="*/ 40 w 141"/>
                <a:gd name="T41" fmla="*/ 27 h 115"/>
                <a:gd name="T42" fmla="*/ 55 w 141"/>
                <a:gd name="T43" fmla="*/ 45 h 115"/>
                <a:gd name="T44" fmla="*/ 41 w 141"/>
                <a:gd name="T45" fmla="*/ 59 h 115"/>
                <a:gd name="T46" fmla="*/ 40 w 141"/>
                <a:gd name="T47" fmla="*/ 69 h 115"/>
                <a:gd name="T48" fmla="*/ 49 w 141"/>
                <a:gd name="T49" fmla="*/ 109 h 115"/>
                <a:gd name="T50" fmla="*/ 57 w 141"/>
                <a:gd name="T51" fmla="*/ 115 h 115"/>
                <a:gd name="T52" fmla="*/ 64 w 141"/>
                <a:gd name="T53" fmla="*/ 108 h 115"/>
                <a:gd name="T54" fmla="*/ 64 w 141"/>
                <a:gd name="T55" fmla="*/ 106 h 115"/>
                <a:gd name="T56" fmla="*/ 57 w 141"/>
                <a:gd name="T57" fmla="*/ 72 h 115"/>
                <a:gd name="T58" fmla="*/ 75 w 141"/>
                <a:gd name="T59" fmla="*/ 54 h 115"/>
                <a:gd name="T60" fmla="*/ 91 w 141"/>
                <a:gd name="T61" fmla="*/ 72 h 115"/>
                <a:gd name="T62" fmla="*/ 101 w 141"/>
                <a:gd name="T63" fmla="*/ 75 h 115"/>
                <a:gd name="T64" fmla="*/ 133 w 141"/>
                <a:gd name="T65" fmla="*/ 75 h 115"/>
                <a:gd name="T66" fmla="*/ 141 w 141"/>
                <a:gd name="T67" fmla="*/ 69 h 115"/>
                <a:gd name="T68" fmla="*/ 135 w 141"/>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5">
                  <a:moveTo>
                    <a:pt x="135" y="60"/>
                  </a:moveTo>
                  <a:cubicBezTo>
                    <a:pt x="134" y="60"/>
                    <a:pt x="133" y="60"/>
                    <a:pt x="133" y="60"/>
                  </a:cubicBezTo>
                  <a:cubicBezTo>
                    <a:pt x="105" y="60"/>
                    <a:pt x="105" y="60"/>
                    <a:pt x="105" y="60"/>
                  </a:cubicBezTo>
                  <a:cubicBezTo>
                    <a:pt x="64" y="12"/>
                    <a:pt x="64" y="12"/>
                    <a:pt x="64" y="12"/>
                  </a:cubicBezTo>
                  <a:cubicBezTo>
                    <a:pt x="75" y="12"/>
                    <a:pt x="75" y="12"/>
                    <a:pt x="75" y="12"/>
                  </a:cubicBezTo>
                  <a:cubicBezTo>
                    <a:pt x="93" y="34"/>
                    <a:pt x="93" y="34"/>
                    <a:pt x="93" y="34"/>
                  </a:cubicBezTo>
                  <a:cubicBezTo>
                    <a:pt x="94" y="35"/>
                    <a:pt x="96" y="36"/>
                    <a:pt x="98" y="36"/>
                  </a:cubicBezTo>
                  <a:cubicBezTo>
                    <a:pt x="101" y="36"/>
                    <a:pt x="104" y="33"/>
                    <a:pt x="104" y="30"/>
                  </a:cubicBezTo>
                  <a:cubicBezTo>
                    <a:pt x="104" y="28"/>
                    <a:pt x="103" y="26"/>
                    <a:pt x="102" y="25"/>
                  </a:cubicBezTo>
                  <a:cubicBezTo>
                    <a:pt x="82" y="2"/>
                    <a:pt x="82" y="2"/>
                    <a:pt x="82" y="2"/>
                  </a:cubicBezTo>
                  <a:cubicBezTo>
                    <a:pt x="81" y="1"/>
                    <a:pt x="79" y="0"/>
                    <a:pt x="77" y="0"/>
                  </a:cubicBezTo>
                  <a:cubicBezTo>
                    <a:pt x="48" y="0"/>
                    <a:pt x="48" y="0"/>
                    <a:pt x="48" y="0"/>
                  </a:cubicBezTo>
                  <a:cubicBezTo>
                    <a:pt x="48" y="0"/>
                    <a:pt x="29" y="14"/>
                    <a:pt x="28" y="15"/>
                  </a:cubicBezTo>
                  <a:cubicBezTo>
                    <a:pt x="28" y="32"/>
                    <a:pt x="28" y="32"/>
                    <a:pt x="28" y="32"/>
                  </a:cubicBezTo>
                  <a:cubicBezTo>
                    <a:pt x="6" y="32"/>
                    <a:pt x="6" y="32"/>
                    <a:pt x="6" y="32"/>
                  </a:cubicBezTo>
                  <a:cubicBezTo>
                    <a:pt x="5" y="32"/>
                    <a:pt x="3" y="33"/>
                    <a:pt x="2" y="34"/>
                  </a:cubicBezTo>
                  <a:cubicBezTo>
                    <a:pt x="0" y="36"/>
                    <a:pt x="0" y="40"/>
                    <a:pt x="2" y="43"/>
                  </a:cubicBezTo>
                  <a:cubicBezTo>
                    <a:pt x="3" y="44"/>
                    <a:pt x="5" y="44"/>
                    <a:pt x="6" y="45"/>
                  </a:cubicBezTo>
                  <a:cubicBezTo>
                    <a:pt x="32" y="45"/>
                    <a:pt x="32" y="45"/>
                    <a:pt x="32" y="45"/>
                  </a:cubicBezTo>
                  <a:cubicBezTo>
                    <a:pt x="40" y="44"/>
                    <a:pt x="40" y="38"/>
                    <a:pt x="40" y="38"/>
                  </a:cubicBezTo>
                  <a:cubicBezTo>
                    <a:pt x="40" y="27"/>
                    <a:pt x="40" y="27"/>
                    <a:pt x="40" y="27"/>
                  </a:cubicBezTo>
                  <a:cubicBezTo>
                    <a:pt x="55" y="45"/>
                    <a:pt x="55" y="45"/>
                    <a:pt x="55" y="45"/>
                  </a:cubicBezTo>
                  <a:cubicBezTo>
                    <a:pt x="41" y="59"/>
                    <a:pt x="41" y="59"/>
                    <a:pt x="41" y="59"/>
                  </a:cubicBezTo>
                  <a:cubicBezTo>
                    <a:pt x="41" y="59"/>
                    <a:pt x="38" y="62"/>
                    <a:pt x="40" y="69"/>
                  </a:cubicBezTo>
                  <a:cubicBezTo>
                    <a:pt x="49" y="109"/>
                    <a:pt x="49" y="109"/>
                    <a:pt x="49" y="109"/>
                  </a:cubicBezTo>
                  <a:cubicBezTo>
                    <a:pt x="50" y="113"/>
                    <a:pt x="53" y="115"/>
                    <a:pt x="57" y="115"/>
                  </a:cubicBezTo>
                  <a:cubicBezTo>
                    <a:pt x="61" y="115"/>
                    <a:pt x="64" y="112"/>
                    <a:pt x="64" y="108"/>
                  </a:cubicBezTo>
                  <a:cubicBezTo>
                    <a:pt x="64" y="107"/>
                    <a:pt x="64" y="106"/>
                    <a:pt x="64" y="106"/>
                  </a:cubicBezTo>
                  <a:cubicBezTo>
                    <a:pt x="57" y="72"/>
                    <a:pt x="57" y="72"/>
                    <a:pt x="57" y="72"/>
                  </a:cubicBezTo>
                  <a:cubicBezTo>
                    <a:pt x="75" y="54"/>
                    <a:pt x="75" y="54"/>
                    <a:pt x="75" y="54"/>
                  </a:cubicBezTo>
                  <a:cubicBezTo>
                    <a:pt x="91" y="72"/>
                    <a:pt x="91" y="72"/>
                    <a:pt x="91" y="72"/>
                  </a:cubicBezTo>
                  <a:cubicBezTo>
                    <a:pt x="91" y="72"/>
                    <a:pt x="94" y="75"/>
                    <a:pt x="101" y="75"/>
                  </a:cubicBezTo>
                  <a:cubicBezTo>
                    <a:pt x="133" y="75"/>
                    <a:pt x="133" y="75"/>
                    <a:pt x="133" y="75"/>
                  </a:cubicBezTo>
                  <a:cubicBezTo>
                    <a:pt x="136" y="75"/>
                    <a:pt x="140" y="73"/>
                    <a:pt x="141" y="69"/>
                  </a:cubicBezTo>
                  <a:cubicBezTo>
                    <a:pt x="141" y="65"/>
                    <a:pt x="139" y="61"/>
                    <a:pt x="135"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4" name="文本框 60"/>
          <p:cNvSpPr>
            <a:spLocks noChangeArrowheads="1"/>
          </p:cNvSpPr>
          <p:nvPr/>
        </p:nvSpPr>
        <p:spPr bwMode="auto">
          <a:xfrm>
            <a:off x="1484962" y="1570386"/>
            <a:ext cx="3012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   01</a:t>
            </a:r>
            <a:r>
              <a:rPr lang="zh-CN" altLang="en-US" sz="14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学术交流工具的不断变革和创新</a:t>
            </a:r>
            <a:endParaRPr lang="zh-CN" altLang="en-US" sz="1400" b="1" dirty="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r>
              <a:rPr lang="en-US" sz="1200"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sz="12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sz="1600"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25" name="文本框 60"/>
          <p:cNvSpPr>
            <a:spLocks noChangeArrowheads="1"/>
          </p:cNvSpPr>
          <p:nvPr/>
        </p:nvSpPr>
        <p:spPr bwMode="auto">
          <a:xfrm>
            <a:off x="2879260" y="4871060"/>
            <a:ext cx="22942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   02</a:t>
            </a:r>
            <a:r>
              <a:rPr lang="zh-CN" altLang="en-US" sz="14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被动服务转向主动服务</a:t>
            </a:r>
            <a:endParaRPr lang="zh-CN" altLang="en-US" sz="1400" b="1" dirty="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sz="12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sz="1600"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26" name="文本框 60"/>
          <p:cNvSpPr>
            <a:spLocks noChangeArrowheads="1"/>
          </p:cNvSpPr>
          <p:nvPr/>
        </p:nvSpPr>
        <p:spPr bwMode="auto">
          <a:xfrm>
            <a:off x="4641063" y="1570385"/>
            <a:ext cx="24737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   03</a:t>
            </a:r>
            <a:r>
              <a:rPr lang="zh-CN" altLang="en-US" sz="14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大众服务转向个性化服务</a:t>
            </a:r>
            <a:endParaRPr lang="zh-CN" altLang="en-US" sz="1400" b="1" dirty="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endParaRPr lang="zh-CN" altLang="en-US" sz="12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sz="1600"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27" name="文本框 60"/>
          <p:cNvSpPr>
            <a:spLocks noChangeArrowheads="1"/>
          </p:cNvSpPr>
          <p:nvPr/>
        </p:nvSpPr>
        <p:spPr bwMode="auto">
          <a:xfrm>
            <a:off x="6205204" y="4871060"/>
            <a:ext cx="3012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   04</a:t>
            </a:r>
            <a:r>
              <a:rPr lang="zh-CN" altLang="en-US" sz="1400"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传统文献库转向开放性学术资源</a:t>
            </a:r>
            <a:endParaRPr lang="zh-CN" altLang="en-US" sz="1400" b="1" dirty="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r>
              <a:rPr lang="en-US" sz="1200"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    </a:t>
            </a:r>
            <a:endParaRPr lang="zh-CN" altLang="en-US" sz="12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sz="1600"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29" name="TextBox 28"/>
          <p:cNvSpPr txBox="1"/>
          <p:nvPr/>
        </p:nvSpPr>
        <p:spPr>
          <a:xfrm>
            <a:off x="1917700" y="5651500"/>
            <a:ext cx="8636000" cy="646331"/>
          </a:xfrm>
          <a:prstGeom prst="rect">
            <a:avLst/>
          </a:prstGeom>
          <a:noFill/>
        </p:spPr>
        <p:txBody>
          <a:bodyPr wrap="square" rtlCol="0">
            <a:spAutoFit/>
          </a:bodyPr>
          <a:lstStyle/>
          <a:p>
            <a:r>
              <a:rPr lang="en-US" altLang="zh-CN" dirty="0" smtClean="0">
                <a:latin typeface="华文仿宋" pitchFamily="2" charset="-122"/>
                <a:ea typeface="华文仿宋" pitchFamily="2" charset="-122"/>
              </a:rPr>
              <a:t>AI</a:t>
            </a:r>
            <a:r>
              <a:rPr lang="zh-CN" altLang="en-US" dirty="0" smtClean="0">
                <a:latin typeface="华文仿宋" pitchFamily="2" charset="-122"/>
                <a:ea typeface="华文仿宋" pitchFamily="2" charset="-122"/>
              </a:rPr>
              <a:t>产品化：让算法利用足够的数据（学术资源），使得产品（学术头条）运行起来，然后通过产品来获取用户，用户在提供更多的数据</a:t>
            </a:r>
            <a:r>
              <a:rPr lang="en-US" altLang="zh-CN" dirty="0" smtClean="0">
                <a:latin typeface="华文仿宋" pitchFamily="2" charset="-122"/>
                <a:ea typeface="华文仿宋" pitchFamily="2" charset="-122"/>
              </a:rPr>
              <a:t>……</a:t>
            </a:r>
            <a:r>
              <a:rPr lang="zh-CN" altLang="en-US" dirty="0" smtClean="0">
                <a:latin typeface="华文仿宋" pitchFamily="2" charset="-122"/>
                <a:ea typeface="华文仿宋" pitchFamily="2" charset="-122"/>
              </a:rPr>
              <a:t>周而复始。</a:t>
            </a:r>
            <a:endParaRPr lang="zh-CN" altLang="en-US" dirty="0">
              <a:latin typeface="华文仿宋" pitchFamily="2" charset="-122"/>
              <a:ea typeface="华文仿宋" pitchFamily="2" charset="-122"/>
            </a:endParaRPr>
          </a:p>
        </p:txBody>
      </p:sp>
      <p:sp>
        <p:nvSpPr>
          <p:cNvPr id="30" name="任意多边形 29"/>
          <p:cNvSpPr/>
          <p:nvPr/>
        </p:nvSpPr>
        <p:spPr>
          <a:xfrm rot="2761233">
            <a:off x="952082" y="2593061"/>
            <a:ext cx="2127832" cy="2122986"/>
          </a:xfrm>
          <a:custGeom>
            <a:avLst/>
            <a:gdLst>
              <a:gd name="connsiteX0" fmla="*/ 0 w 1526318"/>
              <a:gd name="connsiteY0" fmla="*/ 973506 h 1495027"/>
              <a:gd name="connsiteX1" fmla="*/ 719699 w 1526318"/>
              <a:gd name="connsiteY1" fmla="*/ 253807 h 1495027"/>
              <a:gd name="connsiteX2" fmla="*/ 483276 w 1526318"/>
              <a:gd name="connsiteY2" fmla="*/ 253807 h 1495027"/>
              <a:gd name="connsiteX3" fmla="*/ 483276 w 1526318"/>
              <a:gd name="connsiteY3" fmla="*/ 0 h 1495027"/>
              <a:gd name="connsiteX4" fmla="*/ 1387246 w 1526318"/>
              <a:gd name="connsiteY4" fmla="*/ 0 h 1495027"/>
              <a:gd name="connsiteX5" fmla="*/ 1526318 w 1526318"/>
              <a:gd name="connsiteY5" fmla="*/ 139072 h 1495027"/>
              <a:gd name="connsiteX6" fmla="*/ 1526318 w 1526318"/>
              <a:gd name="connsiteY6" fmla="*/ 990890 h 1495027"/>
              <a:gd name="connsiteX7" fmla="*/ 1251651 w 1526318"/>
              <a:gd name="connsiteY7" fmla="*/ 990890 h 1495027"/>
              <a:gd name="connsiteX8" fmla="*/ 1251651 w 1526318"/>
              <a:gd name="connsiteY8" fmla="*/ 792712 h 1495027"/>
              <a:gd name="connsiteX9" fmla="*/ 549336 w 1526318"/>
              <a:gd name="connsiteY9" fmla="*/ 1495027 h 1495027"/>
              <a:gd name="connsiteX10" fmla="*/ 0 w 1526318"/>
              <a:gd name="connsiteY10" fmla="*/ 973506 h 1495027"/>
              <a:gd name="connsiteX0-1" fmla="*/ 0 w 1526318"/>
              <a:gd name="connsiteY0-2" fmla="*/ 973506 h 1522842"/>
              <a:gd name="connsiteX1-3" fmla="*/ 719699 w 1526318"/>
              <a:gd name="connsiteY1-4" fmla="*/ 253807 h 1522842"/>
              <a:gd name="connsiteX2-5" fmla="*/ 483276 w 1526318"/>
              <a:gd name="connsiteY2-6" fmla="*/ 253807 h 1522842"/>
              <a:gd name="connsiteX3-7" fmla="*/ 483276 w 1526318"/>
              <a:gd name="connsiteY3-8" fmla="*/ 0 h 1522842"/>
              <a:gd name="connsiteX4-9" fmla="*/ 1387246 w 1526318"/>
              <a:gd name="connsiteY4-10" fmla="*/ 0 h 1522842"/>
              <a:gd name="connsiteX5-11" fmla="*/ 1526318 w 1526318"/>
              <a:gd name="connsiteY5-12" fmla="*/ 139072 h 1522842"/>
              <a:gd name="connsiteX6-13" fmla="*/ 1526318 w 1526318"/>
              <a:gd name="connsiteY6-14" fmla="*/ 990890 h 1522842"/>
              <a:gd name="connsiteX7-15" fmla="*/ 1251651 w 1526318"/>
              <a:gd name="connsiteY7-16" fmla="*/ 990890 h 1522842"/>
              <a:gd name="connsiteX8-17" fmla="*/ 1251651 w 1526318"/>
              <a:gd name="connsiteY8-18" fmla="*/ 792712 h 1522842"/>
              <a:gd name="connsiteX9-19" fmla="*/ 556290 w 1526318"/>
              <a:gd name="connsiteY9-20" fmla="*/ 1522842 h 1522842"/>
              <a:gd name="connsiteX10-21" fmla="*/ 0 w 1526318"/>
              <a:gd name="connsiteY10-22" fmla="*/ 973506 h 1522842"/>
              <a:gd name="connsiteX0-23" fmla="*/ 0 w 1526318"/>
              <a:gd name="connsiteY0-24" fmla="*/ 973506 h 1522842"/>
              <a:gd name="connsiteX1-25" fmla="*/ 719699 w 1526318"/>
              <a:gd name="connsiteY1-26" fmla="*/ 253807 h 1522842"/>
              <a:gd name="connsiteX2-27" fmla="*/ 483276 w 1526318"/>
              <a:gd name="connsiteY2-28" fmla="*/ 253807 h 1522842"/>
              <a:gd name="connsiteX3-29" fmla="*/ 483276 w 1526318"/>
              <a:gd name="connsiteY3-30" fmla="*/ 0 h 1522842"/>
              <a:gd name="connsiteX4-31" fmla="*/ 1387246 w 1526318"/>
              <a:gd name="connsiteY4-32" fmla="*/ 0 h 1522842"/>
              <a:gd name="connsiteX5-33" fmla="*/ 1526318 w 1526318"/>
              <a:gd name="connsiteY5-34" fmla="*/ 139072 h 1522842"/>
              <a:gd name="connsiteX6-35" fmla="*/ 1526318 w 1526318"/>
              <a:gd name="connsiteY6-36" fmla="*/ 990890 h 1522842"/>
              <a:gd name="connsiteX7-37" fmla="*/ 1251651 w 1526318"/>
              <a:gd name="connsiteY7-38" fmla="*/ 990890 h 1522842"/>
              <a:gd name="connsiteX8-39" fmla="*/ 1255128 w 1526318"/>
              <a:gd name="connsiteY8-40" fmla="*/ 813573 h 1522842"/>
              <a:gd name="connsiteX9-41" fmla="*/ 556290 w 1526318"/>
              <a:gd name="connsiteY9-42" fmla="*/ 1522842 h 1522842"/>
              <a:gd name="connsiteX10-43" fmla="*/ 0 w 1526318"/>
              <a:gd name="connsiteY10-44" fmla="*/ 973506 h 1522842"/>
              <a:gd name="connsiteX0-45" fmla="*/ 0 w 1526318"/>
              <a:gd name="connsiteY0-46" fmla="*/ 973506 h 1522842"/>
              <a:gd name="connsiteX1-47" fmla="*/ 719699 w 1526318"/>
              <a:gd name="connsiteY1-48" fmla="*/ 253807 h 1522842"/>
              <a:gd name="connsiteX2-49" fmla="*/ 486753 w 1526318"/>
              <a:gd name="connsiteY2-50" fmla="*/ 274668 h 1522842"/>
              <a:gd name="connsiteX3-51" fmla="*/ 483276 w 1526318"/>
              <a:gd name="connsiteY3-52" fmla="*/ 0 h 1522842"/>
              <a:gd name="connsiteX4-53" fmla="*/ 1387246 w 1526318"/>
              <a:gd name="connsiteY4-54" fmla="*/ 0 h 1522842"/>
              <a:gd name="connsiteX5-55" fmla="*/ 1526318 w 1526318"/>
              <a:gd name="connsiteY5-56" fmla="*/ 139072 h 1522842"/>
              <a:gd name="connsiteX6-57" fmla="*/ 1526318 w 1526318"/>
              <a:gd name="connsiteY6-58" fmla="*/ 990890 h 1522842"/>
              <a:gd name="connsiteX7-59" fmla="*/ 1251651 w 1526318"/>
              <a:gd name="connsiteY7-60" fmla="*/ 990890 h 1522842"/>
              <a:gd name="connsiteX8-61" fmla="*/ 1255128 w 1526318"/>
              <a:gd name="connsiteY8-62" fmla="*/ 813573 h 1522842"/>
              <a:gd name="connsiteX9-63" fmla="*/ 556290 w 1526318"/>
              <a:gd name="connsiteY9-64" fmla="*/ 1522842 h 1522842"/>
              <a:gd name="connsiteX10-65" fmla="*/ 0 w 1526318"/>
              <a:gd name="connsiteY10-66" fmla="*/ 973506 h 1522842"/>
              <a:gd name="connsiteX0-67" fmla="*/ 0 w 1526318"/>
              <a:gd name="connsiteY0-68" fmla="*/ 973506 h 1522842"/>
              <a:gd name="connsiteX1-69" fmla="*/ 695362 w 1526318"/>
              <a:gd name="connsiteY1-70" fmla="*/ 267714 h 1522842"/>
              <a:gd name="connsiteX2-71" fmla="*/ 486753 w 1526318"/>
              <a:gd name="connsiteY2-72" fmla="*/ 274668 h 1522842"/>
              <a:gd name="connsiteX3-73" fmla="*/ 483276 w 1526318"/>
              <a:gd name="connsiteY3-74" fmla="*/ 0 h 1522842"/>
              <a:gd name="connsiteX4-75" fmla="*/ 1387246 w 1526318"/>
              <a:gd name="connsiteY4-76" fmla="*/ 0 h 1522842"/>
              <a:gd name="connsiteX5-77" fmla="*/ 1526318 w 1526318"/>
              <a:gd name="connsiteY5-78" fmla="*/ 139072 h 1522842"/>
              <a:gd name="connsiteX6-79" fmla="*/ 1526318 w 1526318"/>
              <a:gd name="connsiteY6-80" fmla="*/ 990890 h 1522842"/>
              <a:gd name="connsiteX7-81" fmla="*/ 1251651 w 1526318"/>
              <a:gd name="connsiteY7-82" fmla="*/ 990890 h 1522842"/>
              <a:gd name="connsiteX8-83" fmla="*/ 1255128 w 1526318"/>
              <a:gd name="connsiteY8-84" fmla="*/ 813573 h 1522842"/>
              <a:gd name="connsiteX9-85" fmla="*/ 556290 w 1526318"/>
              <a:gd name="connsiteY9-86" fmla="*/ 1522842 h 1522842"/>
              <a:gd name="connsiteX10-87" fmla="*/ 0 w 1526318"/>
              <a:gd name="connsiteY10-88" fmla="*/ 973506 h 1522842"/>
              <a:gd name="connsiteX0-89" fmla="*/ 0 w 1526318"/>
              <a:gd name="connsiteY0-90" fmla="*/ 973506 h 1522842"/>
              <a:gd name="connsiteX1-91" fmla="*/ 688409 w 1526318"/>
              <a:gd name="connsiteY1-92" fmla="*/ 274667 h 1522842"/>
              <a:gd name="connsiteX2-93" fmla="*/ 486753 w 1526318"/>
              <a:gd name="connsiteY2-94" fmla="*/ 274668 h 1522842"/>
              <a:gd name="connsiteX3-95" fmla="*/ 483276 w 1526318"/>
              <a:gd name="connsiteY3-96" fmla="*/ 0 h 1522842"/>
              <a:gd name="connsiteX4-97" fmla="*/ 1387246 w 1526318"/>
              <a:gd name="connsiteY4-98" fmla="*/ 0 h 1522842"/>
              <a:gd name="connsiteX5-99" fmla="*/ 1526318 w 1526318"/>
              <a:gd name="connsiteY5-100" fmla="*/ 139072 h 1522842"/>
              <a:gd name="connsiteX6-101" fmla="*/ 1526318 w 1526318"/>
              <a:gd name="connsiteY6-102" fmla="*/ 990890 h 1522842"/>
              <a:gd name="connsiteX7-103" fmla="*/ 1251651 w 1526318"/>
              <a:gd name="connsiteY7-104" fmla="*/ 990890 h 1522842"/>
              <a:gd name="connsiteX8-105" fmla="*/ 1255128 w 1526318"/>
              <a:gd name="connsiteY8-106" fmla="*/ 813573 h 1522842"/>
              <a:gd name="connsiteX9-107" fmla="*/ 556290 w 1526318"/>
              <a:gd name="connsiteY9-108" fmla="*/ 1522842 h 1522842"/>
              <a:gd name="connsiteX10-109" fmla="*/ 0 w 1526318"/>
              <a:gd name="connsiteY10-110" fmla="*/ 973506 h 1522842"/>
              <a:gd name="connsiteX0-111" fmla="*/ 0 w 1526318"/>
              <a:gd name="connsiteY0-112" fmla="*/ 973506 h 1522842"/>
              <a:gd name="connsiteX1-113" fmla="*/ 688409 w 1526318"/>
              <a:gd name="connsiteY1-114" fmla="*/ 274667 h 1522842"/>
              <a:gd name="connsiteX2-115" fmla="*/ 486753 w 1526318"/>
              <a:gd name="connsiteY2-116" fmla="*/ 274668 h 1522842"/>
              <a:gd name="connsiteX3-117" fmla="*/ 483276 w 1526318"/>
              <a:gd name="connsiteY3-118" fmla="*/ 0 h 1522842"/>
              <a:gd name="connsiteX4-119" fmla="*/ 1387246 w 1526318"/>
              <a:gd name="connsiteY4-120" fmla="*/ 0 h 1522842"/>
              <a:gd name="connsiteX5-121" fmla="*/ 1526318 w 1526318"/>
              <a:gd name="connsiteY5-122" fmla="*/ 139072 h 1522842"/>
              <a:gd name="connsiteX6-123" fmla="*/ 1526318 w 1526318"/>
              <a:gd name="connsiteY6-124" fmla="*/ 990890 h 1522842"/>
              <a:gd name="connsiteX7-125" fmla="*/ 1251651 w 1526318"/>
              <a:gd name="connsiteY7-126" fmla="*/ 990890 h 1522842"/>
              <a:gd name="connsiteX8-127" fmla="*/ 1255128 w 1526318"/>
              <a:gd name="connsiteY8-128" fmla="*/ 813573 h 1522842"/>
              <a:gd name="connsiteX9-129" fmla="*/ 556290 w 1526318"/>
              <a:gd name="connsiteY9-130" fmla="*/ 1522842 h 1522842"/>
              <a:gd name="connsiteX10-131" fmla="*/ 0 w 1526318"/>
              <a:gd name="connsiteY10-132" fmla="*/ 973506 h 1522842"/>
              <a:gd name="connsiteX0-133" fmla="*/ 0 w 1526318"/>
              <a:gd name="connsiteY0-134" fmla="*/ 973506 h 1522842"/>
              <a:gd name="connsiteX1-135" fmla="*/ 688409 w 1526318"/>
              <a:gd name="connsiteY1-136" fmla="*/ 274667 h 1522842"/>
              <a:gd name="connsiteX2-137" fmla="*/ 486753 w 1526318"/>
              <a:gd name="connsiteY2-138" fmla="*/ 274668 h 1522842"/>
              <a:gd name="connsiteX3-139" fmla="*/ 483276 w 1526318"/>
              <a:gd name="connsiteY3-140" fmla="*/ 0 h 1522842"/>
              <a:gd name="connsiteX4-141" fmla="*/ 1387246 w 1526318"/>
              <a:gd name="connsiteY4-142" fmla="*/ 0 h 1522842"/>
              <a:gd name="connsiteX5-143" fmla="*/ 1526318 w 1526318"/>
              <a:gd name="connsiteY5-144" fmla="*/ 139072 h 1522842"/>
              <a:gd name="connsiteX6-145" fmla="*/ 1526318 w 1526318"/>
              <a:gd name="connsiteY6-146" fmla="*/ 990890 h 1522842"/>
              <a:gd name="connsiteX7-147" fmla="*/ 1251651 w 1526318"/>
              <a:gd name="connsiteY7-148" fmla="*/ 990890 h 1522842"/>
              <a:gd name="connsiteX8-149" fmla="*/ 1255128 w 1526318"/>
              <a:gd name="connsiteY8-150" fmla="*/ 813573 h 1522842"/>
              <a:gd name="connsiteX9-151" fmla="*/ 556290 w 1526318"/>
              <a:gd name="connsiteY9-152" fmla="*/ 1522842 h 1522842"/>
              <a:gd name="connsiteX10-153" fmla="*/ 0 w 1526318"/>
              <a:gd name="connsiteY10-154" fmla="*/ 973506 h 1522842"/>
              <a:gd name="connsiteX0-155" fmla="*/ 0 w 1526318"/>
              <a:gd name="connsiteY0-156" fmla="*/ 973506 h 1522842"/>
              <a:gd name="connsiteX1-157" fmla="*/ 688409 w 1526318"/>
              <a:gd name="connsiteY1-158" fmla="*/ 274667 h 1522842"/>
              <a:gd name="connsiteX2-159" fmla="*/ 486753 w 1526318"/>
              <a:gd name="connsiteY2-160" fmla="*/ 274668 h 1522842"/>
              <a:gd name="connsiteX3-161" fmla="*/ 483276 w 1526318"/>
              <a:gd name="connsiteY3-162" fmla="*/ 0 h 1522842"/>
              <a:gd name="connsiteX4-163" fmla="*/ 1387246 w 1526318"/>
              <a:gd name="connsiteY4-164" fmla="*/ 0 h 1522842"/>
              <a:gd name="connsiteX5-165" fmla="*/ 1526318 w 1526318"/>
              <a:gd name="connsiteY5-166" fmla="*/ 139072 h 1522842"/>
              <a:gd name="connsiteX6-167" fmla="*/ 1526318 w 1526318"/>
              <a:gd name="connsiteY6-168" fmla="*/ 990890 h 1522842"/>
              <a:gd name="connsiteX7-169" fmla="*/ 1251651 w 1526318"/>
              <a:gd name="connsiteY7-170" fmla="*/ 990890 h 1522842"/>
              <a:gd name="connsiteX8-171" fmla="*/ 1255128 w 1526318"/>
              <a:gd name="connsiteY8-172" fmla="*/ 813573 h 1522842"/>
              <a:gd name="connsiteX9-173" fmla="*/ 556290 w 1526318"/>
              <a:gd name="connsiteY9-174" fmla="*/ 1522842 h 1522842"/>
              <a:gd name="connsiteX10-175" fmla="*/ 0 w 1526318"/>
              <a:gd name="connsiteY10-176" fmla="*/ 973506 h 1522842"/>
              <a:gd name="connsiteX0-177" fmla="*/ 0 w 1526318"/>
              <a:gd name="connsiteY0-178" fmla="*/ 973506 h 1522842"/>
              <a:gd name="connsiteX1-179" fmla="*/ 688409 w 1526318"/>
              <a:gd name="connsiteY1-180" fmla="*/ 274667 h 1522842"/>
              <a:gd name="connsiteX2-181" fmla="*/ 486753 w 1526318"/>
              <a:gd name="connsiteY2-182" fmla="*/ 274668 h 1522842"/>
              <a:gd name="connsiteX3-183" fmla="*/ 483276 w 1526318"/>
              <a:gd name="connsiteY3-184" fmla="*/ 0 h 1522842"/>
              <a:gd name="connsiteX4-185" fmla="*/ 1387246 w 1526318"/>
              <a:gd name="connsiteY4-186" fmla="*/ 0 h 1522842"/>
              <a:gd name="connsiteX5-187" fmla="*/ 1526318 w 1526318"/>
              <a:gd name="connsiteY5-188" fmla="*/ 139072 h 1522842"/>
              <a:gd name="connsiteX6-189" fmla="*/ 1526318 w 1526318"/>
              <a:gd name="connsiteY6-190" fmla="*/ 990890 h 1522842"/>
              <a:gd name="connsiteX7-191" fmla="*/ 1251651 w 1526318"/>
              <a:gd name="connsiteY7-192" fmla="*/ 990890 h 1522842"/>
              <a:gd name="connsiteX8-193" fmla="*/ 1255128 w 1526318"/>
              <a:gd name="connsiteY8-194" fmla="*/ 813573 h 1522842"/>
              <a:gd name="connsiteX9-195" fmla="*/ 556290 w 1526318"/>
              <a:gd name="connsiteY9-196" fmla="*/ 1522842 h 1522842"/>
              <a:gd name="connsiteX10-197" fmla="*/ 0 w 1526318"/>
              <a:gd name="connsiteY10-198" fmla="*/ 973506 h 1522842"/>
              <a:gd name="connsiteX0-199" fmla="*/ 0 w 1526318"/>
              <a:gd name="connsiteY0-200" fmla="*/ 973506 h 1522842"/>
              <a:gd name="connsiteX1-201" fmla="*/ 688409 w 1526318"/>
              <a:gd name="connsiteY1-202" fmla="*/ 274667 h 1522842"/>
              <a:gd name="connsiteX2-203" fmla="*/ 486753 w 1526318"/>
              <a:gd name="connsiteY2-204" fmla="*/ 274668 h 1522842"/>
              <a:gd name="connsiteX3-205" fmla="*/ 483276 w 1526318"/>
              <a:gd name="connsiteY3-206" fmla="*/ 0 h 1522842"/>
              <a:gd name="connsiteX4-207" fmla="*/ 1387246 w 1526318"/>
              <a:gd name="connsiteY4-208" fmla="*/ 0 h 1522842"/>
              <a:gd name="connsiteX5-209" fmla="*/ 1526318 w 1526318"/>
              <a:gd name="connsiteY5-210" fmla="*/ 139072 h 1522842"/>
              <a:gd name="connsiteX6-211" fmla="*/ 1526318 w 1526318"/>
              <a:gd name="connsiteY6-212" fmla="*/ 990890 h 1522842"/>
              <a:gd name="connsiteX7-213" fmla="*/ 1251651 w 1526318"/>
              <a:gd name="connsiteY7-214" fmla="*/ 990890 h 1522842"/>
              <a:gd name="connsiteX8-215" fmla="*/ 1255128 w 1526318"/>
              <a:gd name="connsiteY8-216" fmla="*/ 813573 h 1522842"/>
              <a:gd name="connsiteX9-217" fmla="*/ 556290 w 1526318"/>
              <a:gd name="connsiteY9-218" fmla="*/ 1522842 h 1522842"/>
              <a:gd name="connsiteX10-219" fmla="*/ 0 w 1526318"/>
              <a:gd name="connsiteY10-220" fmla="*/ 973506 h 1522842"/>
              <a:gd name="connsiteX0-221" fmla="*/ 0 w 1526318"/>
              <a:gd name="connsiteY0-222" fmla="*/ 973506 h 1522842"/>
              <a:gd name="connsiteX1-223" fmla="*/ 688409 w 1526318"/>
              <a:gd name="connsiteY1-224" fmla="*/ 274667 h 1522842"/>
              <a:gd name="connsiteX2-225" fmla="*/ 486753 w 1526318"/>
              <a:gd name="connsiteY2-226" fmla="*/ 274668 h 1522842"/>
              <a:gd name="connsiteX3-227" fmla="*/ 483276 w 1526318"/>
              <a:gd name="connsiteY3-228" fmla="*/ 0 h 1522842"/>
              <a:gd name="connsiteX4-229" fmla="*/ 1387246 w 1526318"/>
              <a:gd name="connsiteY4-230" fmla="*/ 0 h 1522842"/>
              <a:gd name="connsiteX5-231" fmla="*/ 1526318 w 1526318"/>
              <a:gd name="connsiteY5-232" fmla="*/ 139072 h 1522842"/>
              <a:gd name="connsiteX6-233" fmla="*/ 1526318 w 1526318"/>
              <a:gd name="connsiteY6-234" fmla="*/ 990890 h 1522842"/>
              <a:gd name="connsiteX7-235" fmla="*/ 1251651 w 1526318"/>
              <a:gd name="connsiteY7-236" fmla="*/ 990890 h 1522842"/>
              <a:gd name="connsiteX8-237" fmla="*/ 1255128 w 1526318"/>
              <a:gd name="connsiteY8-238" fmla="*/ 813573 h 1522842"/>
              <a:gd name="connsiteX9-239" fmla="*/ 556290 w 1526318"/>
              <a:gd name="connsiteY9-240" fmla="*/ 1522842 h 1522842"/>
              <a:gd name="connsiteX10-241" fmla="*/ 0 w 1526318"/>
              <a:gd name="connsiteY10-242" fmla="*/ 973506 h 1522842"/>
              <a:gd name="connsiteX0-243" fmla="*/ 0 w 1526318"/>
              <a:gd name="connsiteY0-244" fmla="*/ 973506 h 1522842"/>
              <a:gd name="connsiteX1-245" fmla="*/ 688409 w 1526318"/>
              <a:gd name="connsiteY1-246" fmla="*/ 274667 h 1522842"/>
              <a:gd name="connsiteX2-247" fmla="*/ 486753 w 1526318"/>
              <a:gd name="connsiteY2-248" fmla="*/ 274668 h 1522842"/>
              <a:gd name="connsiteX3-249" fmla="*/ 483276 w 1526318"/>
              <a:gd name="connsiteY3-250" fmla="*/ 0 h 1522842"/>
              <a:gd name="connsiteX4-251" fmla="*/ 1387246 w 1526318"/>
              <a:gd name="connsiteY4-252" fmla="*/ 0 h 1522842"/>
              <a:gd name="connsiteX5-253" fmla="*/ 1526318 w 1526318"/>
              <a:gd name="connsiteY5-254" fmla="*/ 139072 h 1522842"/>
              <a:gd name="connsiteX6-255" fmla="*/ 1526318 w 1526318"/>
              <a:gd name="connsiteY6-256" fmla="*/ 990890 h 1522842"/>
              <a:gd name="connsiteX7-257" fmla="*/ 1251651 w 1526318"/>
              <a:gd name="connsiteY7-258" fmla="*/ 990890 h 1522842"/>
              <a:gd name="connsiteX8-259" fmla="*/ 1255128 w 1526318"/>
              <a:gd name="connsiteY8-260" fmla="*/ 813573 h 1522842"/>
              <a:gd name="connsiteX9-261" fmla="*/ 556290 w 1526318"/>
              <a:gd name="connsiteY9-262" fmla="*/ 1522842 h 1522842"/>
              <a:gd name="connsiteX10-263" fmla="*/ 0 w 1526318"/>
              <a:gd name="connsiteY10-264" fmla="*/ 973506 h 1522842"/>
              <a:gd name="connsiteX0-265" fmla="*/ 0 w 1526318"/>
              <a:gd name="connsiteY0-266" fmla="*/ 973506 h 1522842"/>
              <a:gd name="connsiteX1-267" fmla="*/ 688409 w 1526318"/>
              <a:gd name="connsiteY1-268" fmla="*/ 274667 h 1522842"/>
              <a:gd name="connsiteX2-269" fmla="*/ 486753 w 1526318"/>
              <a:gd name="connsiteY2-270" fmla="*/ 274668 h 1522842"/>
              <a:gd name="connsiteX3-271" fmla="*/ 483276 w 1526318"/>
              <a:gd name="connsiteY3-272" fmla="*/ 0 h 1522842"/>
              <a:gd name="connsiteX4-273" fmla="*/ 1387246 w 1526318"/>
              <a:gd name="connsiteY4-274" fmla="*/ 0 h 1522842"/>
              <a:gd name="connsiteX5-275" fmla="*/ 1526318 w 1526318"/>
              <a:gd name="connsiteY5-276" fmla="*/ 139072 h 1522842"/>
              <a:gd name="connsiteX6-277" fmla="*/ 1526318 w 1526318"/>
              <a:gd name="connsiteY6-278" fmla="*/ 990890 h 1522842"/>
              <a:gd name="connsiteX7-279" fmla="*/ 1251651 w 1526318"/>
              <a:gd name="connsiteY7-280" fmla="*/ 990890 h 1522842"/>
              <a:gd name="connsiteX8-281" fmla="*/ 1255128 w 1526318"/>
              <a:gd name="connsiteY8-282" fmla="*/ 813573 h 1522842"/>
              <a:gd name="connsiteX9-283" fmla="*/ 556290 w 1526318"/>
              <a:gd name="connsiteY9-284" fmla="*/ 1522842 h 1522842"/>
              <a:gd name="connsiteX10-285" fmla="*/ 0 w 1526318"/>
              <a:gd name="connsiteY10-286" fmla="*/ 973506 h 1522842"/>
              <a:gd name="connsiteX0-287" fmla="*/ 0 w 1526318"/>
              <a:gd name="connsiteY0-288" fmla="*/ 973506 h 1522842"/>
              <a:gd name="connsiteX1-289" fmla="*/ 688409 w 1526318"/>
              <a:gd name="connsiteY1-290" fmla="*/ 274667 h 1522842"/>
              <a:gd name="connsiteX2-291" fmla="*/ 486753 w 1526318"/>
              <a:gd name="connsiteY2-292" fmla="*/ 274668 h 1522842"/>
              <a:gd name="connsiteX3-293" fmla="*/ 483276 w 1526318"/>
              <a:gd name="connsiteY3-294" fmla="*/ 0 h 1522842"/>
              <a:gd name="connsiteX4-295" fmla="*/ 1387246 w 1526318"/>
              <a:gd name="connsiteY4-296" fmla="*/ 0 h 1522842"/>
              <a:gd name="connsiteX5-297" fmla="*/ 1526318 w 1526318"/>
              <a:gd name="connsiteY5-298" fmla="*/ 139072 h 1522842"/>
              <a:gd name="connsiteX6-299" fmla="*/ 1526318 w 1526318"/>
              <a:gd name="connsiteY6-300" fmla="*/ 990890 h 1522842"/>
              <a:gd name="connsiteX7-301" fmla="*/ 1251651 w 1526318"/>
              <a:gd name="connsiteY7-302" fmla="*/ 990890 h 1522842"/>
              <a:gd name="connsiteX8-303" fmla="*/ 1255128 w 1526318"/>
              <a:gd name="connsiteY8-304" fmla="*/ 813573 h 1522842"/>
              <a:gd name="connsiteX9-305" fmla="*/ 556290 w 1526318"/>
              <a:gd name="connsiteY9-306" fmla="*/ 1522842 h 1522842"/>
              <a:gd name="connsiteX10-307" fmla="*/ 0 w 1526318"/>
              <a:gd name="connsiteY10-308" fmla="*/ 973506 h 15228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526318" h="1522842">
                <a:moveTo>
                  <a:pt x="0" y="973506"/>
                </a:moveTo>
                <a:lnTo>
                  <a:pt x="688409" y="274667"/>
                </a:lnTo>
                <a:lnTo>
                  <a:pt x="486753" y="274668"/>
                </a:lnTo>
                <a:cubicBezTo>
                  <a:pt x="322184" y="273509"/>
                  <a:pt x="321025" y="1159"/>
                  <a:pt x="483276" y="0"/>
                </a:cubicBezTo>
                <a:lnTo>
                  <a:pt x="1387246" y="0"/>
                </a:lnTo>
                <a:cubicBezTo>
                  <a:pt x="1461417" y="1158"/>
                  <a:pt x="1525160" y="61424"/>
                  <a:pt x="1526318" y="139072"/>
                </a:cubicBezTo>
                <a:lnTo>
                  <a:pt x="1526318" y="990890"/>
                </a:lnTo>
                <a:cubicBezTo>
                  <a:pt x="1525159" y="1234266"/>
                  <a:pt x="1252810" y="1216882"/>
                  <a:pt x="1251651" y="990890"/>
                </a:cubicBezTo>
                <a:lnTo>
                  <a:pt x="1255128" y="813573"/>
                </a:lnTo>
                <a:lnTo>
                  <a:pt x="556290" y="1522842"/>
                </a:lnTo>
                <a:lnTo>
                  <a:pt x="0" y="973506"/>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31"/>
          <p:cNvSpPr/>
          <p:nvPr/>
        </p:nvSpPr>
        <p:spPr>
          <a:xfrm>
            <a:off x="1404808" y="3387820"/>
            <a:ext cx="1422184" cy="461665"/>
          </a:xfrm>
          <a:prstGeom prst="rect">
            <a:avLst/>
          </a:prstGeom>
          <a:gradFill>
            <a:gsLst>
              <a:gs pos="0">
                <a:srgbClr val="0F2437"/>
              </a:gs>
              <a:gs pos="100000">
                <a:srgbClr val="284D7A"/>
              </a:gs>
            </a:gsLst>
            <a:lin ang="1800000" scaled="0"/>
          </a:gradFill>
        </p:spPr>
        <p:txBody>
          <a:bodyPr wrap="none">
            <a:spAutoFit/>
          </a:bodyPr>
          <a:lstStyle/>
          <a:p>
            <a:r>
              <a:rPr lang="zh-CN" altLang="en-US" sz="2400" b="1" dirty="0" smtClean="0">
                <a:solidFill>
                  <a:prstClr val="white"/>
                </a:solidFill>
                <a:latin typeface="方正姚体" panose="02010601030101010101" pitchFamily="2" charset="-122"/>
                <a:ea typeface="方正姚体" panose="02010601030101010101" pitchFamily="2" charset="-122"/>
              </a:rPr>
              <a:t>学术资源</a:t>
            </a:r>
            <a:endParaRPr lang="zh-CN" altLang="en-US" sz="2400" b="1" dirty="0">
              <a:solidFill>
                <a:prstClr val="white"/>
              </a:solidFill>
              <a:latin typeface="方正姚体" panose="02010601030101010101" pitchFamily="2" charset="-122"/>
              <a:ea typeface="方正姚体" panose="02010601030101010101" pitchFamily="2" charset="-122"/>
            </a:endParaRPr>
          </a:p>
        </p:txBody>
      </p:sp>
      <p:sp>
        <p:nvSpPr>
          <p:cNvPr id="33" name="TextBox 32"/>
          <p:cNvSpPr txBox="1"/>
          <p:nvPr/>
        </p:nvSpPr>
        <p:spPr>
          <a:xfrm>
            <a:off x="5328851" y="6488668"/>
            <a:ext cx="6667500" cy="369332"/>
          </a:xfrm>
          <a:prstGeom prst="rect">
            <a:avLst/>
          </a:prstGeom>
          <a:noFill/>
        </p:spPr>
        <p:txBody>
          <a:bodyPr wrap="square" rtlCol="0">
            <a:spAutoFit/>
          </a:bodyPr>
          <a:lstStyle/>
          <a:p>
            <a:r>
              <a:rPr lang="zh-CN" altLang="en-US" dirty="0" smtClean="0"/>
              <a:t>数据驱动的图书馆智能理念与实践    宁波大学图书馆  刘柏嵩</a:t>
            </a:r>
            <a:endParaRPr lang="zh-CN" altLang="en-US" dirty="0"/>
          </a:p>
        </p:txBody>
      </p:sp>
      <p:sp>
        <p:nvSpPr>
          <p:cNvPr id="34" name="TextBox 33"/>
          <p:cNvSpPr txBox="1">
            <a:spLocks noChangeArrowheads="1"/>
          </p:cNvSpPr>
          <p:nvPr/>
        </p:nvSpPr>
        <p:spPr bwMode="auto">
          <a:xfrm>
            <a:off x="528952" y="711857"/>
            <a:ext cx="8641225"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06" tIns="22853" rIns="45706" bIns="22853">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438"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438"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438"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438" fontAlgn="base">
              <a:spcBef>
                <a:spcPct val="0"/>
              </a:spcBef>
              <a:spcAft>
                <a:spcPct val="0"/>
              </a:spcAft>
              <a:defRPr sz="4300">
                <a:solidFill>
                  <a:schemeClr val="tx1"/>
                </a:solidFill>
                <a:latin typeface="Calibri" pitchFamily="34" charset="0"/>
                <a:ea typeface="MS PGothic" pitchFamily="34" charset="-128"/>
              </a:defRPr>
            </a:lvl9pPr>
          </a:lstStyle>
          <a:p>
            <a:r>
              <a:rPr lang="zh-CN" altLang="en-US" sz="2700" dirty="0" smtClean="0">
                <a:solidFill>
                  <a:schemeClr val="tx2"/>
                </a:solidFill>
                <a:latin typeface="微软雅黑" panose="020B0503020204020204" pitchFamily="34" charset="-122"/>
                <a:ea typeface="微软雅黑" panose="020B0503020204020204" pitchFamily="34" charset="-122"/>
              </a:rPr>
              <a:t>驱动二：算法推荐</a:t>
            </a:r>
            <a:endParaRPr lang="en-US" altLang="zh-CN" sz="2700" dirty="0">
              <a:solidFill>
                <a:schemeClr val="tx2"/>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建设模式</a:t>
            </a:r>
            <a:endParaRPr lang="zh-CN" altLang="en-US" dirty="0"/>
          </a:p>
        </p:txBody>
      </p:sp>
      <p:sp>
        <p:nvSpPr>
          <p:cNvPr id="4" name="TextBox 3"/>
          <p:cNvSpPr txBox="1">
            <a:spLocks noChangeArrowheads="1"/>
          </p:cNvSpPr>
          <p:nvPr/>
        </p:nvSpPr>
        <p:spPr bwMode="auto">
          <a:xfrm>
            <a:off x="887298" y="1107273"/>
            <a:ext cx="8641225"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06" tIns="22853" rIns="45706" bIns="22853">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438"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438"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438"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438" fontAlgn="base">
              <a:spcBef>
                <a:spcPct val="0"/>
              </a:spcBef>
              <a:spcAft>
                <a:spcPct val="0"/>
              </a:spcAft>
              <a:defRPr sz="4300">
                <a:solidFill>
                  <a:schemeClr val="tx1"/>
                </a:solidFill>
                <a:latin typeface="Calibri" pitchFamily="34" charset="0"/>
                <a:ea typeface="MS PGothic" pitchFamily="34" charset="-128"/>
              </a:defRPr>
            </a:lvl9pPr>
          </a:lstStyle>
          <a:p>
            <a:r>
              <a:rPr lang="zh-CN" altLang="en-US" sz="2700" dirty="0" smtClean="0">
                <a:solidFill>
                  <a:schemeClr val="tx2"/>
                </a:solidFill>
                <a:latin typeface="微软雅黑" panose="020B0503020204020204" pitchFamily="34" charset="-122"/>
                <a:ea typeface="微软雅黑" panose="020B0503020204020204" pitchFamily="34" charset="-122"/>
              </a:rPr>
              <a:t>驱动三：业务流程</a:t>
            </a:r>
            <a:endParaRPr lang="en-US" altLang="zh-CN" sz="2700" dirty="0">
              <a:solidFill>
                <a:schemeClr val="tx2"/>
              </a:solidFill>
              <a:latin typeface="微软雅黑" panose="020B0503020204020204" pitchFamily="34" charset="-122"/>
              <a:ea typeface="微软雅黑" panose="020B0503020204020204" pitchFamily="34" charset="-122"/>
            </a:endParaRPr>
          </a:p>
        </p:txBody>
      </p:sp>
      <p:graphicFrame>
        <p:nvGraphicFramePr>
          <p:cNvPr id="5" name="图示 4"/>
          <p:cNvGraphicFramePr/>
          <p:nvPr/>
        </p:nvGraphicFramePr>
        <p:xfrm>
          <a:off x="2235201" y="1668162"/>
          <a:ext cx="6970584" cy="4238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3991233" y="6186956"/>
            <a:ext cx="3694670" cy="369332"/>
          </a:xfrm>
          <a:prstGeom prst="rect">
            <a:avLst/>
          </a:prstGeom>
          <a:noFill/>
        </p:spPr>
        <p:txBody>
          <a:bodyPr wrap="square" rtlCol="0">
            <a:spAutoFit/>
          </a:bodyPr>
          <a:lstStyle/>
          <a:p>
            <a:r>
              <a:rPr lang="zh-CN" altLang="en-US" dirty="0" smtClean="0">
                <a:latin typeface="华文仿宋" pitchFamily="2" charset="-122"/>
                <a:ea typeface="华文仿宋" pitchFamily="2" charset="-122"/>
              </a:rPr>
              <a:t>案例：资源的全生命周期管理模型</a:t>
            </a:r>
            <a:endParaRPr lang="zh-CN" altLang="en-US" dirty="0">
              <a:latin typeface="华文仿宋" pitchFamily="2" charset="-122"/>
              <a:ea typeface="华文仿宋" pitchFamily="2"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4"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5"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19539" y="2621490"/>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t>保存不重要，</a:t>
            </a:r>
            <a:r>
              <a:rPr lang="zh-CN" altLang="en-US" sz="4400" dirty="0" smtClean="0">
                <a:solidFill>
                  <a:srgbClr val="FF0000"/>
                </a:solidFill>
              </a:rPr>
              <a:t>交换</a:t>
            </a:r>
            <a:r>
              <a:rPr lang="zh-CN" altLang="en-US" sz="4400" dirty="0" smtClean="0"/>
              <a:t>很重要</a:t>
            </a:r>
            <a:endParaRPr lang="zh-CN" altLang="en-US" sz="4400" dirty="0"/>
          </a:p>
        </p:txBody>
      </p:sp>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78626" y="3898288"/>
            <a:ext cx="7426411" cy="854687"/>
          </a:xfrm>
        </p:spPr>
        <p:txBody>
          <a:bodyPr>
            <a:normAutofit/>
          </a:bodyPr>
          <a:lstStyle/>
          <a:p>
            <a:r>
              <a:rPr lang="zh-CN" altLang="en-US" sz="4400" b="1" dirty="0" smtClean="0"/>
              <a:t>建设体会</a:t>
            </a:r>
            <a:endParaRPr lang="zh-CN" altLang="en-US" sz="4400" dirty="0"/>
          </a:p>
        </p:txBody>
      </p:sp>
      <p:sp>
        <p:nvSpPr>
          <p:cNvPr id="3" name="文本占位符 2"/>
          <p:cNvSpPr>
            <a:spLocks noGrp="1"/>
          </p:cNvSpPr>
          <p:nvPr>
            <p:ph type="body" idx="1"/>
          </p:nvPr>
        </p:nvSpPr>
        <p:spPr>
          <a:xfrm>
            <a:off x="6594364" y="3485224"/>
            <a:ext cx="4680000" cy="555435"/>
          </a:xfrm>
        </p:spPr>
        <p:txBody>
          <a:bodyPr>
            <a:normAutofit/>
          </a:bodyPr>
          <a:lstStyle/>
          <a:p>
            <a:r>
              <a:rPr lang="zh-CN" altLang="en-US" sz="2000" dirty="0" smtClean="0">
                <a:solidFill>
                  <a:schemeClr val="tx1">
                    <a:lumMod val="75000"/>
                    <a:lumOff val="25000"/>
                  </a:schemeClr>
                </a:solidFill>
                <a:latin typeface="方正姚体" panose="02010601030101010101" pitchFamily="2" charset="-122"/>
                <a:ea typeface="方正姚体" panose="02010601030101010101" pitchFamily="2" charset="-122"/>
              </a:rPr>
              <a:t>第八部分</a:t>
            </a:r>
            <a:endParaRPr lang="en-US" altLang="zh-CN" sz="2000" dirty="0">
              <a:solidFill>
                <a:schemeClr val="tx1">
                  <a:lumMod val="75000"/>
                  <a:lumOff val="25000"/>
                </a:schemeClr>
              </a:solidFill>
              <a:latin typeface="方正姚体" panose="02010601030101010101" pitchFamily="2" charset="-122"/>
              <a:ea typeface="方正姚体" panose="02010601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0"/>
          <p:cNvSpPr>
            <a:spLocks noChangeArrowheads="1"/>
          </p:cNvSpPr>
          <p:nvPr/>
        </p:nvSpPr>
        <p:spPr bwMode="auto">
          <a:xfrm>
            <a:off x="834495" y="507779"/>
            <a:ext cx="440477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管理：信息化</a:t>
            </a:r>
            <a:endParaRPr lang="en-US" altLang="zh-CN"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资源：数据化</a:t>
            </a:r>
            <a:endParaRPr lang="en-US" altLang="zh-CN"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服务：网络化</a:t>
            </a:r>
          </a:p>
          <a:p>
            <a:r>
              <a:rPr lang="en-US" altLang="zh-CN"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rPr>
              <a:t>  ——</a:t>
            </a:r>
            <a:r>
              <a:rPr lang="zh-CN" altLang="en-US"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rPr>
              <a:t>聚焦传统“三要素“的智慧图书馆</a:t>
            </a:r>
            <a:endParaRPr lang="zh-CN" altLang="en-US" sz="14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6" name="文本框 60"/>
          <p:cNvSpPr>
            <a:spLocks noChangeArrowheads="1"/>
          </p:cNvSpPr>
          <p:nvPr/>
        </p:nvSpPr>
        <p:spPr bwMode="auto">
          <a:xfrm>
            <a:off x="867446" y="2690806"/>
            <a:ext cx="4404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Calibri" panose="020F0502020204030204" charset="0"/>
              </a:rPr>
              <a:t>智慧图书馆非“产品”，而是生态环境。</a:t>
            </a:r>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7" name="文本框 60"/>
          <p:cNvSpPr>
            <a:spLocks noChangeArrowheads="1"/>
          </p:cNvSpPr>
          <p:nvPr/>
        </p:nvSpPr>
        <p:spPr bwMode="auto">
          <a:xfrm>
            <a:off x="879802" y="4050049"/>
            <a:ext cx="440477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信息</a:t>
            </a:r>
            <a:endParaRPr lang="en-US" altLang="zh-CN"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人</a:t>
            </a:r>
            <a:endParaRPr lang="en-US" altLang="zh-CN"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空间</a:t>
            </a:r>
            <a:endParaRPr lang="en-US" altLang="zh-CN"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rPr>
              <a:t>——</a:t>
            </a:r>
            <a:r>
              <a:rPr lang="zh-CN" altLang="en-US"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rPr>
              <a:t>新的“资源“定义</a:t>
            </a:r>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pic>
        <p:nvPicPr>
          <p:cNvPr id="1026" name="Picture 2" descr="D:\桌面\树Aa3(修改版3).png"/>
          <p:cNvPicPr>
            <a:picLocks noGrp="1" noChangeAspect="1" noChangeArrowheads="1"/>
          </p:cNvPicPr>
          <p:nvPr>
            <p:ph sz="quarter" idx="13"/>
          </p:nvPr>
        </p:nvPicPr>
        <p:blipFill>
          <a:blip r:embed="rId2" cstate="print"/>
          <a:srcRect/>
          <a:stretch>
            <a:fillRect/>
          </a:stretch>
        </p:blipFill>
        <p:spPr bwMode="auto">
          <a:xfrm>
            <a:off x="6067168" y="0"/>
            <a:ext cx="6124832" cy="686168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5"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4"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19539" y="2621490"/>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t>想法不重要，</a:t>
            </a:r>
            <a:r>
              <a:rPr lang="zh-CN" altLang="en-US" sz="4400" dirty="0" smtClean="0">
                <a:solidFill>
                  <a:srgbClr val="FF0000"/>
                </a:solidFill>
              </a:rPr>
              <a:t>行动</a:t>
            </a:r>
            <a:r>
              <a:rPr lang="zh-CN" altLang="en-US" sz="4400" dirty="0" smtClean="0"/>
              <a:t>很重要</a:t>
            </a:r>
            <a:endParaRPr lang="zh-CN" altLang="en-US" sz="4400" dirty="0"/>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0"/>
          <p:cNvSpPr>
            <a:spLocks noChangeArrowheads="1"/>
          </p:cNvSpPr>
          <p:nvPr/>
        </p:nvSpPr>
        <p:spPr bwMode="auto">
          <a:xfrm>
            <a:off x="1132293" y="868680"/>
            <a:ext cx="4775471" cy="67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有识者：</a:t>
            </a:r>
            <a:endParaRPr lang="en-US" altLang="zh-CN"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pPr algn="ctr"/>
            <a:r>
              <a:rPr lang="en-US" altLang="zh-CN"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rPr>
              <a:t>         ——</a:t>
            </a:r>
            <a:r>
              <a:rPr lang="zh-CN" altLang="en-US"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rPr>
              <a:t>实践中的理论成果</a:t>
            </a:r>
            <a:endParaRPr lang="en-US" altLang="zh-CN"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pPr>
              <a:lnSpc>
                <a:spcPts val="2200"/>
              </a:lnSpc>
            </a:pPr>
            <a:r>
              <a:rPr lang="zh-CN" altLang="en-US" sz="1400" dirty="0" smtClean="0"/>
              <a:t>一、概论</a:t>
            </a:r>
            <a:endParaRPr lang="en-US" altLang="zh-CN" sz="1400" dirty="0" smtClean="0"/>
          </a:p>
          <a:p>
            <a:pPr>
              <a:lnSpc>
                <a:spcPts val="2200"/>
              </a:lnSpc>
            </a:pPr>
            <a:r>
              <a:rPr lang="zh-CN" altLang="en-US" sz="1400" dirty="0" smtClean="0"/>
              <a:t>“</a:t>
            </a:r>
            <a:r>
              <a:rPr lang="zh-CN" altLang="zh-CN" sz="1400" dirty="0" smtClean="0"/>
              <a:t>论新一代图书馆系统的特征</a:t>
            </a:r>
            <a:r>
              <a:rPr lang="zh-CN" altLang="en-US" sz="1400" dirty="0" smtClean="0"/>
              <a:t>”</a:t>
            </a:r>
            <a:endParaRPr lang="en-US" altLang="zh-CN" sz="1400" dirty="0" smtClean="0"/>
          </a:p>
          <a:p>
            <a:pPr algn="r">
              <a:lnSpc>
                <a:spcPts val="2200"/>
              </a:lnSpc>
            </a:pPr>
            <a:r>
              <a:rPr lang="en-US" altLang="zh-CN" sz="1400" dirty="0" smtClean="0"/>
              <a:t>                                    </a:t>
            </a:r>
            <a:r>
              <a:rPr lang="zh-CN" altLang="zh-CN" sz="1400" dirty="0" smtClean="0"/>
              <a:t>——</a:t>
            </a:r>
            <a:r>
              <a:rPr lang="en-US" altLang="zh-CN" sz="1400" dirty="0" smtClean="0"/>
              <a:t>《</a:t>
            </a:r>
            <a:r>
              <a:rPr lang="zh-CN" altLang="zh-CN" sz="1400" dirty="0" smtClean="0"/>
              <a:t>图书馆论坛</a:t>
            </a:r>
            <a:r>
              <a:rPr lang="en-US" altLang="zh-CN" sz="1400" dirty="0" smtClean="0"/>
              <a:t>》 2017</a:t>
            </a:r>
            <a:r>
              <a:rPr lang="zh-CN" altLang="zh-CN" sz="1400" dirty="0" smtClean="0"/>
              <a:t>年第</a:t>
            </a:r>
            <a:r>
              <a:rPr lang="en-US" altLang="zh-CN" sz="1400" dirty="0" smtClean="0"/>
              <a:t>7</a:t>
            </a:r>
            <a:r>
              <a:rPr lang="zh-CN" altLang="zh-CN" sz="1400" dirty="0" smtClean="0"/>
              <a:t>期</a:t>
            </a:r>
          </a:p>
          <a:p>
            <a:pPr>
              <a:lnSpc>
                <a:spcPts val="2200"/>
              </a:lnSpc>
            </a:pPr>
            <a:r>
              <a:rPr lang="zh-CN" altLang="en-US" sz="1400" dirty="0" smtClean="0"/>
              <a:t>二</a:t>
            </a:r>
            <a:r>
              <a:rPr lang="zh-CN" altLang="zh-CN" sz="1400" dirty="0" smtClean="0"/>
              <a:t>、</a:t>
            </a:r>
            <a:r>
              <a:rPr lang="zh-CN" altLang="en-US" sz="1400" dirty="0" smtClean="0"/>
              <a:t>数据管理</a:t>
            </a:r>
            <a:endParaRPr lang="zh-CN" altLang="zh-CN" sz="1400" dirty="0" smtClean="0"/>
          </a:p>
          <a:p>
            <a:pPr>
              <a:lnSpc>
                <a:spcPts val="2200"/>
              </a:lnSpc>
            </a:pPr>
            <a:r>
              <a:rPr lang="zh-CN" altLang="en-US" sz="1400" dirty="0" smtClean="0"/>
              <a:t>“</a:t>
            </a:r>
            <a:r>
              <a:rPr lang="zh-CN" altLang="zh-CN" sz="1400" dirty="0" smtClean="0"/>
              <a:t>文献资产元数据仓储关键问题研究</a:t>
            </a:r>
            <a:r>
              <a:rPr lang="zh-CN" altLang="en-US" sz="1400" dirty="0" smtClean="0"/>
              <a:t>”</a:t>
            </a:r>
            <a:endParaRPr lang="en-US" altLang="zh-CN" sz="1400" dirty="0" smtClean="0"/>
          </a:p>
          <a:p>
            <a:pPr algn="r">
              <a:lnSpc>
                <a:spcPts val="2200"/>
              </a:lnSpc>
            </a:pPr>
            <a:r>
              <a:rPr lang="en-US" altLang="zh-CN" sz="1400" dirty="0" smtClean="0"/>
              <a:t>                                  </a:t>
            </a:r>
            <a:r>
              <a:rPr lang="zh-CN" altLang="zh-CN" sz="1400" dirty="0" smtClean="0"/>
              <a:t>——</a:t>
            </a:r>
            <a:r>
              <a:rPr lang="en-US" altLang="zh-CN" sz="1400" dirty="0" smtClean="0"/>
              <a:t>《</a:t>
            </a:r>
            <a:r>
              <a:rPr lang="zh-CN" altLang="zh-CN" sz="1400" dirty="0" smtClean="0"/>
              <a:t>大学图书馆学报</a:t>
            </a:r>
            <a:r>
              <a:rPr lang="en-US" altLang="zh-CN" sz="1400" dirty="0" smtClean="0"/>
              <a:t>》2018</a:t>
            </a:r>
            <a:r>
              <a:rPr lang="zh-CN" altLang="zh-CN" sz="1400" dirty="0" smtClean="0"/>
              <a:t>年</a:t>
            </a:r>
            <a:r>
              <a:rPr lang="en-US" altLang="zh-CN" sz="1400" dirty="0" smtClean="0"/>
              <a:t>2</a:t>
            </a:r>
            <a:r>
              <a:rPr lang="zh-CN" altLang="zh-CN" sz="1400" dirty="0" smtClean="0"/>
              <a:t>期</a:t>
            </a:r>
          </a:p>
          <a:p>
            <a:pPr>
              <a:lnSpc>
                <a:spcPts val="2200"/>
              </a:lnSpc>
            </a:pPr>
            <a:r>
              <a:rPr lang="zh-CN" altLang="en-US" sz="1400" dirty="0" smtClean="0"/>
              <a:t>“</a:t>
            </a:r>
            <a:r>
              <a:rPr lang="zh-CN" altLang="zh-CN" sz="1400" dirty="0" smtClean="0"/>
              <a:t>构建在元数据仓储上的文献资产管理</a:t>
            </a:r>
            <a:r>
              <a:rPr lang="zh-CN" altLang="en-US" sz="1400" dirty="0" smtClean="0"/>
              <a:t>”</a:t>
            </a:r>
            <a:endParaRPr lang="en-US" altLang="zh-CN" sz="1400" dirty="0" smtClean="0"/>
          </a:p>
          <a:p>
            <a:pPr algn="r">
              <a:lnSpc>
                <a:spcPts val="2200"/>
              </a:lnSpc>
            </a:pPr>
            <a:r>
              <a:rPr lang="en-US" altLang="zh-CN" sz="1400" dirty="0" smtClean="0"/>
              <a:t>                                  </a:t>
            </a:r>
            <a:r>
              <a:rPr lang="zh-CN" altLang="zh-CN" sz="1400" dirty="0" smtClean="0"/>
              <a:t>——</a:t>
            </a:r>
            <a:r>
              <a:rPr lang="en-US" altLang="zh-CN" sz="1400" dirty="0" smtClean="0"/>
              <a:t>《</a:t>
            </a:r>
            <a:r>
              <a:rPr lang="zh-CN" altLang="zh-CN" sz="1400" dirty="0" smtClean="0"/>
              <a:t>图书馆论坛</a:t>
            </a:r>
            <a:r>
              <a:rPr lang="en-US" altLang="zh-CN" sz="1400" dirty="0" smtClean="0"/>
              <a:t> 》2017</a:t>
            </a:r>
            <a:r>
              <a:rPr lang="zh-CN" altLang="zh-CN" sz="1400" dirty="0" smtClean="0"/>
              <a:t>年第</a:t>
            </a:r>
            <a:r>
              <a:rPr lang="en-US" altLang="zh-CN" sz="1400" dirty="0" smtClean="0"/>
              <a:t>7</a:t>
            </a:r>
            <a:r>
              <a:rPr lang="zh-CN" altLang="zh-CN" sz="1400" dirty="0" smtClean="0"/>
              <a:t>期</a:t>
            </a:r>
          </a:p>
          <a:p>
            <a:pPr>
              <a:lnSpc>
                <a:spcPts val="2200"/>
              </a:lnSpc>
            </a:pPr>
            <a:r>
              <a:rPr lang="zh-CN" altLang="en-US" sz="1400" dirty="0" smtClean="0"/>
              <a:t>三</a:t>
            </a:r>
            <a:r>
              <a:rPr lang="zh-CN" altLang="zh-CN" sz="1400" dirty="0" smtClean="0"/>
              <a:t>、</a:t>
            </a:r>
            <a:r>
              <a:rPr lang="zh-CN" altLang="en-US" sz="1400" dirty="0" smtClean="0"/>
              <a:t>数据服务</a:t>
            </a:r>
            <a:endParaRPr lang="zh-CN" altLang="zh-CN" sz="1400" dirty="0" smtClean="0"/>
          </a:p>
          <a:p>
            <a:pPr>
              <a:lnSpc>
                <a:spcPts val="2200"/>
              </a:lnSpc>
            </a:pPr>
            <a:r>
              <a:rPr lang="zh-CN" altLang="en-US" sz="1400" dirty="0" smtClean="0"/>
              <a:t>“</a:t>
            </a:r>
            <a:r>
              <a:rPr lang="zh-CN" altLang="zh-CN" sz="1400" dirty="0" smtClean="0"/>
              <a:t>基于知识服务的海洋学科门户建设</a:t>
            </a:r>
            <a:r>
              <a:rPr lang="zh-CN" altLang="en-US" sz="1400" dirty="0" smtClean="0"/>
              <a:t>”</a:t>
            </a:r>
            <a:endParaRPr lang="en-US" altLang="zh-CN" sz="1400" dirty="0" smtClean="0"/>
          </a:p>
          <a:p>
            <a:pPr algn="r">
              <a:lnSpc>
                <a:spcPts val="2200"/>
              </a:lnSpc>
            </a:pPr>
            <a:r>
              <a:rPr lang="en-US" altLang="zh-CN" sz="1400" dirty="0" smtClean="0"/>
              <a:t>                                   </a:t>
            </a:r>
            <a:r>
              <a:rPr lang="zh-CN" altLang="zh-CN" sz="1400" dirty="0" smtClean="0"/>
              <a:t>——</a:t>
            </a:r>
            <a:r>
              <a:rPr lang="en-US" altLang="zh-CN" sz="1400" dirty="0" smtClean="0"/>
              <a:t>《</a:t>
            </a:r>
            <a:r>
              <a:rPr lang="zh-CN" altLang="zh-CN" sz="1400" dirty="0" smtClean="0"/>
              <a:t>大学图书馆学报</a:t>
            </a:r>
            <a:r>
              <a:rPr lang="en-US" altLang="zh-CN" sz="1400" dirty="0" smtClean="0"/>
              <a:t>》2018</a:t>
            </a:r>
            <a:r>
              <a:rPr lang="zh-CN" altLang="zh-CN" sz="1400" dirty="0" smtClean="0"/>
              <a:t>年</a:t>
            </a:r>
            <a:r>
              <a:rPr lang="en-US" altLang="zh-CN" sz="1400" dirty="0" smtClean="0"/>
              <a:t>3</a:t>
            </a:r>
            <a:r>
              <a:rPr lang="zh-CN" altLang="zh-CN" sz="1400" dirty="0" smtClean="0"/>
              <a:t>期</a:t>
            </a:r>
            <a:r>
              <a:rPr lang="en-US" altLang="zh-CN" sz="1400" dirty="0" smtClean="0"/>
              <a:t>  </a:t>
            </a:r>
            <a:endParaRPr lang="zh-CN" altLang="zh-CN" sz="1400" dirty="0" smtClean="0"/>
          </a:p>
          <a:p>
            <a:pPr>
              <a:lnSpc>
                <a:spcPts val="2200"/>
              </a:lnSpc>
            </a:pPr>
            <a:r>
              <a:rPr lang="zh-CN" altLang="en-US" sz="1400" dirty="0" smtClean="0"/>
              <a:t>“</a:t>
            </a:r>
            <a:r>
              <a:rPr lang="zh-CN" altLang="zh-CN" sz="1400" dirty="0" smtClean="0"/>
              <a:t>智慧图书馆系统支撑下的学科服务实践</a:t>
            </a:r>
            <a:r>
              <a:rPr lang="zh-CN" altLang="en-US" sz="1400" dirty="0" smtClean="0"/>
              <a:t>”</a:t>
            </a:r>
            <a:endParaRPr lang="en-US" altLang="zh-CN" sz="1400" dirty="0" smtClean="0"/>
          </a:p>
          <a:p>
            <a:pPr algn="r">
              <a:lnSpc>
                <a:spcPts val="2200"/>
              </a:lnSpc>
            </a:pPr>
            <a:r>
              <a:rPr lang="en-US" altLang="zh-CN" sz="1400" dirty="0" smtClean="0"/>
              <a:t>                                   </a:t>
            </a:r>
            <a:r>
              <a:rPr lang="zh-CN" altLang="zh-CN" sz="1400" dirty="0" smtClean="0"/>
              <a:t>——</a:t>
            </a:r>
            <a:r>
              <a:rPr lang="en-US" altLang="zh-CN" sz="1400" dirty="0" smtClean="0"/>
              <a:t>《</a:t>
            </a:r>
            <a:r>
              <a:rPr lang="zh-CN" altLang="zh-CN" sz="1400" dirty="0" smtClean="0"/>
              <a:t>图书馆论坛</a:t>
            </a:r>
            <a:r>
              <a:rPr lang="en-US" altLang="zh-CN" sz="1400" dirty="0" smtClean="0"/>
              <a:t> 》2017</a:t>
            </a:r>
            <a:r>
              <a:rPr lang="zh-CN" altLang="zh-CN" sz="1400" dirty="0" smtClean="0"/>
              <a:t>年第</a:t>
            </a:r>
            <a:r>
              <a:rPr lang="en-US" altLang="zh-CN" sz="1400" dirty="0" smtClean="0"/>
              <a:t>7</a:t>
            </a:r>
            <a:r>
              <a:rPr lang="zh-CN" altLang="zh-CN" sz="1400" dirty="0" smtClean="0"/>
              <a:t>期</a:t>
            </a:r>
          </a:p>
          <a:p>
            <a:pPr>
              <a:lnSpc>
                <a:spcPts val="2200"/>
              </a:lnSpc>
            </a:pPr>
            <a:r>
              <a:rPr lang="zh-CN" altLang="en-US" sz="1400" dirty="0" smtClean="0"/>
              <a:t>“</a:t>
            </a:r>
            <a:r>
              <a:rPr lang="zh-CN" altLang="zh-CN" sz="1400" dirty="0" smtClean="0"/>
              <a:t>需求驱动的图书馆智慧门户建设</a:t>
            </a:r>
            <a:r>
              <a:rPr lang="zh-CN" altLang="en-US" sz="1400" dirty="0" smtClean="0"/>
              <a:t>”</a:t>
            </a:r>
            <a:endParaRPr lang="en-US" altLang="zh-CN" sz="1400" dirty="0" smtClean="0"/>
          </a:p>
          <a:p>
            <a:pPr algn="r">
              <a:lnSpc>
                <a:spcPts val="2200"/>
              </a:lnSpc>
            </a:pPr>
            <a:r>
              <a:rPr lang="en-US" altLang="zh-CN" sz="1400" dirty="0" smtClean="0"/>
              <a:t>                      </a:t>
            </a:r>
            <a:r>
              <a:rPr lang="zh-CN" altLang="zh-CN" sz="1400" dirty="0" smtClean="0"/>
              <a:t>——</a:t>
            </a:r>
            <a:r>
              <a:rPr lang="en-US" altLang="zh-CN" sz="1400" dirty="0" smtClean="0"/>
              <a:t>《</a:t>
            </a:r>
            <a:r>
              <a:rPr lang="zh-CN" altLang="zh-CN" sz="1400" dirty="0" smtClean="0"/>
              <a:t>图书馆论坛</a:t>
            </a:r>
            <a:r>
              <a:rPr lang="en-US" altLang="zh-CN" sz="1400" dirty="0" smtClean="0"/>
              <a:t> 》2017</a:t>
            </a:r>
            <a:r>
              <a:rPr lang="zh-CN" altLang="zh-CN" sz="1400" dirty="0" smtClean="0"/>
              <a:t>年第</a:t>
            </a:r>
            <a:r>
              <a:rPr lang="en-US" altLang="zh-CN" sz="1400" dirty="0" smtClean="0"/>
              <a:t>7</a:t>
            </a:r>
            <a:r>
              <a:rPr lang="zh-CN" altLang="zh-CN" sz="1400" dirty="0" smtClean="0"/>
              <a:t>期</a:t>
            </a:r>
          </a:p>
          <a:p>
            <a:pPr>
              <a:lnSpc>
                <a:spcPts val="2200"/>
              </a:lnSpc>
            </a:pPr>
            <a:r>
              <a:rPr lang="zh-CN" altLang="en-US" sz="1400" dirty="0" smtClean="0"/>
              <a:t>“</a:t>
            </a:r>
            <a:r>
              <a:rPr lang="zh-CN" altLang="zh-CN" sz="1400" dirty="0" smtClean="0"/>
              <a:t>智慧图书馆</a:t>
            </a:r>
            <a:r>
              <a:rPr lang="en-US" altLang="zh-CN" sz="1400" dirty="0" smtClean="0"/>
              <a:t>APP</a:t>
            </a:r>
            <a:r>
              <a:rPr lang="zh-CN" altLang="zh-CN" sz="1400" dirty="0" smtClean="0"/>
              <a:t>的设计与实现</a:t>
            </a:r>
            <a:r>
              <a:rPr lang="zh-CN" altLang="en-US" sz="1400" dirty="0" smtClean="0"/>
              <a:t>”</a:t>
            </a:r>
            <a:endParaRPr lang="en-US" altLang="zh-CN" sz="1400" dirty="0" smtClean="0"/>
          </a:p>
          <a:p>
            <a:pPr algn="r">
              <a:lnSpc>
                <a:spcPts val="2200"/>
              </a:lnSpc>
            </a:pPr>
            <a:r>
              <a:rPr lang="zh-CN" altLang="zh-CN" sz="1400" dirty="0" smtClean="0"/>
              <a:t>——</a:t>
            </a:r>
            <a:r>
              <a:rPr lang="en-US" altLang="zh-CN" sz="1400" dirty="0" smtClean="0"/>
              <a:t>《</a:t>
            </a:r>
            <a:r>
              <a:rPr lang="zh-CN" altLang="zh-CN" sz="1400" dirty="0" smtClean="0"/>
              <a:t>图书馆论坛</a:t>
            </a:r>
            <a:r>
              <a:rPr lang="en-US" altLang="zh-CN" sz="1400" dirty="0" smtClean="0"/>
              <a:t> 》2017</a:t>
            </a:r>
            <a:r>
              <a:rPr lang="zh-CN" altLang="zh-CN" sz="1400" dirty="0" smtClean="0"/>
              <a:t>年第</a:t>
            </a:r>
            <a:r>
              <a:rPr lang="en-US" altLang="zh-CN" sz="1400" dirty="0" smtClean="0"/>
              <a:t>7</a:t>
            </a:r>
            <a:r>
              <a:rPr lang="zh-CN" altLang="zh-CN" sz="1400" dirty="0" smtClean="0"/>
              <a:t>期</a:t>
            </a:r>
          </a:p>
          <a:p>
            <a:pPr>
              <a:lnSpc>
                <a:spcPts val="2200"/>
              </a:lnSpc>
            </a:pPr>
            <a:r>
              <a:rPr lang="zh-CN" altLang="zh-CN" sz="1400" dirty="0" smtClean="0"/>
              <a:t>《跨类型的学术资源优质推荐算法研究》</a:t>
            </a:r>
            <a:endParaRPr lang="en-US" altLang="zh-CN" sz="1400" dirty="0" smtClean="0"/>
          </a:p>
          <a:p>
            <a:pPr algn="r">
              <a:lnSpc>
                <a:spcPts val="2200"/>
              </a:lnSpc>
            </a:pPr>
            <a:r>
              <a:rPr lang="zh-CN" altLang="zh-CN" sz="1400" dirty="0" smtClean="0"/>
              <a:t>——</a:t>
            </a:r>
            <a:r>
              <a:rPr lang="en-US" altLang="zh-CN" sz="1400" dirty="0" smtClean="0"/>
              <a:t>《</a:t>
            </a:r>
            <a:r>
              <a:rPr lang="zh-CN" altLang="en-US" sz="1400" dirty="0" smtClean="0"/>
              <a:t>情报学报</a:t>
            </a:r>
            <a:r>
              <a:rPr lang="en-US" altLang="zh-CN" sz="1400" dirty="0" smtClean="0"/>
              <a:t>》2017</a:t>
            </a:r>
            <a:r>
              <a:rPr lang="zh-CN" altLang="zh-CN" sz="1400" dirty="0" smtClean="0"/>
              <a:t>年第</a:t>
            </a:r>
            <a:r>
              <a:rPr lang="en-US" altLang="zh-CN" sz="1400" dirty="0" smtClean="0"/>
              <a:t>7</a:t>
            </a:r>
            <a:r>
              <a:rPr lang="zh-CN" altLang="zh-CN" sz="1400" dirty="0" smtClean="0"/>
              <a:t>期</a:t>
            </a:r>
          </a:p>
          <a:p>
            <a:pPr>
              <a:lnSpc>
                <a:spcPct val="150000"/>
              </a:lnSpc>
            </a:pPr>
            <a:endParaRPr lang="zh-CN" altLang="zh-CN" sz="1400" dirty="0" smtClean="0"/>
          </a:p>
          <a:p>
            <a:endParaRPr lang="zh-CN" altLang="en-US" sz="14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
        <p:nvSpPr>
          <p:cNvPr id="9" name="文本框 60"/>
          <p:cNvSpPr>
            <a:spLocks noChangeArrowheads="1"/>
          </p:cNvSpPr>
          <p:nvPr/>
        </p:nvSpPr>
        <p:spPr bwMode="auto">
          <a:xfrm>
            <a:off x="6597274" y="777240"/>
            <a:ext cx="4787829" cy="657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rPr>
              <a:t>有志者：</a:t>
            </a:r>
            <a:endParaRPr lang="en-US" altLang="zh-CN" b="1" dirty="0" smtClean="0">
              <a:solidFill>
                <a:srgbClr val="292929"/>
              </a:solidFill>
              <a:latin typeface="方正姚体" panose="02010601030101010101" pitchFamily="2" charset="-122"/>
              <a:ea typeface="方正姚体" panose="02010601030101010101" pitchFamily="2" charset="-122"/>
              <a:sym typeface="方正姚体" panose="02010601030101010101" pitchFamily="2" charset="-122"/>
            </a:endParaRPr>
          </a:p>
          <a:p>
            <a:pPr algn="ctr"/>
            <a:r>
              <a:rPr lang="en-US" altLang="zh-CN"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rPr>
              <a:t>         ——</a:t>
            </a:r>
            <a:r>
              <a:rPr lang="zh-CN" altLang="en-US"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rPr>
              <a:t>理论中的实践成果</a:t>
            </a:r>
            <a:endParaRPr lang="en-US" altLang="zh-CN" sz="1400" dirty="0" smtClean="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pPr>
              <a:lnSpc>
                <a:spcPct val="150000"/>
              </a:lnSpc>
            </a:pPr>
            <a:endParaRPr lang="en-US" altLang="zh-CN" sz="1400" dirty="0" smtClean="0"/>
          </a:p>
          <a:p>
            <a:pPr>
              <a:lnSpc>
                <a:spcPct val="150000"/>
              </a:lnSpc>
            </a:pPr>
            <a:endParaRPr lang="en-US" altLang="zh-CN" sz="1400" dirty="0" smtClean="0"/>
          </a:p>
          <a:p>
            <a:pPr>
              <a:lnSpc>
                <a:spcPct val="150000"/>
              </a:lnSpc>
            </a:pPr>
            <a:r>
              <a:rPr lang="zh-CN" altLang="en-US" sz="1400" dirty="0" smtClean="0"/>
              <a:t>重庆大学  北京大学  暨南大学  宁波大学  南京特殊教育师范学院   贵州理工学院  重庆交通大学  三峡医药高等专科学院   商务部 图书馆  西南科技大学  西南民族大学  西华师范大学  兰州财经大学  甘肃中医药大学  甘肃理工大学  内蒙古大学  三峡大学  北京劳动关系学院  德清图书馆  成都信息工程大学  浙江万里学院  北京联合大学   东南大学  中国社科院研究生院   中国社科院  山东师范大学  安徽建筑大学  青海师范大学  首都医科大学  成都中医药大学  河南财经政法大学  华东理工大学  新疆农业大学  新乡学院  广东海洋大学  浙江工商大学  辽宁中医药大学  辽宁科技大学  电子科技大学  泉州师范学院  绍兴文理学院  成都理工大学  新疆师范大学  哈尔滨工程学院  重庆科技学院  上海市农科院  铜陵学院  河海大学  北京交通大学  西南医科大学  上海海洋大学</a:t>
            </a:r>
            <a:r>
              <a:rPr lang="en-US" altLang="zh-CN" sz="1400" dirty="0" smtClean="0"/>
              <a:t>……</a:t>
            </a:r>
          </a:p>
          <a:p>
            <a:pPr>
              <a:lnSpc>
                <a:spcPct val="150000"/>
              </a:lnSpc>
            </a:pPr>
            <a:endParaRPr lang="zh-CN" altLang="zh-CN" sz="1400" dirty="0" smtClean="0"/>
          </a:p>
          <a:p>
            <a:endParaRPr lang="zh-CN" altLang="en-US" sz="1400" dirty="0">
              <a:solidFill>
                <a:srgbClr val="292929"/>
              </a:solidFill>
              <a:latin typeface="Calibri" panose="020F0502020204030204" charset="0"/>
              <a:ea typeface="Calibri" panose="020F0502020204030204" charset="0"/>
              <a:cs typeface="Calibri" panose="020F0502020204030204" charset="0"/>
              <a:sym typeface="Calibri" panose="020F0502020204030204" charset="0"/>
            </a:endParaRPr>
          </a:p>
          <a:p>
            <a:endParaRPr lang="zh-CN" altLang="en-US" dirty="0">
              <a:solidFill>
                <a:srgbClr val="292929"/>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63533" y="1005842"/>
            <a:ext cx="11734800" cy="5669279"/>
          </a:xfrm>
          <a:prstGeom prst="round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endParaRPr lang="zh-CN" altLang="en-US" sz="2300" b="1" dirty="0" err="1" smtClean="0">
              <a:latin typeface="微软雅黑" panose="020B0503020204020204" pitchFamily="34" charset="-122"/>
              <a:ea typeface="微软雅黑" panose="020B0503020204020204" pitchFamily="34" charset="-122"/>
            </a:endParaRPr>
          </a:p>
        </p:txBody>
      </p:sp>
      <p:sp>
        <p:nvSpPr>
          <p:cNvPr id="4" name="TextBox 3"/>
          <p:cNvSpPr txBox="1"/>
          <p:nvPr/>
        </p:nvSpPr>
        <p:spPr>
          <a:xfrm>
            <a:off x="1148123" y="1274803"/>
            <a:ext cx="3064933" cy="595424"/>
          </a:xfrm>
          <a:prstGeom prst="rect">
            <a:avLst/>
          </a:prstGeom>
          <a:noFill/>
        </p:spPr>
        <p:txBody>
          <a:bodyPr wrap="square" lIns="117226" tIns="58613" rIns="117226" bIns="58613" rtlCol="0">
            <a:spAutoFit/>
          </a:bodyPr>
          <a:lstStyle/>
          <a:p>
            <a:r>
              <a:rPr lang="zh-CN" altLang="en-US" dirty="0" smtClean="0">
                <a:solidFill>
                  <a:schemeClr val="bg2"/>
                </a:solidFill>
                <a:effectLst>
                  <a:outerShdw blurRad="38100" dist="38100" dir="2700000" algn="tl">
                    <a:srgbClr val="000000">
                      <a:alpha val="43137"/>
                    </a:srgbClr>
                  </a:outerShdw>
                </a:effectLst>
              </a:rPr>
              <a:t>图书馆数据集成管理平台   </a:t>
            </a:r>
            <a:endParaRPr lang="en-US" altLang="zh-CN" dirty="0" smtClean="0">
              <a:solidFill>
                <a:schemeClr val="bg2"/>
              </a:solidFill>
              <a:effectLst>
                <a:outerShdw blurRad="38100" dist="38100" dir="2700000" algn="tl">
                  <a:srgbClr val="000000">
                    <a:alpha val="43137"/>
                  </a:srgbClr>
                </a:outerShdw>
              </a:effectLst>
            </a:endParaRPr>
          </a:p>
          <a:p>
            <a:pPr algn="ctr"/>
            <a:r>
              <a:rPr lang="zh-CN" altLang="en-US" sz="1300" dirty="0" smtClean="0">
                <a:solidFill>
                  <a:schemeClr val="bg2"/>
                </a:solidFill>
                <a:effectLst>
                  <a:outerShdw blurRad="38100" dist="38100" dir="2700000" algn="tl">
                    <a:srgbClr val="000000">
                      <a:alpha val="43137"/>
                    </a:srgbClr>
                  </a:outerShdw>
                </a:effectLst>
              </a:rPr>
              <a:t>版本号：</a:t>
            </a:r>
            <a:r>
              <a:rPr lang="en-US" altLang="zh-CN" sz="1300" dirty="0" smtClean="0">
                <a:solidFill>
                  <a:schemeClr val="bg2"/>
                </a:solidFill>
                <a:effectLst>
                  <a:outerShdw blurRad="38100" dist="38100" dir="2700000" algn="tl">
                    <a:srgbClr val="000000">
                      <a:alpha val="43137"/>
                    </a:srgbClr>
                  </a:outerShdw>
                </a:effectLst>
              </a:rPr>
              <a:t>2.0</a:t>
            </a:r>
            <a:endParaRPr lang="zh-CN" altLang="en-US" sz="1300" dirty="0" smtClean="0">
              <a:solidFill>
                <a:schemeClr val="bg2"/>
              </a:solidFill>
              <a:effectLst>
                <a:outerShdw blurRad="38100" dist="38100" dir="2700000" algn="tl">
                  <a:srgbClr val="000000">
                    <a:alpha val="43137"/>
                  </a:srgbClr>
                </a:outerShdw>
              </a:effectLst>
            </a:endParaRPr>
          </a:p>
        </p:txBody>
      </p:sp>
      <p:graphicFrame>
        <p:nvGraphicFramePr>
          <p:cNvPr id="20" name="表格 19"/>
          <p:cNvGraphicFramePr>
            <a:graphicFrameLocks noGrp="1"/>
          </p:cNvGraphicFramePr>
          <p:nvPr/>
        </p:nvGraphicFramePr>
        <p:xfrm>
          <a:off x="9338735" y="14618970"/>
          <a:ext cx="3776132" cy="21931884"/>
        </p:xfrm>
        <a:graphic>
          <a:graphicData uri="http://schemas.openxmlformats.org/drawingml/2006/table">
            <a:tbl>
              <a:tblPr/>
              <a:tblGrid>
                <a:gridCol w="545488"/>
                <a:gridCol w="1336235"/>
                <a:gridCol w="541260"/>
                <a:gridCol w="1353149"/>
              </a:tblGrid>
              <a:tr h="18317718">
                <a:tc>
                  <a:txBody>
                    <a:bodyPr/>
                    <a:lstStyle/>
                    <a:p>
                      <a:pPr algn="ctr" fontAlgn="ctr"/>
                      <a:r>
                        <a:rPr lang="zh-CN" altLang="en-US" sz="1300" b="0" i="0" u="none" strike="noStrike" dirty="0">
                          <a:solidFill>
                            <a:schemeClr val="bg2"/>
                          </a:solidFill>
                          <a:latin typeface="微软雅黑"/>
                        </a:rPr>
                        <a:t>模块</a:t>
                      </a:r>
                      <a:r>
                        <a:rPr lang="zh-CN" altLang="en-US" sz="1300" b="0" i="0" u="none" strike="noStrike" dirty="0" smtClean="0">
                          <a:solidFill>
                            <a:schemeClr val="bg2"/>
                          </a:solidFill>
                          <a:latin typeface="微软雅黑"/>
                        </a:rPr>
                        <a:t>标号</a:t>
                      </a:r>
                      <a:r>
                        <a:rPr lang="en-US" altLang="zh-CN" sz="1300" b="0" i="0" u="none" strike="noStrike" dirty="0" smtClean="0">
                          <a:solidFill>
                            <a:schemeClr val="bg2"/>
                          </a:solidFill>
                          <a:latin typeface="微软雅黑"/>
                        </a:rPr>
                        <a:t>****************************************************************************************************************************************************************************************************************************************************************************************************************************************************************************************************************************************************************************************************************************************************</a:t>
                      </a:r>
                      <a:endParaRPr lang="zh-CN" altLang="en-US" sz="1300" b="0" i="0" u="none" strike="noStrike" dirty="0">
                        <a:solidFill>
                          <a:schemeClr val="bg2"/>
                        </a:solidFill>
                        <a:latin typeface="微软雅黑"/>
                      </a:endParaRPr>
                    </a:p>
                  </a:txBody>
                  <a:tcPr marL="12700" marR="12700" marT="11430" marB="0" anchor="ctr">
                    <a:lnL>
                      <a:noFill/>
                    </a:lnL>
                    <a:lnR>
                      <a:noFill/>
                    </a:lnR>
                    <a:lnT>
                      <a:noFill/>
                    </a:lnT>
                    <a:lnB>
                      <a:noFill/>
                    </a:lnB>
                  </a:tcPr>
                </a:tc>
                <a:tc>
                  <a:txBody>
                    <a:bodyPr/>
                    <a:lstStyle/>
                    <a:p>
                      <a:pPr algn="ctr" fontAlgn="ctr"/>
                      <a:r>
                        <a:rPr lang="zh-CN" altLang="en-US" sz="1300" b="0" i="0" u="none" strike="noStrike" dirty="0">
                          <a:solidFill>
                            <a:schemeClr val="bg2"/>
                          </a:solidFill>
                          <a:latin typeface="微软雅黑"/>
                        </a:rPr>
                        <a:t>模块</a:t>
                      </a:r>
                      <a:r>
                        <a:rPr lang="zh-CN" altLang="en-US" sz="1300" b="0" i="0" u="none" strike="noStrike" dirty="0" smtClean="0">
                          <a:solidFill>
                            <a:schemeClr val="bg2"/>
                          </a:solidFill>
                          <a:latin typeface="微软雅黑"/>
                        </a:rPr>
                        <a:t>名</a:t>
                      </a:r>
                      <a:r>
                        <a:rPr lang="en-US" altLang="zh-CN" sz="1300" b="0" i="0" u="none" strike="noStrike" dirty="0" smtClean="0">
                          <a:solidFill>
                            <a:schemeClr val="bg2"/>
                          </a:solidFill>
                          <a:latin typeface="微软雅黑"/>
                        </a:rPr>
                        <a:t>***********************************************************************</a:t>
                      </a:r>
                      <a:r>
                        <a:rPr lang="zh-CN" altLang="en-US" sz="1300" b="0" i="0" u="none" strike="noStrike" dirty="0" smtClean="0">
                          <a:solidFill>
                            <a:schemeClr val="bg2"/>
                          </a:solidFill>
                          <a:latin typeface="微软雅黑"/>
                        </a:rPr>
                        <a:t>称</a:t>
                      </a:r>
                      <a:r>
                        <a:rPr lang="en-US" altLang="zh-CN" sz="1300" b="0" i="0" u="none" strike="noStrike" dirty="0" smtClean="0">
                          <a:solidFill>
                            <a:schemeClr val="bg2"/>
                          </a:solidFill>
                          <a:latin typeface="微软雅黑"/>
                        </a:rPr>
                        <a:t>***************</a:t>
                      </a:r>
                      <a:endParaRPr lang="zh-CN" altLang="en-US" sz="1300" b="0" i="0" u="none" strike="noStrike" dirty="0">
                        <a:solidFill>
                          <a:schemeClr val="bg2"/>
                        </a:solidFill>
                        <a:latin typeface="微软雅黑"/>
                      </a:endParaRP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微软雅黑"/>
                        </a:rPr>
                        <a:t>模块标号</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微软雅黑"/>
                        </a:rPr>
                        <a:t>模块名称</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数据查重</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信息发布</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数据验收</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内容审校</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数据授权</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搜索发现</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1.4</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数据加工</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5.4</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信息推送</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1.5</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资产盘点</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5.5</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数据汇编</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1.6</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数据配置</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5.6</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资源导航</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2.1</a:t>
                      </a:r>
                    </a:p>
                  </a:txBody>
                  <a:tcPr marL="12700" marR="12700" marT="11430" marB="0" anchor="ctr">
                    <a:lnL>
                      <a:noFill/>
                    </a:lnL>
                    <a:lnR>
                      <a:noFill/>
                    </a:lnR>
                    <a:lnT>
                      <a:noFill/>
                    </a:lnT>
                    <a:lnB>
                      <a:noFill/>
                    </a:lnB>
                  </a:tcPr>
                </a:tc>
                <a:tc>
                  <a:txBody>
                    <a:bodyPr/>
                    <a:lstStyle/>
                    <a:p>
                      <a:pPr algn="ctr" fontAlgn="ctr"/>
                      <a:r>
                        <a:rPr lang="zh-CN" altLang="en-US" sz="1300" b="0" i="0" u="none" strike="noStrike" dirty="0">
                          <a:solidFill>
                            <a:schemeClr val="bg2"/>
                          </a:solidFill>
                          <a:latin typeface="宋体"/>
                        </a:rPr>
                        <a:t>门禁数据集成</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5.7</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智能推荐</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2.2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借阅数据集成</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5.8</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应用配置</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2.3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访问数据集成</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5.9</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个人图书馆</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帐号管理</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学院图书馆</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3.4</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消息管理</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5.11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专题图书馆</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3.5</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身份管理</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6.1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馆员工作台</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3.6</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授权管理</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6.2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数据中控台</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3.7</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用户应用配置</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6.3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接口管理</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4.1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资源统计</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6.4</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统一认证</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4.2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访问统计</a:t>
                      </a:r>
                    </a:p>
                  </a:txBody>
                  <a:tcPr marL="12700" marR="12700" marT="11430" marB="0" anchor="ctr">
                    <a:lnL>
                      <a:noFill/>
                    </a:lnL>
                    <a:lnR>
                      <a:noFill/>
                    </a:lnR>
                    <a:lnT>
                      <a:noFill/>
                    </a:lnT>
                    <a:lnB>
                      <a:noFill/>
                    </a:lnB>
                  </a:tcPr>
                </a:tc>
                <a:tc>
                  <a:txBody>
                    <a:bodyPr/>
                    <a:lstStyle/>
                    <a:p>
                      <a:pPr algn="ctr" fontAlgn="ctr"/>
                      <a:endParaRPr lang="zh-CN" altLang="en-US" sz="1300" b="0" i="0" u="none" strike="noStrike">
                        <a:solidFill>
                          <a:schemeClr val="bg2"/>
                        </a:solidFill>
                        <a:latin typeface="宋体"/>
                      </a:endParaRPr>
                    </a:p>
                  </a:txBody>
                  <a:tcPr marL="12700" marR="12700" marT="11430" marB="0" anchor="ctr">
                    <a:lnL>
                      <a:noFill/>
                    </a:lnL>
                    <a:lnR>
                      <a:noFill/>
                    </a:lnR>
                    <a:lnT>
                      <a:noFill/>
                    </a:lnT>
                    <a:lnB>
                      <a:noFill/>
                    </a:lnB>
                  </a:tcPr>
                </a:tc>
                <a:tc>
                  <a:txBody>
                    <a:bodyPr/>
                    <a:lstStyle/>
                    <a:p>
                      <a:pPr algn="ctr" fontAlgn="ctr"/>
                      <a:endParaRPr lang="zh-CN" altLang="en-US" sz="1300" b="0" i="0" u="none" strike="noStrike">
                        <a:solidFill>
                          <a:schemeClr val="bg2"/>
                        </a:solidFill>
                        <a:latin typeface="宋体"/>
                      </a:endParaRP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4.3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应用统计</a:t>
                      </a:r>
                    </a:p>
                  </a:txBody>
                  <a:tcPr marL="12700" marR="12700" marT="11430" marB="0" anchor="ctr">
                    <a:lnL>
                      <a:noFill/>
                    </a:lnL>
                    <a:lnR>
                      <a:noFill/>
                    </a:lnR>
                    <a:lnT>
                      <a:noFill/>
                    </a:lnT>
                    <a:lnB>
                      <a:noFill/>
                    </a:lnB>
                  </a:tcPr>
                </a:tc>
                <a:tc>
                  <a:txBody>
                    <a:bodyPr/>
                    <a:lstStyle/>
                    <a:p>
                      <a:pPr algn="ctr" fontAlgn="ctr"/>
                      <a:endParaRPr lang="zh-CN" altLang="en-US" sz="1300" b="0" i="0" u="none" strike="noStrike">
                        <a:solidFill>
                          <a:schemeClr val="bg2"/>
                        </a:solidFill>
                        <a:latin typeface="宋体"/>
                      </a:endParaRPr>
                    </a:p>
                  </a:txBody>
                  <a:tcPr marL="12700" marR="12700" marT="11430" marB="0" anchor="ctr">
                    <a:lnL>
                      <a:noFill/>
                    </a:lnL>
                    <a:lnR>
                      <a:noFill/>
                    </a:lnR>
                    <a:lnT>
                      <a:noFill/>
                    </a:lnT>
                    <a:lnB>
                      <a:noFill/>
                    </a:lnB>
                  </a:tcPr>
                </a:tc>
                <a:tc>
                  <a:txBody>
                    <a:bodyPr/>
                    <a:lstStyle/>
                    <a:p>
                      <a:pPr algn="l" fontAlgn="ctr"/>
                      <a:endParaRPr lang="zh-CN" altLang="en-US" sz="1300" b="0" i="0" u="none" strike="noStrike" dirty="0">
                        <a:solidFill>
                          <a:schemeClr val="bg2"/>
                        </a:solidFill>
                        <a:latin typeface="宋体"/>
                      </a:endParaRPr>
                    </a:p>
                  </a:txBody>
                  <a:tcPr marL="12700" marR="12700" marT="11430" marB="0" anchor="ctr">
                    <a:lnL>
                      <a:noFill/>
                    </a:lnL>
                    <a:lnR>
                      <a:noFill/>
                    </a:lnR>
                    <a:lnT>
                      <a:noFill/>
                    </a:lnT>
                    <a:lnB>
                      <a:noFill/>
                    </a:lnB>
                  </a:tcPr>
                </a:tc>
              </a:tr>
            </a:tbl>
          </a:graphicData>
        </a:graphic>
      </p:graphicFrame>
      <p:sp>
        <p:nvSpPr>
          <p:cNvPr id="22" name="矩形 21"/>
          <p:cNvSpPr/>
          <p:nvPr/>
        </p:nvSpPr>
        <p:spPr>
          <a:xfrm>
            <a:off x="6963833" y="1828800"/>
            <a:ext cx="1405467" cy="665083"/>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智能参考咨询系统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grpSp>
        <p:nvGrpSpPr>
          <p:cNvPr id="11" name="组合 40"/>
          <p:cNvGrpSpPr/>
          <p:nvPr/>
        </p:nvGrpSpPr>
        <p:grpSpPr>
          <a:xfrm>
            <a:off x="657066" y="979338"/>
            <a:ext cx="4175285" cy="3769830"/>
            <a:chOff x="1440536" y="816114"/>
            <a:chExt cx="3131464" cy="3141525"/>
          </a:xfrm>
        </p:grpSpPr>
        <p:sp>
          <p:nvSpPr>
            <p:cNvPr id="2" name="矩形 1"/>
            <p:cNvSpPr/>
            <p:nvPr/>
          </p:nvSpPr>
          <p:spPr>
            <a:xfrm>
              <a:off x="1524000" y="1524000"/>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文献数据管理系统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590800" y="1524000"/>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运行数据管理系统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3657600" y="1524000"/>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用户数据管理系统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524000" y="2386013"/>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综合数据统计系统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2590800" y="2386013"/>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智慧门户支撑系统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3657600" y="2386013"/>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数据应用控制系统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1863471" y="1925836"/>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1</a:t>
              </a:r>
              <a:endParaRPr lang="zh-CN" altLang="en-US" dirty="0" smtClean="0">
                <a:solidFill>
                  <a:schemeClr val="bg2"/>
                </a:solidFill>
                <a:effectLst>
                  <a:outerShdw blurRad="38100" dist="38100" dir="2700000" algn="tl">
                    <a:srgbClr val="000000">
                      <a:alpha val="43137"/>
                    </a:srgbClr>
                  </a:outerShdw>
                </a:effectLst>
              </a:endParaRPr>
            </a:p>
          </p:txBody>
        </p:sp>
        <p:sp>
          <p:nvSpPr>
            <p:cNvPr id="13" name="TextBox 12"/>
            <p:cNvSpPr txBox="1"/>
            <p:nvPr/>
          </p:nvSpPr>
          <p:spPr>
            <a:xfrm>
              <a:off x="2924175" y="1925836"/>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2</a:t>
              </a:r>
              <a:endParaRPr lang="zh-CN" altLang="en-US" dirty="0" smtClean="0">
                <a:solidFill>
                  <a:schemeClr val="bg2"/>
                </a:solidFill>
                <a:effectLst>
                  <a:outerShdw blurRad="38100" dist="38100" dir="2700000" algn="tl">
                    <a:srgbClr val="000000">
                      <a:alpha val="43137"/>
                    </a:srgbClr>
                  </a:outerShdw>
                </a:effectLst>
              </a:endParaRPr>
            </a:p>
          </p:txBody>
        </p:sp>
        <p:sp>
          <p:nvSpPr>
            <p:cNvPr id="14" name="TextBox 13"/>
            <p:cNvSpPr txBox="1"/>
            <p:nvPr/>
          </p:nvSpPr>
          <p:spPr>
            <a:xfrm>
              <a:off x="3992308" y="1925836"/>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3</a:t>
              </a:r>
              <a:endParaRPr lang="zh-CN" altLang="en-US" dirty="0" smtClean="0">
                <a:solidFill>
                  <a:schemeClr val="bg2"/>
                </a:solidFill>
                <a:effectLst>
                  <a:outerShdw blurRad="38100" dist="38100" dir="2700000" algn="tl">
                    <a:srgbClr val="000000">
                      <a:alpha val="43137"/>
                    </a:srgbClr>
                  </a:outerShdw>
                </a:effectLst>
              </a:endParaRPr>
            </a:p>
          </p:txBody>
        </p:sp>
        <p:sp>
          <p:nvSpPr>
            <p:cNvPr id="15" name="TextBox 14"/>
            <p:cNvSpPr txBox="1"/>
            <p:nvPr/>
          </p:nvSpPr>
          <p:spPr>
            <a:xfrm>
              <a:off x="1863471" y="2787849"/>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4</a:t>
              </a:r>
              <a:endParaRPr lang="zh-CN" altLang="en-US" dirty="0" smtClean="0">
                <a:solidFill>
                  <a:schemeClr val="bg2"/>
                </a:solidFill>
                <a:effectLst>
                  <a:outerShdw blurRad="38100" dist="38100" dir="2700000" algn="tl">
                    <a:srgbClr val="000000">
                      <a:alpha val="43137"/>
                    </a:srgbClr>
                  </a:outerShdw>
                </a:effectLst>
              </a:endParaRPr>
            </a:p>
          </p:txBody>
        </p:sp>
        <p:sp>
          <p:nvSpPr>
            <p:cNvPr id="16" name="TextBox 15"/>
            <p:cNvSpPr txBox="1"/>
            <p:nvPr/>
          </p:nvSpPr>
          <p:spPr>
            <a:xfrm>
              <a:off x="2958179" y="2787849"/>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5</a:t>
              </a:r>
              <a:endParaRPr lang="zh-CN" altLang="en-US" dirty="0" smtClean="0">
                <a:solidFill>
                  <a:schemeClr val="bg2"/>
                </a:solidFill>
                <a:effectLst>
                  <a:outerShdw blurRad="38100" dist="38100" dir="2700000" algn="tl">
                    <a:srgbClr val="000000">
                      <a:alpha val="43137"/>
                    </a:srgbClr>
                  </a:outerShdw>
                </a:effectLst>
              </a:endParaRPr>
            </a:p>
          </p:txBody>
        </p:sp>
        <p:sp>
          <p:nvSpPr>
            <p:cNvPr id="17" name="TextBox 16"/>
            <p:cNvSpPr txBox="1"/>
            <p:nvPr/>
          </p:nvSpPr>
          <p:spPr>
            <a:xfrm>
              <a:off x="3992308" y="2787849"/>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6</a:t>
              </a:r>
              <a:endParaRPr lang="zh-CN" altLang="en-US" dirty="0" smtClean="0">
                <a:solidFill>
                  <a:schemeClr val="bg2"/>
                </a:solidFill>
                <a:effectLst>
                  <a:outerShdw blurRad="38100" dist="38100" dir="2700000" algn="tl">
                    <a:srgbClr val="000000">
                      <a:alpha val="43137"/>
                    </a:srgbClr>
                  </a:outerShdw>
                </a:effectLst>
              </a:endParaRPr>
            </a:p>
          </p:txBody>
        </p:sp>
        <p:sp>
          <p:nvSpPr>
            <p:cNvPr id="18" name="矩形 17"/>
            <p:cNvSpPr/>
            <p:nvPr/>
          </p:nvSpPr>
          <p:spPr>
            <a:xfrm>
              <a:off x="1524000" y="3248026"/>
              <a:ext cx="30480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图书馆数据典藏中心</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400" dirty="0" smtClean="0">
                  <a:solidFill>
                    <a:schemeClr val="bg1"/>
                  </a:solidFill>
                  <a:latin typeface="微软雅黑" panose="020B0503020204020204" pitchFamily="34" charset="-122"/>
                  <a:ea typeface="微软雅黑" panose="020B0503020204020204" pitchFamily="34" charset="-122"/>
                </a:rPr>
                <a:t>用户数据     文献数据     运行数据</a:t>
              </a:r>
              <a:endParaRPr lang="en-US" altLang="zh-CN" sz="1400" dirty="0" smtClean="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440536" y="816114"/>
              <a:ext cx="659727" cy="730969"/>
            </a:xfrm>
            <a:prstGeom prst="rect">
              <a:avLst/>
            </a:prstGeom>
            <a:noFill/>
          </p:spPr>
          <p:txBody>
            <a:bodyPr wrap="square" lIns="91440" tIns="45720" rIns="91440" bIns="45720">
              <a:spAutoFit/>
            </a:bodyPr>
            <a:lstStyle/>
            <a:p>
              <a:pPr algn="ctr"/>
              <a:r>
                <a:rPr lang="en-US" altLang="zh-CN"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zh-CN" altLang="en-US" sz="5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5" name="矩形 24"/>
          <p:cNvSpPr/>
          <p:nvPr/>
        </p:nvSpPr>
        <p:spPr>
          <a:xfrm>
            <a:off x="8557684" y="1828800"/>
            <a:ext cx="1405467" cy="665083"/>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机构学术成果总库</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6963835" y="5018415"/>
            <a:ext cx="1405467" cy="822316"/>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双一流智库支撑系统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6963833" y="2680336"/>
            <a:ext cx="1405467" cy="665083"/>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科技查新支撑系统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8557684" y="2680336"/>
            <a:ext cx="1405467" cy="665083"/>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运行数据报告系统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6963833" y="3528300"/>
            <a:ext cx="1405467" cy="586501"/>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重点学科服务系统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8557684" y="3528300"/>
            <a:ext cx="1405467" cy="586501"/>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读者任务积分系统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a:off x="8557684" y="5018415"/>
            <a:ext cx="1405467" cy="822316"/>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个人学术服务终端学术头条</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33" name="矩形 32"/>
          <p:cNvSpPr/>
          <p:nvPr/>
        </p:nvSpPr>
        <p:spPr>
          <a:xfrm>
            <a:off x="10142509" y="4297681"/>
            <a:ext cx="1668488" cy="586501"/>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移动图书馆系统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10142510" y="2706769"/>
            <a:ext cx="1668489" cy="638650"/>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r>
              <a:rPr lang="zh-CN" altLang="en-US" b="1" dirty="0" smtClean="0">
                <a:solidFill>
                  <a:schemeClr val="bg1"/>
                </a:solidFill>
                <a:latin typeface="微软雅黑" panose="020B0503020204020204" pitchFamily="34" charset="-122"/>
                <a:ea typeface="微软雅黑" panose="020B0503020204020204" pitchFamily="34" charset="-122"/>
              </a:rPr>
              <a:t>电子资源管理系统</a:t>
            </a:r>
            <a:r>
              <a:rPr lang="en-US" altLang="zh-CN" b="1" dirty="0" smtClean="0">
                <a:solidFill>
                  <a:schemeClr val="bg1"/>
                </a:solidFill>
                <a:latin typeface="微软雅黑" panose="020B0503020204020204" pitchFamily="34" charset="-122"/>
                <a:ea typeface="微软雅黑" panose="020B0503020204020204" pitchFamily="34" charset="-122"/>
              </a:rPr>
              <a:t>ERMS</a:t>
            </a:r>
          </a:p>
        </p:txBody>
      </p:sp>
      <p:sp>
        <p:nvSpPr>
          <p:cNvPr id="36" name="矩形 35"/>
          <p:cNvSpPr/>
          <p:nvPr/>
        </p:nvSpPr>
        <p:spPr>
          <a:xfrm>
            <a:off x="10142510" y="1828800"/>
            <a:ext cx="1668489" cy="665083"/>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r>
              <a:rPr lang="zh-CN" altLang="en-US" b="1" dirty="0" smtClean="0">
                <a:solidFill>
                  <a:schemeClr val="bg1"/>
                </a:solidFill>
                <a:latin typeface="微软雅黑" panose="020B0503020204020204" pitchFamily="34" charset="-122"/>
                <a:ea typeface="微软雅黑" panose="020B0503020204020204" pitchFamily="34" charset="-122"/>
              </a:rPr>
              <a:t>新一代图书馆自动化系统</a:t>
            </a:r>
            <a:r>
              <a:rPr lang="en-US" altLang="zh-CN" b="1" dirty="0" smtClean="0">
                <a:solidFill>
                  <a:schemeClr val="bg1"/>
                </a:solidFill>
                <a:latin typeface="微软雅黑" panose="020B0503020204020204" pitchFamily="34" charset="-122"/>
                <a:ea typeface="微软雅黑" panose="020B0503020204020204" pitchFamily="34" charset="-122"/>
              </a:rPr>
              <a:t>LIS</a:t>
            </a:r>
          </a:p>
        </p:txBody>
      </p:sp>
      <p:sp>
        <p:nvSpPr>
          <p:cNvPr id="37" name="矩形 36"/>
          <p:cNvSpPr/>
          <p:nvPr/>
        </p:nvSpPr>
        <p:spPr>
          <a:xfrm>
            <a:off x="10142509" y="3528299"/>
            <a:ext cx="1668489" cy="553998"/>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自主离校系统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38" name="矩形 37"/>
          <p:cNvSpPr/>
          <p:nvPr/>
        </p:nvSpPr>
        <p:spPr>
          <a:xfrm>
            <a:off x="8557684" y="4297681"/>
            <a:ext cx="1405467" cy="586501"/>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馆藏绩效评价系统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39" name="矩形 38"/>
          <p:cNvSpPr/>
          <p:nvPr/>
        </p:nvSpPr>
        <p:spPr>
          <a:xfrm>
            <a:off x="6963833" y="4297681"/>
            <a:ext cx="1405467" cy="586501"/>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校外授权访问系统</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10142508" y="5019556"/>
            <a:ext cx="1668488" cy="821174"/>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RFID</a:t>
            </a:r>
          </a:p>
        </p:txBody>
      </p:sp>
      <p:sp>
        <p:nvSpPr>
          <p:cNvPr id="42" name="TextBox 41"/>
          <p:cNvSpPr txBox="1"/>
          <p:nvPr/>
        </p:nvSpPr>
        <p:spPr>
          <a:xfrm>
            <a:off x="7516284" y="1274803"/>
            <a:ext cx="3644901" cy="395370"/>
          </a:xfrm>
          <a:prstGeom prst="rect">
            <a:avLst/>
          </a:prstGeom>
          <a:noFill/>
        </p:spPr>
        <p:txBody>
          <a:bodyPr wrap="square" lIns="117226" tIns="58613" rIns="117226" bIns="58613" rtlCol="0">
            <a:spAutoFit/>
          </a:bodyPr>
          <a:lstStyle/>
          <a:p>
            <a:r>
              <a:rPr lang="zh-CN" altLang="en-US" dirty="0" smtClean="0">
                <a:solidFill>
                  <a:schemeClr val="bg2"/>
                </a:solidFill>
                <a:effectLst>
                  <a:outerShdw blurRad="38100" dist="38100" dir="2700000" algn="tl">
                    <a:srgbClr val="000000">
                      <a:alpha val="43137"/>
                    </a:srgbClr>
                  </a:outerShdw>
                </a:effectLst>
              </a:rPr>
              <a:t>智慧图书馆数据服务应用市场   </a:t>
            </a:r>
            <a:endParaRPr lang="en-US" altLang="zh-CN" dirty="0" smtClean="0">
              <a:solidFill>
                <a:schemeClr val="bg2"/>
              </a:solidFill>
              <a:effectLst>
                <a:outerShdw blurRad="38100" dist="38100" dir="2700000" algn="tl">
                  <a:srgbClr val="000000">
                    <a:alpha val="43137"/>
                  </a:srgbClr>
                </a:outerShdw>
              </a:effectLst>
            </a:endParaRPr>
          </a:p>
        </p:txBody>
      </p:sp>
      <p:sp>
        <p:nvSpPr>
          <p:cNvPr id="44" name="TextBox 43"/>
          <p:cNvSpPr txBox="1"/>
          <p:nvPr/>
        </p:nvSpPr>
        <p:spPr>
          <a:xfrm>
            <a:off x="163533" y="82235"/>
            <a:ext cx="4049523" cy="918590"/>
          </a:xfrm>
          <a:prstGeom prst="rect">
            <a:avLst/>
          </a:prstGeom>
          <a:solidFill>
            <a:schemeClr val="bg2">
              <a:lumMod val="85000"/>
            </a:schemeClr>
          </a:solidFill>
        </p:spPr>
        <p:txBody>
          <a:bodyPr wrap="square" lIns="117226" tIns="58613" rIns="117226" bIns="58613" rtlCol="0">
            <a:spAutoFit/>
          </a:bodyPr>
          <a:lstStyle/>
          <a:p>
            <a:r>
              <a:rPr lang="zh-CN" altLang="en-US" sz="2600" dirty="0" smtClean="0">
                <a:solidFill>
                  <a:schemeClr val="tx1">
                    <a:lumMod val="50000"/>
                  </a:schemeClr>
                </a:solidFill>
                <a:effectLst>
                  <a:outerShdw blurRad="38100" dist="38100" dir="2700000" algn="tl">
                    <a:srgbClr val="000000">
                      <a:alpha val="43137"/>
                    </a:srgbClr>
                  </a:outerShdw>
                </a:effectLst>
                <a:latin typeface="仿宋_GB2312" pitchFamily="49" charset="-122"/>
                <a:ea typeface="仿宋_GB2312" pitchFamily="49" charset="-122"/>
              </a:rPr>
              <a:t>智慧图书馆整体解决方案</a:t>
            </a:r>
            <a:endParaRPr lang="en-US" altLang="zh-CN" sz="2600" dirty="0" smtClean="0">
              <a:solidFill>
                <a:schemeClr val="tx1">
                  <a:lumMod val="50000"/>
                </a:schemeClr>
              </a:solidFill>
              <a:effectLst>
                <a:outerShdw blurRad="38100" dist="38100" dir="2700000" algn="tl">
                  <a:srgbClr val="000000">
                    <a:alpha val="43137"/>
                  </a:srgbClr>
                </a:outerShdw>
              </a:effectLst>
              <a:latin typeface="仿宋_GB2312" pitchFamily="49" charset="-122"/>
              <a:ea typeface="仿宋_GB2312" pitchFamily="49" charset="-122"/>
            </a:endParaRPr>
          </a:p>
          <a:p>
            <a:r>
              <a:rPr lang="en-US" altLang="zh-CN" sz="2600" dirty="0" smtClean="0">
                <a:solidFill>
                  <a:schemeClr val="tx1">
                    <a:lumMod val="50000"/>
                  </a:schemeClr>
                </a:solidFill>
                <a:effectLst>
                  <a:outerShdw blurRad="38100" dist="38100" dir="2700000" algn="tl">
                    <a:srgbClr val="000000">
                      <a:alpha val="43137"/>
                    </a:srgbClr>
                  </a:outerShdw>
                </a:effectLst>
                <a:latin typeface="仿宋_GB2312" pitchFamily="49" charset="-122"/>
                <a:ea typeface="仿宋_GB2312" pitchFamily="49" charset="-122"/>
              </a:rPr>
              <a:t>         ——(1+N)</a:t>
            </a:r>
            <a:r>
              <a:rPr lang="zh-CN" altLang="en-US" sz="2600" dirty="0" smtClean="0">
                <a:solidFill>
                  <a:schemeClr val="tx1">
                    <a:lumMod val="50000"/>
                  </a:schemeClr>
                </a:solidFill>
                <a:effectLst>
                  <a:outerShdw blurRad="38100" dist="38100" dir="2700000" algn="tl">
                    <a:srgbClr val="000000">
                      <a:alpha val="43137"/>
                    </a:srgbClr>
                  </a:outerShdw>
                </a:effectLst>
                <a:latin typeface="仿宋_GB2312" pitchFamily="49" charset="-122"/>
                <a:ea typeface="仿宋_GB2312" pitchFamily="49" charset="-122"/>
              </a:rPr>
              <a:t>计划</a:t>
            </a:r>
          </a:p>
        </p:txBody>
      </p:sp>
      <p:sp>
        <p:nvSpPr>
          <p:cNvPr id="45" name="矩形 44"/>
          <p:cNvSpPr/>
          <p:nvPr/>
        </p:nvSpPr>
        <p:spPr>
          <a:xfrm>
            <a:off x="6963835" y="6014477"/>
            <a:ext cx="2999317" cy="403622"/>
          </a:xfrm>
          <a:prstGeom prst="rect">
            <a:avLst/>
          </a:prstGeom>
          <a:solidFill>
            <a:srgbClr val="00B0F0"/>
          </a:solidFill>
          <a:ln w="19050">
            <a:noFill/>
          </a:ln>
        </p:spPr>
        <p:style>
          <a:lnRef idx="2">
            <a:schemeClr val="accent1"/>
          </a:lnRef>
          <a:fillRef idx="1">
            <a:schemeClr val="lt1"/>
          </a:fillRef>
          <a:effectRef idx="0">
            <a:schemeClr val="accent1"/>
          </a:effectRef>
          <a:fontRef idx="minor">
            <a:schemeClr val="dk1"/>
          </a:fontRef>
        </p:style>
        <p:txBody>
          <a:bodyPr lIns="117226" tIns="58613" rIns="117226" bIns="58613" rtlCol="0" anchor="ct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a:t>
            </a:r>
          </a:p>
        </p:txBody>
      </p:sp>
      <p:sp>
        <p:nvSpPr>
          <p:cNvPr id="46" name="矩形 45"/>
          <p:cNvSpPr/>
          <p:nvPr/>
        </p:nvSpPr>
        <p:spPr>
          <a:xfrm>
            <a:off x="6963834" y="1005840"/>
            <a:ext cx="879636" cy="903201"/>
          </a:xfrm>
          <a:prstGeom prst="rect">
            <a:avLst/>
          </a:prstGeom>
          <a:noFill/>
        </p:spPr>
        <p:txBody>
          <a:bodyPr wrap="square" lIns="117226" tIns="58613" rIns="117226" bIns="58613">
            <a:spAutoFit/>
          </a:bodyPr>
          <a:lstStyle/>
          <a:p>
            <a:pPr algn="ctr"/>
            <a:r>
              <a:rPr lang="en-US" altLang="zh-CN"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t>
            </a:r>
            <a:endParaRPr lang="zh-CN" altLang="en-US" sz="5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 name="矩形 46"/>
          <p:cNvSpPr/>
          <p:nvPr/>
        </p:nvSpPr>
        <p:spPr>
          <a:xfrm>
            <a:off x="5582082" y="2863216"/>
            <a:ext cx="879636" cy="903201"/>
          </a:xfrm>
          <a:prstGeom prst="rect">
            <a:avLst/>
          </a:prstGeom>
          <a:noFill/>
        </p:spPr>
        <p:txBody>
          <a:bodyPr wrap="square" lIns="117226" tIns="58613" rIns="117226" bIns="58613">
            <a:spAutoFit/>
          </a:bodyPr>
          <a:lstStyle/>
          <a:p>
            <a:pPr algn="ctr"/>
            <a:r>
              <a:rPr lang="en-US" altLang="zh-CN"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zh-CN" altLang="en-US" sz="5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9" name="TextBox 48"/>
          <p:cNvSpPr txBox="1"/>
          <p:nvPr/>
        </p:nvSpPr>
        <p:spPr>
          <a:xfrm>
            <a:off x="1987551" y="5703571"/>
            <a:ext cx="2387600" cy="395370"/>
          </a:xfrm>
          <a:prstGeom prst="rect">
            <a:avLst/>
          </a:prstGeom>
          <a:noFill/>
        </p:spPr>
        <p:txBody>
          <a:bodyPr wrap="square" lIns="117226" tIns="58613" rIns="117226" bIns="58613" rtlCol="0">
            <a:spAutoFit/>
          </a:bodyPr>
          <a:lstStyle/>
          <a:p>
            <a:r>
              <a:rPr lang="zh-CN" altLang="en-US" dirty="0" smtClean="0">
                <a:solidFill>
                  <a:schemeClr val="bg2"/>
                </a:solidFill>
                <a:latin typeface="仿宋_GB2312" pitchFamily="49" charset="-122"/>
                <a:ea typeface="仿宋_GB2312" pitchFamily="49" charset="-122"/>
              </a:rPr>
              <a:t>“开放   包容”</a:t>
            </a:r>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51241" y="1035337"/>
            <a:ext cx="11734800" cy="5669279"/>
          </a:xfrm>
          <a:prstGeom prst="roundRect">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endParaRPr lang="zh-CN" altLang="en-US" sz="2300" b="1" dirty="0" err="1" smtClean="0">
              <a:latin typeface="微软雅黑" panose="020B0503020204020204" pitchFamily="34" charset="-122"/>
              <a:ea typeface="微软雅黑" panose="020B0503020204020204" pitchFamily="34" charset="-122"/>
            </a:endParaRPr>
          </a:p>
        </p:txBody>
      </p:sp>
      <p:sp>
        <p:nvSpPr>
          <p:cNvPr id="4" name="TextBox 3"/>
          <p:cNvSpPr txBox="1"/>
          <p:nvPr/>
        </p:nvSpPr>
        <p:spPr>
          <a:xfrm>
            <a:off x="1148123" y="1274803"/>
            <a:ext cx="3064933" cy="595424"/>
          </a:xfrm>
          <a:prstGeom prst="rect">
            <a:avLst/>
          </a:prstGeom>
          <a:noFill/>
        </p:spPr>
        <p:txBody>
          <a:bodyPr wrap="square" lIns="117226" tIns="58613" rIns="117226" bIns="58613" rtlCol="0">
            <a:spAutoFit/>
          </a:bodyPr>
          <a:lstStyle/>
          <a:p>
            <a:r>
              <a:rPr lang="zh-CN" altLang="en-US" dirty="0" smtClean="0">
                <a:solidFill>
                  <a:schemeClr val="bg2"/>
                </a:solidFill>
                <a:effectLst>
                  <a:outerShdw blurRad="38100" dist="38100" dir="2700000" algn="tl">
                    <a:srgbClr val="000000">
                      <a:alpha val="43137"/>
                    </a:srgbClr>
                  </a:outerShdw>
                </a:effectLst>
              </a:rPr>
              <a:t>图书馆数据集成管理平台   </a:t>
            </a:r>
            <a:endParaRPr lang="en-US" altLang="zh-CN" dirty="0" smtClean="0">
              <a:solidFill>
                <a:schemeClr val="bg2"/>
              </a:solidFill>
              <a:effectLst>
                <a:outerShdw blurRad="38100" dist="38100" dir="2700000" algn="tl">
                  <a:srgbClr val="000000">
                    <a:alpha val="43137"/>
                  </a:srgbClr>
                </a:outerShdw>
              </a:effectLst>
            </a:endParaRPr>
          </a:p>
          <a:p>
            <a:pPr algn="ctr"/>
            <a:r>
              <a:rPr lang="zh-CN" altLang="en-US" sz="1300" dirty="0" smtClean="0">
                <a:solidFill>
                  <a:schemeClr val="bg2"/>
                </a:solidFill>
                <a:effectLst>
                  <a:outerShdw blurRad="38100" dist="38100" dir="2700000" algn="tl">
                    <a:srgbClr val="000000">
                      <a:alpha val="43137"/>
                    </a:srgbClr>
                  </a:outerShdw>
                </a:effectLst>
              </a:rPr>
              <a:t>版本号：</a:t>
            </a:r>
            <a:r>
              <a:rPr lang="en-US" altLang="zh-CN" sz="1300" dirty="0" smtClean="0">
                <a:solidFill>
                  <a:schemeClr val="bg2"/>
                </a:solidFill>
                <a:effectLst>
                  <a:outerShdw blurRad="38100" dist="38100" dir="2700000" algn="tl">
                    <a:srgbClr val="000000">
                      <a:alpha val="43137"/>
                    </a:srgbClr>
                  </a:outerShdw>
                </a:effectLst>
              </a:rPr>
              <a:t>2.0</a:t>
            </a:r>
            <a:endParaRPr lang="zh-CN" altLang="en-US" sz="1300" dirty="0" smtClean="0">
              <a:solidFill>
                <a:schemeClr val="bg2"/>
              </a:solidFill>
              <a:effectLst>
                <a:outerShdw blurRad="38100" dist="38100" dir="2700000" algn="tl">
                  <a:srgbClr val="000000">
                    <a:alpha val="43137"/>
                  </a:srgbClr>
                </a:outerShdw>
              </a:effectLst>
            </a:endParaRPr>
          </a:p>
        </p:txBody>
      </p:sp>
      <p:graphicFrame>
        <p:nvGraphicFramePr>
          <p:cNvPr id="20" name="表格 19"/>
          <p:cNvGraphicFramePr>
            <a:graphicFrameLocks noGrp="1"/>
          </p:cNvGraphicFramePr>
          <p:nvPr/>
        </p:nvGraphicFramePr>
        <p:xfrm>
          <a:off x="9338735" y="14618970"/>
          <a:ext cx="3776132" cy="21931884"/>
        </p:xfrm>
        <a:graphic>
          <a:graphicData uri="http://schemas.openxmlformats.org/drawingml/2006/table">
            <a:tbl>
              <a:tblPr/>
              <a:tblGrid>
                <a:gridCol w="545488"/>
                <a:gridCol w="1336235"/>
                <a:gridCol w="541260"/>
                <a:gridCol w="1353149"/>
              </a:tblGrid>
              <a:tr h="18317718">
                <a:tc>
                  <a:txBody>
                    <a:bodyPr/>
                    <a:lstStyle/>
                    <a:p>
                      <a:pPr algn="ctr" fontAlgn="ctr"/>
                      <a:r>
                        <a:rPr lang="zh-CN" altLang="en-US" sz="1300" b="0" i="0" u="none" strike="noStrike" dirty="0">
                          <a:solidFill>
                            <a:schemeClr val="bg2"/>
                          </a:solidFill>
                          <a:latin typeface="微软雅黑"/>
                        </a:rPr>
                        <a:t>模块</a:t>
                      </a:r>
                      <a:r>
                        <a:rPr lang="zh-CN" altLang="en-US" sz="1300" b="0" i="0" u="none" strike="noStrike" dirty="0" smtClean="0">
                          <a:solidFill>
                            <a:schemeClr val="bg2"/>
                          </a:solidFill>
                          <a:latin typeface="微软雅黑"/>
                        </a:rPr>
                        <a:t>标号</a:t>
                      </a:r>
                      <a:r>
                        <a:rPr lang="en-US" altLang="zh-CN" sz="1300" b="0" i="0" u="none" strike="noStrike" dirty="0" smtClean="0">
                          <a:solidFill>
                            <a:schemeClr val="bg2"/>
                          </a:solidFill>
                          <a:latin typeface="微软雅黑"/>
                        </a:rPr>
                        <a:t>****************************************************************************************************************************************************************************************************************************************************************************************************************************************************************************************************************************************************************************************************************************************************</a:t>
                      </a:r>
                      <a:endParaRPr lang="zh-CN" altLang="en-US" sz="1300" b="0" i="0" u="none" strike="noStrike" dirty="0">
                        <a:solidFill>
                          <a:schemeClr val="bg2"/>
                        </a:solidFill>
                        <a:latin typeface="微软雅黑"/>
                      </a:endParaRPr>
                    </a:p>
                  </a:txBody>
                  <a:tcPr marL="12700" marR="12700" marT="11430" marB="0" anchor="ctr">
                    <a:lnL>
                      <a:noFill/>
                    </a:lnL>
                    <a:lnR>
                      <a:noFill/>
                    </a:lnR>
                    <a:lnT>
                      <a:noFill/>
                    </a:lnT>
                    <a:lnB>
                      <a:noFill/>
                    </a:lnB>
                  </a:tcPr>
                </a:tc>
                <a:tc>
                  <a:txBody>
                    <a:bodyPr/>
                    <a:lstStyle/>
                    <a:p>
                      <a:pPr algn="ctr" fontAlgn="ctr"/>
                      <a:r>
                        <a:rPr lang="zh-CN" altLang="en-US" sz="1300" b="0" i="0" u="none" strike="noStrike" dirty="0">
                          <a:solidFill>
                            <a:schemeClr val="bg2"/>
                          </a:solidFill>
                          <a:latin typeface="微软雅黑"/>
                        </a:rPr>
                        <a:t>模块</a:t>
                      </a:r>
                      <a:r>
                        <a:rPr lang="zh-CN" altLang="en-US" sz="1300" b="0" i="0" u="none" strike="noStrike" dirty="0" smtClean="0">
                          <a:solidFill>
                            <a:schemeClr val="bg2"/>
                          </a:solidFill>
                          <a:latin typeface="微软雅黑"/>
                        </a:rPr>
                        <a:t>名</a:t>
                      </a:r>
                      <a:r>
                        <a:rPr lang="en-US" altLang="zh-CN" sz="1300" b="0" i="0" u="none" strike="noStrike" dirty="0" smtClean="0">
                          <a:solidFill>
                            <a:schemeClr val="bg2"/>
                          </a:solidFill>
                          <a:latin typeface="微软雅黑"/>
                        </a:rPr>
                        <a:t>***********************************************************************</a:t>
                      </a:r>
                      <a:r>
                        <a:rPr lang="zh-CN" altLang="en-US" sz="1300" b="0" i="0" u="none" strike="noStrike" dirty="0" smtClean="0">
                          <a:solidFill>
                            <a:schemeClr val="bg2"/>
                          </a:solidFill>
                          <a:latin typeface="微软雅黑"/>
                        </a:rPr>
                        <a:t>称</a:t>
                      </a:r>
                      <a:r>
                        <a:rPr lang="en-US" altLang="zh-CN" sz="1300" b="0" i="0" u="none" strike="noStrike" dirty="0" smtClean="0">
                          <a:solidFill>
                            <a:schemeClr val="bg2"/>
                          </a:solidFill>
                          <a:latin typeface="微软雅黑"/>
                        </a:rPr>
                        <a:t>***************</a:t>
                      </a:r>
                      <a:endParaRPr lang="zh-CN" altLang="en-US" sz="1300" b="0" i="0" u="none" strike="noStrike" dirty="0">
                        <a:solidFill>
                          <a:schemeClr val="bg2"/>
                        </a:solidFill>
                        <a:latin typeface="微软雅黑"/>
                      </a:endParaRP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微软雅黑"/>
                        </a:rPr>
                        <a:t>模块标号</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微软雅黑"/>
                        </a:rPr>
                        <a:t>模块名称</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数据查重</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信息发布</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数据验收</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内容审校</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数据授权</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搜索发现</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1.4</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数据加工</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5.4</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信息推送</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1.5</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资产盘点</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5.5</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数据汇编</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1.6</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数据配置</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5.6</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资源导航</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2.1</a:t>
                      </a:r>
                    </a:p>
                  </a:txBody>
                  <a:tcPr marL="12700" marR="12700" marT="11430" marB="0" anchor="ctr">
                    <a:lnL>
                      <a:noFill/>
                    </a:lnL>
                    <a:lnR>
                      <a:noFill/>
                    </a:lnR>
                    <a:lnT>
                      <a:noFill/>
                    </a:lnT>
                    <a:lnB>
                      <a:noFill/>
                    </a:lnB>
                  </a:tcPr>
                </a:tc>
                <a:tc>
                  <a:txBody>
                    <a:bodyPr/>
                    <a:lstStyle/>
                    <a:p>
                      <a:pPr algn="ctr" fontAlgn="ctr"/>
                      <a:r>
                        <a:rPr lang="zh-CN" altLang="en-US" sz="1300" b="0" i="0" u="none" strike="noStrike" dirty="0">
                          <a:solidFill>
                            <a:schemeClr val="bg2"/>
                          </a:solidFill>
                          <a:latin typeface="宋体"/>
                        </a:rPr>
                        <a:t>门禁数据集成</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5.7</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智能推荐</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2.2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借阅数据集成</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5.8</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应用配置</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2.3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访问数据集成</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5.9</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个人图书馆</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帐号管理</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学院图书馆</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3.4</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消息管理</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5.11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专题图书馆</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3.5</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身份管理</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6.1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馆员工作台</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3.6</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授权管理</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6.2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数据中控台</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3.7</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用户应用配置</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6.3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接口管理</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4.1</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资源统计</a:t>
                      </a:r>
                    </a:p>
                  </a:txBody>
                  <a:tcPr marL="12700" marR="12700" marT="11430" marB="0" anchor="ctr">
                    <a:lnL>
                      <a:noFill/>
                    </a:lnL>
                    <a:lnR>
                      <a:noFill/>
                    </a:lnR>
                    <a:lnT>
                      <a:noFill/>
                    </a:lnT>
                    <a:lnB>
                      <a:noFill/>
                    </a:lnB>
                  </a:tcPr>
                </a:tc>
                <a:tc>
                  <a:txBody>
                    <a:bodyPr/>
                    <a:lstStyle/>
                    <a:p>
                      <a:pPr algn="ctr" fontAlgn="ctr"/>
                      <a:r>
                        <a:rPr lang="en-US" altLang="zh-CN" sz="1300" b="0" i="0" u="none" strike="noStrike">
                          <a:solidFill>
                            <a:schemeClr val="bg2"/>
                          </a:solidFill>
                          <a:latin typeface="宋体"/>
                        </a:rPr>
                        <a:t>6.4</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统一认证</a:t>
                      </a: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4.2</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访问统计</a:t>
                      </a:r>
                    </a:p>
                  </a:txBody>
                  <a:tcPr marL="12700" marR="12700" marT="11430" marB="0" anchor="ctr">
                    <a:lnL>
                      <a:noFill/>
                    </a:lnL>
                    <a:lnR>
                      <a:noFill/>
                    </a:lnR>
                    <a:lnT>
                      <a:noFill/>
                    </a:lnT>
                    <a:lnB>
                      <a:noFill/>
                    </a:lnB>
                  </a:tcPr>
                </a:tc>
                <a:tc>
                  <a:txBody>
                    <a:bodyPr/>
                    <a:lstStyle/>
                    <a:p>
                      <a:pPr algn="ctr" fontAlgn="ctr"/>
                      <a:endParaRPr lang="zh-CN" altLang="en-US" sz="1300" b="0" i="0" u="none" strike="noStrike">
                        <a:solidFill>
                          <a:schemeClr val="bg2"/>
                        </a:solidFill>
                        <a:latin typeface="宋体"/>
                      </a:endParaRPr>
                    </a:p>
                  </a:txBody>
                  <a:tcPr marL="12700" marR="12700" marT="11430" marB="0" anchor="ctr">
                    <a:lnL>
                      <a:noFill/>
                    </a:lnL>
                    <a:lnR>
                      <a:noFill/>
                    </a:lnR>
                    <a:lnT>
                      <a:noFill/>
                    </a:lnT>
                    <a:lnB>
                      <a:noFill/>
                    </a:lnB>
                  </a:tcPr>
                </a:tc>
                <a:tc>
                  <a:txBody>
                    <a:bodyPr/>
                    <a:lstStyle/>
                    <a:p>
                      <a:pPr algn="ctr" fontAlgn="ctr"/>
                      <a:endParaRPr lang="zh-CN" altLang="en-US" sz="1300" b="0" i="0" u="none" strike="noStrike">
                        <a:solidFill>
                          <a:schemeClr val="bg2"/>
                        </a:solidFill>
                        <a:latin typeface="宋体"/>
                      </a:endParaRPr>
                    </a:p>
                  </a:txBody>
                  <a:tcPr marL="12700" marR="12700" marT="11430" marB="0" anchor="ctr">
                    <a:lnL>
                      <a:noFill/>
                    </a:lnL>
                    <a:lnR>
                      <a:noFill/>
                    </a:lnR>
                    <a:lnT>
                      <a:noFill/>
                    </a:lnT>
                    <a:lnB>
                      <a:noFill/>
                    </a:lnB>
                  </a:tcPr>
                </a:tc>
              </a:tr>
              <a:tr h="212598">
                <a:tc>
                  <a:txBody>
                    <a:bodyPr/>
                    <a:lstStyle/>
                    <a:p>
                      <a:pPr algn="ctr" fontAlgn="ctr"/>
                      <a:r>
                        <a:rPr lang="en-US" altLang="zh-CN" sz="1300" b="0" i="0" u="none" strike="noStrike">
                          <a:solidFill>
                            <a:schemeClr val="bg2"/>
                          </a:solidFill>
                          <a:latin typeface="宋体"/>
                        </a:rPr>
                        <a:t>4.3</a:t>
                      </a:r>
                    </a:p>
                  </a:txBody>
                  <a:tcPr marL="12700" marR="12700" marT="11430" marB="0" anchor="ctr">
                    <a:lnL>
                      <a:noFill/>
                    </a:lnL>
                    <a:lnR>
                      <a:noFill/>
                    </a:lnR>
                    <a:lnT>
                      <a:noFill/>
                    </a:lnT>
                    <a:lnB>
                      <a:noFill/>
                    </a:lnB>
                  </a:tcPr>
                </a:tc>
                <a:tc>
                  <a:txBody>
                    <a:bodyPr/>
                    <a:lstStyle/>
                    <a:p>
                      <a:pPr algn="ctr" fontAlgn="ctr"/>
                      <a:r>
                        <a:rPr lang="zh-CN" altLang="en-US" sz="1300" b="0" i="0" u="none" strike="noStrike">
                          <a:solidFill>
                            <a:schemeClr val="bg2"/>
                          </a:solidFill>
                          <a:latin typeface="宋体"/>
                        </a:rPr>
                        <a:t>应用统计</a:t>
                      </a:r>
                    </a:p>
                  </a:txBody>
                  <a:tcPr marL="12700" marR="12700" marT="11430" marB="0" anchor="ctr">
                    <a:lnL>
                      <a:noFill/>
                    </a:lnL>
                    <a:lnR>
                      <a:noFill/>
                    </a:lnR>
                    <a:lnT>
                      <a:noFill/>
                    </a:lnT>
                    <a:lnB>
                      <a:noFill/>
                    </a:lnB>
                  </a:tcPr>
                </a:tc>
                <a:tc>
                  <a:txBody>
                    <a:bodyPr/>
                    <a:lstStyle/>
                    <a:p>
                      <a:pPr algn="ctr" fontAlgn="ctr"/>
                      <a:endParaRPr lang="zh-CN" altLang="en-US" sz="1300" b="0" i="0" u="none" strike="noStrike">
                        <a:solidFill>
                          <a:schemeClr val="bg2"/>
                        </a:solidFill>
                        <a:latin typeface="宋体"/>
                      </a:endParaRPr>
                    </a:p>
                  </a:txBody>
                  <a:tcPr marL="12700" marR="12700" marT="11430" marB="0" anchor="ctr">
                    <a:lnL>
                      <a:noFill/>
                    </a:lnL>
                    <a:lnR>
                      <a:noFill/>
                    </a:lnR>
                    <a:lnT>
                      <a:noFill/>
                    </a:lnT>
                    <a:lnB>
                      <a:noFill/>
                    </a:lnB>
                  </a:tcPr>
                </a:tc>
                <a:tc>
                  <a:txBody>
                    <a:bodyPr/>
                    <a:lstStyle/>
                    <a:p>
                      <a:pPr algn="l" fontAlgn="ctr"/>
                      <a:endParaRPr lang="zh-CN" altLang="en-US" sz="1300" b="0" i="0" u="none" strike="noStrike" dirty="0">
                        <a:solidFill>
                          <a:schemeClr val="bg2"/>
                        </a:solidFill>
                        <a:latin typeface="宋体"/>
                      </a:endParaRPr>
                    </a:p>
                  </a:txBody>
                  <a:tcPr marL="12700" marR="12700" marT="11430" marB="0" anchor="ctr">
                    <a:lnL>
                      <a:noFill/>
                    </a:lnL>
                    <a:lnR>
                      <a:noFill/>
                    </a:lnR>
                    <a:lnT>
                      <a:noFill/>
                    </a:lnT>
                    <a:lnB>
                      <a:noFill/>
                    </a:lnB>
                  </a:tcPr>
                </a:tc>
              </a:tr>
            </a:tbl>
          </a:graphicData>
        </a:graphic>
      </p:graphicFrame>
      <p:grpSp>
        <p:nvGrpSpPr>
          <p:cNvPr id="11" name="组合 40"/>
          <p:cNvGrpSpPr/>
          <p:nvPr/>
        </p:nvGrpSpPr>
        <p:grpSpPr>
          <a:xfrm>
            <a:off x="657066" y="979338"/>
            <a:ext cx="4175285" cy="3769830"/>
            <a:chOff x="1440536" y="816114"/>
            <a:chExt cx="3131464" cy="3141525"/>
          </a:xfrm>
        </p:grpSpPr>
        <p:sp>
          <p:nvSpPr>
            <p:cNvPr id="2" name="矩形 1"/>
            <p:cNvSpPr/>
            <p:nvPr/>
          </p:nvSpPr>
          <p:spPr>
            <a:xfrm>
              <a:off x="1524000" y="1524000"/>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文献数据管理系统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590800" y="1524000"/>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运行数据管理系统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3657600" y="1524000"/>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用户数据管理系统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524000" y="2386013"/>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综合数据统计系统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2590800" y="2386013"/>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智慧门户支撑系统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3657600" y="2386013"/>
              <a:ext cx="9144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数据应用控制系统</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1863471" y="1925836"/>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1</a:t>
              </a:r>
              <a:endParaRPr lang="zh-CN" altLang="en-US" dirty="0" smtClean="0">
                <a:solidFill>
                  <a:schemeClr val="bg2"/>
                </a:solidFill>
                <a:effectLst>
                  <a:outerShdw blurRad="38100" dist="38100" dir="2700000" algn="tl">
                    <a:srgbClr val="000000">
                      <a:alpha val="43137"/>
                    </a:srgbClr>
                  </a:outerShdw>
                </a:effectLst>
              </a:endParaRPr>
            </a:p>
          </p:txBody>
        </p:sp>
        <p:sp>
          <p:nvSpPr>
            <p:cNvPr id="13" name="TextBox 12"/>
            <p:cNvSpPr txBox="1"/>
            <p:nvPr/>
          </p:nvSpPr>
          <p:spPr>
            <a:xfrm>
              <a:off x="2924175" y="1925836"/>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2</a:t>
              </a:r>
              <a:endParaRPr lang="zh-CN" altLang="en-US" dirty="0" smtClean="0">
                <a:solidFill>
                  <a:schemeClr val="bg2"/>
                </a:solidFill>
                <a:effectLst>
                  <a:outerShdw blurRad="38100" dist="38100" dir="2700000" algn="tl">
                    <a:srgbClr val="000000">
                      <a:alpha val="43137"/>
                    </a:srgbClr>
                  </a:outerShdw>
                </a:effectLst>
              </a:endParaRPr>
            </a:p>
          </p:txBody>
        </p:sp>
        <p:sp>
          <p:nvSpPr>
            <p:cNvPr id="14" name="TextBox 13"/>
            <p:cNvSpPr txBox="1"/>
            <p:nvPr/>
          </p:nvSpPr>
          <p:spPr>
            <a:xfrm>
              <a:off x="3992308" y="1925836"/>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3</a:t>
              </a:r>
              <a:endParaRPr lang="zh-CN" altLang="en-US" dirty="0" smtClean="0">
                <a:solidFill>
                  <a:schemeClr val="bg2"/>
                </a:solidFill>
                <a:effectLst>
                  <a:outerShdw blurRad="38100" dist="38100" dir="2700000" algn="tl">
                    <a:srgbClr val="000000">
                      <a:alpha val="43137"/>
                    </a:srgbClr>
                  </a:outerShdw>
                </a:effectLst>
              </a:endParaRPr>
            </a:p>
          </p:txBody>
        </p:sp>
        <p:sp>
          <p:nvSpPr>
            <p:cNvPr id="15" name="TextBox 14"/>
            <p:cNvSpPr txBox="1"/>
            <p:nvPr/>
          </p:nvSpPr>
          <p:spPr>
            <a:xfrm>
              <a:off x="1863471" y="2787849"/>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4</a:t>
              </a:r>
              <a:endParaRPr lang="zh-CN" altLang="en-US" dirty="0" smtClean="0">
                <a:solidFill>
                  <a:schemeClr val="bg2"/>
                </a:solidFill>
                <a:effectLst>
                  <a:outerShdw blurRad="38100" dist="38100" dir="2700000" algn="tl">
                    <a:srgbClr val="000000">
                      <a:alpha val="43137"/>
                    </a:srgbClr>
                  </a:outerShdw>
                </a:effectLst>
              </a:endParaRPr>
            </a:p>
          </p:txBody>
        </p:sp>
        <p:sp>
          <p:nvSpPr>
            <p:cNvPr id="16" name="TextBox 15"/>
            <p:cNvSpPr txBox="1"/>
            <p:nvPr/>
          </p:nvSpPr>
          <p:spPr>
            <a:xfrm>
              <a:off x="2958179" y="2787849"/>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5</a:t>
              </a:r>
              <a:endParaRPr lang="zh-CN" altLang="en-US" dirty="0" smtClean="0">
                <a:solidFill>
                  <a:schemeClr val="bg2"/>
                </a:solidFill>
                <a:effectLst>
                  <a:outerShdw blurRad="38100" dist="38100" dir="2700000" algn="tl">
                    <a:srgbClr val="000000">
                      <a:alpha val="43137"/>
                    </a:srgbClr>
                  </a:outerShdw>
                </a:effectLst>
              </a:endParaRPr>
            </a:p>
          </p:txBody>
        </p:sp>
        <p:sp>
          <p:nvSpPr>
            <p:cNvPr id="17" name="TextBox 16"/>
            <p:cNvSpPr txBox="1"/>
            <p:nvPr/>
          </p:nvSpPr>
          <p:spPr>
            <a:xfrm>
              <a:off x="3992308" y="2787849"/>
              <a:ext cx="236792" cy="307777"/>
            </a:xfrm>
            <a:prstGeom prst="rect">
              <a:avLst/>
            </a:prstGeom>
            <a:noFill/>
          </p:spPr>
          <p:txBody>
            <a:bodyPr wrap="square" rtlCol="0">
              <a:spAutoFit/>
            </a:bodyPr>
            <a:lstStyle/>
            <a:p>
              <a:r>
                <a:rPr lang="en-US" altLang="zh-CN" dirty="0" smtClean="0">
                  <a:solidFill>
                    <a:schemeClr val="bg2"/>
                  </a:solidFill>
                  <a:effectLst>
                    <a:outerShdw blurRad="38100" dist="38100" dir="2700000" algn="tl">
                      <a:srgbClr val="000000">
                        <a:alpha val="43137"/>
                      </a:srgbClr>
                    </a:outerShdw>
                  </a:effectLst>
                </a:rPr>
                <a:t>6</a:t>
              </a:r>
              <a:endParaRPr lang="zh-CN" altLang="en-US" dirty="0" smtClean="0">
                <a:solidFill>
                  <a:schemeClr val="bg2"/>
                </a:solidFill>
                <a:effectLst>
                  <a:outerShdw blurRad="38100" dist="38100" dir="2700000" algn="tl">
                    <a:srgbClr val="000000">
                      <a:alpha val="43137"/>
                    </a:srgbClr>
                  </a:outerShdw>
                </a:effectLst>
              </a:endParaRPr>
            </a:p>
          </p:txBody>
        </p:sp>
        <p:sp>
          <p:nvSpPr>
            <p:cNvPr id="18" name="矩形 17"/>
            <p:cNvSpPr/>
            <p:nvPr/>
          </p:nvSpPr>
          <p:spPr>
            <a:xfrm>
              <a:off x="1524000" y="3248026"/>
              <a:ext cx="3048000" cy="709613"/>
            </a:xfrm>
            <a:prstGeom prst="rect">
              <a:avLst/>
            </a:prstGeom>
            <a:solidFill>
              <a:srgbClr val="C00000"/>
            </a:solidFill>
            <a:ln w="1905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图书馆数据典藏中心</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400" dirty="0" smtClean="0">
                  <a:solidFill>
                    <a:schemeClr val="bg1"/>
                  </a:solidFill>
                  <a:latin typeface="微软雅黑" panose="020B0503020204020204" pitchFamily="34" charset="-122"/>
                  <a:ea typeface="微软雅黑" panose="020B0503020204020204" pitchFamily="34" charset="-122"/>
                </a:rPr>
                <a:t>用户数据     文献数据     运行数据</a:t>
              </a:r>
              <a:endParaRPr lang="en-US" altLang="zh-CN" sz="1400" dirty="0" smtClean="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440536" y="816114"/>
              <a:ext cx="659727" cy="730969"/>
            </a:xfrm>
            <a:prstGeom prst="rect">
              <a:avLst/>
            </a:prstGeom>
            <a:noFill/>
            <a:ln>
              <a:noFill/>
            </a:ln>
          </p:spPr>
          <p:txBody>
            <a:bodyPr wrap="square" lIns="91440" tIns="45720" rIns="91440" bIns="45720">
              <a:spAutoFit/>
            </a:bodyPr>
            <a:lstStyle/>
            <a:p>
              <a:pPr algn="ctr"/>
              <a:r>
                <a:rPr lang="en-US" altLang="zh-CN"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zh-CN" altLang="en-US" sz="5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42" name="TextBox 41"/>
          <p:cNvSpPr txBox="1"/>
          <p:nvPr/>
        </p:nvSpPr>
        <p:spPr>
          <a:xfrm>
            <a:off x="7516284" y="1274803"/>
            <a:ext cx="3644901" cy="395370"/>
          </a:xfrm>
          <a:prstGeom prst="rect">
            <a:avLst/>
          </a:prstGeom>
          <a:noFill/>
        </p:spPr>
        <p:txBody>
          <a:bodyPr wrap="square" lIns="117226" tIns="58613" rIns="117226" bIns="58613" rtlCol="0">
            <a:spAutoFit/>
          </a:bodyPr>
          <a:lstStyle/>
          <a:p>
            <a:r>
              <a:rPr lang="zh-CN" altLang="en-US" dirty="0" smtClean="0">
                <a:solidFill>
                  <a:schemeClr val="bg2"/>
                </a:solidFill>
                <a:effectLst>
                  <a:outerShdw blurRad="38100" dist="38100" dir="2700000" algn="tl">
                    <a:srgbClr val="000000">
                      <a:alpha val="43137"/>
                    </a:srgbClr>
                  </a:outerShdw>
                </a:effectLst>
              </a:rPr>
              <a:t>图书馆数据集成管理平台模块</a:t>
            </a:r>
            <a:endParaRPr lang="en-US" altLang="zh-CN" dirty="0" smtClean="0">
              <a:solidFill>
                <a:schemeClr val="bg2"/>
              </a:solidFill>
              <a:effectLst>
                <a:outerShdw blurRad="38100" dist="38100" dir="2700000" algn="tl">
                  <a:srgbClr val="000000">
                    <a:alpha val="43137"/>
                  </a:srgbClr>
                </a:outerShdw>
              </a:effectLst>
            </a:endParaRPr>
          </a:p>
        </p:txBody>
      </p:sp>
      <p:sp>
        <p:nvSpPr>
          <p:cNvPr id="44" name="TextBox 43"/>
          <p:cNvSpPr txBox="1"/>
          <p:nvPr/>
        </p:nvSpPr>
        <p:spPr>
          <a:xfrm>
            <a:off x="163533" y="82235"/>
            <a:ext cx="4049523" cy="918590"/>
          </a:xfrm>
          <a:prstGeom prst="rect">
            <a:avLst/>
          </a:prstGeom>
          <a:solidFill>
            <a:schemeClr val="bg2">
              <a:lumMod val="85000"/>
            </a:schemeClr>
          </a:solidFill>
        </p:spPr>
        <p:txBody>
          <a:bodyPr wrap="square" lIns="117226" tIns="58613" rIns="117226" bIns="58613" rtlCol="0">
            <a:spAutoFit/>
          </a:bodyPr>
          <a:lstStyle/>
          <a:p>
            <a:r>
              <a:rPr lang="zh-CN" altLang="en-US" sz="2600" dirty="0" smtClean="0">
                <a:solidFill>
                  <a:schemeClr val="tx1">
                    <a:lumMod val="50000"/>
                  </a:schemeClr>
                </a:solidFill>
                <a:effectLst>
                  <a:outerShdw blurRad="38100" dist="38100" dir="2700000" algn="tl">
                    <a:srgbClr val="000000">
                      <a:alpha val="43137"/>
                    </a:srgbClr>
                  </a:outerShdw>
                </a:effectLst>
                <a:latin typeface="仿宋_GB2312" pitchFamily="49" charset="-122"/>
                <a:ea typeface="仿宋_GB2312" pitchFamily="49" charset="-122"/>
              </a:rPr>
              <a:t>智慧图书馆整体解决方案</a:t>
            </a:r>
            <a:endParaRPr lang="en-US" altLang="zh-CN" sz="2600" dirty="0" smtClean="0">
              <a:solidFill>
                <a:schemeClr val="tx1">
                  <a:lumMod val="50000"/>
                </a:schemeClr>
              </a:solidFill>
              <a:effectLst>
                <a:outerShdw blurRad="38100" dist="38100" dir="2700000" algn="tl">
                  <a:srgbClr val="000000">
                    <a:alpha val="43137"/>
                  </a:srgbClr>
                </a:outerShdw>
              </a:effectLst>
              <a:latin typeface="仿宋_GB2312" pitchFamily="49" charset="-122"/>
              <a:ea typeface="仿宋_GB2312" pitchFamily="49" charset="-122"/>
            </a:endParaRPr>
          </a:p>
          <a:p>
            <a:r>
              <a:rPr lang="en-US" altLang="zh-CN" sz="2600" dirty="0" smtClean="0">
                <a:solidFill>
                  <a:schemeClr val="tx1">
                    <a:lumMod val="50000"/>
                  </a:schemeClr>
                </a:solidFill>
                <a:effectLst>
                  <a:outerShdw blurRad="38100" dist="38100" dir="2700000" algn="tl">
                    <a:srgbClr val="000000">
                      <a:alpha val="43137"/>
                    </a:srgbClr>
                  </a:outerShdw>
                </a:effectLst>
                <a:latin typeface="仿宋_GB2312" pitchFamily="49" charset="-122"/>
                <a:ea typeface="仿宋_GB2312" pitchFamily="49" charset="-122"/>
              </a:rPr>
              <a:t>         ——(1+N)</a:t>
            </a:r>
            <a:r>
              <a:rPr lang="zh-CN" altLang="en-US" sz="2600" dirty="0" smtClean="0">
                <a:solidFill>
                  <a:schemeClr val="tx1">
                    <a:lumMod val="50000"/>
                  </a:schemeClr>
                </a:solidFill>
                <a:effectLst>
                  <a:outerShdw blurRad="38100" dist="38100" dir="2700000" algn="tl">
                    <a:srgbClr val="000000">
                      <a:alpha val="43137"/>
                    </a:srgbClr>
                  </a:outerShdw>
                </a:effectLst>
                <a:latin typeface="仿宋_GB2312" pitchFamily="49" charset="-122"/>
                <a:ea typeface="仿宋_GB2312" pitchFamily="49" charset="-122"/>
              </a:rPr>
              <a:t>计划</a:t>
            </a:r>
          </a:p>
        </p:txBody>
      </p:sp>
      <p:sp>
        <p:nvSpPr>
          <p:cNvPr id="46" name="矩形 45"/>
          <p:cNvSpPr/>
          <p:nvPr/>
        </p:nvSpPr>
        <p:spPr>
          <a:xfrm>
            <a:off x="6963834" y="1005840"/>
            <a:ext cx="879636" cy="903201"/>
          </a:xfrm>
          <a:prstGeom prst="rect">
            <a:avLst/>
          </a:prstGeom>
          <a:noFill/>
        </p:spPr>
        <p:txBody>
          <a:bodyPr wrap="square" lIns="117226" tIns="58613" rIns="117226" bIns="58613">
            <a:spAutoFit/>
          </a:bodyPr>
          <a:lstStyle/>
          <a:p>
            <a:pPr algn="ctr"/>
            <a:r>
              <a:rPr lang="en-US" altLang="zh-CN"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t>
            </a:r>
            <a:endParaRPr lang="zh-CN" altLang="en-US" sz="5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43" name="表格 42"/>
          <p:cNvGraphicFramePr>
            <a:graphicFrameLocks noGrp="1"/>
          </p:cNvGraphicFramePr>
          <p:nvPr>
            <p:extLst>
              <p:ext uri="{D42A27DB-BD31-4B8C-83A1-F6EECF244321}">
                <p14:modId xmlns:p14="http://schemas.microsoft.com/office/powerpoint/2010/main" val="1776098360"/>
              </p:ext>
            </p:extLst>
          </p:nvPr>
        </p:nvGraphicFramePr>
        <p:xfrm>
          <a:off x="6963834" y="1828801"/>
          <a:ext cx="3958167" cy="4057650"/>
        </p:xfrm>
        <a:graphic>
          <a:graphicData uri="http://schemas.openxmlformats.org/drawingml/2006/table">
            <a:tbl>
              <a:tblPr/>
              <a:tblGrid>
                <a:gridCol w="571784"/>
                <a:gridCol w="1400651"/>
                <a:gridCol w="567352"/>
                <a:gridCol w="1418380"/>
              </a:tblGrid>
              <a:tr h="560070">
                <a:tc>
                  <a:txBody>
                    <a:bodyPr/>
                    <a:lstStyle/>
                    <a:p>
                      <a:pPr algn="ctr" fontAlgn="ctr"/>
                      <a:r>
                        <a:rPr lang="zh-CN" altLang="en-US" sz="1200" b="0" i="0" u="none" strike="noStrike" dirty="0">
                          <a:solidFill>
                            <a:schemeClr val="bg2"/>
                          </a:solidFill>
                          <a:latin typeface="微软雅黑"/>
                        </a:rPr>
                        <a:t>模块标号</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微软雅黑"/>
                        </a:rPr>
                        <a:t>模块名称</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微软雅黑"/>
                        </a:rPr>
                        <a:t>模块标号</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dirty="0">
                          <a:solidFill>
                            <a:schemeClr val="bg2"/>
                          </a:solidFill>
                          <a:latin typeface="微软雅黑"/>
                        </a:rPr>
                        <a:t>模块名称</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1.1</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数据查重</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5.1</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信息发布</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1.2</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数据验收</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5.2</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内容审校</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1.3</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数据授权</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5.3</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搜索发现</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1.4</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数据加工</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5.4</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信息推送</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1.5</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资产盘点</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5.5</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数据汇编</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1.6</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数据配置</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5.6</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资源导航</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2.1</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门禁数据集成</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5.7</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智能推荐</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2.2</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借阅数据集成</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5.8</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应用配置</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2.3</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访问数据集成</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5.9</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个人图书馆</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3.3</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帐号管理</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smtClean="0">
                          <a:solidFill>
                            <a:schemeClr val="bg2"/>
                          </a:solidFill>
                          <a:latin typeface="宋体"/>
                        </a:rPr>
                        <a:t>5.10</a:t>
                      </a:r>
                      <a:endParaRPr lang="en-US" altLang="zh-CN" sz="1200" b="0" i="0" u="none" strike="noStrike" dirty="0">
                        <a:solidFill>
                          <a:schemeClr val="bg2"/>
                        </a:solidFill>
                        <a:latin typeface="宋体"/>
                      </a:endParaRP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学院图书馆</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3.4</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消息管理</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5.11</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专题图书馆</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3.5</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身份管理</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6.1</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馆员工作台</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3.6</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授权管理</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6.2</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数据中控台</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3.7</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用户应用配置</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6.3</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接口管理</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4.1</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资源统计</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chemeClr val="bg2"/>
                          </a:solidFill>
                          <a:latin typeface="宋体"/>
                        </a:rPr>
                        <a:t>6.4</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统一认证</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4.2</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solidFill>
                            <a:schemeClr val="bg2"/>
                          </a:solidFill>
                          <a:latin typeface="宋体"/>
                        </a:rPr>
                        <a:t>访问统计</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dirty="0">
                          <a:solidFill>
                            <a:schemeClr val="bg2"/>
                          </a:solidFill>
                          <a:latin typeface="宋体"/>
                        </a:rPr>
                        <a:t>　</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dirty="0" smtClean="0">
                          <a:solidFill>
                            <a:schemeClr val="bg2"/>
                          </a:solidFill>
                          <a:latin typeface="宋体"/>
                        </a:rPr>
                        <a:t>。。。。。。</a:t>
                      </a:r>
                      <a:r>
                        <a:rPr lang="zh-CN" altLang="en-US" sz="1200" b="0" i="0" u="none" strike="noStrike" dirty="0">
                          <a:solidFill>
                            <a:schemeClr val="bg2"/>
                          </a:solidFill>
                          <a:latin typeface="宋体"/>
                        </a:rPr>
                        <a:t>　</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40">
                <a:tc>
                  <a:txBody>
                    <a:bodyPr/>
                    <a:lstStyle/>
                    <a:p>
                      <a:pPr algn="ctr" fontAlgn="ctr"/>
                      <a:r>
                        <a:rPr lang="en-US" altLang="zh-CN" sz="1200" b="0" i="0" u="none" strike="noStrike">
                          <a:solidFill>
                            <a:schemeClr val="bg2"/>
                          </a:solidFill>
                          <a:latin typeface="宋体"/>
                        </a:rPr>
                        <a:t>4.3</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dirty="0">
                          <a:solidFill>
                            <a:schemeClr val="bg2"/>
                          </a:solidFill>
                          <a:latin typeface="宋体"/>
                        </a:rPr>
                        <a:t>应用统计</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0" i="0" u="none" strike="noStrike">
                          <a:solidFill>
                            <a:schemeClr val="bg2"/>
                          </a:solidFill>
                          <a:latin typeface="宋体"/>
                        </a:rPr>
                        <a:t>　</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00" b="0" i="0" u="none" strike="noStrike" dirty="0">
                          <a:solidFill>
                            <a:schemeClr val="bg2"/>
                          </a:solidFill>
                          <a:latin typeface="宋体"/>
                        </a:rPr>
                        <a:t>　</a:t>
                      </a:r>
                    </a:p>
                  </a:txBody>
                  <a:tcPr marL="12700" marR="12700" marT="11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0" name="右箭头 49"/>
          <p:cNvSpPr/>
          <p:nvPr/>
        </p:nvSpPr>
        <p:spPr>
          <a:xfrm>
            <a:off x="5503164" y="3160751"/>
            <a:ext cx="728472" cy="369334"/>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117226" tIns="58613" rIns="117226" bIns="58613" rtlCol="0" anchor="ctr"/>
          <a:lstStyle/>
          <a:p>
            <a:pPr algn="ctr"/>
            <a:endParaRPr lang="zh-CN" altLang="en-US" sz="2300" b="1" dirty="0" err="1" smtClean="0">
              <a:latin typeface="微软雅黑" panose="020B0503020204020204" pitchFamily="34" charset="-122"/>
              <a:ea typeface="微软雅黑" panose="020B0503020204020204" pitchFamily="34" charset="-122"/>
            </a:endParaRPr>
          </a:p>
        </p:txBody>
      </p:sp>
      <p:sp>
        <p:nvSpPr>
          <p:cNvPr id="51" name="TextBox 50"/>
          <p:cNvSpPr txBox="1"/>
          <p:nvPr/>
        </p:nvSpPr>
        <p:spPr>
          <a:xfrm>
            <a:off x="1987551" y="5703571"/>
            <a:ext cx="2387600" cy="395370"/>
          </a:xfrm>
          <a:prstGeom prst="rect">
            <a:avLst/>
          </a:prstGeom>
          <a:noFill/>
        </p:spPr>
        <p:txBody>
          <a:bodyPr wrap="square" lIns="117226" tIns="58613" rIns="117226" bIns="58613" rtlCol="0">
            <a:spAutoFit/>
          </a:bodyPr>
          <a:lstStyle/>
          <a:p>
            <a:r>
              <a:rPr lang="zh-CN" altLang="en-US" dirty="0" smtClean="0">
                <a:solidFill>
                  <a:schemeClr val="bg2"/>
                </a:solidFill>
                <a:latin typeface="仿宋_GB2312" pitchFamily="49" charset="-122"/>
                <a:ea typeface="仿宋_GB2312" pitchFamily="49" charset="-122"/>
              </a:rPr>
              <a:t>“专业   专注”</a:t>
            </a: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6"/>
          <p:cNvSpPr>
            <a:spLocks noChangeShapeType="1"/>
          </p:cNvSpPr>
          <p:nvPr/>
        </p:nvSpPr>
        <p:spPr bwMode="auto">
          <a:xfrm>
            <a:off x="2206171" y="1636088"/>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255917"/>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3" name="组合 4"/>
          <p:cNvGrpSpPr/>
          <p:nvPr/>
        </p:nvGrpSpPr>
        <p:grpSpPr>
          <a:xfrm>
            <a:off x="1417295" y="1362074"/>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4" name="组合 3"/>
          <p:cNvGrpSpPr/>
          <p:nvPr/>
        </p:nvGrpSpPr>
        <p:grpSpPr>
          <a:xfrm>
            <a:off x="10005933" y="4101901"/>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719539" y="2621490"/>
            <a:ext cx="8606148" cy="923568"/>
          </a:xfrm>
          <a:prstGeom prst="rect">
            <a:avLst/>
          </a:prstGeom>
        </p:spPr>
        <p:txBody>
          <a:bodyPr vert="horz" wrap="square" lIns="91440" tIns="45720" rIns="91440" bIns="45720" rtlCol="0" anchor="t">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4400" dirty="0" smtClean="0"/>
              <a:t>困难不重要，</a:t>
            </a:r>
            <a:r>
              <a:rPr lang="zh-CN" altLang="en-US" sz="4400" dirty="0" smtClean="0">
                <a:solidFill>
                  <a:srgbClr val="FF0000"/>
                </a:solidFill>
              </a:rPr>
              <a:t>坚持</a:t>
            </a:r>
            <a:r>
              <a:rPr lang="zh-CN" altLang="en-US" sz="4400" dirty="0" smtClean="0"/>
              <a:t>很重要</a:t>
            </a:r>
            <a:endParaRPr lang="zh-CN" altLang="en-US" sz="4400" dirty="0"/>
          </a:p>
        </p:txBody>
      </p:sp>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7817" b="7817"/>
          <a:stretch>
            <a:fillRect/>
          </a:stretch>
        </p:blipFill>
        <p:spPr>
          <a:xfrm>
            <a:off x="0" y="0"/>
            <a:ext cx="12192000" cy="6858000"/>
          </a:xfrm>
          <a:prstGeom prst="rect">
            <a:avLst/>
          </a:prstGeom>
        </p:spPr>
      </p:pic>
      <p:sp>
        <p:nvSpPr>
          <p:cNvPr id="7" name="TextBox 6"/>
          <p:cNvSpPr txBox="1"/>
          <p:nvPr/>
        </p:nvSpPr>
        <p:spPr>
          <a:xfrm>
            <a:off x="1136821" y="4683210"/>
            <a:ext cx="4831492" cy="369332"/>
          </a:xfrm>
          <a:prstGeom prst="rect">
            <a:avLst/>
          </a:prstGeom>
          <a:noFill/>
        </p:spPr>
        <p:txBody>
          <a:bodyPr wrap="square" rtlCol="0">
            <a:spAutoFit/>
          </a:bodyPr>
          <a:lstStyle/>
          <a:p>
            <a:r>
              <a:rPr lang="zh-CN" altLang="en-US" dirty="0" smtClean="0"/>
              <a:t>有识者  有志者   携手同行</a:t>
            </a:r>
            <a:r>
              <a:rPr lang="en-US" altLang="zh-CN" dirty="0" smtClean="0"/>
              <a:t>…….</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6" presetClass="emph" presetSubtype="0" decel="100000" fill="hold" nodeType="afterEffect">
                                  <p:stCondLst>
                                    <p:cond delay="0"/>
                                  </p:stCondLst>
                                  <p:childTnLst>
                                    <p:animScale>
                                      <p:cBhvr>
                                        <p:cTn id="10" dur="5000" fill="hold"/>
                                        <p:tgtEl>
                                          <p:spTgt spid="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111887" y="457087"/>
            <a:ext cx="8247216" cy="1325563"/>
          </a:xfrm>
        </p:spPr>
        <p:txBody>
          <a:bodyPr>
            <a:normAutofit/>
          </a:bodyPr>
          <a:lstStyle/>
          <a:p>
            <a:r>
              <a:rPr lang="zh-CN" altLang="en-US" sz="4400" b="1" dirty="0" smtClean="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rPr>
              <a:t>鸣谢：</a:t>
            </a:r>
            <a:endParaRPr lang="zh-CN" altLang="en-US" sz="4400" b="1" dirty="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endParaRPr>
          </a:p>
        </p:txBody>
      </p:sp>
      <p:sp>
        <p:nvSpPr>
          <p:cNvPr id="2" name="文本框 1"/>
          <p:cNvSpPr txBox="1"/>
          <p:nvPr/>
        </p:nvSpPr>
        <p:spPr>
          <a:xfrm>
            <a:off x="1725561" y="1782650"/>
            <a:ext cx="3878826" cy="369332"/>
          </a:xfrm>
          <a:prstGeom prst="rect">
            <a:avLst/>
          </a:prstGeom>
          <a:noFill/>
        </p:spPr>
        <p:txBody>
          <a:bodyPr wrap="square" rtlCol="0">
            <a:spAutoFit/>
          </a:bodyPr>
          <a:lstStyle/>
          <a:p>
            <a:r>
              <a:rPr lang="zh-CN" altLang="en-US" b="1" dirty="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rPr>
              <a:t>吉林省图书馆学会学术研究委员会</a:t>
            </a:r>
            <a:endParaRPr kumimoji="1" lang="zh-CN" altLang="en-US" dirty="0"/>
          </a:p>
        </p:txBody>
      </p:sp>
      <p:sp>
        <p:nvSpPr>
          <p:cNvPr id="4" name="文本框 3"/>
          <p:cNvSpPr txBox="1"/>
          <p:nvPr/>
        </p:nvSpPr>
        <p:spPr>
          <a:xfrm>
            <a:off x="1725561" y="2256503"/>
            <a:ext cx="4462821" cy="369332"/>
          </a:xfrm>
          <a:prstGeom prst="rect">
            <a:avLst/>
          </a:prstGeom>
          <a:noFill/>
        </p:spPr>
        <p:txBody>
          <a:bodyPr wrap="square" rtlCol="0">
            <a:spAutoFit/>
          </a:bodyPr>
          <a:lstStyle/>
          <a:p>
            <a:r>
              <a:rPr kumimoji="1" lang="zh-CN" altLang="en-US" dirty="0" smtClean="0"/>
              <a:t>吉林省图书馆学会数字</a:t>
            </a:r>
            <a:r>
              <a:rPr kumimoji="1" lang="zh-CN" altLang="en-US" smtClean="0"/>
              <a:t>图书馆建设委员会</a:t>
            </a:r>
            <a:endParaRPr kumimoji="1" lang="zh-CN" altLang="en-US"/>
          </a:p>
        </p:txBody>
      </p:sp>
      <p:sp>
        <p:nvSpPr>
          <p:cNvPr id="5" name="文本框 4"/>
          <p:cNvSpPr txBox="1"/>
          <p:nvPr/>
        </p:nvSpPr>
        <p:spPr>
          <a:xfrm>
            <a:off x="1342104" y="4173793"/>
            <a:ext cx="1637071" cy="523220"/>
          </a:xfrm>
          <a:prstGeom prst="rect">
            <a:avLst/>
          </a:prstGeom>
          <a:noFill/>
        </p:spPr>
        <p:txBody>
          <a:bodyPr wrap="square" rtlCol="0">
            <a:spAutoFit/>
          </a:bodyPr>
          <a:lstStyle/>
          <a:p>
            <a:r>
              <a:rPr kumimoji="1" lang="zh-CN" altLang="en-US" sz="2800" dirty="0" smtClean="0"/>
              <a:t>谢谢！</a:t>
            </a:r>
            <a:endParaRPr kumimoji="1" lang="zh-CN" altLang="en-US" sz="2800" dirty="0"/>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873657" y="4099079"/>
            <a:ext cx="6716087" cy="919945"/>
          </a:xfrm>
        </p:spPr>
        <p:txBody>
          <a:bodyPr/>
          <a:lstStyle/>
          <a:p>
            <a:r>
              <a:rPr lang="zh-CN" altLang="en-US" b="1" dirty="0" smtClean="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rPr>
              <a:t>智慧图书馆</a:t>
            </a:r>
            <a:r>
              <a:rPr lang="zh-CN" altLang="en-US" b="1" dirty="0" smtClean="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rPr>
              <a:t>的</a:t>
            </a:r>
            <a:r>
              <a:rPr lang="zh-CN" altLang="en-US" b="1" dirty="0" smtClean="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rPr>
              <a:t>概念认识</a:t>
            </a:r>
            <a:endParaRPr lang="zh-CN" altLang="en-US" b="1" dirty="0">
              <a:solidFill>
                <a:schemeClr val="tx1">
                  <a:lumMod val="75000"/>
                  <a:lumOff val="25000"/>
                </a:schemeClr>
              </a:solidFill>
              <a:effectLst>
                <a:outerShdw blurRad="50800" dist="25400" dir="2700000" algn="tl" rotWithShape="0">
                  <a:prstClr val="black">
                    <a:alpha val="40000"/>
                  </a:prstClr>
                </a:outerShdw>
              </a:effectLst>
              <a:latin typeface="Kartika" panose="02020503030404060203" pitchFamily="18" charset="0"/>
              <a:ea typeface="方正姚体" panose="02010601030101010101" pitchFamily="2" charset="-122"/>
              <a:cs typeface="Kartika" panose="02020503030404060203" pitchFamily="18" charset="0"/>
            </a:endParaRPr>
          </a:p>
        </p:txBody>
      </p:sp>
      <p:sp>
        <p:nvSpPr>
          <p:cNvPr id="4" name="TextBox 3"/>
          <p:cNvSpPr txBox="1"/>
          <p:nvPr/>
        </p:nvSpPr>
        <p:spPr>
          <a:xfrm>
            <a:off x="8408370" y="3559317"/>
            <a:ext cx="3053751" cy="369332"/>
          </a:xfrm>
          <a:prstGeom prst="rect">
            <a:avLst/>
          </a:prstGeom>
          <a:noFill/>
        </p:spPr>
        <p:txBody>
          <a:bodyPr wrap="square" rtlCol="0">
            <a:spAutoFit/>
          </a:bodyPr>
          <a:lstStyle/>
          <a:p>
            <a:r>
              <a:rPr lang="zh-CN" altLang="en-US" dirty="0" smtClean="0"/>
              <a:t>第二部分</a:t>
            </a:r>
            <a:endParaRPr lang="zh-CN" altLang="en-US" dirty="0"/>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4" cstate="print"/>
          <a:srcRect/>
          <a:stretch>
            <a:fillRect/>
          </a:stretch>
        </p:blipFill>
        <p:spPr bwMode="auto">
          <a:xfrm>
            <a:off x="937093" y="1209820"/>
            <a:ext cx="10030265" cy="4262511"/>
          </a:xfrm>
          <a:prstGeom prst="rect">
            <a:avLst/>
          </a:prstGeom>
          <a:noFill/>
          <a:ln w="9525">
            <a:noFill/>
            <a:miter lim="800000"/>
            <a:headEnd/>
            <a:tailEnd/>
          </a:ln>
        </p:spPr>
      </p:pic>
      <p:sp>
        <p:nvSpPr>
          <p:cNvPr id="3" name="文本框 2"/>
          <p:cNvSpPr txBox="1"/>
          <p:nvPr/>
        </p:nvSpPr>
        <p:spPr>
          <a:xfrm>
            <a:off x="5739618" y="5550195"/>
            <a:ext cx="5262679" cy="891609"/>
          </a:xfrm>
          <a:prstGeom prst="rect">
            <a:avLst/>
          </a:prstGeom>
        </p:spPr>
        <p:txBody>
          <a:bodyPr vert="horz" lIns="91440" tIns="45720" rIns="91440" bIns="45720" rtlCol="0">
            <a:norm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800" dirty="0" smtClean="0"/>
              <a:t>上海图书馆  刘伟  </a:t>
            </a:r>
            <a:r>
              <a:rPr lang="en-US" altLang="zh-CN" sz="1800" dirty="0" smtClean="0"/>
              <a:t>《</a:t>
            </a:r>
            <a:r>
              <a:rPr lang="zh-CN" altLang="en-US" sz="1800" dirty="0" smtClean="0"/>
              <a:t>三代图书馆和三代图书馆系统</a:t>
            </a:r>
            <a:r>
              <a:rPr lang="en-US" altLang="zh-CN" sz="1800" dirty="0" smtClean="0"/>
              <a:t>》</a:t>
            </a:r>
            <a:r>
              <a:rPr lang="zh-CN" altLang="en-US" sz="1800" dirty="0" smtClean="0"/>
              <a:t>  </a:t>
            </a:r>
            <a:endParaRPr lang="zh-CN" altLang="en-US" sz="1800" dirty="0"/>
          </a:p>
        </p:txBody>
      </p:sp>
      <p:sp>
        <p:nvSpPr>
          <p:cNvPr id="5" name="文本框 4"/>
          <p:cNvSpPr txBox="1"/>
          <p:nvPr/>
        </p:nvSpPr>
        <p:spPr>
          <a:xfrm>
            <a:off x="4744936" y="209304"/>
            <a:ext cx="2358338" cy="584775"/>
          </a:xfrm>
          <a:prstGeom prst="rect">
            <a:avLst/>
          </a:prstGeom>
          <a:noFill/>
          <a:effectLst/>
        </p:spPr>
        <p:txBody>
          <a:bodyPr wrap="none" rtlCol="0">
            <a:spAutoFit/>
          </a:bodyPr>
          <a:lstStyle/>
          <a:p>
            <a:r>
              <a:rPr lang="en-US" altLang="zh-CN" sz="3200" b="1" dirty="0" smtClean="0">
                <a:solidFill>
                  <a:schemeClr val="bg1"/>
                </a:solidFill>
              </a:rPr>
              <a:t> </a:t>
            </a:r>
            <a:r>
              <a:rPr lang="zh-CN" altLang="en-US" sz="3200" b="1" dirty="0" smtClean="0">
                <a:solidFill>
                  <a:schemeClr val="bg1"/>
                </a:solidFill>
              </a:rPr>
              <a:t>定义与设计</a:t>
            </a:r>
            <a:endParaRPr lang="en-US" altLang="zh-CN" sz="2200" b="1" dirty="0" smtClean="0">
              <a:solidFill>
                <a:schemeClr val="bg1"/>
              </a:solidFill>
              <a:latin typeface="华文仿宋" pitchFamily="2" charset="-122"/>
              <a:ea typeface="华文仿宋" pitchFamily="2" charset="-122"/>
            </a:endParaRPr>
          </a:p>
        </p:txBody>
      </p:sp>
      <p:pic>
        <p:nvPicPr>
          <p:cNvPr id="7" name="图片 6"/>
          <p:cNvPicPr/>
          <p:nvPr/>
        </p:nvPicPr>
        <p:blipFill>
          <a:blip r:embed="rId5" cstate="print"/>
          <a:srcRect/>
          <a:stretch>
            <a:fillRect/>
          </a:stretch>
        </p:blipFill>
        <p:spPr bwMode="auto">
          <a:xfrm>
            <a:off x="956602" y="1223889"/>
            <a:ext cx="10002129" cy="4093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3626"/>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5"/>
  <p:tag name="KSO_WM_SLIDE_INDEX" val="5"/>
  <p:tag name="KSO_WM_SLIDE_ITEM_CNT" val="0"/>
  <p:tag name="KSO_WM_SLIDE_TYPE" val="text"/>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5"/>
  <p:tag name="KSO_WM_SLIDE_INDEX" val="5"/>
  <p:tag name="KSO_WM_SLIDE_ITEM_CNT" val="0"/>
  <p:tag name="KSO_WM_SLIDE_TYPE" val="text"/>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7"/>
  <p:tag name="KSO_WM_SLIDE_INDEX" val="7"/>
  <p:tag name="KSO_WM_SLIDE_ITEM_CNT" val="0"/>
  <p:tag name="KSO_WM_SLIDE_TYPE" val="sectionTitle"/>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7"/>
  <p:tag name="KSO_WM_SLIDE_INDEX" val="7"/>
  <p:tag name="KSO_WM_SLIDE_ITEM_CNT" val="0"/>
  <p:tag name="KSO_WM_SLIDE_TYPE" val="sectionTitle"/>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4"/>
  <p:tag name="KSO_WM_SLIDE_INDEX" val="4"/>
  <p:tag name="KSO_WM_SLIDE_ITEM_CNT" val="0"/>
  <p:tag name="KSO_WM_SLIDE_TYPE" val="text"/>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3626"/>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7"/>
  <p:tag name="KSO_WM_SLIDE_INDEX" val="7"/>
  <p:tag name="KSO_WM_SLIDE_ITEM_CNT" val="0"/>
  <p:tag name="KSO_WM_SLIDE_TYPE" val="sectionTitle"/>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3"/>
  <p:tag name="KSO_WM_SLIDE_INDEX" val="13"/>
  <p:tag name="KSO_WM_SLIDE_ITEM_CNT" val="0"/>
  <p:tag name="KSO_WM_SLIDE_TYPE" val="text"/>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9"/>
  <p:tag name="KSO_WM_SLIDE_INDEX" val="19"/>
  <p:tag name="KSO_WM_SLIDE_ITEM_CNT" val="0"/>
  <p:tag name="KSO_WM_SLIDE_TYPE" val="text"/>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7"/>
  <p:tag name="KSO_WM_SLIDE_INDEX" val="7"/>
  <p:tag name="KSO_WM_SLIDE_ITEM_CNT" val="0"/>
  <p:tag name="KSO_WM_SLIDE_TYPE" val="sectionTitle"/>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6"/>
  <p:tag name="KSO_WM_SLIDE_INDEX" val="16"/>
  <p:tag name="KSO_WM_SLIDE_ITEM_CNT" val="0"/>
  <p:tag name="KSO_WM_SLIDE_TYPE" val="text"/>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553"/>
  <p:tag name="KSO_WM_UNIT_LAYERLEVEL" val="1_1_1"/>
  <p:tag name="KSO_WM_UNIT_INDEX" val="1_1_1"/>
  <p:tag name="KSO_WM_UNIT_ID" val="custom20184553_9*l_h_i*1_1_1"/>
  <p:tag name="KSO_WM_UNIT_TYPE" val="l_h_i"/>
  <p:tag name="KSO_WM_BEAUTIFY_FLAG" val="#wm#"/>
  <p:tag name="KSO_WM_TAG_VERSION" val="1.0"/>
  <p:tag name="KSO_WM_DIAGRAM_GROUP_CODE" val="l1-1"/>
  <p:tag name="KSO_WM_UNIT_LINE_FORE_SCHEMECOLOR_INDEX" val="5"/>
  <p:tag name="KSO_WM_UNIT_LINE_FILL_TYPE" val="2"/>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7"/>
  <p:tag name="KSO_WM_SLIDE_INDEX" val="7"/>
  <p:tag name="KSO_WM_SLIDE_ITEM_CNT" val="0"/>
  <p:tag name="KSO_WM_SLIDE_TYPE" val="sectionTitle"/>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TEMPLATE_THUMBS_INDEX" val="1、2、5、6、7、10、13、15、17、23、26、28、34、41"/>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NORDRI TOOLS WATERMARK" val="f2bhgyi4"/>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8"/>
  <p:tag name="KSO_WM_SLIDE_INDEX" val="28"/>
  <p:tag name="KSO_WM_SLIDE_ITEM_CNT" val="0"/>
  <p:tag name="KSO_WM_SLIDE_TYPE" val="text"/>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7"/>
  <p:tag name="KSO_WM_SLIDE_INDEX" val="7"/>
  <p:tag name="KSO_WM_SLIDE_ITEM_CNT" val="0"/>
  <p:tag name="KSO_WM_SLIDE_TYPE" val="sectionTitle"/>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41"/>
  <p:tag name="KSO_WM_SLIDE_INDEX" val="41"/>
  <p:tag name="KSO_WM_SLIDE_ITEM_CNT" val="0"/>
  <p:tag name="KSO_WM_SLIDE_TYPE" val="endPage"/>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
  <p:tag name="KSO_WM_SLIDE_INDEX" val="1"/>
  <p:tag name="KSO_WM_SLIDE_ITEM_CNT" val="0"/>
  <p:tag name="KSO_WM_SLIDE_TYPE" val="title"/>
  <p:tag name="KSO_WM_TEMPLATE_THUMBS_INDEX" val="1、2、5、6、7、10、13、15、17、23、26、28、34、41"/>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6"/>
  <p:tag name="KSO_WM_SLIDE_INDEX" val="6"/>
  <p:tag name="KSO_WM_SLIDE_ITEM_CNT" val="0"/>
  <p:tag name="KSO_WM_SLIDE_TYPE" val="contents"/>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
  <p:tag name="KSO_WM_SLIDE_INDEX" val="1"/>
  <p:tag name="KSO_WM_SLIDE_ITEM_CNT" val="0"/>
  <p:tag name="KSO_WM_SLIDE_TYPE" val="title"/>
  <p:tag name="KSO_WM_TEMPLATE_THUMBS_INDEX" val="1、2、5、6、7、10、13、15、17、23、26、28、34、41"/>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5"/>
  <p:tag name="KSO_WM_SLIDE_INDEX" val="25"/>
  <p:tag name="KSO_WM_SLIDE_ITEM_CNT" val="0"/>
  <p:tag name="KSO_WM_SLIDE_TYPE" val="text"/>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2"/>
  <p:tag name="KSO_WM_SLIDE_INDEX" val="22"/>
  <p:tag name="KSO_WM_SLIDE_ITEM_CNT" val="0"/>
  <p:tag name="KSO_WM_SLIDE_TYPE" val="text"/>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
  <p:tag name="KSO_WM_SLIDE_INDEX" val="1"/>
  <p:tag name="KSO_WM_SLIDE_ITEM_CNT" val="0"/>
  <p:tag name="KSO_WM_SLIDE_TYPE" val="title"/>
  <p:tag name="KSO_WM_TEMPLATE_THUMBS_INDEX" val="1、2、5、6、7、10、13、15、17、23、26、28、34、41"/>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3893</TotalTime>
  <Words>5099</Words>
  <Application>Microsoft Macintosh PowerPoint</Application>
  <PresentationFormat>宽屏</PresentationFormat>
  <Paragraphs>1063</Paragraphs>
  <Slides>75</Slides>
  <Notes>35</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75</vt:i4>
      </vt:variant>
    </vt:vector>
  </HeadingPairs>
  <TitlesOfParts>
    <vt:vector size="101" baseType="lpstr">
      <vt:lpstr>Agency FB</vt:lpstr>
      <vt:lpstr>Calibri</vt:lpstr>
      <vt:lpstr>Century Gothic</vt:lpstr>
      <vt:lpstr>Gill Sans</vt:lpstr>
      <vt:lpstr>Impact</vt:lpstr>
      <vt:lpstr>Kartika</vt:lpstr>
      <vt:lpstr>MS PGothic</vt:lpstr>
      <vt:lpstr>Roboto Regular</vt:lpstr>
      <vt:lpstr>Tahoma</vt:lpstr>
      <vt:lpstr>Times New Roman</vt:lpstr>
      <vt:lpstr>Wingdings</vt:lpstr>
      <vt:lpstr>굴림</vt:lpstr>
      <vt:lpstr>冬青黑体简体中文 W3</vt:lpstr>
      <vt:lpstr>方正兰亭粗黑_GBK</vt:lpstr>
      <vt:lpstr>方正尚酷简体</vt:lpstr>
      <vt:lpstr>方正姚体</vt:lpstr>
      <vt:lpstr>仿宋_GB2312</vt:lpstr>
      <vt:lpstr>黑体</vt:lpstr>
      <vt:lpstr>华文仿宋</vt:lpstr>
      <vt:lpstr>华文楷体</vt:lpstr>
      <vt:lpstr>华文细黑</vt:lpstr>
      <vt:lpstr>华文中宋</vt:lpstr>
      <vt:lpstr>宋体</vt:lpstr>
      <vt:lpstr>微软雅黑</vt:lpstr>
      <vt:lpstr>Arial</vt:lpstr>
      <vt:lpstr>1_Office 主题</vt:lpstr>
      <vt:lpstr>智慧图书馆建设的逻辑辨析</vt:lpstr>
      <vt:lpstr>PowerPoint 演示文稿</vt:lpstr>
      <vt:lpstr>智慧图书馆的研究现状</vt:lpstr>
      <vt:lpstr>PowerPoint 演示文稿</vt:lpstr>
      <vt:lpstr>PowerPoint 演示文稿</vt:lpstr>
      <vt:lpstr>PowerPoint 演示文稿</vt:lpstr>
      <vt:lpstr>PowerPoint 演示文稿</vt:lpstr>
      <vt:lpstr>智慧图书馆的概念认识</vt:lpstr>
      <vt:lpstr>PowerPoint 演示文稿</vt:lpstr>
      <vt:lpstr>PowerPoint 演示文稿</vt:lpstr>
      <vt:lpstr>PowerPoint 演示文稿</vt:lpstr>
      <vt:lpstr>PowerPoint 演示文稿</vt:lpstr>
      <vt:lpstr>PowerPoint 演示文稿</vt:lpstr>
      <vt:lpstr>PowerPoint 演示文稿</vt:lpstr>
      <vt:lpstr> 智慧图书馆的流派选型</vt:lpstr>
      <vt:lpstr>PowerPoint 演示文稿</vt:lpstr>
      <vt:lpstr>PowerPoint 演示文稿</vt:lpstr>
      <vt:lpstr> 智慧图书馆的建设模式</vt:lpstr>
      <vt:lpstr>PowerPoint 演示文稿</vt:lpstr>
      <vt:lpstr>PowerPoint 演示文稿</vt:lpstr>
      <vt:lpstr>PowerPoint 演示文稿</vt:lpstr>
      <vt:lpstr> 智慧图书馆的根本价值</vt:lpstr>
      <vt:lpstr>PowerPoint 演示文稿</vt:lpstr>
      <vt:lpstr>PowerPoint 演示文稿</vt:lpstr>
      <vt:lpstr>PowerPoint 演示文稿</vt:lpstr>
      <vt:lpstr>PowerPoint 演示文稿</vt:lpstr>
      <vt:lpstr> 智慧图书馆的建设体系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主流数据库的获取形式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智慧图书馆的建设原则</vt:lpstr>
      <vt:lpstr>PowerPoint 演示文稿</vt:lpstr>
      <vt:lpstr>PowerPoint 演示文稿</vt:lpstr>
      <vt:lpstr>PowerPoint 演示文稿</vt:lpstr>
      <vt:lpstr>建设模式</vt:lpstr>
      <vt:lpstr>PowerPoint 演示文稿</vt:lpstr>
      <vt:lpstr>建设体会</vt:lpstr>
      <vt:lpstr>PowerPoint 演示文稿</vt:lpstr>
      <vt:lpstr>PowerPoint 演示文稿</vt:lpstr>
      <vt:lpstr>PowerPoint 演示文稿</vt:lpstr>
      <vt:lpstr>PowerPoint 演示文稿</vt:lpstr>
      <vt:lpstr>PowerPoint 演示文稿</vt:lpstr>
      <vt:lpstr>PowerPoint 演示文稿</vt:lpstr>
      <vt:lpstr>鸣谢：</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yong dai</cp:lastModifiedBy>
  <cp:revision>251</cp:revision>
  <dcterms:created xsi:type="dcterms:W3CDTF">2017-04-14T09:16:18Z</dcterms:created>
  <dcterms:modified xsi:type="dcterms:W3CDTF">2018-10-18T11:32:39Z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2052-10.1.0.6382</vt:lpwstr>
  </property>
</Properties>
</file>